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62" r:id="rId5"/>
    <p:sldId id="264" r:id="rId6"/>
    <p:sldId id="259" r:id="rId7"/>
    <p:sldId id="276" r:id="rId8"/>
    <p:sldId id="277" r:id="rId9"/>
    <p:sldId id="278" r:id="rId10"/>
    <p:sldId id="287" r:id="rId11"/>
    <p:sldId id="263" r:id="rId12"/>
    <p:sldId id="279" r:id="rId13"/>
    <p:sldId id="284" r:id="rId14"/>
    <p:sldId id="285" r:id="rId15"/>
    <p:sldId id="286" r:id="rId16"/>
    <p:sldId id="288" r:id="rId17"/>
    <p:sldId id="292" r:id="rId18"/>
    <p:sldId id="291" r:id="rId19"/>
    <p:sldId id="269" r:id="rId20"/>
    <p:sldId id="299" r:id="rId21"/>
    <p:sldId id="267" r:id="rId22"/>
    <p:sldId id="280" r:id="rId23"/>
    <p:sldId id="281" r:id="rId24"/>
    <p:sldId id="282" r:id="rId25"/>
    <p:sldId id="268" r:id="rId26"/>
    <p:sldId id="289" r:id="rId27"/>
    <p:sldId id="270" r:id="rId28"/>
    <p:sldId id="271" r:id="rId29"/>
    <p:sldId id="272" r:id="rId30"/>
    <p:sldId id="283" r:id="rId31"/>
    <p:sldId id="295" r:id="rId32"/>
    <p:sldId id="307" r:id="rId33"/>
    <p:sldId id="308" r:id="rId34"/>
    <p:sldId id="309" r:id="rId35"/>
    <p:sldId id="310" r:id="rId36"/>
    <p:sldId id="273" r:id="rId37"/>
    <p:sldId id="274" r:id="rId38"/>
    <p:sldId id="293" r:id="rId39"/>
    <p:sldId id="294" r:id="rId40"/>
    <p:sldId id="298" r:id="rId41"/>
    <p:sldId id="311" r:id="rId42"/>
    <p:sldId id="300" r:id="rId43"/>
    <p:sldId id="312" r:id="rId44"/>
    <p:sldId id="301" r:id="rId45"/>
    <p:sldId id="306" r:id="rId46"/>
    <p:sldId id="290" r:id="rId47"/>
    <p:sldId id="302" r:id="rId48"/>
    <p:sldId id="315" r:id="rId49"/>
    <p:sldId id="313" r:id="rId50"/>
    <p:sldId id="316" r:id="rId51"/>
    <p:sldId id="275" r:id="rId52"/>
    <p:sldId id="303" r:id="rId53"/>
    <p:sldId id="314" r:id="rId54"/>
    <p:sldId id="305" r:id="rId55"/>
    <p:sldId id="304" r:id="rId56"/>
    <p:sldId id="317" r:id="rId57"/>
    <p:sldId id="265" r:id="rId58"/>
    <p:sldId id="296" r:id="rId59"/>
    <p:sldId id="266" r:id="rId60"/>
    <p:sldId id="297" r:id="rId6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ek 2" id="{86709867-ED62-43A1-82E3-6907978DA981}">
          <p14:sldIdLst>
            <p14:sldId id="258"/>
            <p14:sldId id="256"/>
            <p14:sldId id="260"/>
            <p14:sldId id="262"/>
            <p14:sldId id="264"/>
          </p14:sldIdLst>
        </p14:section>
        <p14:section name="Week 3" id="{3A96A772-92BE-4754-BD70-B3795CA85DCD}">
          <p14:sldIdLst>
            <p14:sldId id="259"/>
            <p14:sldId id="276"/>
            <p14:sldId id="277"/>
            <p14:sldId id="278"/>
            <p14:sldId id="287"/>
          </p14:sldIdLst>
        </p14:section>
        <p14:section name="Week 4" id="{4F84F8DF-7D97-4AB5-8E5C-A2B8AE8B09E0}">
          <p14:sldIdLst>
            <p14:sldId id="263"/>
            <p14:sldId id="279"/>
            <p14:sldId id="284"/>
            <p14:sldId id="285"/>
            <p14:sldId id="286"/>
          </p14:sldIdLst>
        </p14:section>
        <p14:section name="Week 5" id="{F32A4344-364E-4A7C-BEB7-8CBBF6CF5F28}">
          <p14:sldIdLst>
            <p14:sldId id="288"/>
            <p14:sldId id="292"/>
            <p14:sldId id="291"/>
            <p14:sldId id="269"/>
            <p14:sldId id="299"/>
          </p14:sldIdLst>
        </p14:section>
        <p14:section name="Week 6" id="{E04B83F5-9DBC-4E4A-BEFB-FF624D11218F}">
          <p14:sldIdLst>
            <p14:sldId id="267"/>
            <p14:sldId id="280"/>
            <p14:sldId id="281"/>
            <p14:sldId id="282"/>
            <p14:sldId id="268"/>
          </p14:sldIdLst>
        </p14:section>
        <p14:section name="Week 7" id="{FEE8C6F0-CCE8-4320-A1F3-B79B858E0CBE}">
          <p14:sldIdLst>
            <p14:sldId id="289"/>
            <p14:sldId id="270"/>
            <p14:sldId id="271"/>
            <p14:sldId id="272"/>
            <p14:sldId id="283"/>
          </p14:sldIdLst>
        </p14:section>
        <p14:section name="Week 8" id="{927E4A6E-13AD-4A27-9FF5-57F015E3C6A4}">
          <p14:sldIdLst>
            <p14:sldId id="295"/>
            <p14:sldId id="307"/>
            <p14:sldId id="308"/>
            <p14:sldId id="309"/>
            <p14:sldId id="310"/>
          </p14:sldIdLst>
        </p14:section>
        <p14:section name="Week 9" id="{C394EE0D-37EE-49DE-8307-F614D3D47E23}">
          <p14:sldIdLst>
            <p14:sldId id="273"/>
            <p14:sldId id="274"/>
            <p14:sldId id="293"/>
            <p14:sldId id="294"/>
            <p14:sldId id="298"/>
          </p14:sldIdLst>
        </p14:section>
        <p14:section name="Week 10" id="{EDF0374A-5B45-4455-834F-1E6B18913DEE}">
          <p14:sldIdLst>
            <p14:sldId id="311"/>
            <p14:sldId id="300"/>
            <p14:sldId id="312"/>
            <p14:sldId id="301"/>
            <p14:sldId id="306"/>
          </p14:sldIdLst>
        </p14:section>
        <p14:section name="Week 11" id="{D7852702-F01B-4275-9521-0DF5E2C9FA14}">
          <p14:sldIdLst>
            <p14:sldId id="290"/>
            <p14:sldId id="302"/>
            <p14:sldId id="315"/>
            <p14:sldId id="313"/>
            <p14:sldId id="316"/>
          </p14:sldIdLst>
        </p14:section>
        <p14:section name="Week 12" id="{D60A898A-F010-4D08-AEC5-EE641BA86044}">
          <p14:sldIdLst>
            <p14:sldId id="275"/>
            <p14:sldId id="303"/>
            <p14:sldId id="314"/>
            <p14:sldId id="305"/>
            <p14:sldId id="304"/>
          </p14:sldIdLst>
        </p14:section>
        <p14:section name="Week 13" id="{3746DD47-8D04-4C8A-885A-B1E64472A159}">
          <p14:sldIdLst>
            <p14:sldId id="317"/>
            <p14:sldId id="265"/>
            <p14:sldId id="296"/>
            <p14:sldId id="266"/>
          </p14:sldIdLst>
        </p14:section>
        <p14:section name="Week 14" id="{72D42D61-2F76-48E6-B336-7DC4DC21FCD4}">
          <p14:sldIdLst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3DF9E1-E46E-4F04-826D-DD2D7573A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037A44A-C6FC-4664-BDE4-77333D40E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9E0049-9521-44BC-B3EF-7D370A9D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20/01/2022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4F8F84-3D47-43F5-B6F4-286F7B2F8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838FD3-C394-474C-A88F-D207E3AEE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0624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39E9D1-5A36-4816-A7A0-DDFE0A46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B4D1DF9-ED0A-4176-87E8-43F2705C0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34F47D-6B5A-4AC0-A587-1E8E49818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20/01/2022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1FDB8B-1C04-487D-92F7-B1BF5BE2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1147FD-49A0-40CD-AC39-922F00937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946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FA3C87C-2883-430F-9482-8750BFFC4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F8CED8-2159-483B-B326-22402EC75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819B2B-F734-434A-B577-8B665D515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20/01/2022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AFDE1A-433D-4BB4-BBAB-DF3524A50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ACB4DA-441E-461F-8822-2CADC823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685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F13B5E-928E-43BA-8A1E-F4F5668D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2C616E-CBEC-4F42-9554-8E5AD2C1A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D933C5-078A-4F72-9670-F54C9413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20/01/2022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AC1A1D-9663-4874-A6CD-8F1C6884D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B661D2-E0CB-4E0A-8135-A43191879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7228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43B50C-0117-4F16-BC46-A7A72EEC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4BFCF29-78B0-4639-B052-75276236D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464175-8CB5-440B-9FA4-4D731BC28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20/01/2022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8B3FE03-79C6-4EAF-8986-64E03D7B6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286E98-1CB1-4B7F-80E2-1CB699A4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8810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AF42F6-71D3-42D9-80EE-84F6D2D6B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27FD16-2D10-4AE7-BD04-4A5246263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EDF8EDB-31C4-4C4F-B621-EFF53B620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61EF6C-1E21-4D3C-90DC-F4EB718AE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20/01/2022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8DA053C-EB83-40B0-A4DF-27F2113C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243A687-D31D-4689-A714-E0658D4D1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590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499C37-9774-49FD-877E-89820241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A6F19B3-8C19-4E9D-8A05-0662977BC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5D949E6-08B4-4F4C-89C6-480EFE553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4B8D230-C3BA-4768-A3F3-FBAA24601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F2BAE3C-6D38-4ACB-B326-D2E324A102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A7894DB-0C43-4A42-AB60-BD48D18A8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20/01/2022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02454AB-4728-4554-BE8A-B7E842631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0649117-27B8-4C1A-864C-F7A91C53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37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BCE057-388A-4868-8B15-CFBEEC27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F748C8A-4976-4933-A8CA-075BFB17C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20/01/2022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665C382-1C53-4F57-A45E-8A12E33C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46363E2-E3F8-4405-9C32-3B1289EA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543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D349C4C-01A5-4A6A-96AF-D0AE7CE1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20/01/2022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2B7FA9A-928B-4513-9F9E-299E0BDD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C04AD02-00A7-469C-A2E0-88D690BD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873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9CA256-8760-4FC3-A69D-DD7056531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519C31-C78E-48D3-BBB1-68ED8608B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38FB34C-BDCD-4A07-A44A-0B68D59AC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72D4FF3-CBCA-418F-82C7-72356AD7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20/01/2022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3990442-9418-4AF7-A05F-7D1E3AAB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12DE89D-126D-4D80-A504-25C4C383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1940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951608-4C16-4555-A101-03F921B96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C1278AB-1843-4A1B-8180-A973C0C36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4424E6D-5FD4-4754-B301-CB68A31B4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ECABCD5-E551-404A-9A00-925A4C9C0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20/01/2022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C0F30AF-2AE6-4999-9E11-F7637C70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97654C-75DA-4FDA-814D-7BFE1577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834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A01193B-0103-479B-A200-E91F252D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142FB64-65BD-4212-B1D8-31DB1E391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0AE97B5-82BE-48B7-A113-7E3FCE928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7DCD-1350-4B3A-8A04-7434B4EEA719}" type="datetimeFigureOut">
              <a:rPr lang="it-IT" smtClean="0"/>
              <a:t>20/01/2022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F9E526-7163-4C35-AE8E-EA84C848A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71F8A8-DF54-44A4-BE53-C6D3F1434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8971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2: Deck of Cards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an array of cards, </a:t>
                </a:r>
                <a:r>
                  <a:rPr lang="it-IT" dirty="0" err="1"/>
                  <a:t>calculate</a:t>
                </a:r>
                <a:r>
                  <a:rPr lang="it-IT" dirty="0"/>
                  <a:t> the sum </a:t>
                </a:r>
                <a:r>
                  <a:rPr lang="it-IT" dirty="0" err="1"/>
                  <a:t>between</a:t>
                </a:r>
                <a:r>
                  <a:rPr lang="it-IT" dirty="0"/>
                  <a:t> </a:t>
                </a:r>
                <a:r>
                  <a:rPr lang="it-IT" dirty="0" err="1"/>
                  <a:t>two</a:t>
                </a:r>
                <a:r>
                  <a:rPr lang="it-IT" dirty="0"/>
                  <a:t> </a:t>
                </a:r>
                <a:r>
                  <a:rPr lang="it-IT" dirty="0" err="1"/>
                  <a:t>indices</a:t>
                </a:r>
                <a:r>
                  <a:rPr lang="it-IT" dirty="0"/>
                  <a:t> </a:t>
                </a:r>
                <a:r>
                  <a:rPr lang="it-IT" dirty="0" err="1"/>
                  <a:t>which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the </a:t>
                </a:r>
                <a:r>
                  <a:rPr lang="it-IT" dirty="0" err="1"/>
                  <a:t>nearest</a:t>
                </a:r>
                <a:r>
                  <a:rPr lang="it-IT" dirty="0"/>
                  <a:t> to a </a:t>
                </a:r>
                <a:r>
                  <a:rPr lang="it-IT" dirty="0" err="1"/>
                  <a:t>given</a:t>
                </a:r>
                <a:r>
                  <a:rPr lang="it-IT" dirty="0"/>
                  <a:t> </a:t>
                </a:r>
                <a:r>
                  <a:rPr lang="it-IT" dirty="0" err="1"/>
                  <a:t>value</a:t>
                </a:r>
                <a:r>
                  <a:rPr lang="it-IT" dirty="0"/>
                  <a:t> k: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it-IT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it-IT" dirty="0"/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Sliding window to </a:t>
                </a:r>
                <a:r>
                  <a:rPr lang="it-IT" dirty="0" err="1"/>
                  <a:t>discover</a:t>
                </a:r>
                <a:r>
                  <a:rPr lang="it-IT" dirty="0"/>
                  <a:t> sums </a:t>
                </a:r>
                <a:r>
                  <a:rPr lang="it-IT" dirty="0" err="1"/>
                  <a:t>between</a:t>
                </a:r>
                <a:r>
                  <a:rPr lang="it-IT" dirty="0"/>
                  <a:t> </a:t>
                </a:r>
                <a:r>
                  <a:rPr lang="it-IT" dirty="0" err="1"/>
                  <a:t>two</a:t>
                </a:r>
                <a:r>
                  <a:rPr lang="it-IT" dirty="0"/>
                  <a:t> </a:t>
                </a:r>
                <a:r>
                  <a:rPr lang="it-IT" dirty="0" err="1"/>
                  <a:t>indices</a:t>
                </a:r>
                <a:r>
                  <a:rPr lang="it-IT" dirty="0"/>
                  <a:t> i and j, </a:t>
                </a:r>
                <a:r>
                  <a:rPr lang="it-IT" dirty="0" err="1"/>
                  <a:t>keep</a:t>
                </a:r>
                <a:r>
                  <a:rPr lang="it-IT" dirty="0"/>
                  <a:t> the </a:t>
                </a:r>
                <a:r>
                  <a:rPr lang="it-IT" dirty="0" err="1"/>
                  <a:t>ones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minimize</a:t>
                </a:r>
                <a:r>
                  <a:rPr lang="it-IT" dirty="0"/>
                  <a:t> the </a:t>
                </a:r>
                <a:r>
                  <a:rPr lang="it-IT" dirty="0" err="1"/>
                  <a:t>function</a:t>
                </a:r>
                <a:r>
                  <a:rPr lang="it-IT" dirty="0"/>
                  <a:t> </a:t>
                </a:r>
                <a:r>
                  <a:rPr lang="it-IT" dirty="0" err="1"/>
                  <a:t>written</a:t>
                </a:r>
                <a:r>
                  <a:rPr lang="it-IT" dirty="0"/>
                  <a:t> </a:t>
                </a:r>
                <a:r>
                  <a:rPr lang="it-IT" dirty="0" err="1"/>
                  <a:t>above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Complexity</a:t>
                </a:r>
                <a:r>
                  <a:rPr lang="it-IT" dirty="0"/>
                  <a:t> O(n)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9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1276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3: </a:t>
            </a:r>
            <a:r>
              <a:rPr lang="it-IT" dirty="0" err="1"/>
              <a:t>Hiking</a:t>
            </a:r>
            <a:r>
              <a:rPr lang="it-IT" dirty="0"/>
              <a:t> Maps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set of </a:t>
            </a:r>
            <a:r>
              <a:rPr lang="it-IT" dirty="0" err="1"/>
              <a:t>segments</a:t>
            </a:r>
            <a:r>
              <a:rPr lang="it-IT" dirty="0"/>
              <a:t> and a set of </a:t>
            </a:r>
            <a:r>
              <a:rPr lang="it-IT" dirty="0" err="1"/>
              <a:t>triangles</a:t>
            </a:r>
            <a:r>
              <a:rPr lang="it-IT" dirty="0"/>
              <a:t> (the input </a:t>
            </a:r>
            <a:r>
              <a:rPr lang="it-IT" dirty="0" err="1"/>
              <a:t>is</a:t>
            </a:r>
            <a:r>
              <a:rPr lang="it-IT" dirty="0"/>
              <a:t> made of </a:t>
            </a:r>
            <a:r>
              <a:rPr lang="it-IT" dirty="0" err="1"/>
              <a:t>pairs</a:t>
            </a:r>
            <a:r>
              <a:rPr lang="it-IT" dirty="0"/>
              <a:t> of points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define</a:t>
            </a:r>
            <a:r>
              <a:rPr lang="it-IT" dirty="0"/>
              <a:t> the </a:t>
            </a:r>
            <a:r>
              <a:rPr lang="it-IT" dirty="0" err="1"/>
              <a:t>boundaries</a:t>
            </a:r>
            <a:r>
              <a:rPr lang="it-IT" dirty="0"/>
              <a:t> of </a:t>
            </a:r>
            <a:r>
              <a:rPr lang="it-IT" dirty="0" err="1"/>
              <a:t>each</a:t>
            </a:r>
            <a:r>
              <a:rPr lang="it-IT" dirty="0"/>
              <a:t>), </a:t>
            </a:r>
            <a:r>
              <a:rPr lang="it-IT" dirty="0" err="1"/>
              <a:t>find</a:t>
            </a:r>
            <a:r>
              <a:rPr lang="it-IT" dirty="0"/>
              <a:t> the minimum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triangles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cover </a:t>
            </a:r>
            <a:r>
              <a:rPr lang="it-IT" dirty="0" err="1"/>
              <a:t>together</a:t>
            </a:r>
            <a:r>
              <a:rPr lang="it-IT" dirty="0"/>
              <a:t> the </a:t>
            </a:r>
            <a:r>
              <a:rPr lang="it-IT" dirty="0" err="1"/>
              <a:t>whole</a:t>
            </a:r>
            <a:r>
              <a:rPr lang="it-IT" dirty="0"/>
              <a:t> set of </a:t>
            </a:r>
            <a:r>
              <a:rPr lang="it-IT" dirty="0" err="1"/>
              <a:t>segments</a:t>
            </a:r>
            <a:endParaRPr lang="it-IT" dirty="0"/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problem</a:t>
            </a:r>
            <a:r>
              <a:rPr lang="it-IT" dirty="0"/>
              <a:t> can be split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subproblems</a:t>
            </a:r>
            <a:r>
              <a:rPr lang="it-IT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triangles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contain</a:t>
            </a:r>
            <a:r>
              <a:rPr lang="it-IT" dirty="0"/>
              <a:t> a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 (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done</a:t>
            </a:r>
            <a:r>
              <a:rPr lang="it-IT" dirty="0"/>
              <a:t> </a:t>
            </a:r>
            <a:r>
              <a:rPr lang="it-IT" dirty="0" err="1"/>
              <a:t>avoiding</a:t>
            </a:r>
            <a:r>
              <a:rPr lang="it-IT" dirty="0"/>
              <a:t> </a:t>
            </a:r>
            <a:r>
              <a:rPr lang="it-IT" dirty="0" err="1"/>
              <a:t>constructions</a:t>
            </a:r>
            <a:r>
              <a:rPr lang="it-IT" dirty="0"/>
              <a:t>: FIRST </a:t>
            </a:r>
            <a:r>
              <a:rPr lang="it-IT" dirty="0" err="1"/>
              <a:t>orient</a:t>
            </a:r>
            <a:r>
              <a:rPr lang="it-IT" dirty="0"/>
              <a:t> the </a:t>
            </a:r>
            <a:r>
              <a:rPr lang="it-IT" dirty="0" err="1"/>
              <a:t>pairs</a:t>
            </a:r>
            <a:r>
              <a:rPr lang="it-IT" dirty="0"/>
              <a:t> of points so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other</a:t>
            </a:r>
            <a:r>
              <a:rPr lang="it-IT" dirty="0"/>
              <a:t> sides of the </a:t>
            </a:r>
            <a:r>
              <a:rPr lang="it-IT" dirty="0" err="1"/>
              <a:t>triangle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lie</a:t>
            </a:r>
            <a:r>
              <a:rPr lang="it-IT" dirty="0"/>
              <a:t> on the </a:t>
            </a:r>
            <a:r>
              <a:rPr lang="it-IT" dirty="0" err="1"/>
              <a:t>left</a:t>
            </a:r>
            <a:r>
              <a:rPr lang="it-IT" dirty="0"/>
              <a:t>, THEN check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extremes</a:t>
            </a:r>
            <a:r>
              <a:rPr lang="it-IT" dirty="0"/>
              <a:t> of a </a:t>
            </a:r>
            <a:r>
              <a:rPr lang="it-IT" dirty="0" err="1"/>
              <a:t>segment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lie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right</a:t>
            </a:r>
            <a:r>
              <a:rPr lang="it-IT" dirty="0"/>
              <a:t> side of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pair</a:t>
            </a:r>
            <a:r>
              <a:rPr lang="it-IT" dirty="0"/>
              <a:t> with CGAL::</a:t>
            </a:r>
            <a:r>
              <a:rPr lang="it-IT" dirty="0" err="1"/>
              <a:t>right_turn</a:t>
            </a:r>
            <a:r>
              <a:rPr lang="it-IT" dirty="0"/>
              <a:t>(q1, q2, </a:t>
            </a:r>
            <a:r>
              <a:rPr lang="it-IT" dirty="0" err="1"/>
              <a:t>extreme</a:t>
            </a:r>
            <a:r>
              <a:rPr lang="it-IT" dirty="0"/>
              <a:t>)). Store 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triangle</a:t>
            </a:r>
            <a:r>
              <a:rPr lang="it-IT" dirty="0"/>
              <a:t> </a:t>
            </a:r>
            <a:r>
              <a:rPr lang="it-IT" dirty="0" err="1"/>
              <a:t>boolean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segment</a:t>
            </a:r>
            <a:r>
              <a:rPr lang="it-IT" dirty="0"/>
              <a:t> (the </a:t>
            </a:r>
            <a:r>
              <a:rPr lang="it-IT" dirty="0" err="1"/>
              <a:t>latter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contained</a:t>
            </a:r>
            <a:r>
              <a:rPr lang="it-IT" dirty="0"/>
              <a:t> or </a:t>
            </a:r>
            <a:r>
              <a:rPr lang="it-IT" dirty="0" err="1"/>
              <a:t>not</a:t>
            </a:r>
            <a:r>
              <a:rPr lang="it-IT" dirty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/>
              <a:t>Kind</a:t>
            </a:r>
            <a:r>
              <a:rPr lang="it-IT" dirty="0"/>
              <a:t> of sliding window (</a:t>
            </a:r>
            <a:r>
              <a:rPr lang="it-IT" dirty="0" err="1"/>
              <a:t>quadratic</a:t>
            </a:r>
            <a:r>
              <a:rPr lang="it-IT" dirty="0"/>
              <a:t>) to check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interval</a:t>
            </a:r>
            <a:r>
              <a:rPr lang="it-IT" dirty="0"/>
              <a:t> of </a:t>
            </a:r>
            <a:r>
              <a:rPr lang="it-IT" dirty="0" err="1"/>
              <a:t>triangles</a:t>
            </a:r>
            <a:r>
              <a:rPr lang="it-IT" dirty="0"/>
              <a:t> [b, e] </a:t>
            </a:r>
            <a:r>
              <a:rPr lang="it-IT" dirty="0" err="1"/>
              <a:t>contains</a:t>
            </a:r>
            <a:r>
              <a:rPr lang="it-IT" dirty="0"/>
              <a:t> ALL of the </a:t>
            </a:r>
            <a:r>
              <a:rPr lang="it-IT" dirty="0" err="1"/>
              <a:t>segments</a:t>
            </a:r>
            <a:r>
              <a:rPr lang="it-IT" dirty="0"/>
              <a:t>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 err="1"/>
              <a:t>Constructions</a:t>
            </a:r>
            <a:r>
              <a:rPr lang="it-IT" dirty="0"/>
              <a:t> can be </a:t>
            </a:r>
            <a:r>
              <a:rPr lang="it-IT" dirty="0" err="1"/>
              <a:t>avoided</a:t>
            </a:r>
            <a:r>
              <a:rPr lang="it-IT" dirty="0"/>
              <a:t> and </a:t>
            </a:r>
            <a:r>
              <a:rPr lang="it-IT" dirty="0" err="1"/>
              <a:t>allow</a:t>
            </a:r>
            <a:r>
              <a:rPr lang="it-IT" dirty="0"/>
              <a:t> to pass with a </a:t>
            </a:r>
            <a:r>
              <a:rPr lang="it-IT" dirty="0" err="1"/>
              <a:t>naiver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577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4: The Fighting Pits of </a:t>
            </a:r>
            <a:r>
              <a:rPr lang="it-IT" dirty="0" err="1"/>
              <a:t>Meereen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 </a:t>
                </a:r>
                <a:r>
                  <a:rPr lang="it-IT" dirty="0" err="1"/>
                  <a:t>queue</a:t>
                </a:r>
                <a:r>
                  <a:rPr lang="it-IT" dirty="0"/>
                  <a:t> of k </a:t>
                </a:r>
                <a:r>
                  <a:rPr lang="it-IT" dirty="0" err="1"/>
                  <a:t>distinct</a:t>
                </a:r>
                <a:r>
                  <a:rPr lang="it-IT" dirty="0"/>
                  <a:t> </a:t>
                </a:r>
                <a:r>
                  <a:rPr lang="it-IT" dirty="0" err="1"/>
                  <a:t>types</a:t>
                </a:r>
                <a:r>
                  <a:rPr lang="it-IT" dirty="0"/>
                  <a:t> of people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≤4)</m:t>
                    </m:r>
                  </m:oMath>
                </a14:m>
                <a:r>
                  <a:rPr lang="it-IT" dirty="0"/>
                  <a:t>, an </a:t>
                </a:r>
                <a:r>
                  <a:rPr lang="it-IT" dirty="0" err="1"/>
                  <a:t>excitement</a:t>
                </a:r>
                <a:r>
                  <a:rPr lang="it-IT" dirty="0"/>
                  <a:t> </a:t>
                </a:r>
                <a:r>
                  <a:rPr lang="it-IT" dirty="0" err="1"/>
                  <a:t>function</a:t>
                </a:r>
                <a:r>
                  <a:rPr lang="it-IT" dirty="0"/>
                  <a:t> </a:t>
                </a:r>
                <a:r>
                  <a:rPr lang="it-IT" dirty="0" err="1"/>
                  <a:t>which</a:t>
                </a:r>
                <a:r>
                  <a:rPr lang="it-IT" dirty="0"/>
                  <a:t> </a:t>
                </a:r>
                <a:r>
                  <a:rPr lang="it-IT" dirty="0" err="1"/>
                  <a:t>asks</a:t>
                </a:r>
                <a:r>
                  <a:rPr lang="it-IT" dirty="0"/>
                  <a:t> for the last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it-IT" dirty="0"/>
                  <a:t> elements per </a:t>
                </a:r>
                <a:r>
                  <a:rPr lang="it-IT" dirty="0" err="1"/>
                  <a:t>selection</a:t>
                </a:r>
                <a:r>
                  <a:rPr lang="it-IT" dirty="0"/>
                  <a:t> (1000 times the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distinct</a:t>
                </a:r>
                <a:r>
                  <a:rPr lang="it-IT" dirty="0"/>
                  <a:t> </a:t>
                </a:r>
                <a:r>
                  <a:rPr lang="it-IT" dirty="0" err="1"/>
                  <a:t>types</a:t>
                </a:r>
                <a:r>
                  <a:rPr lang="it-IT" dirty="0"/>
                  <a:t> of people </a:t>
                </a:r>
                <a:r>
                  <a:rPr lang="it-IT" dirty="0" err="1"/>
                  <a:t>minus</a:t>
                </a:r>
                <a:r>
                  <a:rPr lang="it-IT" dirty="0"/>
                  <a:t> the </a:t>
                </a:r>
                <a:r>
                  <a:rPr lang="it-IT" dirty="0" err="1"/>
                  <a:t>abs</a:t>
                </a:r>
                <a:r>
                  <a:rPr lang="it-IT" dirty="0"/>
                  <a:t> diff of </a:t>
                </a:r>
                <a:r>
                  <a:rPr lang="it-IT" dirty="0" err="1"/>
                  <a:t>number</a:t>
                </a:r>
                <a:r>
                  <a:rPr lang="it-IT" dirty="0"/>
                  <a:t> of people </a:t>
                </a:r>
                <a:r>
                  <a:rPr lang="it-IT" dirty="0" err="1"/>
                  <a:t>between</a:t>
                </a:r>
                <a:r>
                  <a:rPr lang="it-IT" dirty="0"/>
                  <a:t> </a:t>
                </a:r>
                <a:r>
                  <a:rPr lang="it-IT" dirty="0" err="1"/>
                  <a:t>two</a:t>
                </a:r>
                <a:r>
                  <a:rPr lang="it-IT" dirty="0"/>
                  <a:t> sets), </a:t>
                </a:r>
                <a:r>
                  <a:rPr lang="it-IT" dirty="0" err="1"/>
                  <a:t>calculate</a:t>
                </a:r>
                <a:r>
                  <a:rPr lang="it-IT" dirty="0"/>
                  <a:t> a </a:t>
                </a:r>
                <a:r>
                  <a:rPr lang="it-IT" dirty="0" err="1"/>
                  <a:t>partition</a:t>
                </a:r>
                <a:r>
                  <a:rPr lang="it-IT" dirty="0"/>
                  <a:t> order </a:t>
                </a:r>
                <a:r>
                  <a:rPr lang="it-IT" dirty="0" err="1"/>
                  <a:t>between</a:t>
                </a:r>
                <a:r>
                  <a:rPr lang="it-IT" dirty="0"/>
                  <a:t> </a:t>
                </a:r>
                <a:r>
                  <a:rPr lang="it-IT" dirty="0" err="1"/>
                  <a:t>two</a:t>
                </a:r>
                <a:r>
                  <a:rPr lang="it-IT" dirty="0"/>
                  <a:t> sets so to </a:t>
                </a:r>
                <a:r>
                  <a:rPr lang="it-IT" dirty="0" err="1"/>
                  <a:t>maximize</a:t>
                </a:r>
                <a:r>
                  <a:rPr lang="it-IT" dirty="0"/>
                  <a:t> the </a:t>
                </a:r>
                <a:r>
                  <a:rPr lang="it-IT" dirty="0" err="1"/>
                  <a:t>excitement</a:t>
                </a:r>
                <a:r>
                  <a:rPr lang="it-IT" dirty="0"/>
                  <a:t> </a:t>
                </a:r>
                <a:r>
                  <a:rPr lang="it-IT" dirty="0" err="1"/>
                  <a:t>function</a:t>
                </a:r>
                <a:r>
                  <a:rPr lang="it-IT" dirty="0"/>
                  <a:t>.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DP </a:t>
                </a:r>
                <a:r>
                  <a:rPr lang="it-IT" dirty="0" err="1"/>
                  <a:t>approach</a:t>
                </a:r>
                <a:r>
                  <a:rPr lang="it-IT" dirty="0"/>
                  <a:t>, DP state </a:t>
                </a:r>
                <a:r>
                  <a:rPr lang="it-IT" dirty="0" err="1"/>
                  <a:t>keeps</a:t>
                </a:r>
                <a:r>
                  <a:rPr lang="it-IT" dirty="0"/>
                  <a:t> track of the </a:t>
                </a:r>
                <a:r>
                  <a:rPr lang="it-IT" dirty="0" err="1"/>
                  <a:t>number</a:t>
                </a:r>
                <a:r>
                  <a:rPr lang="it-IT" dirty="0"/>
                  <a:t> of people </a:t>
                </a:r>
                <a:r>
                  <a:rPr lang="it-IT" dirty="0" err="1"/>
                  <a:t>selected</a:t>
                </a:r>
                <a:r>
                  <a:rPr lang="it-IT" dirty="0"/>
                  <a:t> in </a:t>
                </a:r>
                <a:r>
                  <a:rPr lang="it-IT" dirty="0" err="1"/>
                  <a:t>both</a:t>
                </a:r>
                <a:r>
                  <a:rPr lang="it-IT" dirty="0"/>
                  <a:t> sets, </a:t>
                </a:r>
                <a:r>
                  <a:rPr lang="it-IT" dirty="0" err="1"/>
                  <a:t>as</a:t>
                </a:r>
                <a:r>
                  <a:rPr lang="it-IT" dirty="0"/>
                  <a:t> </a:t>
                </a:r>
                <a:r>
                  <a:rPr lang="it-IT" dirty="0" err="1"/>
                  <a:t>well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the last m </a:t>
                </a:r>
                <a:r>
                  <a:rPr lang="it-IT" dirty="0" err="1"/>
                  <a:t>types</a:t>
                </a:r>
                <a:r>
                  <a:rPr lang="it-IT" dirty="0"/>
                  <a:t> of people </a:t>
                </a:r>
                <a:r>
                  <a:rPr lang="it-IT" dirty="0" err="1"/>
                  <a:t>assigned</a:t>
                </a:r>
                <a:r>
                  <a:rPr lang="it-IT" dirty="0"/>
                  <a:t> to </a:t>
                </a:r>
                <a:r>
                  <a:rPr lang="it-IT" dirty="0" err="1"/>
                  <a:t>each</a:t>
                </a:r>
                <a:r>
                  <a:rPr lang="it-IT" dirty="0"/>
                  <a:t> set.</a:t>
                </a:r>
              </a:p>
              <a:p>
                <a:pPr marL="0" indent="0">
                  <a:buNone/>
                </a:pPr>
                <a:r>
                  <a:rPr lang="it-IT" dirty="0"/>
                  <a:t>To sum up: </a:t>
                </a:r>
                <a:r>
                  <a:rPr lang="it-IT" dirty="0" err="1"/>
                  <a:t>starting</a:t>
                </a:r>
                <a:r>
                  <a:rPr lang="it-IT" dirty="0"/>
                  <a:t> index in the </a:t>
                </a:r>
                <a:r>
                  <a:rPr lang="it-IT" dirty="0" err="1"/>
                  <a:t>queue</a:t>
                </a:r>
                <a:r>
                  <a:rPr lang="it-IT" dirty="0"/>
                  <a:t>, last and second-last </a:t>
                </a:r>
                <a:r>
                  <a:rPr lang="it-IT" dirty="0" err="1"/>
                  <a:t>type</a:t>
                </a:r>
                <a:r>
                  <a:rPr lang="it-IT" dirty="0"/>
                  <a:t> for </a:t>
                </a:r>
                <a:r>
                  <a:rPr lang="it-IT" dirty="0" err="1"/>
                  <a:t>each</a:t>
                </a:r>
                <a:r>
                  <a:rPr lang="it-IT" dirty="0"/>
                  <a:t> set, </a:t>
                </a:r>
                <a:r>
                  <a:rPr lang="it-IT" dirty="0" err="1"/>
                  <a:t>number</a:t>
                </a:r>
                <a:r>
                  <a:rPr lang="it-IT" dirty="0"/>
                  <a:t> of people </a:t>
                </a:r>
                <a:r>
                  <a:rPr lang="it-IT" dirty="0" err="1"/>
                  <a:t>assigned</a:t>
                </a:r>
                <a:r>
                  <a:rPr lang="it-IT" dirty="0"/>
                  <a:t> to </a:t>
                </a:r>
                <a:r>
                  <a:rPr lang="it-IT" dirty="0" err="1"/>
                  <a:t>each</a:t>
                </a:r>
                <a:r>
                  <a:rPr lang="it-IT" dirty="0"/>
                  <a:t> set (or </a:t>
                </a:r>
                <a:r>
                  <a:rPr lang="it-IT" dirty="0" err="1"/>
                  <a:t>difference</a:t>
                </a:r>
                <a:r>
                  <a:rPr lang="it-IT" dirty="0"/>
                  <a:t> to </a:t>
                </a:r>
                <a:r>
                  <a:rPr lang="it-IT" dirty="0" err="1"/>
                  <a:t>cut</a:t>
                </a:r>
                <a:r>
                  <a:rPr lang="it-IT" dirty="0"/>
                  <a:t> one </a:t>
                </a:r>
                <a:r>
                  <a:rPr lang="it-IT" dirty="0" err="1"/>
                  <a:t>dimension</a:t>
                </a:r>
                <a:r>
                  <a:rPr lang="it-IT" dirty="0"/>
                  <a:t>).</a:t>
                </a:r>
              </a:p>
              <a:p>
                <a:pPr marL="0" indent="0">
                  <a:buNone/>
                </a:pPr>
                <a:r>
                  <a:rPr lang="it-IT" dirty="0"/>
                  <a:t>A </a:t>
                </a:r>
                <a:r>
                  <a:rPr lang="it-IT" dirty="0" err="1"/>
                  <a:t>total</a:t>
                </a:r>
                <a:r>
                  <a:rPr lang="it-IT" dirty="0"/>
                  <a:t> of 7 </a:t>
                </a:r>
                <a:r>
                  <a:rPr lang="it-IT" dirty="0" err="1"/>
                  <a:t>dimensions</a:t>
                </a:r>
                <a:r>
                  <a:rPr lang="it-IT" dirty="0"/>
                  <a:t>, </a:t>
                </a:r>
                <a:r>
                  <a:rPr lang="it-IT" dirty="0" err="1"/>
                  <a:t>but</a:t>
                </a:r>
                <a:r>
                  <a:rPr lang="it-IT" dirty="0"/>
                  <a:t> small overall =&gt; </a:t>
                </a:r>
                <a:r>
                  <a:rPr lang="it-IT" dirty="0" err="1"/>
                  <a:t>Complexity</a:t>
                </a:r>
                <a:r>
                  <a:rPr lang="it-IT" dirty="0"/>
                  <a:t> O(n*</a:t>
                </a:r>
                <a:r>
                  <a:rPr lang="it-IT" dirty="0" err="1"/>
                  <a:t>relevant-const</a:t>
                </a:r>
                <a:r>
                  <a:rPr lang="it-IT" dirty="0"/>
                  <a:t>)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15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8713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4: First Steps With BGL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</a:t>
            </a:r>
            <a:r>
              <a:rPr lang="it-IT" dirty="0" err="1"/>
              <a:t>undirected</a:t>
            </a:r>
            <a:r>
              <a:rPr lang="it-IT" dirty="0"/>
              <a:t> </a:t>
            </a:r>
            <a:r>
              <a:rPr lang="it-IT" dirty="0" err="1"/>
              <a:t>weighted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, compute the sum of the weights of the minimum </a:t>
            </a:r>
            <a:r>
              <a:rPr lang="it-IT" dirty="0" err="1"/>
              <a:t>spanning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 and the </a:t>
            </a:r>
            <a:r>
              <a:rPr lang="it-IT" dirty="0" err="1"/>
              <a:t>longest</a:t>
            </a:r>
            <a:r>
              <a:rPr lang="it-IT" dirty="0"/>
              <a:t> </a:t>
            </a:r>
            <a:r>
              <a:rPr lang="it-IT" dirty="0" err="1"/>
              <a:t>shortest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 from </a:t>
            </a:r>
            <a:r>
              <a:rPr lang="it-IT" dirty="0" err="1"/>
              <a:t>node</a:t>
            </a:r>
            <a:r>
              <a:rPr lang="it-IT" dirty="0"/>
              <a:t> 0.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Simply use </a:t>
            </a:r>
            <a:r>
              <a:rPr lang="it-IT" dirty="0" err="1"/>
              <a:t>Kruskal’s</a:t>
            </a:r>
            <a:r>
              <a:rPr lang="it-IT" dirty="0"/>
              <a:t> and </a:t>
            </a:r>
            <a:r>
              <a:rPr lang="it-IT" dirty="0" err="1"/>
              <a:t>Dijkstra’s</a:t>
            </a:r>
            <a:r>
              <a:rPr lang="it-IT" dirty="0"/>
              <a:t> </a:t>
            </a:r>
            <a:r>
              <a:rPr lang="it-IT" dirty="0" err="1"/>
              <a:t>algorithms</a:t>
            </a:r>
            <a:r>
              <a:rPr lang="it-IT" dirty="0"/>
              <a:t> </a:t>
            </a:r>
            <a:r>
              <a:rPr lang="it-IT" dirty="0" err="1"/>
              <a:t>provided</a:t>
            </a:r>
            <a:r>
              <a:rPr lang="it-IT" dirty="0"/>
              <a:t> by the </a:t>
            </a:r>
            <a:r>
              <a:rPr lang="it-IT" dirty="0" err="1"/>
              <a:t>boost</a:t>
            </a:r>
            <a:r>
              <a:rPr lang="it-IT" dirty="0"/>
              <a:t> library.</a:t>
            </a:r>
          </a:p>
        </p:txBody>
      </p:sp>
    </p:spTree>
    <p:extLst>
      <p:ext uri="{BB962C8B-B14F-4D97-AF65-F5344CB8AC3E}">
        <p14:creationId xmlns:p14="http://schemas.microsoft.com/office/powerpoint/2010/main" val="3864791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4: </a:t>
            </a:r>
            <a:r>
              <a:rPr lang="it-IT" dirty="0" err="1"/>
              <a:t>Important</a:t>
            </a:r>
            <a:r>
              <a:rPr lang="it-IT" dirty="0"/>
              <a:t> Bridges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</a:t>
            </a:r>
            <a:r>
              <a:rPr lang="it-IT" dirty="0" err="1"/>
              <a:t>undirected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,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bridges</a:t>
            </a:r>
            <a:r>
              <a:rPr lang="it-IT" dirty="0"/>
              <a:t> (or </a:t>
            </a:r>
            <a:r>
              <a:rPr lang="it-IT" dirty="0" err="1"/>
              <a:t>cut-edges</a:t>
            </a:r>
            <a:r>
              <a:rPr lang="it-IT" dirty="0"/>
              <a:t>) in </a:t>
            </a:r>
            <a:r>
              <a:rPr lang="it-IT" dirty="0" err="1"/>
              <a:t>sorted</a:t>
            </a:r>
            <a:r>
              <a:rPr lang="it-IT" dirty="0"/>
              <a:t> order.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A </a:t>
            </a:r>
            <a:r>
              <a:rPr lang="it-IT" dirty="0" err="1"/>
              <a:t>biconnected</a:t>
            </a:r>
            <a:r>
              <a:rPr lang="it-IT" dirty="0"/>
              <a:t> component of a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one of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maximal</a:t>
            </a:r>
            <a:r>
              <a:rPr lang="it-IT" dirty="0"/>
              <a:t> </a:t>
            </a:r>
            <a:r>
              <a:rPr lang="it-IT" dirty="0" err="1"/>
              <a:t>subgraphs</a:t>
            </a: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removal</a:t>
            </a:r>
            <a:r>
              <a:rPr lang="it-IT" dirty="0"/>
              <a:t> of one of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vertices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disconnect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subgraph</a:t>
            </a:r>
            <a:r>
              <a:rPr lang="it-IT" dirty="0"/>
              <a:t>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observe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edge</a:t>
            </a:r>
            <a:r>
              <a:rPr lang="it-IT" dirty="0"/>
              <a:t> of a </a:t>
            </a:r>
            <a:r>
              <a:rPr lang="it-IT" dirty="0" err="1"/>
              <a:t>biconnected</a:t>
            </a:r>
            <a:r>
              <a:rPr lang="it-IT" dirty="0"/>
              <a:t> component of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vertices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b="1" dirty="0"/>
              <a:t>bridge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7338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4: Ant Challenge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10 weights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edge</a:t>
            </a:r>
            <a:r>
              <a:rPr lang="it-IT" dirty="0"/>
              <a:t> of a </a:t>
            </a:r>
            <a:r>
              <a:rPr lang="it-IT" dirty="0" err="1"/>
              <a:t>graph</a:t>
            </a:r>
            <a:r>
              <a:rPr lang="it-IT" dirty="0"/>
              <a:t>. </a:t>
            </a:r>
            <a:r>
              <a:rPr lang="it-IT" dirty="0" err="1"/>
              <a:t>Find</a:t>
            </a:r>
            <a:r>
              <a:rPr lang="it-IT" dirty="0"/>
              <a:t> the </a:t>
            </a:r>
            <a:r>
              <a:rPr lang="it-IT" dirty="0" err="1"/>
              <a:t>shortest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 from a to b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entire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 </a:t>
            </a:r>
            <a:r>
              <a:rPr lang="it-IT" dirty="0" err="1"/>
              <a:t>lies</a:t>
            </a:r>
            <a:r>
              <a:rPr lang="it-IT" dirty="0"/>
              <a:t> on the minimum </a:t>
            </a:r>
            <a:r>
              <a:rPr lang="it-IT" dirty="0" err="1"/>
              <a:t>spanning</a:t>
            </a:r>
            <a:r>
              <a:rPr lang="it-IT" dirty="0"/>
              <a:t> </a:t>
            </a:r>
            <a:r>
              <a:rPr lang="it-IT" dirty="0" err="1"/>
              <a:t>trees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computed</a:t>
            </a:r>
            <a:r>
              <a:rPr lang="it-IT" dirty="0"/>
              <a:t> with one set of weights.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10 </a:t>
            </a:r>
            <a:r>
              <a:rPr lang="it-IT" dirty="0" err="1"/>
              <a:t>types</a:t>
            </a:r>
            <a:r>
              <a:rPr lang="it-IT" dirty="0"/>
              <a:t> of weights,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iteratively</a:t>
            </a:r>
            <a:r>
              <a:rPr lang="it-IT" dirty="0"/>
              <a:t> compute the MST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next</a:t>
            </a:r>
            <a:r>
              <a:rPr lang="it-IT" dirty="0"/>
              <a:t> step </a:t>
            </a:r>
            <a:r>
              <a:rPr lang="it-IT" dirty="0" err="1"/>
              <a:t>is</a:t>
            </a:r>
            <a:r>
              <a:rPr lang="it-IT" dirty="0"/>
              <a:t> to merge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MSTs</a:t>
            </a:r>
            <a:r>
              <a:rPr lang="it-IT" dirty="0"/>
              <a:t> in a new </a:t>
            </a:r>
            <a:r>
              <a:rPr lang="it-IT" dirty="0" err="1"/>
              <a:t>graph</a:t>
            </a:r>
            <a:r>
              <a:rPr lang="it-IT" dirty="0"/>
              <a:t> (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shouldn’t</a:t>
            </a:r>
            <a:r>
              <a:rPr lang="it-IT" dirty="0"/>
              <a:t> </a:t>
            </a:r>
            <a:r>
              <a:rPr lang="it-IT" dirty="0" err="1"/>
              <a:t>worry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overlapping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,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Dijkstra</a:t>
            </a:r>
            <a:r>
              <a:rPr lang="it-IT" dirty="0"/>
              <a:t> works on </a:t>
            </a:r>
            <a:r>
              <a:rPr lang="it-IT" dirty="0" err="1"/>
              <a:t>multigraphs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).</a:t>
            </a:r>
          </a:p>
          <a:p>
            <a:pPr marL="0" indent="0">
              <a:buNone/>
            </a:pPr>
            <a:r>
              <a:rPr lang="it-IT" dirty="0" err="1"/>
              <a:t>Finally</a:t>
            </a:r>
            <a:r>
              <a:rPr lang="it-IT" dirty="0"/>
              <a:t>, call </a:t>
            </a:r>
            <a:r>
              <a:rPr lang="it-IT" dirty="0" err="1"/>
              <a:t>Dijkstra’s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0602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4: Buddy </a:t>
            </a:r>
            <a:r>
              <a:rPr lang="it-IT" dirty="0" err="1"/>
              <a:t>Selection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list of </a:t>
            </a:r>
            <a:r>
              <a:rPr lang="it-IT" dirty="0" err="1"/>
              <a:t>strings</a:t>
            </a:r>
            <a:r>
              <a:rPr lang="it-IT" dirty="0"/>
              <a:t> per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, </a:t>
            </a:r>
            <a:r>
              <a:rPr lang="it-IT" dirty="0" err="1"/>
              <a:t>find</a:t>
            </a:r>
            <a:r>
              <a:rPr lang="it-IT" dirty="0"/>
              <a:t> a maximum </a:t>
            </a:r>
            <a:r>
              <a:rPr lang="it-IT" dirty="0" err="1"/>
              <a:t>pair</a:t>
            </a:r>
            <a:r>
              <a:rPr lang="it-IT" dirty="0"/>
              <a:t> matching so the </a:t>
            </a:r>
            <a:r>
              <a:rPr lang="it-IT" dirty="0" err="1"/>
              <a:t>matched</a:t>
            </a:r>
            <a:r>
              <a:rPr lang="it-IT" dirty="0"/>
              <a:t> </a:t>
            </a:r>
            <a:r>
              <a:rPr lang="it-IT" dirty="0" err="1"/>
              <a:t>pair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f common </a:t>
            </a:r>
            <a:r>
              <a:rPr lang="it-IT" dirty="0" err="1"/>
              <a:t>strings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Add</a:t>
            </a:r>
            <a:r>
              <a:rPr lang="it-IT" dirty="0"/>
              <a:t> an </a:t>
            </a:r>
            <a:r>
              <a:rPr lang="it-IT" dirty="0" err="1"/>
              <a:t>edge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and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f </a:t>
            </a:r>
            <a:r>
              <a:rPr lang="it-IT" dirty="0" err="1"/>
              <a:t>strings</a:t>
            </a:r>
            <a:r>
              <a:rPr lang="it-IT" dirty="0"/>
              <a:t> in common.</a:t>
            </a:r>
          </a:p>
          <a:p>
            <a:pPr marL="0" indent="0">
              <a:buNone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convenient</a:t>
            </a:r>
            <a:r>
              <a:rPr lang="it-IT" dirty="0"/>
              <a:t> to </a:t>
            </a:r>
            <a:r>
              <a:rPr lang="it-IT" dirty="0" err="1"/>
              <a:t>count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common </a:t>
            </a:r>
            <a:r>
              <a:rPr lang="it-IT" dirty="0" err="1"/>
              <a:t>strings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with a merge-like </a:t>
            </a:r>
            <a:r>
              <a:rPr lang="it-IT" dirty="0" err="1"/>
              <a:t>approach</a:t>
            </a:r>
            <a:r>
              <a:rPr lang="it-IT" dirty="0"/>
              <a:t> (O(n) </a:t>
            </a:r>
            <a:r>
              <a:rPr lang="it-IT" dirty="0" err="1"/>
              <a:t>intersection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arrays)).</a:t>
            </a:r>
          </a:p>
          <a:p>
            <a:pPr marL="0" indent="0">
              <a:buNone/>
            </a:pPr>
            <a:r>
              <a:rPr lang="it-IT" dirty="0"/>
              <a:t>A </a:t>
            </a:r>
            <a:r>
              <a:rPr lang="it-IT" dirty="0" err="1"/>
              <a:t>solution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matching </a:t>
            </a:r>
            <a:r>
              <a:rPr lang="it-IT" dirty="0" err="1"/>
              <a:t>is</a:t>
            </a:r>
            <a:r>
              <a:rPr lang="it-IT" dirty="0"/>
              <a:t> maximum (</a:t>
            </a:r>
            <a:r>
              <a:rPr lang="it-IT" dirty="0" err="1"/>
              <a:t>perfect</a:t>
            </a:r>
            <a:r>
              <a:rPr lang="it-IT" dirty="0"/>
              <a:t>), </a:t>
            </a:r>
            <a:r>
              <a:rPr lang="it-IT" dirty="0" err="1"/>
              <a:t>namely</a:t>
            </a:r>
            <a:r>
              <a:rPr lang="it-IT" dirty="0"/>
              <a:t> </a:t>
            </a:r>
            <a:r>
              <a:rPr lang="it-IT"/>
              <a:t>its </a:t>
            </a:r>
            <a:r>
              <a:rPr lang="it-IT" dirty="0"/>
              <a:t>size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exactly</a:t>
            </a:r>
            <a:r>
              <a:rPr lang="it-IT" dirty="0"/>
              <a:t> n/2, with n </a:t>
            </a:r>
            <a:r>
              <a:rPr lang="it-IT" dirty="0" err="1"/>
              <a:t>being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nodes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5137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5: </a:t>
            </a:r>
            <a:r>
              <a:rPr lang="it-IT" dirty="0" err="1"/>
              <a:t>Motorcycles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62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set of lines </a:t>
            </a:r>
            <a:r>
              <a:rPr lang="it-IT" dirty="0" err="1"/>
              <a:t>starting</a:t>
            </a:r>
            <a:r>
              <a:rPr lang="it-IT" dirty="0"/>
              <a:t> from the y-</a:t>
            </a:r>
            <a:r>
              <a:rPr lang="it-IT" dirty="0" err="1"/>
              <a:t>axis</a:t>
            </a:r>
            <a:r>
              <a:rPr lang="it-IT" dirty="0"/>
              <a:t>, tell </a:t>
            </a:r>
            <a:r>
              <a:rPr lang="it-IT" dirty="0" err="1"/>
              <a:t>which</a:t>
            </a:r>
            <a:r>
              <a:rPr lang="it-IT" dirty="0"/>
              <a:t> of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make </a:t>
            </a:r>
            <a:r>
              <a:rPr lang="it-IT" dirty="0" err="1"/>
              <a:t>it</a:t>
            </a:r>
            <a:r>
              <a:rPr lang="it-IT" dirty="0"/>
              <a:t> to </a:t>
            </a:r>
            <a:r>
              <a:rPr lang="it-IT" dirty="0" err="1"/>
              <a:t>infinity</a:t>
            </a:r>
            <a:r>
              <a:rPr lang="it-IT" dirty="0"/>
              <a:t>, </a:t>
            </a:r>
            <a:r>
              <a:rPr lang="it-IT" dirty="0" err="1"/>
              <a:t>namely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lines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intersections</a:t>
            </a:r>
            <a:r>
              <a:rPr lang="it-IT" dirty="0"/>
              <a:t> or,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, are the </a:t>
            </a:r>
            <a:r>
              <a:rPr lang="it-IT" dirty="0" err="1"/>
              <a:t>earliest</a:t>
            </a:r>
            <a:r>
              <a:rPr lang="it-IT" dirty="0"/>
              <a:t> to </a:t>
            </a:r>
            <a:r>
              <a:rPr lang="it-IT" dirty="0" err="1"/>
              <a:t>reach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(in </a:t>
            </a:r>
            <a:r>
              <a:rPr lang="it-IT" dirty="0" err="1"/>
              <a:t>terms</a:t>
            </a:r>
            <a:r>
              <a:rPr lang="it-IT" dirty="0"/>
              <a:t> of </a:t>
            </a:r>
            <a:r>
              <a:rPr lang="it-IT" dirty="0" err="1"/>
              <a:t>Euclidean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), with </a:t>
            </a:r>
            <a:r>
              <a:rPr lang="it-IT" dirty="0" err="1"/>
              <a:t>respect</a:t>
            </a:r>
            <a:r>
              <a:rPr lang="it-IT" dirty="0"/>
              <a:t> to the </a:t>
            </a:r>
            <a:r>
              <a:rPr lang="it-IT" dirty="0" err="1"/>
              <a:t>others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Greedy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: sort the lines with </a:t>
            </a:r>
            <a:r>
              <a:rPr lang="it-IT" dirty="0" err="1"/>
              <a:t>respect</a:t>
            </a:r>
            <a:r>
              <a:rPr lang="it-IT" dirty="0"/>
              <a:t> to </a:t>
            </a:r>
            <a:r>
              <a:rPr lang="it-IT" dirty="0" err="1"/>
              <a:t>their</a:t>
            </a:r>
            <a:r>
              <a:rPr lang="it-IT" dirty="0"/>
              <a:t> y </a:t>
            </a:r>
            <a:r>
              <a:rPr lang="it-IT" dirty="0" err="1"/>
              <a:t>starting</a:t>
            </a:r>
            <a:r>
              <a:rPr lang="it-IT" dirty="0"/>
              <a:t> point.</a:t>
            </a:r>
          </a:p>
          <a:p>
            <a:pPr marL="0" indent="0">
              <a:buNone/>
            </a:pPr>
            <a:r>
              <a:rPr lang="it-IT" dirty="0"/>
              <a:t>Store for </a:t>
            </a:r>
            <a:r>
              <a:rPr lang="it-IT" dirty="0" err="1"/>
              <a:t>every</a:t>
            </a:r>
            <a:r>
              <a:rPr lang="it-IT" dirty="0"/>
              <a:t> line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 point,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slope</a:t>
            </a:r>
            <a:r>
              <a:rPr lang="it-IT" dirty="0"/>
              <a:t> and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original</a:t>
            </a:r>
            <a:r>
              <a:rPr lang="it-IT" dirty="0"/>
              <a:t> index (the </a:t>
            </a:r>
            <a:r>
              <a:rPr lang="it-IT" dirty="0" err="1"/>
              <a:t>latter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of the </a:t>
            </a:r>
            <a:r>
              <a:rPr lang="it-IT" dirty="0" err="1"/>
              <a:t>sorting</a:t>
            </a:r>
            <a:r>
              <a:rPr lang="it-IT" dirty="0"/>
              <a:t>).</a:t>
            </a:r>
          </a:p>
          <a:p>
            <a:pPr marL="0" indent="0">
              <a:buNone/>
            </a:pPr>
            <a:r>
              <a:rPr lang="it-IT" dirty="0"/>
              <a:t>Do an </a:t>
            </a:r>
            <a:r>
              <a:rPr lang="it-IT" dirty="0" err="1"/>
              <a:t>iteration</a:t>
            </a:r>
            <a:r>
              <a:rPr lang="it-IT" dirty="0"/>
              <a:t> from bottom to top and one from top to bottom, </a:t>
            </a:r>
            <a:r>
              <a:rPr lang="it-IT" dirty="0" err="1"/>
              <a:t>marking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i="1" dirty="0"/>
              <a:t>false </a:t>
            </a:r>
            <a:r>
              <a:rPr lang="it-IT" dirty="0"/>
              <a:t>the lines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bigger</a:t>
            </a:r>
            <a:r>
              <a:rPr lang="it-IT" dirty="0"/>
              <a:t> </a:t>
            </a:r>
            <a:r>
              <a:rPr lang="it-IT" dirty="0" err="1"/>
              <a:t>slope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current</a:t>
            </a:r>
            <a:r>
              <a:rPr lang="it-IT" dirty="0"/>
              <a:t> minimum.</a:t>
            </a:r>
          </a:p>
          <a:p>
            <a:pPr marL="0" indent="0">
              <a:buNone/>
            </a:pPr>
            <a:r>
              <a:rPr lang="it-IT" dirty="0"/>
              <a:t>Be </a:t>
            </a:r>
            <a:r>
              <a:rPr lang="it-IT" dirty="0" err="1"/>
              <a:t>careful</a:t>
            </a:r>
            <a:r>
              <a:rPr lang="it-IT" dirty="0"/>
              <a:t> to compare </a:t>
            </a:r>
            <a:r>
              <a:rPr lang="it-IT" dirty="0" err="1"/>
              <a:t>slopes</a:t>
            </a:r>
            <a:r>
              <a:rPr lang="it-IT" dirty="0"/>
              <a:t>: from bottom to top, use CGAL::</a:t>
            </a:r>
            <a:r>
              <a:rPr lang="it-IT" dirty="0" err="1"/>
              <a:t>abs</a:t>
            </a:r>
            <a:r>
              <a:rPr lang="it-IT" dirty="0"/>
              <a:t>(</a:t>
            </a:r>
            <a:r>
              <a:rPr lang="it-IT" dirty="0" err="1"/>
              <a:t>curr</a:t>
            </a:r>
            <a:r>
              <a:rPr lang="it-IT" dirty="0"/>
              <a:t>) &lt; CGAL::</a:t>
            </a:r>
            <a:r>
              <a:rPr lang="it-IT" dirty="0" err="1"/>
              <a:t>abs</a:t>
            </a:r>
            <a:r>
              <a:rPr lang="it-IT" dirty="0"/>
              <a:t>(best) || CGAL::</a:t>
            </a:r>
            <a:r>
              <a:rPr lang="it-IT" dirty="0" err="1"/>
              <a:t>abs</a:t>
            </a:r>
            <a:r>
              <a:rPr lang="it-IT" dirty="0"/>
              <a:t>(</a:t>
            </a:r>
            <a:r>
              <a:rPr lang="it-IT" dirty="0" err="1"/>
              <a:t>curr</a:t>
            </a:r>
            <a:r>
              <a:rPr lang="it-IT" dirty="0"/>
              <a:t>) == CGAL::</a:t>
            </a:r>
            <a:r>
              <a:rPr lang="it-IT" dirty="0" err="1"/>
              <a:t>abs</a:t>
            </a:r>
            <a:r>
              <a:rPr lang="it-IT" dirty="0"/>
              <a:t>(best) &amp;&amp; </a:t>
            </a:r>
            <a:r>
              <a:rPr lang="it-IT" dirty="0" err="1"/>
              <a:t>curr</a:t>
            </a:r>
            <a:r>
              <a:rPr lang="it-IT" dirty="0"/>
              <a:t> &gt; 0 (EDGE CASE) to update best and </a:t>
            </a:r>
            <a:r>
              <a:rPr lang="it-IT" dirty="0" err="1"/>
              <a:t>curr</a:t>
            </a:r>
            <a:r>
              <a:rPr lang="it-IT" dirty="0"/>
              <a:t> &lt; best to set </a:t>
            </a:r>
            <a:r>
              <a:rPr lang="it-IT" dirty="0" err="1"/>
              <a:t>current</a:t>
            </a:r>
            <a:r>
              <a:rPr lang="it-IT" dirty="0"/>
              <a:t> line </a:t>
            </a:r>
            <a:r>
              <a:rPr lang="it-IT" dirty="0" err="1"/>
              <a:t>as</a:t>
            </a:r>
            <a:r>
              <a:rPr lang="it-IT" dirty="0"/>
              <a:t> false.</a:t>
            </a:r>
          </a:p>
          <a:p>
            <a:pPr marL="0" indent="0">
              <a:buNone/>
            </a:pPr>
            <a:r>
              <a:rPr lang="it-IT" dirty="0"/>
              <a:t>From top to bottom, just use CGAL::</a:t>
            </a:r>
            <a:r>
              <a:rPr lang="it-IT" dirty="0" err="1"/>
              <a:t>abs</a:t>
            </a:r>
            <a:r>
              <a:rPr lang="it-IT" dirty="0"/>
              <a:t>(</a:t>
            </a:r>
            <a:r>
              <a:rPr lang="it-IT" dirty="0" err="1"/>
              <a:t>curr</a:t>
            </a:r>
            <a:r>
              <a:rPr lang="it-IT" dirty="0"/>
              <a:t>) &lt;= CGAL::</a:t>
            </a:r>
            <a:r>
              <a:rPr lang="it-IT" dirty="0" err="1"/>
              <a:t>abs</a:t>
            </a:r>
            <a:r>
              <a:rPr lang="it-IT" dirty="0"/>
              <a:t>(best) to update best and </a:t>
            </a:r>
            <a:r>
              <a:rPr lang="it-IT" dirty="0" err="1"/>
              <a:t>curr</a:t>
            </a:r>
            <a:r>
              <a:rPr lang="it-IT" dirty="0"/>
              <a:t> &gt; best to set </a:t>
            </a:r>
            <a:r>
              <a:rPr lang="it-IT" dirty="0" err="1"/>
              <a:t>current</a:t>
            </a:r>
            <a:r>
              <a:rPr lang="it-IT" dirty="0"/>
              <a:t> line </a:t>
            </a:r>
            <a:r>
              <a:rPr lang="it-IT" dirty="0" err="1"/>
              <a:t>as</a:t>
            </a:r>
            <a:r>
              <a:rPr lang="it-IT" dirty="0"/>
              <a:t> false.</a:t>
            </a:r>
          </a:p>
          <a:p>
            <a:pPr marL="0" indent="0">
              <a:buNone/>
            </a:pPr>
            <a:r>
              <a:rPr lang="it-IT" dirty="0"/>
              <a:t>I </a:t>
            </a:r>
            <a:r>
              <a:rPr lang="it-IT" dirty="0" err="1"/>
              <a:t>used</a:t>
            </a:r>
            <a:r>
              <a:rPr lang="it-IT" dirty="0"/>
              <a:t> CGAL::</a:t>
            </a:r>
            <a:r>
              <a:rPr lang="it-IT" dirty="0" err="1"/>
              <a:t>Gmpq</a:t>
            </a:r>
            <a:r>
              <a:rPr lang="it-IT" dirty="0"/>
              <a:t> to </a:t>
            </a:r>
            <a:r>
              <a:rPr lang="it-IT" dirty="0" err="1"/>
              <a:t>achieve</a:t>
            </a:r>
            <a:r>
              <a:rPr lang="it-IT" dirty="0"/>
              <a:t> full points, </a:t>
            </a:r>
            <a:r>
              <a:rPr lang="it-IT" dirty="0" err="1"/>
              <a:t>not</a:t>
            </a:r>
            <a:r>
              <a:rPr lang="it-IT" dirty="0"/>
              <a:t> a kernel!</a:t>
            </a:r>
          </a:p>
          <a:p>
            <a:pPr marL="0" indent="0">
              <a:buNone/>
            </a:pPr>
            <a:r>
              <a:rPr lang="it-IT" dirty="0"/>
              <a:t>Note: 75 points </a:t>
            </a:r>
            <a:r>
              <a:rPr lang="it-IT" dirty="0" err="1"/>
              <a:t>solution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pretty</a:t>
            </a:r>
            <a:r>
              <a:rPr lang="it-IT" dirty="0"/>
              <a:t> immediate.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6549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5: Boats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92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set of </a:t>
            </a:r>
            <a:r>
              <a:rPr lang="it-IT" dirty="0" err="1"/>
              <a:t>pairs</a:t>
            </a:r>
            <a:r>
              <a:rPr lang="it-IT" dirty="0"/>
              <a:t> (</a:t>
            </a:r>
            <a:r>
              <a:rPr lang="it-IT" dirty="0" err="1"/>
              <a:t>segment</a:t>
            </a:r>
            <a:r>
              <a:rPr lang="it-IT" dirty="0"/>
              <a:t>, point), output the maximum </a:t>
            </a:r>
            <a:r>
              <a:rPr lang="it-IT" dirty="0" err="1"/>
              <a:t>amount</a:t>
            </a:r>
            <a:r>
              <a:rPr lang="it-IT" dirty="0"/>
              <a:t> of </a:t>
            </a:r>
            <a:r>
              <a:rPr lang="it-IT" dirty="0" err="1"/>
              <a:t>pairs</a:t>
            </a:r>
            <a:r>
              <a:rPr lang="it-IT" dirty="0"/>
              <a:t> so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overlap</a:t>
            </a:r>
            <a:r>
              <a:rPr lang="it-IT" dirty="0"/>
              <a:t> in a 1-D </a:t>
            </a:r>
            <a:r>
              <a:rPr lang="it-IT" dirty="0" err="1"/>
              <a:t>context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: </a:t>
            </a:r>
            <a:r>
              <a:rPr lang="it-IT" dirty="0" err="1"/>
              <a:t>every</a:t>
            </a:r>
            <a:r>
              <a:rPr lang="it-IT" dirty="0"/>
              <a:t> point must be inside the </a:t>
            </a:r>
            <a:r>
              <a:rPr lang="it-IT" dirty="0" err="1"/>
              <a:t>respective</a:t>
            </a:r>
            <a:r>
              <a:rPr lang="it-IT" dirty="0"/>
              <a:t> </a:t>
            </a:r>
            <a:r>
              <a:rPr lang="it-IT" dirty="0" err="1"/>
              <a:t>segment</a:t>
            </a:r>
            <a:r>
              <a:rPr lang="it-IT" dirty="0"/>
              <a:t> and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adjacent</a:t>
            </a:r>
            <a:r>
              <a:rPr lang="it-IT" dirty="0"/>
              <a:t> </a:t>
            </a:r>
            <a:r>
              <a:rPr lang="it-IT" dirty="0" err="1"/>
              <a:t>segments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overlap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Greedy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: sort the positions of the points by </a:t>
            </a:r>
            <a:r>
              <a:rPr lang="it-IT" dirty="0" err="1"/>
              <a:t>increasing</a:t>
            </a:r>
            <a:r>
              <a:rPr lang="it-IT" dirty="0"/>
              <a:t> order and </a:t>
            </a:r>
            <a:r>
              <a:rPr lang="it-IT" dirty="0" err="1"/>
              <a:t>try</a:t>
            </a:r>
            <a:r>
              <a:rPr lang="it-IT" dirty="0"/>
              <a:t> to place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segment</a:t>
            </a:r>
            <a:r>
              <a:rPr lang="it-IT" dirty="0"/>
              <a:t> so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paired</a:t>
            </a:r>
            <a:r>
              <a:rPr lang="it-IT" dirty="0"/>
              <a:t> point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rightmost</a:t>
            </a:r>
            <a:r>
              <a:rPr lang="it-IT" dirty="0"/>
              <a:t> end.</a:t>
            </a:r>
          </a:p>
          <a:p>
            <a:pPr marL="0" indent="0">
              <a:buNone/>
            </a:pPr>
            <a:r>
              <a:rPr lang="it-IT" dirty="0"/>
              <a:t>Use start and </a:t>
            </a:r>
            <a:r>
              <a:rPr lang="it-IT" dirty="0" err="1"/>
              <a:t>last_start</a:t>
            </a:r>
            <a:r>
              <a:rPr lang="it-IT" dirty="0"/>
              <a:t> pointers to track the </a:t>
            </a:r>
            <a:r>
              <a:rPr lang="it-IT" dirty="0" err="1"/>
              <a:t>current</a:t>
            </a:r>
            <a:r>
              <a:rPr lang="it-IT" dirty="0"/>
              <a:t> and last </a:t>
            </a:r>
            <a:r>
              <a:rPr lang="it-IT" dirty="0" err="1"/>
              <a:t>rightmost</a:t>
            </a:r>
            <a:r>
              <a:rPr lang="it-IT" dirty="0"/>
              <a:t> endpoints.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next</a:t>
            </a:r>
            <a:r>
              <a:rPr lang="it-IT" dirty="0"/>
              <a:t> point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covered</a:t>
            </a:r>
            <a:r>
              <a:rPr lang="it-IT" dirty="0"/>
              <a:t>, place the </a:t>
            </a:r>
            <a:r>
              <a:rPr lang="it-IT" dirty="0" err="1"/>
              <a:t>segment</a:t>
            </a:r>
            <a:r>
              <a:rPr lang="it-IT" dirty="0"/>
              <a:t> and update </a:t>
            </a:r>
            <a:r>
              <a:rPr lang="it-IT" dirty="0" err="1"/>
              <a:t>count</a:t>
            </a:r>
            <a:r>
              <a:rPr lang="it-IT" dirty="0"/>
              <a:t>, </a:t>
            </a:r>
            <a:r>
              <a:rPr lang="it-IT" dirty="0" err="1"/>
              <a:t>otherwise</a:t>
            </a:r>
            <a:r>
              <a:rPr lang="it-IT" dirty="0"/>
              <a:t>, </a:t>
            </a:r>
            <a:r>
              <a:rPr lang="it-IT" dirty="0" err="1"/>
              <a:t>consider</a:t>
            </a:r>
            <a:r>
              <a:rPr lang="it-IT" dirty="0"/>
              <a:t> </a:t>
            </a:r>
            <a:r>
              <a:rPr lang="it-IT" dirty="0" err="1"/>
              <a:t>removing</a:t>
            </a:r>
            <a:r>
              <a:rPr lang="it-IT" dirty="0"/>
              <a:t> last </a:t>
            </a:r>
            <a:r>
              <a:rPr lang="it-IT" dirty="0" err="1"/>
              <a:t>segment</a:t>
            </a:r>
            <a:r>
              <a:rPr lang="it-IT" dirty="0"/>
              <a:t> and </a:t>
            </a:r>
            <a:r>
              <a:rPr lang="it-IT" dirty="0" err="1"/>
              <a:t>placing</a:t>
            </a:r>
            <a:r>
              <a:rPr lang="it-IT" dirty="0"/>
              <a:t> the new one (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updating</a:t>
            </a:r>
            <a:r>
              <a:rPr lang="it-IT" dirty="0"/>
              <a:t> the </a:t>
            </a:r>
            <a:r>
              <a:rPr lang="it-IT" dirty="0" err="1"/>
              <a:t>total</a:t>
            </a:r>
            <a:r>
              <a:rPr lang="it-IT" dirty="0"/>
              <a:t>), </a:t>
            </a:r>
            <a:r>
              <a:rPr lang="it-IT" dirty="0" err="1"/>
              <a:t>if</a:t>
            </a:r>
            <a:r>
              <a:rPr lang="it-IT" dirty="0"/>
              <a:t> the new </a:t>
            </a:r>
            <a:r>
              <a:rPr lang="it-IT" dirty="0" err="1"/>
              <a:t>starting</a:t>
            </a:r>
            <a:r>
              <a:rPr lang="it-IT" dirty="0"/>
              <a:t> position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smaller</a:t>
            </a:r>
            <a:r>
              <a:rPr lang="it-IT" dirty="0"/>
              <a:t>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 err="1"/>
              <a:t>Greedy</a:t>
            </a:r>
            <a:r>
              <a:rPr lang="it-IT" dirty="0"/>
              <a:t> </a:t>
            </a:r>
            <a:r>
              <a:rPr lang="it-IT" dirty="0" err="1"/>
              <a:t>solutions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go back to the </a:t>
            </a:r>
            <a:r>
              <a:rPr lang="it-IT" dirty="0" err="1"/>
              <a:t>previous</a:t>
            </a:r>
            <a:r>
              <a:rPr lang="it-IT" dirty="0"/>
              <a:t> </a:t>
            </a:r>
            <a:r>
              <a:rPr lang="it-IT" dirty="0" err="1"/>
              <a:t>choice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7400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5: </a:t>
            </a:r>
            <a:r>
              <a:rPr lang="it-IT" dirty="0" err="1"/>
              <a:t>Moving</a:t>
            </a:r>
            <a:r>
              <a:rPr lang="it-IT" dirty="0"/>
              <a:t> Books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set of people and a set of boxes, </a:t>
            </a:r>
            <a:r>
              <a:rPr lang="it-IT" dirty="0" err="1"/>
              <a:t>calculate</a:t>
            </a:r>
            <a:r>
              <a:rPr lang="it-IT" dirty="0"/>
              <a:t> the minimum </a:t>
            </a:r>
            <a:r>
              <a:rPr lang="it-IT" dirty="0" err="1"/>
              <a:t>amount</a:t>
            </a:r>
            <a:r>
              <a:rPr lang="it-IT" dirty="0"/>
              <a:t> of time </a:t>
            </a:r>
            <a:r>
              <a:rPr lang="it-IT" dirty="0" err="1"/>
              <a:t>needed</a:t>
            </a:r>
            <a:r>
              <a:rPr lang="it-IT" dirty="0"/>
              <a:t> to </a:t>
            </a:r>
            <a:r>
              <a:rPr lang="it-IT" dirty="0" err="1"/>
              <a:t>move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boxes.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Greedy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: </a:t>
            </a:r>
            <a:r>
              <a:rPr lang="it-IT" dirty="0" err="1"/>
              <a:t>everone</a:t>
            </a:r>
            <a:r>
              <a:rPr lang="it-IT" dirty="0"/>
              <a:t> </a:t>
            </a:r>
            <a:r>
              <a:rPr lang="it-IT" dirty="0" err="1"/>
              <a:t>picks</a:t>
            </a:r>
            <a:r>
              <a:rPr lang="it-IT" dirty="0"/>
              <a:t> the </a:t>
            </a:r>
            <a:r>
              <a:rPr lang="it-IT" dirty="0" err="1"/>
              <a:t>largest</a:t>
            </a:r>
            <a:r>
              <a:rPr lang="it-IT" dirty="0"/>
              <a:t> box </a:t>
            </a:r>
            <a:r>
              <a:rPr lang="it-IT" dirty="0" err="1"/>
              <a:t>they</a:t>
            </a:r>
            <a:r>
              <a:rPr lang="it-IT" dirty="0"/>
              <a:t> can </a:t>
            </a:r>
            <a:r>
              <a:rPr lang="it-IT" dirty="0" err="1"/>
              <a:t>carry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Multiset</a:t>
            </a:r>
            <a:r>
              <a:rPr lang="it-IT" dirty="0"/>
              <a:t> on boxes and </a:t>
            </a:r>
            <a:r>
              <a:rPr lang="it-IT" dirty="0" err="1"/>
              <a:t>upper_bound</a:t>
            </a:r>
            <a:r>
              <a:rPr lang="it-IT" dirty="0"/>
              <a:t>().</a:t>
            </a:r>
          </a:p>
          <a:p>
            <a:pPr marL="0" indent="0">
              <a:buNone/>
            </a:pPr>
            <a:r>
              <a:rPr lang="it-IT" dirty="0"/>
              <a:t>Iterate over the boxes </a:t>
            </a:r>
            <a:r>
              <a:rPr lang="it-IT" dirty="0" err="1"/>
              <a:t>until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run</a:t>
            </a:r>
            <a:r>
              <a:rPr lang="it-IT" dirty="0"/>
              <a:t> out, </a:t>
            </a:r>
            <a:r>
              <a:rPr lang="it-IT" dirty="0" err="1"/>
              <a:t>assigning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box to the </a:t>
            </a:r>
            <a:r>
              <a:rPr lang="it-IT" dirty="0" err="1"/>
              <a:t>person</a:t>
            </a:r>
            <a:r>
              <a:rPr lang="it-IT" dirty="0"/>
              <a:t> </a:t>
            </a:r>
            <a:r>
              <a:rPr lang="it-IT" dirty="0" err="1"/>
              <a:t>who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minimum, </a:t>
            </a:r>
            <a:r>
              <a:rPr lang="it-IT" dirty="0" err="1"/>
              <a:t>sufficient</a:t>
            </a:r>
            <a:r>
              <a:rPr lang="it-IT" dirty="0"/>
              <a:t> </a:t>
            </a:r>
            <a:r>
              <a:rPr lang="it-IT" dirty="0" err="1"/>
              <a:t>capacity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u="sng" dirty="0" err="1"/>
              <a:t>Trick</a:t>
            </a:r>
            <a:r>
              <a:rPr lang="it-IT" dirty="0"/>
              <a:t>: break the </a:t>
            </a:r>
            <a:r>
              <a:rPr lang="it-IT" dirty="0" err="1"/>
              <a:t>inner</a:t>
            </a:r>
            <a:r>
              <a:rPr lang="it-IT" dirty="0"/>
              <a:t> loop </a:t>
            </a:r>
            <a:r>
              <a:rPr lang="it-IT" dirty="0" err="1"/>
              <a:t>if</a:t>
            </a:r>
            <a:r>
              <a:rPr lang="it-IT" dirty="0"/>
              <a:t> I </a:t>
            </a:r>
            <a:r>
              <a:rPr lang="it-IT" dirty="0" err="1"/>
              <a:t>find</a:t>
            </a:r>
            <a:r>
              <a:rPr lang="it-IT" dirty="0"/>
              <a:t> a </a:t>
            </a:r>
            <a:r>
              <a:rPr lang="it-IT" dirty="0" err="1"/>
              <a:t>person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capable</a:t>
            </a:r>
            <a:r>
              <a:rPr lang="it-IT" dirty="0"/>
              <a:t> of </a:t>
            </a:r>
            <a:r>
              <a:rPr lang="it-IT" dirty="0" err="1"/>
              <a:t>carrying</a:t>
            </a:r>
            <a:r>
              <a:rPr lang="it-IT" dirty="0"/>
              <a:t> the </a:t>
            </a:r>
            <a:r>
              <a:rPr lang="it-IT" dirty="0" err="1"/>
              <a:t>current</a:t>
            </a:r>
            <a:r>
              <a:rPr lang="it-IT" dirty="0"/>
              <a:t> weight.</a:t>
            </a:r>
          </a:p>
        </p:txBody>
      </p:sp>
    </p:spTree>
    <p:extLst>
      <p:ext uri="{BB962C8B-B14F-4D97-AF65-F5344CB8AC3E}">
        <p14:creationId xmlns:p14="http://schemas.microsoft.com/office/powerpoint/2010/main" val="2738325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5: </a:t>
            </a:r>
            <a:r>
              <a:rPr lang="it-IT" dirty="0" err="1"/>
              <a:t>Severus</a:t>
            </a:r>
            <a:r>
              <a:rPr lang="it-IT" dirty="0"/>
              <a:t> </a:t>
            </a:r>
            <a:r>
              <a:rPr lang="it-IT" dirty="0" err="1"/>
              <a:t>Snape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We</a:t>
                </a:r>
                <a:r>
                  <a:rPr lang="it-IT" dirty="0"/>
                  <a:t> are </a:t>
                </a:r>
                <a:r>
                  <a:rPr lang="it-IT" dirty="0" err="1"/>
                  <a:t>given</a:t>
                </a:r>
                <a:r>
                  <a:rPr lang="it-IT" dirty="0"/>
                  <a:t> </a:t>
                </a:r>
                <a:r>
                  <a:rPr lang="it-IT" dirty="0" err="1"/>
                  <a:t>two</a:t>
                </a:r>
                <a:r>
                  <a:rPr lang="it-IT" dirty="0"/>
                  <a:t> sets of </a:t>
                </a:r>
                <a:r>
                  <a:rPr lang="it-IT" dirty="0" err="1"/>
                  <a:t>elements</a:t>
                </a:r>
                <a:r>
                  <a:rPr lang="it-IT" dirty="0"/>
                  <a:t>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it-IT" dirty="0"/>
                  <a:t> The </a:t>
                </a:r>
                <a:r>
                  <a:rPr lang="it-IT" dirty="0" err="1"/>
                  <a:t>elements</a:t>
                </a:r>
                <a:r>
                  <a:rPr lang="it-IT" dirty="0"/>
                  <a:t> of one set are given in pairs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it-IT" dirty="0"/>
                  <a:t> The </a:t>
                </a:r>
                <a:r>
                  <a:rPr lang="it-IT" dirty="0" err="1"/>
                  <a:t>elements</a:t>
                </a:r>
                <a:r>
                  <a:rPr lang="it-IT" dirty="0"/>
                  <a:t> of the </a:t>
                </a:r>
                <a:r>
                  <a:rPr lang="it-IT" dirty="0" err="1"/>
                  <a:t>other</a:t>
                </a:r>
                <a:r>
                  <a:rPr lang="it-IT" dirty="0"/>
                  <a:t> one are </a:t>
                </a:r>
                <a:r>
                  <a:rPr lang="it-IT" dirty="0" err="1"/>
                  <a:t>described</a:t>
                </a:r>
                <a:r>
                  <a:rPr lang="it-IT" dirty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The </a:t>
                </a:r>
                <a:r>
                  <a:rPr lang="it-IT" dirty="0" err="1"/>
                  <a:t>elements</a:t>
                </a:r>
                <a:r>
                  <a:rPr lang="it-IT" dirty="0"/>
                  <a:t> of the first set </a:t>
                </a:r>
                <a:r>
                  <a:rPr lang="it-IT" dirty="0" err="1"/>
                  <a:t>each</a:t>
                </a:r>
                <a:r>
                  <a:rPr lang="it-IT" dirty="0"/>
                  <a:t> reduce by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it-IT" dirty="0"/>
                  <a:t> the </a:t>
                </a:r>
                <a:r>
                  <a:rPr lang="it-IT" dirty="0" err="1"/>
                  <a:t>amount</a:t>
                </a:r>
                <a:r>
                  <a:rPr lang="it-IT" dirty="0"/>
                  <a:t> of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it-IT" dirty="0"/>
                  <a:t>, </a:t>
                </a:r>
                <a:r>
                  <a:rPr lang="it-IT" dirty="0" err="1"/>
                  <a:t>while</a:t>
                </a:r>
                <a:r>
                  <a:rPr lang="it-IT" dirty="0"/>
                  <a:t> the </a:t>
                </a:r>
                <a:r>
                  <a:rPr lang="it-IT" dirty="0" err="1"/>
                  <a:t>elements</a:t>
                </a:r>
                <a:r>
                  <a:rPr lang="it-IT" dirty="0"/>
                  <a:t> of the second one reduce by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it-IT" dirty="0"/>
                  <a:t> the </a:t>
                </a:r>
                <a:r>
                  <a:rPr lang="it-IT" dirty="0" err="1"/>
                  <a:t>amount</a:t>
                </a:r>
                <a:r>
                  <a:rPr lang="it-IT" dirty="0"/>
                  <a:t> of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Calculate</a:t>
                </a:r>
                <a:r>
                  <a:rPr lang="it-IT" dirty="0"/>
                  <a:t> the minimum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elements</a:t>
                </a:r>
                <a:r>
                  <a:rPr lang="it-IT" dirty="0"/>
                  <a:t> </a:t>
                </a:r>
                <a:r>
                  <a:rPr lang="it-IT" dirty="0" err="1"/>
                  <a:t>among</a:t>
                </a:r>
                <a:r>
                  <a:rPr lang="it-IT" dirty="0"/>
                  <a:t> </a:t>
                </a:r>
                <a:r>
                  <a:rPr lang="it-IT" dirty="0" err="1"/>
                  <a:t>those</a:t>
                </a:r>
                <a:r>
                  <a:rPr lang="it-IT" dirty="0"/>
                  <a:t> </a:t>
                </a:r>
                <a:r>
                  <a:rPr lang="it-IT" dirty="0" err="1"/>
                  <a:t>two</a:t>
                </a:r>
                <a:r>
                  <a:rPr lang="it-IT" dirty="0"/>
                  <a:t> sets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it-IT" dirty="0"/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An intuitive strategy </a:t>
                </a:r>
                <a:r>
                  <a:rPr lang="it-IT" dirty="0" err="1"/>
                  <a:t>would</a:t>
                </a:r>
                <a:r>
                  <a:rPr lang="it-IT" dirty="0"/>
                  <a:t> be to </a:t>
                </a:r>
                <a:r>
                  <a:rPr lang="it-IT" dirty="0" err="1"/>
                  <a:t>greedily</a:t>
                </a:r>
                <a:r>
                  <a:rPr lang="it-IT" dirty="0"/>
                  <a:t> </a:t>
                </a:r>
                <a:r>
                  <a:rPr lang="it-IT" dirty="0" err="1"/>
                  <a:t>calculate</a:t>
                </a:r>
                <a:r>
                  <a:rPr lang="it-IT" dirty="0"/>
                  <a:t> the </a:t>
                </a:r>
                <a:r>
                  <a:rPr lang="it-IT" dirty="0" err="1"/>
                  <a:t>number</a:t>
                </a:r>
                <a:r>
                  <a:rPr lang="it-IT" dirty="0"/>
                  <a:t> of B </a:t>
                </a:r>
                <a:r>
                  <a:rPr lang="it-IT" dirty="0" err="1"/>
                  <a:t>elements</a:t>
                </a:r>
                <a:r>
                  <a:rPr lang="it-IT" dirty="0"/>
                  <a:t> by </a:t>
                </a:r>
                <a:r>
                  <a:rPr lang="it-IT" dirty="0" err="1"/>
                  <a:t>sorting</a:t>
                </a:r>
                <a:r>
                  <a:rPr lang="it-IT" dirty="0"/>
                  <a:t> the B set and to </a:t>
                </a:r>
                <a:r>
                  <a:rPr lang="it-IT" dirty="0" err="1"/>
                  <a:t>calculate</a:t>
                </a:r>
                <a:r>
                  <a:rPr lang="it-IT" dirty="0"/>
                  <a:t> the minimum </a:t>
                </a:r>
                <a:r>
                  <a:rPr lang="it-IT" dirty="0" err="1"/>
                  <a:t>number</a:t>
                </a:r>
                <a:r>
                  <a:rPr lang="it-IT" dirty="0"/>
                  <a:t> of A </a:t>
                </a:r>
                <a:r>
                  <a:rPr lang="it-IT" dirty="0" err="1"/>
                  <a:t>elements</a:t>
                </a:r>
                <a:r>
                  <a:rPr lang="it-IT" dirty="0"/>
                  <a:t> with a </a:t>
                </a:r>
                <a:r>
                  <a:rPr lang="it-IT" dirty="0" err="1"/>
                  <a:t>knapsack</a:t>
                </a:r>
                <a:r>
                  <a:rPr lang="it-IT" dirty="0"/>
                  <a:t>-like DP (capacity1 ≥ H &amp;&amp; capacity2 ≥ P).</a:t>
                </a:r>
              </a:p>
              <a:p>
                <a:pPr marL="0" indent="0">
                  <a:buNone/>
                </a:pPr>
                <a:r>
                  <a:rPr lang="it-IT" dirty="0" err="1"/>
                  <a:t>However</a:t>
                </a:r>
                <a:r>
                  <a:rPr lang="it-IT" dirty="0"/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r>
                  <a:rPr lang="it-IT" dirty="0"/>
                  <a:t>, </a:t>
                </a:r>
                <a:r>
                  <a:rPr lang="it-IT" dirty="0" err="1"/>
                  <a:t>which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too</a:t>
                </a:r>
                <a:r>
                  <a:rPr lang="it-IT" dirty="0"/>
                  <a:t> large to </a:t>
                </a:r>
                <a:r>
                  <a:rPr lang="it-IT" dirty="0" err="1"/>
                  <a:t>keep</a:t>
                </a:r>
                <a:r>
                  <a:rPr lang="it-IT" dirty="0"/>
                  <a:t> track in a DP </a:t>
                </a:r>
                <a:r>
                  <a:rPr lang="it-IT" dirty="0" err="1"/>
                  <a:t>dimension</a:t>
                </a:r>
                <a:r>
                  <a:rPr lang="it-IT" dirty="0"/>
                  <a:t>. On the </a:t>
                </a:r>
                <a:r>
                  <a:rPr lang="it-IT" dirty="0" err="1"/>
                  <a:t>other</a:t>
                </a:r>
                <a:r>
                  <a:rPr lang="it-IT" dirty="0"/>
                  <a:t> hand,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it-IT" dirty="0"/>
                  <a:t>, </a:t>
                </a:r>
                <a:r>
                  <a:rPr lang="it-IT" dirty="0" err="1"/>
                  <a:t>which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a </a:t>
                </a:r>
                <a:r>
                  <a:rPr lang="it-IT" dirty="0" err="1"/>
                  <a:t>reasonable</a:t>
                </a:r>
                <a:r>
                  <a:rPr lang="it-IT" dirty="0"/>
                  <a:t> </a:t>
                </a:r>
                <a:r>
                  <a:rPr lang="it-IT" dirty="0" err="1"/>
                  <a:t>dimension</a:t>
                </a:r>
                <a:r>
                  <a:rPr lang="it-IT" dirty="0"/>
                  <a:t> for a DP.</a:t>
                </a:r>
              </a:p>
              <a:p>
                <a:pPr marL="0" indent="0">
                  <a:buNone/>
                </a:pPr>
                <a:r>
                  <a:rPr lang="it-IT" dirty="0"/>
                  <a:t>The DP relation must </a:t>
                </a:r>
                <a:r>
                  <a:rPr lang="it-IT" dirty="0" err="1"/>
                  <a:t>hence</a:t>
                </a:r>
                <a:r>
                  <a:rPr lang="it-IT" dirty="0"/>
                  <a:t> be </a:t>
                </a:r>
                <a:r>
                  <a:rPr lang="it-IT" dirty="0" err="1"/>
                  <a:t>changed</a:t>
                </a:r>
                <a:r>
                  <a:rPr lang="it-IT" dirty="0"/>
                  <a:t> to </a:t>
                </a:r>
                <a:r>
                  <a:rPr lang="it-IT" dirty="0" err="1"/>
                  <a:t>maximizing</a:t>
                </a:r>
                <a:r>
                  <a:rPr lang="it-IT" dirty="0"/>
                  <a:t> p </a:t>
                </a:r>
                <a:r>
                  <a:rPr lang="it-IT" dirty="0" err="1"/>
                  <a:t>given</a:t>
                </a:r>
                <a:r>
                  <a:rPr lang="it-IT" dirty="0"/>
                  <a:t> a </a:t>
                </a:r>
                <a:r>
                  <a:rPr lang="it-IT" dirty="0" err="1"/>
                  <a:t>fixed</a:t>
                </a:r>
                <a:r>
                  <a:rPr lang="it-IT" dirty="0"/>
                  <a:t>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elements</a:t>
                </a:r>
                <a:r>
                  <a:rPr lang="it-IT" dirty="0"/>
                  <a:t> and </a:t>
                </a:r>
                <a:r>
                  <a:rPr lang="it-IT" dirty="0" err="1"/>
                  <a:t>capacity</a:t>
                </a:r>
                <a:r>
                  <a:rPr lang="it-IT" dirty="0"/>
                  <a:t> ≥ H (</a:t>
                </a:r>
                <a:r>
                  <a:rPr lang="it-IT" dirty="0" err="1"/>
                  <a:t>see</a:t>
                </a:r>
                <a:r>
                  <a:rPr lang="it-IT" dirty="0"/>
                  <a:t> </a:t>
                </a:r>
                <a:r>
                  <a:rPr lang="it-IT" b="1" dirty="0"/>
                  <a:t>San Francisco</a:t>
                </a:r>
                <a:r>
                  <a:rPr lang="it-IT" dirty="0"/>
                  <a:t>). </a:t>
                </a:r>
                <a:r>
                  <a:rPr lang="it-IT" dirty="0" err="1"/>
                  <a:t>This</a:t>
                </a:r>
                <a:r>
                  <a:rPr lang="it-IT" dirty="0"/>
                  <a:t> </a:t>
                </a:r>
                <a:r>
                  <a:rPr lang="it-IT" dirty="0" err="1"/>
                  <a:t>could</a:t>
                </a:r>
                <a:r>
                  <a:rPr lang="it-IT" dirty="0"/>
                  <a:t> be </a:t>
                </a:r>
                <a:r>
                  <a:rPr lang="it-IT" dirty="0" err="1"/>
                  <a:t>done</a:t>
                </a:r>
                <a:r>
                  <a:rPr lang="it-IT" dirty="0"/>
                  <a:t> by </a:t>
                </a:r>
                <a:r>
                  <a:rPr lang="it-IT" dirty="0" err="1"/>
                  <a:t>iterating</a:t>
                </a:r>
                <a:r>
                  <a:rPr lang="it-IT" dirty="0"/>
                  <a:t> over </a:t>
                </a:r>
                <a:r>
                  <a:rPr lang="it-IT" dirty="0" err="1"/>
                  <a:t>this</a:t>
                </a:r>
                <a:r>
                  <a:rPr lang="it-IT" dirty="0"/>
                  <a:t> DP </a:t>
                </a:r>
                <a:r>
                  <a:rPr lang="it-IT" dirty="0" err="1"/>
                  <a:t>while</a:t>
                </a:r>
                <a:r>
                  <a:rPr lang="it-IT" dirty="0"/>
                  <a:t> </a:t>
                </a:r>
                <a:r>
                  <a:rPr lang="it-IT" dirty="0" err="1"/>
                  <a:t>linearly</a:t>
                </a:r>
                <a:r>
                  <a:rPr lang="it-IT" dirty="0"/>
                  <a:t> </a:t>
                </a:r>
                <a:r>
                  <a:rPr lang="it-IT" dirty="0" err="1"/>
                  <a:t>increasing</a:t>
                </a:r>
                <a:r>
                  <a:rPr lang="it-IT" dirty="0"/>
                  <a:t> the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elements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must be </a:t>
                </a:r>
                <a:r>
                  <a:rPr lang="it-IT" dirty="0" err="1"/>
                  <a:t>picked</a:t>
                </a:r>
                <a:r>
                  <a:rPr lang="it-IT" dirty="0"/>
                  <a:t>. The minimum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elements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found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</a:t>
                </a:r>
                <a:r>
                  <a:rPr lang="it-IT" dirty="0" err="1"/>
                  <a:t>soon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the </a:t>
                </a:r>
                <a:r>
                  <a:rPr lang="it-IT" dirty="0" err="1"/>
                  <a:t>result</a:t>
                </a:r>
                <a:r>
                  <a:rPr lang="it-IT" dirty="0"/>
                  <a:t> of the DP </a:t>
                </a:r>
                <a:r>
                  <a:rPr lang="it-IT" dirty="0" err="1"/>
                  <a:t>is</a:t>
                </a:r>
                <a:r>
                  <a:rPr lang="it-IT" dirty="0"/>
                  <a:t> ≥ P.</a:t>
                </a:r>
              </a:p>
              <a:p>
                <a:pPr marL="0" indent="0">
                  <a:buNone/>
                </a:pPr>
                <a:r>
                  <a:rPr lang="it-IT" dirty="0" err="1"/>
                  <a:t>Remark</a:t>
                </a:r>
                <a:r>
                  <a:rPr lang="it-IT" dirty="0"/>
                  <a:t>: the h </a:t>
                </a:r>
                <a:r>
                  <a:rPr lang="it-IT" dirty="0" err="1"/>
                  <a:t>dimension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b="1" dirty="0" err="1"/>
                  <a:t>capped</a:t>
                </a:r>
                <a:r>
                  <a:rPr lang="it-IT" dirty="0"/>
                  <a:t> </a:t>
                </a:r>
                <a:r>
                  <a:rPr lang="it-IT" dirty="0" err="1"/>
                  <a:t>at</a:t>
                </a:r>
                <a:r>
                  <a:rPr lang="it-IT" dirty="0"/>
                  <a:t> 0 =&gt; </a:t>
                </a:r>
                <a:r>
                  <a:rPr lang="it-IT" dirty="0" err="1"/>
                  <a:t>if</a:t>
                </a:r>
                <a:r>
                  <a:rPr lang="it-IT" dirty="0"/>
                  <a:t>(h &lt;=0) h = 0, so to </a:t>
                </a:r>
                <a:r>
                  <a:rPr lang="it-IT" dirty="0" err="1"/>
                  <a:t>have</a:t>
                </a:r>
                <a:r>
                  <a:rPr lang="it-IT" dirty="0"/>
                  <a:t> </a:t>
                </a:r>
                <a:r>
                  <a:rPr lang="it-IT" dirty="0" err="1"/>
                  <a:t>at</a:t>
                </a:r>
                <a:r>
                  <a:rPr lang="it-IT" dirty="0"/>
                  <a:t> </a:t>
                </a:r>
                <a:r>
                  <a:rPr lang="it-IT" dirty="0" err="1"/>
                  <a:t>most</a:t>
                </a:r>
                <a:r>
                  <a:rPr lang="it-IT" dirty="0"/>
                  <a:t> 1024 </a:t>
                </a:r>
                <a:r>
                  <a:rPr lang="it-IT" dirty="0" err="1"/>
                  <a:t>values</a:t>
                </a:r>
                <a:r>
                  <a:rPr lang="it-IT" dirty="0"/>
                  <a:t>. </a:t>
                </a:r>
                <a:r>
                  <a:rPr lang="it-IT" dirty="0" err="1"/>
                  <a:t>Values</a:t>
                </a:r>
                <a:r>
                  <a:rPr lang="it-IT" dirty="0"/>
                  <a:t> </a:t>
                </a:r>
                <a:r>
                  <a:rPr lang="it-IT" dirty="0" err="1"/>
                  <a:t>where</a:t>
                </a:r>
                <a:r>
                  <a:rPr lang="it-IT" dirty="0"/>
                  <a:t> h &lt; 0 are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important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To </a:t>
                </a:r>
                <a:r>
                  <a:rPr lang="it-IT" dirty="0" err="1"/>
                  <a:t>deal</a:t>
                </a:r>
                <a:r>
                  <a:rPr lang="it-IT" dirty="0"/>
                  <a:t> with </a:t>
                </a:r>
                <a:r>
                  <a:rPr lang="it-IT" dirty="0" err="1"/>
                  <a:t>decreasing</a:t>
                </a:r>
                <a:r>
                  <a:rPr lang="it-IT" dirty="0"/>
                  <a:t> </a:t>
                </a:r>
                <a:r>
                  <a:rPr lang="it-IT" dirty="0" err="1"/>
                  <a:t>values</a:t>
                </a:r>
                <a:r>
                  <a:rPr lang="it-IT" dirty="0"/>
                  <a:t> </a:t>
                </a:r>
                <a:r>
                  <a:rPr lang="it-IT" dirty="0" err="1"/>
                  <a:t>adopt</a:t>
                </a:r>
                <a:r>
                  <a:rPr lang="it-IT" dirty="0"/>
                  <a:t> the following strategy:</a:t>
                </a:r>
              </a:p>
              <a:p>
                <a:pPr marL="0" indent="0">
                  <a:buNone/>
                </a:pPr>
                <a:r>
                  <a:rPr lang="it-IT" dirty="0" err="1"/>
                  <a:t>calculate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it-IT" dirty="0"/>
                  <a:t> for the first k </a:t>
                </a:r>
                <a:r>
                  <a:rPr lang="it-IT" dirty="0" err="1"/>
                  <a:t>elements</a:t>
                </a:r>
                <a:r>
                  <a:rPr lang="it-IT" dirty="0"/>
                  <a:t> in B, check </a:t>
                </a:r>
                <a:r>
                  <a:rPr lang="it-IT" dirty="0" err="1"/>
                  <a:t>if</a:t>
                </a:r>
                <a:r>
                  <a:rPr lang="it-IT" dirty="0"/>
                  <a:t> </a:t>
                </a:r>
                <a:r>
                  <a:rPr lang="it-IT" dirty="0" err="1"/>
                  <a:t>A’s</a:t>
                </a:r>
                <a:r>
                  <a:rPr lang="it-IT" dirty="0"/>
                  <a:t> DP can </a:t>
                </a:r>
                <a:r>
                  <a:rPr lang="it-IT" dirty="0" err="1"/>
                  <a:t>return</a:t>
                </a:r>
                <a:r>
                  <a:rPr lang="it-IT" dirty="0"/>
                  <a:t> a </a:t>
                </a:r>
                <a:r>
                  <a:rPr lang="it-IT" dirty="0" err="1"/>
                  <a:t>value</a:t>
                </a:r>
                <a:r>
                  <a:rPr lang="it-IT" dirty="0"/>
                  <a:t> ≥ P+(long)</a:t>
                </a:r>
                <a:r>
                  <a:rPr lang="it-IT" dirty="0" err="1"/>
                  <a:t>numB</a:t>
                </a:r>
                <a:r>
                  <a:rPr lang="it-IT" dirty="0"/>
                  <a:t>*b. </a:t>
                </a:r>
                <a:r>
                  <a:rPr lang="it-IT" dirty="0" err="1"/>
                  <a:t>If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numA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still</a:t>
                </a:r>
                <a:r>
                  <a:rPr lang="it-IT" dirty="0"/>
                  <a:t> </a:t>
                </a:r>
                <a:r>
                  <a:rPr lang="it-IT" dirty="0" err="1"/>
                  <a:t>greater</a:t>
                </a:r>
                <a:r>
                  <a:rPr lang="it-IT" dirty="0"/>
                  <a:t> </a:t>
                </a:r>
                <a:r>
                  <a:rPr lang="it-IT" dirty="0" err="1"/>
                  <a:t>than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it-IT" dirty="0"/>
                  <a:t>, </a:t>
                </a:r>
                <a:r>
                  <a:rPr lang="it-IT" dirty="0" err="1"/>
                  <a:t>this</a:t>
                </a:r>
                <a:r>
                  <a:rPr lang="it-IT" dirty="0"/>
                  <a:t> </a:t>
                </a:r>
                <a:r>
                  <a:rPr lang="it-IT" dirty="0" err="1"/>
                  <a:t>solution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suitable</a:t>
                </a:r>
                <a:r>
                  <a:rPr lang="it-IT" dirty="0"/>
                  <a:t>. </a:t>
                </a:r>
                <a:r>
                  <a:rPr lang="it-IT" dirty="0" err="1"/>
                  <a:t>Because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decreases</a:t>
                </a:r>
                <a:r>
                  <a:rPr lang="it-IT" dirty="0"/>
                  <a:t> </a:t>
                </a:r>
                <a:r>
                  <a:rPr lang="it-IT" dirty="0" err="1"/>
                  <a:t>when</a:t>
                </a:r>
                <a:r>
                  <a:rPr lang="it-IT" dirty="0"/>
                  <a:t> k </a:t>
                </a:r>
                <a:r>
                  <a:rPr lang="it-IT" dirty="0" err="1"/>
                  <a:t>does</a:t>
                </a:r>
                <a:r>
                  <a:rPr lang="it-IT" dirty="0"/>
                  <a:t>, </a:t>
                </a:r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possible</a:t>
                </a:r>
                <a:r>
                  <a:rPr lang="it-IT" dirty="0"/>
                  <a:t> to </a:t>
                </a:r>
                <a:r>
                  <a:rPr lang="it-IT" dirty="0" err="1"/>
                  <a:t>apply</a:t>
                </a:r>
                <a:r>
                  <a:rPr lang="it-IT" dirty="0"/>
                  <a:t> a </a:t>
                </a:r>
                <a:r>
                  <a:rPr lang="it-IT" dirty="0" err="1"/>
                  <a:t>binary</a:t>
                </a:r>
                <a:r>
                  <a:rPr lang="it-IT" dirty="0"/>
                  <a:t> </a:t>
                </a:r>
                <a:r>
                  <a:rPr lang="it-IT" dirty="0" err="1"/>
                  <a:t>search</a:t>
                </a:r>
                <a:r>
                  <a:rPr lang="it-IT" dirty="0"/>
                  <a:t> to </a:t>
                </a:r>
                <a:r>
                  <a:rPr lang="it-IT" dirty="0" err="1"/>
                  <a:t>find</a:t>
                </a:r>
                <a:r>
                  <a:rPr lang="it-IT" dirty="0"/>
                  <a:t> the minimum </a:t>
                </a:r>
                <a:r>
                  <a:rPr lang="it-IT" dirty="0" err="1"/>
                  <a:t>feasible</a:t>
                </a:r>
                <a:r>
                  <a:rPr lang="it-IT" dirty="0"/>
                  <a:t> </a:t>
                </a:r>
                <a:r>
                  <a:rPr lang="it-IT" dirty="0" err="1"/>
                  <a:t>total</a:t>
                </a:r>
                <a:r>
                  <a:rPr lang="it-IT" dirty="0"/>
                  <a:t> </a:t>
                </a:r>
                <a:r>
                  <a:rPr lang="it-IT" dirty="0" err="1"/>
                  <a:t>amount</a:t>
                </a:r>
                <a:r>
                  <a:rPr lang="it-IT" dirty="0"/>
                  <a:t> of </a:t>
                </a:r>
                <a:r>
                  <a:rPr lang="it-IT" dirty="0" err="1"/>
                  <a:t>elements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Beware</a:t>
                </a:r>
                <a:r>
                  <a:rPr lang="it-IT" dirty="0"/>
                  <a:t> to first start with </a:t>
                </a:r>
                <a:r>
                  <a:rPr lang="it-IT" dirty="0" err="1"/>
                  <a:t>all</a:t>
                </a:r>
                <a:r>
                  <a:rPr lang="it-IT" dirty="0"/>
                  <a:t> the </a:t>
                </a:r>
                <a:r>
                  <a:rPr lang="it-IT" dirty="0" err="1"/>
                  <a:t>elements</a:t>
                </a:r>
                <a:r>
                  <a:rPr lang="it-IT" dirty="0"/>
                  <a:t> in B and THEN to </a:t>
                </a:r>
                <a:r>
                  <a:rPr lang="it-IT" dirty="0" err="1"/>
                  <a:t>bisect</a:t>
                </a:r>
                <a:r>
                  <a:rPr lang="it-IT" dirty="0"/>
                  <a:t> in the </a:t>
                </a:r>
                <a:r>
                  <a:rPr lang="it-IT" dirty="0" err="1"/>
                  <a:t>search</a:t>
                </a:r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2"/>
                <a:stretch>
                  <a:fillRect l="-116" t="-11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883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2: </a:t>
            </a:r>
            <a:r>
              <a:rPr lang="it-IT" dirty="0" err="1"/>
              <a:t>Burning</a:t>
            </a:r>
            <a:r>
              <a:rPr lang="it-IT" dirty="0"/>
              <a:t> </a:t>
            </a:r>
            <a:r>
              <a:rPr lang="it-IT" dirty="0" err="1"/>
              <a:t>Coins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array of </a:t>
            </a:r>
            <a:r>
              <a:rPr lang="it-IT" dirty="0" err="1"/>
              <a:t>coins</a:t>
            </a:r>
            <a:r>
              <a:rPr lang="it-IT" dirty="0"/>
              <a:t>, </a:t>
            </a:r>
            <a:r>
              <a:rPr lang="it-IT" dirty="0" err="1"/>
              <a:t>calculate</a:t>
            </a:r>
            <a:r>
              <a:rPr lang="it-IT" dirty="0"/>
              <a:t> the </a:t>
            </a:r>
            <a:r>
              <a:rPr lang="it-IT" dirty="0" err="1"/>
              <a:t>largest</a:t>
            </a:r>
            <a:r>
              <a:rPr lang="it-IT" dirty="0"/>
              <a:t> </a:t>
            </a:r>
            <a:r>
              <a:rPr lang="it-IT" dirty="0" err="1"/>
              <a:t>guaranteed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of </a:t>
            </a:r>
            <a:r>
              <a:rPr lang="it-IT" dirty="0" err="1"/>
              <a:t>coins</a:t>
            </a:r>
            <a:r>
              <a:rPr lang="it-IT" dirty="0"/>
              <a:t> in a </a:t>
            </a:r>
            <a:r>
              <a:rPr lang="it-IT" dirty="0" err="1"/>
              <a:t>one-to-one</a:t>
            </a:r>
            <a:r>
              <a:rPr lang="it-IT" dirty="0"/>
              <a:t> setting, </a:t>
            </a:r>
            <a:r>
              <a:rPr lang="it-IT" dirty="0" err="1"/>
              <a:t>where</a:t>
            </a:r>
            <a:r>
              <a:rPr lang="it-IT" dirty="0"/>
              <a:t> one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pick</a:t>
            </a:r>
            <a:r>
              <a:rPr lang="it-IT" dirty="0"/>
              <a:t> the </a:t>
            </a:r>
            <a:r>
              <a:rPr lang="it-IT" dirty="0" err="1"/>
              <a:t>leftmost</a:t>
            </a:r>
            <a:r>
              <a:rPr lang="it-IT" dirty="0"/>
              <a:t> or the </a:t>
            </a:r>
            <a:r>
              <a:rPr lang="it-IT" dirty="0" err="1"/>
              <a:t>rightmost</a:t>
            </a:r>
            <a:r>
              <a:rPr lang="it-IT" dirty="0"/>
              <a:t> </a:t>
            </a:r>
            <a:r>
              <a:rPr lang="it-IT" dirty="0" err="1"/>
              <a:t>coin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DP with a </a:t>
            </a:r>
            <a:r>
              <a:rPr lang="it-IT" dirty="0" err="1"/>
              <a:t>condition</a:t>
            </a:r>
            <a:r>
              <a:rPr lang="it-IT" dirty="0"/>
              <a:t> on the turn: </a:t>
            </a:r>
            <a:r>
              <a:rPr lang="it-IT" dirty="0" err="1"/>
              <a:t>if</a:t>
            </a:r>
            <a:r>
              <a:rPr lang="it-IT" dirty="0"/>
              <a:t> the turn </a:t>
            </a:r>
            <a:r>
              <a:rPr lang="it-IT" dirty="0" err="1"/>
              <a:t>is</a:t>
            </a:r>
            <a:r>
              <a:rPr lang="it-IT" dirty="0"/>
              <a:t> mine, </a:t>
            </a:r>
            <a:r>
              <a:rPr lang="it-IT" dirty="0" err="1"/>
              <a:t>maximize</a:t>
            </a:r>
            <a:r>
              <a:rPr lang="it-IT" dirty="0"/>
              <a:t> the sum;</a:t>
            </a:r>
          </a:p>
          <a:p>
            <a:pPr marL="0" indent="0">
              <a:buNone/>
            </a:pPr>
            <a:r>
              <a:rPr lang="it-IT" dirty="0" err="1"/>
              <a:t>If</a:t>
            </a:r>
            <a:r>
              <a:rPr lang="it-IT" dirty="0"/>
              <a:t> the turn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other’s</a:t>
            </a:r>
            <a:r>
              <a:rPr lang="it-IT" dirty="0"/>
              <a:t>, play to </a:t>
            </a:r>
            <a:r>
              <a:rPr lang="it-IT" dirty="0" err="1"/>
              <a:t>minimize</a:t>
            </a:r>
            <a:r>
              <a:rPr lang="it-IT" dirty="0"/>
              <a:t> (</a:t>
            </a:r>
            <a:r>
              <a:rPr lang="it-IT" dirty="0" err="1"/>
              <a:t>worst</a:t>
            </a:r>
            <a:r>
              <a:rPr lang="it-IT" dirty="0"/>
              <a:t>-case)</a:t>
            </a:r>
          </a:p>
        </p:txBody>
      </p:sp>
    </p:spTree>
    <p:extLst>
      <p:ext uri="{BB962C8B-B14F-4D97-AF65-F5344CB8AC3E}">
        <p14:creationId xmlns:p14="http://schemas.microsoft.com/office/powerpoint/2010/main" val="171444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5: Asterix The Gaul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77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list of </a:t>
            </a:r>
            <a:r>
              <a:rPr lang="it-IT" dirty="0" err="1"/>
              <a:t>pair</a:t>
            </a:r>
            <a:r>
              <a:rPr lang="it-IT" dirty="0"/>
              <a:t> </a:t>
            </a:r>
            <a:r>
              <a:rPr lang="it-IT" dirty="0" err="1"/>
              <a:t>elements</a:t>
            </a:r>
            <a:r>
              <a:rPr lang="it-IT" dirty="0"/>
              <a:t> (d, t), tell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achieve</a:t>
            </a:r>
            <a:r>
              <a:rPr lang="it-IT" dirty="0"/>
              <a:t> d &gt;= D &amp;&amp; t &lt; T.</a:t>
            </a:r>
          </a:p>
          <a:p>
            <a:pPr marL="0" indent="0">
              <a:buNone/>
            </a:pPr>
            <a:r>
              <a:rPr lang="it-IT" dirty="0" err="1"/>
              <a:t>Addition</a:t>
            </a:r>
            <a:r>
              <a:rPr lang="it-IT" dirty="0"/>
              <a:t>: bonus </a:t>
            </a:r>
            <a:r>
              <a:rPr lang="it-IT" dirty="0" err="1"/>
              <a:t>vector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the i-</a:t>
            </a:r>
            <a:r>
              <a:rPr lang="it-IT" dirty="0" err="1"/>
              <a:t>th</a:t>
            </a:r>
            <a:r>
              <a:rPr lang="it-IT" dirty="0"/>
              <a:t> </a:t>
            </a:r>
            <a:r>
              <a:rPr lang="it-IT" dirty="0" err="1"/>
              <a:t>element</a:t>
            </a:r>
            <a:r>
              <a:rPr lang="it-IT" dirty="0"/>
              <a:t> </a:t>
            </a:r>
            <a:r>
              <a:rPr lang="it-IT" dirty="0" err="1"/>
              <a:t>adds</a:t>
            </a:r>
            <a:r>
              <a:rPr lang="it-IT" dirty="0"/>
              <a:t> s[i] to d.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the input bounds, the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brute-force.</a:t>
            </a:r>
          </a:p>
          <a:p>
            <a:pPr marL="0" indent="0">
              <a:buNone/>
            </a:pPr>
            <a:r>
              <a:rPr lang="it-IT" dirty="0"/>
              <a:t>First </a:t>
            </a:r>
            <a:r>
              <a:rPr lang="it-IT" dirty="0" err="1"/>
              <a:t>try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adding</a:t>
            </a:r>
            <a:r>
              <a:rPr lang="it-IT" dirty="0"/>
              <a:t> bonus, </a:t>
            </a:r>
            <a:r>
              <a:rPr lang="it-IT" dirty="0" err="1"/>
              <a:t>otherwise</a:t>
            </a:r>
            <a:r>
              <a:rPr lang="it-IT" dirty="0"/>
              <a:t> </a:t>
            </a:r>
            <a:r>
              <a:rPr lang="it-IT" dirty="0" err="1"/>
              <a:t>binary</a:t>
            </a:r>
            <a:r>
              <a:rPr lang="it-IT" dirty="0"/>
              <a:t> </a:t>
            </a:r>
            <a:r>
              <a:rPr lang="it-IT" dirty="0" err="1"/>
              <a:t>search</a:t>
            </a:r>
            <a:r>
              <a:rPr lang="it-IT" dirty="0"/>
              <a:t> to </a:t>
            </a: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bonuses</a:t>
            </a:r>
            <a:r>
              <a:rPr lang="it-IT" dirty="0"/>
              <a:t> (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given</a:t>
            </a:r>
            <a:r>
              <a:rPr lang="it-IT" dirty="0"/>
              <a:t> in </a:t>
            </a:r>
            <a:r>
              <a:rPr lang="it-IT" dirty="0" err="1"/>
              <a:t>sorted</a:t>
            </a:r>
            <a:r>
              <a:rPr lang="it-IT" dirty="0"/>
              <a:t> order).</a:t>
            </a:r>
          </a:p>
          <a:p>
            <a:pPr marL="0" indent="0">
              <a:buNone/>
            </a:pP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Split &amp; List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the </a:t>
            </a:r>
            <a:r>
              <a:rPr lang="it-IT" dirty="0" err="1"/>
              <a:t>condition</a:t>
            </a:r>
            <a:r>
              <a:rPr lang="it-IT" dirty="0"/>
              <a:t> sum == k </a:t>
            </a:r>
            <a:r>
              <a:rPr lang="it-IT" dirty="0" err="1"/>
              <a:t>becomes</a:t>
            </a:r>
            <a:r>
              <a:rPr lang="it-IT" dirty="0"/>
              <a:t> d &gt;= D &amp;&amp; t &lt; T.</a:t>
            </a:r>
          </a:p>
          <a:p>
            <a:pPr marL="0" indent="0">
              <a:buNone/>
            </a:pPr>
            <a:r>
              <a:rPr lang="it-IT" dirty="0"/>
              <a:t>To </a:t>
            </a:r>
            <a:r>
              <a:rPr lang="it-IT" dirty="0" err="1"/>
              <a:t>reconstruct</a:t>
            </a:r>
            <a:r>
              <a:rPr lang="it-IT" dirty="0"/>
              <a:t> the </a:t>
            </a:r>
            <a:r>
              <a:rPr lang="it-IT" dirty="0" err="1"/>
              <a:t>result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must sort L2 with </a:t>
            </a:r>
            <a:r>
              <a:rPr lang="it-IT" dirty="0" err="1"/>
              <a:t>respect</a:t>
            </a:r>
            <a:r>
              <a:rPr lang="it-IT" dirty="0"/>
              <a:t> to t and </a:t>
            </a:r>
            <a:r>
              <a:rPr lang="it-IT" dirty="0" err="1"/>
              <a:t>find</a:t>
            </a:r>
            <a:r>
              <a:rPr lang="it-IT" dirty="0"/>
              <a:t> the best d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 &lt; T (create a new </a:t>
            </a:r>
            <a:r>
              <a:rPr lang="it-IT" dirty="0" err="1"/>
              <a:t>vector</a:t>
            </a:r>
            <a:r>
              <a:rPr lang="it-IT" dirty="0"/>
              <a:t> with best d </a:t>
            </a:r>
            <a:r>
              <a:rPr lang="it-IT" dirty="0" err="1"/>
              <a:t>within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t of L2).</a:t>
            </a:r>
          </a:p>
          <a:p>
            <a:pPr marL="0" indent="0">
              <a:buNone/>
            </a:pPr>
            <a:r>
              <a:rPr lang="it-IT" dirty="0"/>
              <a:t>The new </a:t>
            </a:r>
            <a:r>
              <a:rPr lang="it-IT" dirty="0" err="1"/>
              <a:t>vector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so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some sort of double </a:t>
            </a:r>
            <a:r>
              <a:rPr lang="it-IT" dirty="0" err="1"/>
              <a:t>ordering</a:t>
            </a:r>
            <a:r>
              <a:rPr lang="it-IT" dirty="0"/>
              <a:t> (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, I </a:t>
            </a:r>
            <a:r>
              <a:rPr lang="it-IT" dirty="0" err="1"/>
              <a:t>cannot</a:t>
            </a:r>
            <a:r>
              <a:rPr lang="it-IT" dirty="0"/>
              <a:t> make </a:t>
            </a:r>
            <a:r>
              <a:rPr lang="it-IT" dirty="0" err="1"/>
              <a:t>assumptions</a:t>
            </a:r>
            <a:r>
              <a:rPr lang="it-IT" dirty="0"/>
              <a:t> on d </a:t>
            </a:r>
            <a:r>
              <a:rPr lang="it-IT" dirty="0" err="1"/>
              <a:t>since</a:t>
            </a:r>
            <a:r>
              <a:rPr lang="it-IT" dirty="0"/>
              <a:t> I </a:t>
            </a:r>
            <a:r>
              <a:rPr lang="it-IT" dirty="0" err="1"/>
              <a:t>sorted</a:t>
            </a:r>
            <a:r>
              <a:rPr lang="it-IT" dirty="0"/>
              <a:t> on t,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be a linear </a:t>
            </a:r>
            <a:r>
              <a:rPr lang="it-IT" dirty="0" err="1"/>
              <a:t>search</a:t>
            </a:r>
            <a:r>
              <a:rPr lang="it-IT" dirty="0"/>
              <a:t>).</a:t>
            </a:r>
          </a:p>
          <a:p>
            <a:pPr marL="0" indent="0">
              <a:buNone/>
            </a:pPr>
            <a:r>
              <a:rPr lang="it-IT" dirty="0"/>
              <a:t>Iterate over L1 </a:t>
            </a:r>
            <a:r>
              <a:rPr lang="it-IT" dirty="0" err="1"/>
              <a:t>until</a:t>
            </a:r>
            <a:r>
              <a:rPr lang="it-IT" dirty="0"/>
              <a:t> I </a:t>
            </a:r>
            <a:r>
              <a:rPr lang="it-IT" dirty="0" err="1"/>
              <a:t>find</a:t>
            </a:r>
            <a:r>
              <a:rPr lang="it-IT" dirty="0"/>
              <a:t> t1 + L2[i].t &lt; T &amp;&amp; d1 + </a:t>
            </a:r>
            <a:r>
              <a:rPr lang="it-IT" dirty="0" err="1"/>
              <a:t>bestd</a:t>
            </a:r>
            <a:r>
              <a:rPr lang="it-IT" dirty="0"/>
              <a:t>[i] &gt;= D</a:t>
            </a:r>
          </a:p>
        </p:txBody>
      </p:sp>
    </p:spTree>
    <p:extLst>
      <p:ext uri="{BB962C8B-B14F-4D97-AF65-F5344CB8AC3E}">
        <p14:creationId xmlns:p14="http://schemas.microsoft.com/office/powerpoint/2010/main" val="2486740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6: Planet Express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Algorithmic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graph</a:t>
            </a:r>
            <a:r>
              <a:rPr lang="it-IT" dirty="0"/>
              <a:t> with k </a:t>
            </a:r>
            <a:r>
              <a:rPr lang="it-IT" dirty="0" err="1"/>
              <a:t>starting</a:t>
            </a:r>
            <a:r>
              <a:rPr lang="it-IT" dirty="0"/>
              <a:t> points and one </a:t>
            </a:r>
            <a:r>
              <a:rPr lang="it-IT" dirty="0" err="1"/>
              <a:t>destination</a:t>
            </a:r>
            <a:r>
              <a:rPr lang="it-IT" dirty="0"/>
              <a:t>, </a:t>
            </a:r>
            <a:r>
              <a:rPr lang="it-IT" dirty="0" err="1"/>
              <a:t>calculate</a:t>
            </a:r>
            <a:r>
              <a:rPr lang="it-IT" dirty="0"/>
              <a:t> the minimum </a:t>
            </a:r>
            <a:r>
              <a:rPr lang="it-IT" dirty="0" err="1"/>
              <a:t>shortest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 from one </a:t>
            </a:r>
            <a:r>
              <a:rPr lang="it-IT" dirty="0" err="1"/>
              <a:t>starting</a:t>
            </a:r>
            <a:r>
              <a:rPr lang="it-IT" dirty="0"/>
              <a:t> points to the </a:t>
            </a:r>
            <a:r>
              <a:rPr lang="it-IT" dirty="0" err="1"/>
              <a:t>fixed</a:t>
            </a:r>
            <a:r>
              <a:rPr lang="it-IT" dirty="0"/>
              <a:t> </a:t>
            </a:r>
            <a:r>
              <a:rPr lang="it-IT" dirty="0" err="1"/>
              <a:t>destination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«</a:t>
            </a:r>
            <a:r>
              <a:rPr lang="it-IT" dirty="0" err="1"/>
              <a:t>teleport</a:t>
            </a:r>
            <a:r>
              <a:rPr lang="it-IT" dirty="0"/>
              <a:t>» </a:t>
            </a: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connect</a:t>
            </a:r>
            <a:r>
              <a:rPr lang="it-IT" dirty="0"/>
              <a:t> special </a:t>
            </a:r>
            <a:r>
              <a:rPr lang="it-IT" dirty="0" err="1"/>
              <a:t>vertices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are in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connected</a:t>
            </a:r>
            <a:r>
              <a:rPr lang="it-IT" dirty="0"/>
              <a:t> </a:t>
            </a:r>
            <a:r>
              <a:rPr lang="it-IT" dirty="0" err="1"/>
              <a:t>components</a:t>
            </a:r>
            <a:r>
              <a:rPr lang="it-IT" dirty="0"/>
              <a:t>. The weight of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dirty="0" err="1"/>
              <a:t>depend</a:t>
            </a:r>
            <a:r>
              <a:rPr lang="it-IT" dirty="0"/>
              <a:t> on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those</a:t>
            </a:r>
            <a:r>
              <a:rPr lang="it-IT" dirty="0"/>
              <a:t> special </a:t>
            </a:r>
            <a:r>
              <a:rPr lang="it-IT" dirty="0" err="1"/>
              <a:t>vertices</a:t>
            </a:r>
            <a:r>
              <a:rPr lang="it-IT" dirty="0"/>
              <a:t> in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scc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Invert</a:t>
            </a:r>
            <a:r>
              <a:rPr lang="it-IT" dirty="0"/>
              <a:t> the </a:t>
            </a:r>
            <a:r>
              <a:rPr lang="it-IT" dirty="0" err="1"/>
              <a:t>graph</a:t>
            </a:r>
            <a:r>
              <a:rPr lang="it-IT" dirty="0"/>
              <a:t> so to </a:t>
            </a:r>
            <a:r>
              <a:rPr lang="it-IT" dirty="0" err="1"/>
              <a:t>calculate</a:t>
            </a:r>
            <a:r>
              <a:rPr lang="it-IT" dirty="0"/>
              <a:t> </a:t>
            </a:r>
            <a:r>
              <a:rPr lang="it-IT" dirty="0" err="1"/>
              <a:t>Dijkstra</a:t>
            </a:r>
            <a:r>
              <a:rPr lang="it-IT" dirty="0"/>
              <a:t> once, </a:t>
            </a:r>
            <a:r>
              <a:rPr lang="it-IT" dirty="0" err="1"/>
              <a:t>starting</a:t>
            </a:r>
            <a:r>
              <a:rPr lang="it-IT" dirty="0"/>
              <a:t> from the </a:t>
            </a:r>
            <a:r>
              <a:rPr lang="it-IT" dirty="0" err="1"/>
              <a:t>destination</a:t>
            </a:r>
            <a:r>
              <a:rPr lang="it-IT" dirty="0"/>
              <a:t>. </a:t>
            </a:r>
            <a:r>
              <a:rPr lang="it-IT" dirty="0" err="1"/>
              <a:t>Add</a:t>
            </a:r>
            <a:r>
              <a:rPr lang="it-IT" dirty="0"/>
              <a:t> a dummy vertex per </a:t>
            </a:r>
            <a:r>
              <a:rPr lang="it-IT" dirty="0" err="1"/>
              <a:t>every</a:t>
            </a:r>
            <a:r>
              <a:rPr lang="it-IT" dirty="0"/>
              <a:t> component and </a:t>
            </a:r>
            <a:r>
              <a:rPr lang="it-IT" dirty="0" err="1"/>
              <a:t>connect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to </a:t>
            </a:r>
            <a:r>
              <a:rPr lang="it-IT" dirty="0" err="1"/>
              <a:t>all</a:t>
            </a:r>
            <a:r>
              <a:rPr lang="it-IT" dirty="0"/>
              <a:t> the special </a:t>
            </a:r>
            <a:r>
              <a:rPr lang="it-IT" dirty="0" err="1"/>
              <a:t>vertices</a:t>
            </a:r>
            <a:r>
              <a:rPr lang="it-IT" dirty="0"/>
              <a:t> with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directed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: weight 0 and weight </a:t>
            </a:r>
            <a:r>
              <a:rPr lang="it-IT" dirty="0" err="1"/>
              <a:t>calculated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above</a:t>
            </a:r>
            <a:r>
              <a:rPr lang="it-IT" dirty="0"/>
              <a:t>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useful</a:t>
            </a:r>
            <a:r>
              <a:rPr lang="it-IT" dirty="0"/>
              <a:t> to </a:t>
            </a:r>
            <a:r>
              <a:rPr lang="it-IT" dirty="0" err="1"/>
              <a:t>modify</a:t>
            </a:r>
            <a:r>
              <a:rPr lang="it-IT" dirty="0"/>
              <a:t> the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 of the </a:t>
            </a:r>
            <a:r>
              <a:rPr lang="it-IT" dirty="0" err="1"/>
              <a:t>graph</a:t>
            </a:r>
            <a:r>
              <a:rPr lang="it-IT" dirty="0"/>
              <a:t>, by </a:t>
            </a:r>
            <a:r>
              <a:rPr lang="it-IT" dirty="0" err="1"/>
              <a:t>adding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, </a:t>
            </a:r>
            <a:r>
              <a:rPr lang="it-IT" dirty="0" err="1"/>
              <a:t>inverting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 or </a:t>
            </a: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duplicating</a:t>
            </a:r>
            <a:r>
              <a:rPr lang="it-IT" dirty="0"/>
              <a:t> the </a:t>
            </a:r>
            <a:r>
              <a:rPr lang="it-IT" dirty="0" err="1"/>
              <a:t>whole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1405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6: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Maximum?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LP toy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directly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of the </a:t>
            </a:r>
            <a:r>
              <a:rPr lang="it-IT" dirty="0" err="1"/>
              <a:t>variables</a:t>
            </a:r>
            <a:r>
              <a:rPr lang="it-IT" dirty="0"/>
              <a:t> and the </a:t>
            </a:r>
            <a:r>
              <a:rPr lang="it-IT" dirty="0" err="1"/>
              <a:t>constraints</a:t>
            </a:r>
            <a:endParaRPr lang="it-IT" dirty="0"/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Simply </a:t>
            </a:r>
            <a:r>
              <a:rPr lang="it-IT" dirty="0" err="1"/>
              <a:t>apply</a:t>
            </a:r>
            <a:r>
              <a:rPr lang="it-IT" dirty="0"/>
              <a:t> CGAL LP </a:t>
            </a:r>
            <a:r>
              <a:rPr lang="it-IT" dirty="0" err="1"/>
              <a:t>methods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3893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6: </a:t>
            </a:r>
            <a:r>
              <a:rPr lang="it-IT" dirty="0" err="1"/>
              <a:t>Diet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LP </a:t>
                </a:r>
                <a:r>
                  <a:rPr lang="it-IT" dirty="0" err="1"/>
                  <a:t>problem</a:t>
                </a:r>
                <a:r>
                  <a:rPr lang="it-IT" dirty="0"/>
                  <a:t>: </a:t>
                </a:r>
                <a:endParaRPr lang="it-IT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it-IT" dirty="0" err="1"/>
                  <a:t>Constraints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≤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it-IT" dirty="0"/>
                  <a:t> (~ 80 </a:t>
                </a:r>
                <a:r>
                  <a:rPr lang="it-IT" dirty="0" err="1"/>
                  <a:t>constraints</a:t>
                </a:r>
                <a:r>
                  <a:rPr lang="it-IT" dirty="0"/>
                  <a:t>)</a:t>
                </a:r>
              </a:p>
              <a:p>
                <a:pPr marL="0" indent="0">
                  <a:buNone/>
                </a:pPr>
                <a:r>
                  <a:rPr lang="it-IT" dirty="0" err="1"/>
                  <a:t>Objective</a:t>
                </a:r>
                <a:r>
                  <a:rPr lang="it-IT" dirty="0"/>
                  <a:t> </a:t>
                </a:r>
                <a:r>
                  <a:rPr lang="it-IT" dirty="0" err="1"/>
                  <a:t>function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(</m:t>
                    </m:r>
                    <m:nary>
                      <m:naryPr>
                        <m:chr m:val="∑"/>
                        <m:supHide m:val="on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(~100 </a:t>
                </a:r>
                <a:r>
                  <a:rPr lang="it-IT" dirty="0" err="1"/>
                  <a:t>variables</a:t>
                </a:r>
                <a:r>
                  <a:rPr lang="it-IT" dirty="0"/>
                  <a:t>)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The </a:t>
                </a:r>
                <a:r>
                  <a:rPr lang="it-IT" dirty="0" err="1"/>
                  <a:t>most</a:t>
                </a:r>
                <a:r>
                  <a:rPr lang="it-IT" dirty="0"/>
                  <a:t> </a:t>
                </a:r>
                <a:r>
                  <a:rPr lang="it-IT" dirty="0" err="1"/>
                  <a:t>difficult</a:t>
                </a:r>
                <a:r>
                  <a:rPr lang="it-IT" dirty="0"/>
                  <a:t> part </a:t>
                </a:r>
                <a:r>
                  <a:rPr lang="it-IT" dirty="0" err="1"/>
                  <a:t>here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to </a:t>
                </a:r>
                <a:r>
                  <a:rPr lang="it-IT" dirty="0" err="1"/>
                  <a:t>translate</a:t>
                </a:r>
                <a:r>
                  <a:rPr lang="it-IT" dirty="0"/>
                  <a:t> the story </a:t>
                </a:r>
                <a:r>
                  <a:rPr lang="it-IT" dirty="0" err="1"/>
                  <a:t>into</a:t>
                </a:r>
                <a:r>
                  <a:rPr lang="it-IT" dirty="0"/>
                  <a:t> the </a:t>
                </a:r>
                <a:r>
                  <a:rPr lang="it-IT" dirty="0" err="1"/>
                  <a:t>mathematical</a:t>
                </a:r>
                <a:r>
                  <a:rPr lang="it-IT" dirty="0"/>
                  <a:t> </a:t>
                </a:r>
                <a:r>
                  <a:rPr lang="it-IT" dirty="0" err="1"/>
                  <a:t>formulation</a:t>
                </a:r>
                <a:r>
                  <a:rPr lang="it-IT" dirty="0"/>
                  <a:t> </a:t>
                </a:r>
                <a:r>
                  <a:rPr lang="it-IT" dirty="0" err="1"/>
                  <a:t>written</a:t>
                </a:r>
                <a:r>
                  <a:rPr lang="it-IT" dirty="0"/>
                  <a:t> </a:t>
                </a:r>
                <a:r>
                  <a:rPr lang="it-IT" dirty="0" err="1"/>
                  <a:t>above</a:t>
                </a:r>
                <a:r>
                  <a:rPr lang="it-IT" dirty="0"/>
                  <a:t>, </a:t>
                </a:r>
                <a:r>
                  <a:rPr lang="it-IT" dirty="0" err="1"/>
                  <a:t>carefully</a:t>
                </a:r>
                <a:r>
                  <a:rPr lang="it-IT" dirty="0"/>
                  <a:t> </a:t>
                </a:r>
                <a:r>
                  <a:rPr lang="it-IT" dirty="0" err="1"/>
                  <a:t>choosing</a:t>
                </a:r>
                <a:r>
                  <a:rPr lang="it-IT" dirty="0"/>
                  <a:t> </a:t>
                </a:r>
                <a:r>
                  <a:rPr lang="it-IT" dirty="0" err="1"/>
                  <a:t>which</a:t>
                </a:r>
                <a:r>
                  <a:rPr lang="it-IT" dirty="0"/>
                  <a:t> are the </a:t>
                </a:r>
                <a:r>
                  <a:rPr lang="it-IT" dirty="0" err="1"/>
                  <a:t>variables</a:t>
                </a:r>
                <a:r>
                  <a:rPr lang="it-IT" dirty="0"/>
                  <a:t> of the linear </a:t>
                </a:r>
                <a:r>
                  <a:rPr lang="it-IT" dirty="0" err="1"/>
                  <a:t>program</a:t>
                </a:r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3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6: </a:t>
            </a:r>
            <a:r>
              <a:rPr lang="it-IT" dirty="0" err="1"/>
              <a:t>Inball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 set of d-</a:t>
                </a:r>
                <a:r>
                  <a:rPr lang="it-IT" dirty="0" err="1"/>
                  <a:t>dimensional</a:t>
                </a:r>
                <a:r>
                  <a:rPr lang="it-IT" dirty="0"/>
                  <a:t> </a:t>
                </a:r>
                <a:r>
                  <a:rPr lang="it-IT" dirty="0" err="1"/>
                  <a:t>half-planes</a:t>
                </a:r>
                <a:r>
                  <a:rPr lang="it-IT" dirty="0"/>
                  <a:t>, </a:t>
                </a:r>
                <a:r>
                  <a:rPr lang="it-IT" dirty="0" err="1"/>
                  <a:t>find</a:t>
                </a:r>
                <a:r>
                  <a:rPr lang="it-IT" dirty="0"/>
                  <a:t> the maximum </a:t>
                </a:r>
                <a:r>
                  <a:rPr lang="it-IT" dirty="0" err="1"/>
                  <a:t>radius</a:t>
                </a:r>
                <a:r>
                  <a:rPr lang="it-IT" dirty="0"/>
                  <a:t> of a </a:t>
                </a:r>
                <a:r>
                  <a:rPr lang="it-IT" dirty="0" err="1"/>
                  <a:t>ball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fits</a:t>
                </a:r>
                <a:r>
                  <a:rPr lang="it-IT" dirty="0"/>
                  <a:t> inside of the </a:t>
                </a:r>
                <a:r>
                  <a:rPr lang="it-IT" dirty="0" err="1"/>
                  <a:t>closed</a:t>
                </a:r>
                <a:r>
                  <a:rPr lang="it-IT" dirty="0"/>
                  <a:t> </a:t>
                </a:r>
                <a:r>
                  <a:rPr lang="it-IT" dirty="0" err="1"/>
                  <a:t>region</a:t>
                </a:r>
                <a:r>
                  <a:rPr lang="it-IT" dirty="0"/>
                  <a:t> </a:t>
                </a:r>
                <a:r>
                  <a:rPr lang="it-IT" dirty="0" err="1"/>
                  <a:t>they</a:t>
                </a:r>
                <a:r>
                  <a:rPr lang="it-IT" dirty="0"/>
                  <a:t> can </a:t>
                </a:r>
                <a:r>
                  <a:rPr lang="it-IT" dirty="0" err="1"/>
                  <a:t>possibly</a:t>
                </a:r>
                <a:r>
                  <a:rPr lang="it-IT" dirty="0"/>
                  <a:t> generate.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The </a:t>
                </a:r>
                <a:r>
                  <a:rPr lang="it-IT" dirty="0" err="1"/>
                  <a:t>most</a:t>
                </a:r>
                <a:r>
                  <a:rPr lang="it-IT" dirty="0"/>
                  <a:t> </a:t>
                </a:r>
                <a:r>
                  <a:rPr lang="it-IT" dirty="0" err="1"/>
                  <a:t>difficult</a:t>
                </a:r>
                <a:r>
                  <a:rPr lang="it-IT" dirty="0"/>
                  <a:t> part </a:t>
                </a:r>
                <a:r>
                  <a:rPr lang="it-IT" dirty="0" err="1"/>
                  <a:t>here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to use </a:t>
                </a:r>
                <a:r>
                  <a:rPr lang="it-IT" b="1" dirty="0" err="1"/>
                  <a:t>geometric</a:t>
                </a:r>
                <a:r>
                  <a:rPr lang="it-IT" b="1" dirty="0"/>
                  <a:t> </a:t>
                </a:r>
                <a:r>
                  <a:rPr lang="it-IT" b="1" dirty="0" err="1"/>
                  <a:t>reasoning</a:t>
                </a:r>
                <a:r>
                  <a:rPr lang="it-IT" dirty="0"/>
                  <a:t> in order to </a:t>
                </a:r>
                <a:r>
                  <a:rPr lang="it-IT" dirty="0" err="1"/>
                  <a:t>properly</a:t>
                </a:r>
                <a:r>
                  <a:rPr lang="it-IT" dirty="0"/>
                  <a:t> </a:t>
                </a:r>
                <a:r>
                  <a:rPr lang="it-IT" dirty="0" err="1"/>
                  <a:t>define</a:t>
                </a:r>
                <a:r>
                  <a:rPr lang="it-IT" dirty="0"/>
                  <a:t> linear </a:t>
                </a:r>
                <a:r>
                  <a:rPr lang="it-IT" dirty="0" err="1"/>
                  <a:t>constraints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In order for the </a:t>
                </a:r>
                <a:r>
                  <a:rPr lang="it-IT" dirty="0" err="1"/>
                  <a:t>ball</a:t>
                </a:r>
                <a:r>
                  <a:rPr lang="it-IT" dirty="0"/>
                  <a:t> to </a:t>
                </a:r>
                <a:r>
                  <a:rPr lang="it-IT" dirty="0" err="1"/>
                  <a:t>fit</a:t>
                </a:r>
                <a:r>
                  <a:rPr lang="it-IT" dirty="0"/>
                  <a:t>, the </a:t>
                </a:r>
                <a:r>
                  <a:rPr lang="it-IT" dirty="0" err="1"/>
                  <a:t>most</a:t>
                </a:r>
                <a:r>
                  <a:rPr lang="it-IT" dirty="0"/>
                  <a:t> </a:t>
                </a:r>
                <a:r>
                  <a:rPr lang="it-IT" dirty="0" err="1"/>
                  <a:t>sensible</a:t>
                </a:r>
                <a:r>
                  <a:rPr lang="it-IT" dirty="0"/>
                  <a:t> points are the </a:t>
                </a:r>
                <a:r>
                  <a:rPr lang="it-IT" dirty="0" err="1"/>
                  <a:t>ones</a:t>
                </a:r>
                <a:r>
                  <a:rPr lang="it-IT" dirty="0"/>
                  <a:t> </a:t>
                </a:r>
                <a:r>
                  <a:rPr lang="it-IT" dirty="0" err="1"/>
                  <a:t>nearest</a:t>
                </a:r>
                <a:r>
                  <a:rPr lang="it-IT" dirty="0"/>
                  <a:t> to </a:t>
                </a:r>
                <a:r>
                  <a:rPr lang="it-IT" dirty="0" err="1"/>
                  <a:t>every</a:t>
                </a:r>
                <a:r>
                  <a:rPr lang="it-IT" dirty="0"/>
                  <a:t> </a:t>
                </a:r>
                <a:r>
                  <a:rPr lang="it-IT" dirty="0" err="1"/>
                  <a:t>half-plane</a:t>
                </a:r>
                <a:r>
                  <a:rPr lang="it-IT" dirty="0"/>
                  <a:t>. </a:t>
                </a:r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possible</a:t>
                </a:r>
                <a:r>
                  <a:rPr lang="it-IT" dirty="0"/>
                  <a:t> to </a:t>
                </a:r>
                <a:r>
                  <a:rPr lang="it-IT" dirty="0" err="1"/>
                  <a:t>observe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these</a:t>
                </a:r>
                <a:r>
                  <a:rPr lang="it-IT" dirty="0"/>
                  <a:t> points </a:t>
                </a:r>
                <a:r>
                  <a:rPr lang="it-IT" dirty="0" err="1"/>
                  <a:t>have</a:t>
                </a:r>
                <a:r>
                  <a:rPr lang="it-IT" dirty="0"/>
                  <a:t> the </a:t>
                </a:r>
                <a:r>
                  <a:rPr lang="it-IT" dirty="0" err="1"/>
                  <a:t>same</a:t>
                </a:r>
                <a:r>
                  <a:rPr lang="it-IT" dirty="0"/>
                  <a:t> </a:t>
                </a:r>
                <a:r>
                  <a:rPr lang="it-IT" dirty="0" err="1"/>
                  <a:t>direction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the </a:t>
                </a:r>
                <a:r>
                  <a:rPr lang="it-IT" dirty="0" err="1"/>
                  <a:t>normal</a:t>
                </a:r>
                <a:r>
                  <a:rPr lang="it-IT" dirty="0"/>
                  <a:t> </a:t>
                </a:r>
                <a:r>
                  <a:rPr lang="it-IT" dirty="0" err="1"/>
                  <a:t>vector</a:t>
                </a:r>
                <a:r>
                  <a:rPr lang="it-IT" dirty="0"/>
                  <a:t> of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plane</a:t>
                </a:r>
                <a:r>
                  <a:rPr lang="it-IT" dirty="0"/>
                  <a:t>, with </a:t>
                </a:r>
                <a:r>
                  <a:rPr lang="it-IT" dirty="0" err="1"/>
                  <a:t>respect</a:t>
                </a:r>
                <a:r>
                  <a:rPr lang="it-IT" dirty="0"/>
                  <a:t> to the center of the </a:t>
                </a:r>
                <a:r>
                  <a:rPr lang="it-IT" dirty="0" err="1"/>
                  <a:t>ball</a:t>
                </a:r>
                <a:r>
                  <a:rPr lang="it-IT" dirty="0"/>
                  <a:t>. </a:t>
                </a:r>
                <a:r>
                  <a:rPr lang="it-IT" dirty="0" err="1"/>
                  <a:t>We</a:t>
                </a:r>
                <a:r>
                  <a:rPr lang="it-IT" dirty="0"/>
                  <a:t> are </a:t>
                </a:r>
                <a:r>
                  <a:rPr lang="it-IT" dirty="0" err="1"/>
                  <a:t>therefore</a:t>
                </a:r>
                <a:r>
                  <a:rPr lang="it-IT" dirty="0"/>
                  <a:t> </a:t>
                </a:r>
                <a:r>
                  <a:rPr lang="it-IT" dirty="0" err="1"/>
                  <a:t>focused</a:t>
                </a:r>
                <a:r>
                  <a:rPr lang="it-IT" dirty="0"/>
                  <a:t> in </a:t>
                </a:r>
                <a:r>
                  <a:rPr lang="it-IT" dirty="0" err="1"/>
                  <a:t>defining</a:t>
                </a:r>
                <a:r>
                  <a:rPr lang="it-IT" dirty="0"/>
                  <a:t> </a:t>
                </a:r>
                <a:r>
                  <a:rPr lang="it-IT" dirty="0" err="1"/>
                  <a:t>constraints</a:t>
                </a:r>
                <a:r>
                  <a:rPr lang="it-IT" dirty="0"/>
                  <a:t> for </a:t>
                </a:r>
                <a:r>
                  <a:rPr lang="it-IT" dirty="0" err="1"/>
                  <a:t>these</a:t>
                </a:r>
                <a:r>
                  <a:rPr lang="it-IT" dirty="0"/>
                  <a:t> </a:t>
                </a:r>
                <a:r>
                  <a:rPr lang="it-IT" dirty="0" err="1"/>
                  <a:t>extreme</a:t>
                </a:r>
                <a:r>
                  <a:rPr lang="it-IT" dirty="0"/>
                  <a:t> points.</a:t>
                </a:r>
              </a:p>
              <a:p>
                <a:pPr marL="0" indent="0">
                  <a:buNone/>
                </a:pPr>
                <a:r>
                  <a:rPr lang="it-IT" dirty="0"/>
                  <a:t>The </a:t>
                </a:r>
                <a:r>
                  <a:rPr lang="it-IT" dirty="0" err="1"/>
                  <a:t>problem</a:t>
                </a:r>
                <a:r>
                  <a:rPr lang="it-IT" dirty="0"/>
                  <a:t> </a:t>
                </a:r>
                <a:r>
                  <a:rPr lang="it-IT" dirty="0" err="1"/>
                  <a:t>statements</a:t>
                </a:r>
                <a:r>
                  <a:rPr lang="it-IT" dirty="0"/>
                  <a:t> </a:t>
                </a:r>
                <a:r>
                  <a:rPr lang="it-IT" dirty="0" err="1"/>
                  <a:t>gives</a:t>
                </a:r>
                <a:r>
                  <a:rPr lang="it-IT" dirty="0"/>
                  <a:t> a </a:t>
                </a:r>
                <a:r>
                  <a:rPr lang="it-IT" dirty="0" err="1"/>
                  <a:t>hint</a:t>
                </a:r>
                <a:r>
                  <a:rPr lang="it-IT" dirty="0"/>
                  <a:t> </a:t>
                </a:r>
                <a:r>
                  <a:rPr lang="it-IT" dirty="0" err="1"/>
                  <a:t>stating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the </a:t>
                </a:r>
                <a:r>
                  <a:rPr lang="it-IT" dirty="0" err="1"/>
                  <a:t>norm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an </a:t>
                </a:r>
                <a:r>
                  <a:rPr lang="it-IT" b="1" dirty="0" err="1"/>
                  <a:t>integer</a:t>
                </a:r>
                <a:r>
                  <a:rPr lang="it-IT" dirty="0"/>
                  <a:t>, so I </a:t>
                </a:r>
                <a:r>
                  <a:rPr lang="it-IT" dirty="0" err="1"/>
                  <a:t>infer</a:t>
                </a:r>
                <a:r>
                  <a:rPr lang="it-IT" dirty="0"/>
                  <a:t> </a:t>
                </a:r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could</a:t>
                </a:r>
                <a:r>
                  <a:rPr lang="it-IT" dirty="0"/>
                  <a:t> </a:t>
                </a:r>
                <a:r>
                  <a:rPr lang="it-IT" dirty="0" err="1"/>
                  <a:t>appear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a </a:t>
                </a:r>
                <a:r>
                  <a:rPr lang="it-IT" dirty="0" err="1"/>
                  <a:t>coefficient</a:t>
                </a:r>
                <a:r>
                  <a:rPr lang="it-IT" dirty="0"/>
                  <a:t> inside the </a:t>
                </a:r>
                <a:r>
                  <a:rPr lang="it-IT" dirty="0" err="1"/>
                  <a:t>constraints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the center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it-IT" dirty="0"/>
                  <a:t>, an </a:t>
                </a:r>
                <a:r>
                  <a:rPr lang="it-IT" dirty="0" err="1"/>
                  <a:t>extreme</a:t>
                </a:r>
                <a:r>
                  <a:rPr lang="it-IT" dirty="0"/>
                  <a:t> point with </a:t>
                </a:r>
                <a:r>
                  <a:rPr lang="it-IT" dirty="0" err="1"/>
                  <a:t>respect</a:t>
                </a:r>
                <a:r>
                  <a:rPr lang="it-IT" dirty="0"/>
                  <a:t> to an </a:t>
                </a:r>
                <a:r>
                  <a:rPr lang="it-IT" dirty="0" err="1"/>
                  <a:t>half-plane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</m:oMath>
                </a14:m>
                <a:r>
                  <a:rPr lang="it-IT" dirty="0"/>
                  <a:t>, with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being</a:t>
                </a:r>
                <a:r>
                  <a:rPr lang="it-IT" dirty="0"/>
                  <a:t> the </a:t>
                </a:r>
                <a:r>
                  <a:rPr lang="it-IT" dirty="0" err="1"/>
                  <a:t>normal</a:t>
                </a:r>
                <a:r>
                  <a:rPr lang="it-IT" dirty="0"/>
                  <a:t> </a:t>
                </a:r>
                <a:r>
                  <a:rPr lang="it-IT" dirty="0" err="1"/>
                  <a:t>vector</a:t>
                </a:r>
                <a:r>
                  <a:rPr lang="it-IT" dirty="0"/>
                  <a:t> of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plane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The </a:t>
                </a:r>
                <a:r>
                  <a:rPr lang="it-IT" dirty="0" err="1"/>
                  <a:t>trick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therefore</a:t>
                </a:r>
                <a:r>
                  <a:rPr lang="it-IT" dirty="0"/>
                  <a:t> to </a:t>
                </a:r>
                <a:r>
                  <a:rPr lang="it-IT" dirty="0" err="1"/>
                  <a:t>add</a:t>
                </a:r>
                <a:r>
                  <a:rPr lang="it-IT" dirty="0"/>
                  <a:t> a new </a:t>
                </a:r>
                <a:r>
                  <a:rPr lang="it-IT" dirty="0" err="1"/>
                  <a:t>variable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represents</a:t>
                </a:r>
                <a:r>
                  <a:rPr lang="it-IT" dirty="0"/>
                  <a:t> an r-</a:t>
                </a:r>
                <a:r>
                  <a:rPr lang="it-IT" dirty="0" err="1"/>
                  <a:t>distant</a:t>
                </a:r>
                <a:r>
                  <a:rPr lang="it-IT" dirty="0"/>
                  <a:t> </a:t>
                </a:r>
                <a:r>
                  <a:rPr lang="it-IT" dirty="0" err="1"/>
                  <a:t>extreme</a:t>
                </a:r>
                <a:r>
                  <a:rPr lang="it-IT" dirty="0"/>
                  <a:t> point.</a:t>
                </a:r>
              </a:p>
              <a:p>
                <a:r>
                  <a:rPr lang="it-IT" dirty="0"/>
                  <a:t>Take home</a:t>
                </a:r>
              </a:p>
              <a:p>
                <a:pPr marL="0" indent="0">
                  <a:buNone/>
                </a:pPr>
                <a:r>
                  <a:rPr lang="it-IT" dirty="0"/>
                  <a:t>Watch for </a:t>
                </a:r>
                <a:r>
                  <a:rPr lang="it-IT" dirty="0" err="1"/>
                  <a:t>lower</a:t>
                </a:r>
                <a:r>
                  <a:rPr lang="it-IT" dirty="0"/>
                  <a:t> and/or </a:t>
                </a:r>
                <a:r>
                  <a:rPr lang="it-IT" dirty="0" err="1"/>
                  <a:t>upper</a:t>
                </a:r>
                <a:r>
                  <a:rPr lang="it-IT" dirty="0"/>
                  <a:t> </a:t>
                </a:r>
                <a:r>
                  <a:rPr lang="it-IT" b="1" dirty="0"/>
                  <a:t>bounds</a:t>
                </a:r>
                <a:r>
                  <a:rPr lang="it-IT" dirty="0"/>
                  <a:t> on single </a:t>
                </a:r>
                <a:r>
                  <a:rPr lang="it-IT" dirty="0" err="1"/>
                  <a:t>variables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Carefully</a:t>
                </a:r>
                <a:r>
                  <a:rPr lang="it-IT" dirty="0"/>
                  <a:t> look </a:t>
                </a:r>
                <a:r>
                  <a:rPr lang="it-IT" dirty="0" err="1"/>
                  <a:t>at</a:t>
                </a:r>
                <a:r>
                  <a:rPr lang="it-IT" dirty="0"/>
                  <a:t> the </a:t>
                </a:r>
                <a:r>
                  <a:rPr lang="it-IT" dirty="0" err="1"/>
                  <a:t>problem</a:t>
                </a:r>
                <a:r>
                  <a:rPr lang="it-IT" dirty="0"/>
                  <a:t> </a:t>
                </a:r>
                <a:r>
                  <a:rPr lang="it-IT" dirty="0" err="1"/>
                  <a:t>statement</a:t>
                </a:r>
                <a:r>
                  <a:rPr lang="it-IT" dirty="0"/>
                  <a:t> (</a:t>
                </a:r>
                <a:r>
                  <a:rPr lang="it-IT" dirty="0" err="1"/>
                  <a:t>there</a:t>
                </a:r>
                <a:r>
                  <a:rPr lang="it-IT" dirty="0"/>
                  <a:t> </a:t>
                </a:r>
                <a:r>
                  <a:rPr lang="it-IT" dirty="0" err="1"/>
                  <a:t>might</a:t>
                </a:r>
                <a:r>
                  <a:rPr lang="it-IT" dirty="0"/>
                  <a:t> be </a:t>
                </a:r>
                <a:r>
                  <a:rPr lang="it-IT" dirty="0" err="1"/>
                  <a:t>hints</a:t>
                </a:r>
                <a:r>
                  <a:rPr lang="it-IT" dirty="0"/>
                  <a:t>).</a:t>
                </a:r>
              </a:p>
              <a:p>
                <a:pPr marL="0" indent="0">
                  <a:buNone/>
                </a:pPr>
                <a:r>
                  <a:rPr lang="it-IT" dirty="0" err="1"/>
                  <a:t>Add</a:t>
                </a:r>
                <a:r>
                  <a:rPr lang="it-IT" dirty="0"/>
                  <a:t> </a:t>
                </a:r>
                <a:r>
                  <a:rPr lang="it-IT" dirty="0" err="1"/>
                  <a:t>variables</a:t>
                </a:r>
                <a:r>
                  <a:rPr lang="it-IT" dirty="0"/>
                  <a:t> to </a:t>
                </a:r>
                <a:r>
                  <a:rPr lang="it-IT" dirty="0" err="1"/>
                  <a:t>represent</a:t>
                </a:r>
                <a:r>
                  <a:rPr lang="it-IT" dirty="0"/>
                  <a:t> </a:t>
                </a:r>
                <a:r>
                  <a:rPr lang="it-IT" dirty="0" err="1"/>
                  <a:t>distances</a:t>
                </a:r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1541" r="-1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433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6: </a:t>
            </a:r>
            <a:r>
              <a:rPr lang="it-IT" dirty="0" err="1"/>
              <a:t>Lannister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 2D </a:t>
                </a:r>
                <a:r>
                  <a:rPr lang="it-IT" dirty="0" err="1"/>
                  <a:t>plane</a:t>
                </a:r>
                <a:r>
                  <a:rPr lang="it-IT" dirty="0"/>
                  <a:t> with </a:t>
                </a:r>
                <a:r>
                  <a:rPr lang="it-IT" dirty="0" err="1"/>
                  <a:t>two</a:t>
                </a:r>
                <a:r>
                  <a:rPr lang="it-IT" dirty="0"/>
                  <a:t> oblique </a:t>
                </a:r>
                <a:r>
                  <a:rPr lang="it-IT" dirty="0" err="1"/>
                  <a:t>orthogonal</a:t>
                </a:r>
                <a:r>
                  <a:rPr lang="it-IT" dirty="0"/>
                  <a:t> lines and a set of points, solve the following linear </a:t>
                </a:r>
                <a:r>
                  <a:rPr lang="it-IT" dirty="0" err="1"/>
                  <a:t>program</a:t>
                </a:r>
                <a:r>
                  <a:rPr lang="it-IT" dirty="0"/>
                  <a:t>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it-IT" dirty="0"/>
                  <a:t>Divide the points </a:t>
                </a:r>
                <a:r>
                  <a:rPr lang="it-IT" dirty="0" err="1"/>
                  <a:t>into</a:t>
                </a:r>
                <a:r>
                  <a:rPr lang="it-IT" dirty="0"/>
                  <a:t> </a:t>
                </a:r>
                <a:r>
                  <a:rPr lang="it-IT" dirty="0" err="1"/>
                  <a:t>two</a:t>
                </a:r>
                <a:r>
                  <a:rPr lang="it-IT" dirty="0"/>
                  <a:t> sets with a line.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it-IT" dirty="0" err="1"/>
                  <a:t>Maximize</a:t>
                </a:r>
                <a:r>
                  <a:rPr lang="it-IT" dirty="0"/>
                  <a:t> the </a:t>
                </a:r>
                <a:r>
                  <a:rPr lang="it-IT" dirty="0" err="1"/>
                  <a:t>longest</a:t>
                </a:r>
                <a:r>
                  <a:rPr lang="it-IT" dirty="0"/>
                  <a:t> </a:t>
                </a:r>
                <a:r>
                  <a:rPr lang="it-IT" dirty="0" err="1"/>
                  <a:t>vertical</a:t>
                </a:r>
                <a:r>
                  <a:rPr lang="it-IT" dirty="0"/>
                  <a:t> </a:t>
                </a:r>
                <a:r>
                  <a:rPr lang="it-IT" dirty="0" err="1"/>
                  <a:t>segment</a:t>
                </a:r>
                <a:r>
                  <a:rPr lang="it-IT" dirty="0"/>
                  <a:t> from a point to the </a:t>
                </a:r>
                <a:r>
                  <a:rPr lang="it-IT" dirty="0" err="1"/>
                  <a:t>orthogonal</a:t>
                </a:r>
                <a:r>
                  <a:rPr lang="it-IT" dirty="0"/>
                  <a:t> line.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it-IT" dirty="0"/>
                  <a:t>Make sure </a:t>
                </a:r>
                <a:r>
                  <a:rPr lang="it-IT" dirty="0" err="1"/>
                  <a:t>that</a:t>
                </a:r>
                <a:r>
                  <a:rPr lang="it-IT" dirty="0"/>
                  <a:t> the sum of the </a:t>
                </a:r>
                <a:r>
                  <a:rPr lang="it-IT" dirty="0" err="1"/>
                  <a:t>horizontal</a:t>
                </a:r>
                <a:r>
                  <a:rPr lang="it-IT" dirty="0"/>
                  <a:t> </a:t>
                </a:r>
                <a:r>
                  <a:rPr lang="it-IT" dirty="0" err="1"/>
                  <a:t>segments</a:t>
                </a:r>
                <a:r>
                  <a:rPr lang="it-IT" dirty="0"/>
                  <a:t> </a:t>
                </a:r>
                <a:r>
                  <a:rPr lang="it-IT" dirty="0" err="1"/>
                  <a:t>does</a:t>
                </a:r>
                <a:r>
                  <a:rPr lang="it-IT" dirty="0"/>
                  <a:t>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exceed</a:t>
                </a:r>
                <a:r>
                  <a:rPr lang="it-IT" dirty="0"/>
                  <a:t> a LONG </a:t>
                </a:r>
                <a:r>
                  <a:rPr lang="it-IT" dirty="0" err="1"/>
                  <a:t>value</a:t>
                </a:r>
                <a:r>
                  <a:rPr lang="it-IT" dirty="0"/>
                  <a:t> s.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 line </a:t>
                </a:r>
                <a:r>
                  <a:rPr lang="it-IT" dirty="0" err="1"/>
                  <a:t>ax+by+c</a:t>
                </a:r>
                <a:r>
                  <a:rPr lang="it-IT" dirty="0"/>
                  <a:t>=0, a </a:t>
                </a:r>
                <a:r>
                  <a:rPr lang="it-IT" dirty="0" err="1"/>
                  <a:t>generic</a:t>
                </a:r>
                <a:r>
                  <a:rPr lang="it-IT" dirty="0"/>
                  <a:t> </a:t>
                </a:r>
                <a:r>
                  <a:rPr lang="it-IT" dirty="0" err="1"/>
                  <a:t>orthogonal</a:t>
                </a:r>
                <a:r>
                  <a:rPr lang="it-IT" dirty="0"/>
                  <a:t> line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described</a:t>
                </a:r>
                <a:r>
                  <a:rPr lang="it-IT" dirty="0"/>
                  <a:t> by: bx-ay+c2=0.</a:t>
                </a:r>
              </a:p>
              <a:p>
                <a:pPr marL="0" indent="0">
                  <a:buNone/>
                </a:pPr>
                <a:r>
                  <a:rPr lang="it-IT" dirty="0" err="1"/>
                  <a:t>Since</a:t>
                </a:r>
                <a:r>
                  <a:rPr lang="it-IT" dirty="0"/>
                  <a:t> a line of the </a:t>
                </a:r>
                <a:r>
                  <a:rPr lang="it-IT" dirty="0" err="1"/>
                  <a:t>two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horizontal</a:t>
                </a:r>
                <a:r>
                  <a:rPr lang="it-IT" dirty="0"/>
                  <a:t>, a = 1 </a:t>
                </a:r>
                <a:r>
                  <a:rPr lang="it-IT" dirty="0" err="1"/>
                  <a:t>without</a:t>
                </a:r>
                <a:r>
                  <a:rPr lang="it-IT" dirty="0"/>
                  <a:t> </a:t>
                </a:r>
                <a:r>
                  <a:rPr lang="it-IT" dirty="0" err="1"/>
                  <a:t>loss</a:t>
                </a:r>
                <a:r>
                  <a:rPr lang="it-IT" dirty="0"/>
                  <a:t> of </a:t>
                </a:r>
                <a:r>
                  <a:rPr lang="it-IT" dirty="0" err="1"/>
                  <a:t>generality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Thus</a:t>
                </a:r>
                <a:r>
                  <a:rPr lang="it-IT" dirty="0"/>
                  <a:t>, </a:t>
                </a:r>
                <a:r>
                  <a:rPr lang="it-IT" dirty="0" err="1"/>
                  <a:t>its</a:t>
                </a:r>
                <a:r>
                  <a:rPr lang="it-IT" dirty="0"/>
                  <a:t> </a:t>
                </a:r>
                <a:r>
                  <a:rPr lang="it-IT" dirty="0" err="1"/>
                  <a:t>orthogonal</a:t>
                </a:r>
                <a:r>
                  <a:rPr lang="it-IT" dirty="0"/>
                  <a:t> line </a:t>
                </a:r>
                <a:r>
                  <a:rPr lang="it-IT" dirty="0" err="1"/>
                  <a:t>is</a:t>
                </a:r>
                <a:r>
                  <a:rPr lang="it-IT" dirty="0"/>
                  <a:t>: </a:t>
                </a:r>
                <a:r>
                  <a:rPr lang="it-IT" dirty="0" err="1"/>
                  <a:t>bx</a:t>
                </a:r>
                <a:r>
                  <a:rPr lang="it-IT" dirty="0"/>
                  <a:t> – y + c2 = 0.</a:t>
                </a:r>
              </a:p>
              <a:p>
                <a:pPr marL="0" indent="0">
                  <a:buNone/>
                </a:pPr>
                <a:r>
                  <a:rPr lang="it-IT" dirty="0" err="1"/>
                  <a:t>Variable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t-IT" dirty="0"/>
                  <a:t> to compute </a:t>
                </a:r>
                <a:r>
                  <a:rPr lang="it-IT" dirty="0" err="1"/>
                  <a:t>constraints</a:t>
                </a:r>
                <a:r>
                  <a:rPr lang="it-IT" dirty="0"/>
                  <a:t> on </a:t>
                </a:r>
                <a:r>
                  <a:rPr lang="it-IT" dirty="0" err="1"/>
                  <a:t>distances</a:t>
                </a:r>
                <a:r>
                  <a:rPr lang="it-IT" dirty="0"/>
                  <a:t> from the points,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Input </a:t>
                </a:r>
                <a:r>
                  <a:rPr lang="it-IT" dirty="0" err="1"/>
                  <a:t>type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LONG !!!</a:t>
                </a:r>
              </a:p>
              <a:p>
                <a:r>
                  <a:rPr lang="it-IT" dirty="0"/>
                  <a:t>Take home</a:t>
                </a:r>
              </a:p>
              <a:p>
                <a:pPr marL="0" indent="0">
                  <a:buNone/>
                </a:pPr>
                <a:r>
                  <a:rPr lang="it-IT" dirty="0" err="1"/>
                  <a:t>Try</a:t>
                </a:r>
                <a:r>
                  <a:rPr lang="it-IT" dirty="0"/>
                  <a:t> to make </a:t>
                </a:r>
                <a:r>
                  <a:rPr lang="it-IT" dirty="0" err="1"/>
                  <a:t>assumptions</a:t>
                </a:r>
                <a:r>
                  <a:rPr lang="it-IT" dirty="0"/>
                  <a:t> so to </a:t>
                </a:r>
                <a:r>
                  <a:rPr lang="it-IT" dirty="0" err="1"/>
                  <a:t>always</a:t>
                </a:r>
                <a:r>
                  <a:rPr lang="it-IT" dirty="0"/>
                  <a:t> </a:t>
                </a:r>
                <a:r>
                  <a:rPr lang="it-IT" dirty="0" err="1"/>
                  <a:t>obtain</a:t>
                </a:r>
                <a:r>
                  <a:rPr lang="it-IT" dirty="0"/>
                  <a:t> linear </a:t>
                </a:r>
                <a:r>
                  <a:rPr lang="it-IT" dirty="0" err="1"/>
                  <a:t>constraints</a:t>
                </a:r>
                <a:r>
                  <a:rPr lang="it-IT" dirty="0"/>
                  <a:t> and </a:t>
                </a:r>
                <a:r>
                  <a:rPr lang="it-IT" dirty="0" err="1"/>
                  <a:t>objective</a:t>
                </a:r>
                <a:r>
                  <a:rPr lang="it-IT" dirty="0"/>
                  <a:t> </a:t>
                </a:r>
                <a:r>
                  <a:rPr lang="it-IT" dirty="0" err="1"/>
                  <a:t>functions</a:t>
                </a:r>
                <a:r>
                  <a:rPr lang="it-IT" dirty="0"/>
                  <a:t> (</a:t>
                </a:r>
                <a:r>
                  <a:rPr lang="it-IT" dirty="0" err="1"/>
                  <a:t>If</a:t>
                </a:r>
                <a:r>
                  <a:rPr lang="it-IT" dirty="0"/>
                  <a:t> a != 1, </a:t>
                </a:r>
                <a:r>
                  <a:rPr lang="it-IT" dirty="0" err="1"/>
                  <a:t>constraints</a:t>
                </a:r>
                <a:r>
                  <a:rPr lang="it-IT" dirty="0"/>
                  <a:t> for the </a:t>
                </a:r>
                <a:r>
                  <a:rPr lang="it-IT" dirty="0" err="1"/>
                  <a:t>orthogonal</a:t>
                </a:r>
                <a:r>
                  <a:rPr lang="it-IT" dirty="0"/>
                  <a:t> line </a:t>
                </a:r>
                <a:r>
                  <a:rPr lang="it-IT" dirty="0" err="1"/>
                  <a:t>would</a:t>
                </a:r>
                <a:r>
                  <a:rPr lang="it-IT" dirty="0"/>
                  <a:t> </a:t>
                </a:r>
                <a:r>
                  <a:rPr lang="it-IT" dirty="0" err="1"/>
                  <a:t>not</a:t>
                </a:r>
                <a:r>
                  <a:rPr lang="it-IT" dirty="0"/>
                  <a:t> be linear!).</a:t>
                </a:r>
              </a:p>
              <a:p>
                <a:pPr marL="0" indent="0">
                  <a:buNone/>
                </a:pPr>
                <a:r>
                  <a:rPr lang="it-IT" dirty="0"/>
                  <a:t>Output </a:t>
                </a:r>
                <a:r>
                  <a:rPr lang="it-IT" dirty="0" err="1"/>
                  <a:t>may</a:t>
                </a:r>
                <a:r>
                  <a:rPr lang="it-IT" dirty="0"/>
                  <a:t> </a:t>
                </a:r>
                <a:r>
                  <a:rPr lang="it-IT" dirty="0" err="1"/>
                  <a:t>depend</a:t>
                </a:r>
                <a:r>
                  <a:rPr lang="it-IT" dirty="0"/>
                  <a:t> on multiple calls to </a:t>
                </a:r>
                <a:r>
                  <a:rPr lang="it-IT" dirty="0" err="1"/>
                  <a:t>solve_linear_program</a:t>
                </a:r>
                <a:r>
                  <a:rPr lang="it-IT" dirty="0"/>
                  <a:t> (</a:t>
                </a:r>
                <a:r>
                  <a:rPr lang="it-IT" dirty="0" err="1"/>
                  <a:t>maybe</a:t>
                </a:r>
                <a:r>
                  <a:rPr lang="it-IT" dirty="0"/>
                  <a:t> after </a:t>
                </a:r>
                <a:r>
                  <a:rPr lang="it-IT" dirty="0" err="1"/>
                  <a:t>adding</a:t>
                </a:r>
                <a:r>
                  <a:rPr lang="it-IT" dirty="0"/>
                  <a:t> more </a:t>
                </a:r>
                <a:r>
                  <a:rPr lang="it-IT" dirty="0" err="1"/>
                  <a:t>constraints</a:t>
                </a:r>
                <a:r>
                  <a:rPr lang="it-IT" dirty="0"/>
                  <a:t>).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0" t="-15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931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7: </a:t>
            </a:r>
            <a:r>
              <a:rPr lang="it-IT" dirty="0" err="1"/>
              <a:t>Octopussy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complete </a:t>
            </a:r>
            <a:r>
              <a:rPr lang="it-IT" dirty="0" err="1"/>
              <a:t>binary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 </a:t>
            </a:r>
            <a:r>
              <a:rPr lang="it-IT" dirty="0" err="1"/>
              <a:t>property</a:t>
            </a:r>
            <a:r>
              <a:rPr lang="it-IT" dirty="0"/>
              <a:t>, tell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visit</a:t>
            </a:r>
            <a:r>
              <a:rPr lang="it-IT" dirty="0"/>
              <a:t> the </a:t>
            </a:r>
            <a:r>
              <a:rPr lang="it-IT" dirty="0" err="1"/>
              <a:t>tree</a:t>
            </a:r>
            <a:r>
              <a:rPr lang="it-IT" dirty="0"/>
              <a:t> from the </a:t>
            </a:r>
            <a:r>
              <a:rPr lang="it-IT" dirty="0" err="1"/>
              <a:t>leaves</a:t>
            </a:r>
            <a:r>
              <a:rPr lang="it-IT" dirty="0"/>
              <a:t> up to the root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property</a:t>
            </a:r>
            <a:r>
              <a:rPr lang="it-IT" dirty="0"/>
              <a:t> of the </a:t>
            </a:r>
            <a:r>
              <a:rPr lang="it-IT" dirty="0" err="1"/>
              <a:t>visited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greater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currently</a:t>
            </a:r>
            <a:r>
              <a:rPr lang="it-IT" dirty="0"/>
              <a:t> </a:t>
            </a:r>
            <a:r>
              <a:rPr lang="it-IT" dirty="0" err="1"/>
              <a:t>visited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Tree</a:t>
            </a:r>
            <a:r>
              <a:rPr lang="it-IT" dirty="0"/>
              <a:t>, a </a:t>
            </a:r>
            <a:r>
              <a:rPr lang="it-IT" dirty="0" err="1"/>
              <a:t>greedy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works: sort the </a:t>
            </a:r>
            <a:r>
              <a:rPr lang="it-IT" dirty="0" err="1"/>
              <a:t>properties</a:t>
            </a:r>
            <a:r>
              <a:rPr lang="it-IT" dirty="0"/>
              <a:t> in </a:t>
            </a:r>
            <a:r>
              <a:rPr lang="it-IT" dirty="0" err="1"/>
              <a:t>increasing</a:t>
            </a:r>
            <a:r>
              <a:rPr lang="it-IT" dirty="0"/>
              <a:t> order and </a:t>
            </a:r>
            <a:r>
              <a:rPr lang="it-IT" dirty="0" err="1"/>
              <a:t>visit</a:t>
            </a:r>
            <a:r>
              <a:rPr lang="it-IT" dirty="0"/>
              <a:t> the </a:t>
            </a:r>
            <a:r>
              <a:rPr lang="it-IT" dirty="0" err="1"/>
              <a:t>respective</a:t>
            </a:r>
            <a:r>
              <a:rPr lang="it-IT" dirty="0"/>
              <a:t> </a:t>
            </a:r>
            <a:r>
              <a:rPr lang="it-IT" dirty="0" err="1"/>
              <a:t>subtrees</a:t>
            </a:r>
            <a:r>
              <a:rPr lang="it-IT" dirty="0"/>
              <a:t>. </a:t>
            </a:r>
            <a:r>
              <a:rPr lang="it-IT" dirty="0" err="1"/>
              <a:t>If</a:t>
            </a:r>
            <a:r>
              <a:rPr lang="it-IT" dirty="0"/>
              <a:t> the overall time </a:t>
            </a:r>
            <a:r>
              <a:rPr lang="it-IT" dirty="0" err="1"/>
              <a:t>spent</a:t>
            </a:r>
            <a:r>
              <a:rPr lang="it-IT" dirty="0"/>
              <a:t> to </a:t>
            </a:r>
            <a:r>
              <a:rPr lang="it-IT" dirty="0" err="1"/>
              <a:t>visit</a:t>
            </a:r>
            <a:r>
              <a:rPr lang="it-IT" dirty="0"/>
              <a:t> the </a:t>
            </a:r>
            <a:r>
              <a:rPr lang="it-IT" dirty="0" err="1"/>
              <a:t>subtrees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larger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property</a:t>
            </a:r>
            <a:r>
              <a:rPr lang="it-IT" dirty="0"/>
              <a:t> of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subtree’s</a:t>
            </a:r>
            <a:r>
              <a:rPr lang="it-IT" dirty="0"/>
              <a:t> root </a:t>
            </a:r>
            <a:r>
              <a:rPr lang="it-IT" dirty="0" err="1"/>
              <a:t>at</a:t>
            </a:r>
            <a:r>
              <a:rPr lang="it-IT" dirty="0"/>
              <a:t> some point, the </a:t>
            </a:r>
            <a:r>
              <a:rPr lang="it-IT" dirty="0" err="1"/>
              <a:t>answer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«no», </a:t>
            </a:r>
            <a:r>
              <a:rPr lang="it-IT" dirty="0" err="1"/>
              <a:t>otherwise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«yes».</a:t>
            </a:r>
          </a:p>
          <a:p>
            <a:pPr marL="0" indent="0">
              <a:buNone/>
            </a:pPr>
            <a:r>
              <a:rPr lang="it-IT" dirty="0"/>
              <a:t>Use flags to </a:t>
            </a:r>
            <a:r>
              <a:rPr lang="it-IT" dirty="0" err="1"/>
              <a:t>mark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visited</a:t>
            </a:r>
            <a:r>
              <a:rPr lang="it-IT" dirty="0"/>
              <a:t> </a:t>
            </a:r>
            <a:r>
              <a:rPr lang="it-IT" dirty="0" err="1"/>
              <a:t>subtrees</a:t>
            </a:r>
            <a:r>
              <a:rPr lang="it-IT" dirty="0"/>
              <a:t> (do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visit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again</a:t>
            </a:r>
            <a:r>
              <a:rPr lang="it-IT" dirty="0"/>
              <a:t>!!!).</a:t>
            </a:r>
          </a:p>
          <a:p>
            <a:pPr marL="0" indent="0">
              <a:buNone/>
            </a:pPr>
            <a:r>
              <a:rPr lang="it-IT" dirty="0"/>
              <a:t>Use a recursive </a:t>
            </a:r>
            <a:r>
              <a:rPr lang="it-IT" dirty="0" err="1"/>
              <a:t>function</a:t>
            </a:r>
            <a:r>
              <a:rPr lang="it-IT" dirty="0"/>
              <a:t> to </a:t>
            </a:r>
            <a:r>
              <a:rPr lang="it-IT" dirty="0" err="1"/>
              <a:t>calculate</a:t>
            </a:r>
            <a:r>
              <a:rPr lang="it-IT" dirty="0"/>
              <a:t> the visiting time of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subtree</a:t>
            </a:r>
            <a:r>
              <a:rPr lang="it-IT" dirty="0"/>
              <a:t>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 err="1"/>
              <a:t>Greedy</a:t>
            </a:r>
            <a:r>
              <a:rPr lang="it-IT" dirty="0"/>
              <a:t> </a:t>
            </a:r>
            <a:r>
              <a:rPr lang="it-IT" dirty="0" err="1"/>
              <a:t>solutions</a:t>
            </a:r>
            <a:r>
              <a:rPr lang="it-IT" dirty="0"/>
              <a:t> </a:t>
            </a:r>
            <a:r>
              <a:rPr lang="it-IT" dirty="0" err="1"/>
              <a:t>might</a:t>
            </a:r>
            <a:r>
              <a:rPr lang="it-IT" dirty="0"/>
              <a:t> make use of some </a:t>
            </a:r>
            <a:r>
              <a:rPr lang="it-IT" dirty="0" err="1"/>
              <a:t>precomputation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achieved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recursion</a:t>
            </a:r>
            <a:r>
              <a:rPr lang="it-IT" dirty="0"/>
              <a:t> in </a:t>
            </a:r>
            <a:r>
              <a:rPr lang="it-IT" dirty="0" err="1"/>
              <a:t>trees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0680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7: Shopping Trip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</a:t>
            </a:r>
            <a:r>
              <a:rPr lang="it-IT" dirty="0" err="1"/>
              <a:t>undirected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 with </a:t>
            </a:r>
            <a:r>
              <a:rPr lang="it-IT" dirty="0" err="1"/>
              <a:t>edges</a:t>
            </a:r>
            <a:r>
              <a:rPr lang="it-IT" dirty="0"/>
              <a:t> of </a:t>
            </a:r>
            <a:r>
              <a:rPr lang="it-IT" dirty="0" err="1"/>
              <a:t>capacity</a:t>
            </a:r>
            <a:r>
              <a:rPr lang="it-IT" dirty="0"/>
              <a:t> 1 (streets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be </a:t>
            </a:r>
            <a:r>
              <a:rPr lang="it-IT" dirty="0" err="1"/>
              <a:t>traversed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once), tell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reach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demand </a:t>
            </a:r>
            <a:r>
              <a:rPr lang="it-IT" dirty="0" err="1"/>
              <a:t>nodes</a:t>
            </a:r>
            <a:r>
              <a:rPr lang="it-IT" dirty="0"/>
              <a:t> =&gt; </a:t>
            </a:r>
            <a:r>
              <a:rPr lang="it-IT" dirty="0" err="1"/>
              <a:t>circulation</a:t>
            </a:r>
            <a:r>
              <a:rPr lang="it-IT" dirty="0"/>
              <a:t> </a:t>
            </a:r>
            <a:r>
              <a:rPr lang="it-IT" dirty="0" err="1"/>
              <a:t>problem</a:t>
            </a:r>
            <a:endParaRPr lang="it-IT" dirty="0"/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Add</a:t>
            </a:r>
            <a:r>
              <a:rPr lang="it-IT" dirty="0"/>
              <a:t> an </a:t>
            </a:r>
            <a:r>
              <a:rPr lang="it-IT" dirty="0" err="1"/>
              <a:t>edge</a:t>
            </a:r>
            <a:r>
              <a:rPr lang="it-IT" dirty="0"/>
              <a:t> from </a:t>
            </a:r>
            <a:r>
              <a:rPr lang="it-IT" dirty="0" err="1"/>
              <a:t>every</a:t>
            </a:r>
            <a:r>
              <a:rPr lang="it-IT" dirty="0"/>
              <a:t> demand </a:t>
            </a:r>
            <a:r>
              <a:rPr lang="it-IT" dirty="0" err="1"/>
              <a:t>node</a:t>
            </a:r>
            <a:r>
              <a:rPr lang="it-IT" dirty="0"/>
              <a:t> to the </a:t>
            </a:r>
            <a:r>
              <a:rPr lang="it-IT" dirty="0" err="1"/>
              <a:t>sink</a:t>
            </a:r>
            <a:r>
              <a:rPr lang="it-IT" dirty="0"/>
              <a:t>, </a:t>
            </a:r>
            <a:r>
              <a:rPr lang="it-IT" dirty="0" err="1"/>
              <a:t>calculate</a:t>
            </a:r>
            <a:r>
              <a:rPr lang="it-IT" dirty="0"/>
              <a:t> max-flow.</a:t>
            </a:r>
          </a:p>
          <a:p>
            <a:pPr marL="0" indent="0">
              <a:buNone/>
            </a:pP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equal</a:t>
            </a:r>
            <a:r>
              <a:rPr lang="it-IT" dirty="0"/>
              <a:t> to the </a:t>
            </a:r>
            <a:r>
              <a:rPr lang="it-IT" dirty="0" err="1"/>
              <a:t>total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demand </a:t>
            </a:r>
            <a:r>
              <a:rPr lang="it-IT" dirty="0" err="1"/>
              <a:t>nodes</a:t>
            </a:r>
            <a:r>
              <a:rPr lang="it-IT" dirty="0"/>
              <a:t>, output «yes».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/>
              <a:t>Max-Flow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suitable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to </a:t>
            </a:r>
            <a:r>
              <a:rPr lang="it-IT" dirty="0" err="1"/>
              <a:t>calculate</a:t>
            </a:r>
            <a:r>
              <a:rPr lang="it-IT" dirty="0"/>
              <a:t> </a:t>
            </a:r>
            <a:r>
              <a:rPr lang="it-IT" dirty="0" err="1"/>
              <a:t>edge-disjoint</a:t>
            </a:r>
            <a:r>
              <a:rPr lang="it-IT" dirty="0"/>
              <a:t> </a:t>
            </a:r>
            <a:r>
              <a:rPr lang="it-IT" dirty="0" err="1"/>
              <a:t>paths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8976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7: </a:t>
            </a:r>
            <a:r>
              <a:rPr lang="it-IT" dirty="0" err="1"/>
              <a:t>Knights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</a:t>
            </a:r>
            <a:r>
              <a:rPr lang="it-IT" dirty="0" err="1"/>
              <a:t>undirected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 with </a:t>
            </a:r>
            <a:r>
              <a:rPr lang="it-IT" dirty="0" err="1"/>
              <a:t>edges</a:t>
            </a:r>
            <a:r>
              <a:rPr lang="it-IT" dirty="0"/>
              <a:t> of </a:t>
            </a:r>
            <a:r>
              <a:rPr lang="it-IT" dirty="0" err="1"/>
              <a:t>capacity</a:t>
            </a:r>
            <a:r>
              <a:rPr lang="it-IT" dirty="0"/>
              <a:t> 1 (streets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be </a:t>
            </a:r>
            <a:r>
              <a:rPr lang="it-IT" dirty="0" err="1"/>
              <a:t>traversed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once), and </a:t>
            </a:r>
            <a:r>
              <a:rPr lang="it-IT" dirty="0" err="1"/>
              <a:t>vertices</a:t>
            </a:r>
            <a:r>
              <a:rPr lang="it-IT" dirty="0"/>
              <a:t> of </a:t>
            </a:r>
            <a:r>
              <a:rPr lang="it-IT" dirty="0" err="1"/>
              <a:t>capacity</a:t>
            </a:r>
            <a:r>
              <a:rPr lang="it-IT" dirty="0"/>
              <a:t> c, </a:t>
            </a:r>
            <a:r>
              <a:rPr lang="it-IT" dirty="0" err="1"/>
              <a:t>calculate</a:t>
            </a:r>
            <a:r>
              <a:rPr lang="it-IT" dirty="0"/>
              <a:t> the maximum flow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To model vertex </a:t>
            </a:r>
            <a:r>
              <a:rPr lang="it-IT" dirty="0" err="1"/>
              <a:t>capacities</a:t>
            </a:r>
            <a:r>
              <a:rPr lang="it-IT" dirty="0"/>
              <a:t>, split </a:t>
            </a:r>
            <a:r>
              <a:rPr lang="it-IT" dirty="0" err="1"/>
              <a:t>each</a:t>
            </a:r>
            <a:r>
              <a:rPr lang="it-IT" dirty="0"/>
              <a:t> vertex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: one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incoming </a:t>
            </a:r>
            <a:r>
              <a:rPr lang="it-IT" dirty="0" err="1"/>
              <a:t>edges</a:t>
            </a:r>
            <a:r>
              <a:rPr lang="it-IT" dirty="0"/>
              <a:t>, </a:t>
            </a:r>
            <a:r>
              <a:rPr lang="it-IT" dirty="0" err="1"/>
              <a:t>whereas</a:t>
            </a:r>
            <a:r>
              <a:rPr lang="it-IT" dirty="0"/>
              <a:t> the </a:t>
            </a:r>
            <a:r>
              <a:rPr lang="it-IT" dirty="0" err="1"/>
              <a:t>other</a:t>
            </a:r>
            <a:r>
              <a:rPr lang="it-IT" dirty="0"/>
              <a:t> one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outgoing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. </a:t>
            </a:r>
            <a:r>
              <a:rPr lang="it-IT" dirty="0" err="1"/>
              <a:t>Add</a:t>
            </a:r>
            <a:r>
              <a:rPr lang="it-IT" dirty="0"/>
              <a:t> an </a:t>
            </a:r>
            <a:r>
              <a:rPr lang="it-IT" dirty="0" err="1"/>
              <a:t>edge</a:t>
            </a:r>
            <a:r>
              <a:rPr lang="it-IT" dirty="0"/>
              <a:t> of </a:t>
            </a:r>
            <a:r>
              <a:rPr lang="it-IT" dirty="0" err="1"/>
              <a:t>capacity</a:t>
            </a:r>
            <a:r>
              <a:rPr lang="it-IT" dirty="0"/>
              <a:t> c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Add</a:t>
            </a:r>
            <a:r>
              <a:rPr lang="it-IT" dirty="0"/>
              <a:t> an </a:t>
            </a:r>
            <a:r>
              <a:rPr lang="it-IT" dirty="0" err="1"/>
              <a:t>edge</a:t>
            </a:r>
            <a:r>
              <a:rPr lang="it-IT" dirty="0"/>
              <a:t> from the source to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 position and from </a:t>
            </a:r>
            <a:r>
              <a:rPr lang="it-IT" dirty="0" err="1"/>
              <a:t>escape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to the </a:t>
            </a:r>
            <a:r>
              <a:rPr lang="it-IT" dirty="0" err="1"/>
              <a:t>sink</a:t>
            </a:r>
            <a:r>
              <a:rPr lang="it-IT" dirty="0"/>
              <a:t>, </a:t>
            </a:r>
            <a:r>
              <a:rPr lang="it-IT" dirty="0" err="1"/>
              <a:t>calculate</a:t>
            </a:r>
            <a:r>
              <a:rPr lang="it-IT" dirty="0"/>
              <a:t> max-flow.</a:t>
            </a:r>
          </a:p>
        </p:txBody>
      </p:sp>
    </p:spTree>
    <p:extLst>
      <p:ext uri="{BB962C8B-B14F-4D97-AF65-F5344CB8AC3E}">
        <p14:creationId xmlns:p14="http://schemas.microsoft.com/office/powerpoint/2010/main" val="3011618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7: Coin </a:t>
            </a:r>
            <a:r>
              <a:rPr lang="it-IT" dirty="0" err="1"/>
              <a:t>Tossing</a:t>
            </a:r>
            <a:r>
              <a:rPr lang="it-IT" dirty="0"/>
              <a:t> Tournament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set of matches and a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leaderboard</a:t>
            </a:r>
            <a:r>
              <a:rPr lang="it-IT" dirty="0"/>
              <a:t>, tell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obtain</a:t>
            </a:r>
            <a:r>
              <a:rPr lang="it-IT" dirty="0"/>
              <a:t> the </a:t>
            </a:r>
            <a:r>
              <a:rPr lang="it-IT" dirty="0" err="1"/>
              <a:t>latter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the </a:t>
            </a:r>
            <a:r>
              <a:rPr lang="it-IT" dirty="0" err="1"/>
              <a:t>former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Bipartite </a:t>
            </a:r>
            <a:r>
              <a:rPr lang="it-IT" dirty="0" err="1"/>
              <a:t>graph</a:t>
            </a:r>
            <a:r>
              <a:rPr lang="it-IT" dirty="0"/>
              <a:t>: on one side matches, on the </a:t>
            </a:r>
            <a:r>
              <a:rPr lang="it-IT" dirty="0" err="1"/>
              <a:t>other</a:t>
            </a:r>
            <a:r>
              <a:rPr lang="it-IT" dirty="0"/>
              <a:t> side the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leaderboard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leaderboard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obtainable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points </a:t>
            </a:r>
            <a:r>
              <a:rPr lang="it-IT" dirty="0" err="1"/>
              <a:t>flowing</a:t>
            </a:r>
            <a:r>
              <a:rPr lang="it-IT" dirty="0"/>
              <a:t> from the matches </a:t>
            </a:r>
            <a:r>
              <a:rPr lang="it-IT" dirty="0" err="1"/>
              <a:t>fulfill</a:t>
            </a:r>
            <a:r>
              <a:rPr lang="it-IT" dirty="0"/>
              <a:t> the </a:t>
            </a:r>
            <a:r>
              <a:rPr lang="it-IT" dirty="0" err="1"/>
              <a:t>amount</a:t>
            </a:r>
            <a:r>
              <a:rPr lang="it-IT" dirty="0"/>
              <a:t> of points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in the </a:t>
            </a:r>
            <a:r>
              <a:rPr lang="it-IT" dirty="0" err="1"/>
              <a:t>leaderboard</a:t>
            </a:r>
            <a:r>
              <a:rPr lang="it-IT" dirty="0"/>
              <a:t> (i.e. flow == </a:t>
            </a:r>
            <a:r>
              <a:rPr lang="it-IT" dirty="0" err="1"/>
              <a:t>sum_points</a:t>
            </a:r>
            <a:r>
              <a:rPr lang="it-IT" dirty="0"/>
              <a:t>) AND </a:t>
            </a:r>
            <a:r>
              <a:rPr lang="it-IT" dirty="0" err="1"/>
              <a:t>all</a:t>
            </a:r>
            <a:r>
              <a:rPr lang="it-IT" dirty="0"/>
              <a:t> the matches are </a:t>
            </a:r>
            <a:r>
              <a:rPr lang="it-IT" dirty="0" err="1"/>
              <a:t>assigned</a:t>
            </a:r>
            <a:r>
              <a:rPr lang="it-IT" dirty="0"/>
              <a:t> a winner (i.e. flow == </a:t>
            </a:r>
            <a:r>
              <a:rPr lang="it-IT" dirty="0" err="1"/>
              <a:t>number_of_matches</a:t>
            </a:r>
            <a:r>
              <a:rPr lang="it-IT" dirty="0"/>
              <a:t>, </a:t>
            </a:r>
            <a:r>
              <a:rPr lang="it-IT" dirty="0" err="1"/>
              <a:t>edge</a:t>
            </a:r>
            <a:r>
              <a:rPr lang="it-IT" dirty="0"/>
              <a:t> case).</a:t>
            </a:r>
          </a:p>
          <a:p>
            <a:pPr marL="0" indent="0">
              <a:buNone/>
            </a:pPr>
            <a:r>
              <a:rPr lang="it-IT" dirty="0"/>
              <a:t>The max-flow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so to </a:t>
            </a:r>
            <a:r>
              <a:rPr lang="it-IT" dirty="0" err="1"/>
              <a:t>maximize</a:t>
            </a:r>
            <a:r>
              <a:rPr lang="it-IT" dirty="0"/>
              <a:t> matching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those</a:t>
            </a:r>
            <a:r>
              <a:rPr lang="it-IT" dirty="0"/>
              <a:t> sets.</a:t>
            </a:r>
          </a:p>
        </p:txBody>
      </p:sp>
    </p:spTree>
    <p:extLst>
      <p:ext uri="{BB962C8B-B14F-4D97-AF65-F5344CB8AC3E}">
        <p14:creationId xmlns:p14="http://schemas.microsoft.com/office/powerpoint/2010/main" val="367857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2: Beach </a:t>
            </a:r>
            <a:r>
              <a:rPr lang="it-IT" dirty="0" err="1"/>
              <a:t>Bars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array of locations and a scope (</a:t>
            </a:r>
            <a:r>
              <a:rPr lang="it-IT" dirty="0" err="1"/>
              <a:t>within</a:t>
            </a:r>
            <a:r>
              <a:rPr lang="it-IT" dirty="0"/>
              <a:t> 100m), </a:t>
            </a:r>
            <a:r>
              <a:rPr lang="it-IT" dirty="0" err="1"/>
              <a:t>find</a:t>
            </a:r>
            <a:r>
              <a:rPr lang="it-IT" dirty="0"/>
              <a:t> the maximum </a:t>
            </a:r>
            <a:r>
              <a:rPr lang="it-IT" dirty="0" err="1"/>
              <a:t>number</a:t>
            </a:r>
            <a:r>
              <a:rPr lang="it-IT" dirty="0"/>
              <a:t> of locations </a:t>
            </a:r>
            <a:r>
              <a:rPr lang="it-IT" dirty="0" err="1"/>
              <a:t>covered</a:t>
            </a:r>
            <a:r>
              <a:rPr lang="it-IT" dirty="0"/>
              <a:t> by the scope [x-100, x+100], the minimum </a:t>
            </a:r>
            <a:r>
              <a:rPr lang="it-IT" dirty="0" err="1"/>
              <a:t>largest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in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interval</a:t>
            </a:r>
            <a:r>
              <a:rPr lang="it-IT" dirty="0"/>
              <a:t> and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possible</a:t>
            </a:r>
            <a:r>
              <a:rPr lang="it-IT" dirty="0"/>
              <a:t> locations.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Sort the array </a:t>
            </a:r>
            <a:r>
              <a:rPr lang="it-IT" dirty="0" err="1"/>
              <a:t>based</a:t>
            </a:r>
            <a:r>
              <a:rPr lang="it-IT" dirty="0"/>
              <a:t> on the positions and do a sliding window:</a:t>
            </a:r>
          </a:p>
          <a:p>
            <a:pPr marL="0" indent="0">
              <a:buNone/>
            </a:pPr>
            <a:r>
              <a:rPr lang="it-IT" dirty="0" err="1"/>
              <a:t>Scan</a:t>
            </a:r>
            <a:r>
              <a:rPr lang="it-IT" dirty="0"/>
              <a:t> </a:t>
            </a:r>
            <a:r>
              <a:rPr lang="it-IT" dirty="0" err="1"/>
              <a:t>until</a:t>
            </a:r>
            <a:r>
              <a:rPr lang="it-IT" dirty="0"/>
              <a:t> the </a:t>
            </a:r>
            <a:r>
              <a:rPr lang="it-IT" dirty="0" err="1"/>
              <a:t>distance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x[i] and x[j] </a:t>
            </a:r>
            <a:r>
              <a:rPr lang="it-IT" dirty="0" err="1"/>
              <a:t>is</a:t>
            </a:r>
            <a:r>
              <a:rPr lang="it-IT" dirty="0"/>
              <a:t> 200. </a:t>
            </a:r>
            <a:r>
              <a:rPr lang="it-IT" dirty="0" err="1"/>
              <a:t>Calculate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positions </a:t>
            </a:r>
            <a:r>
              <a:rPr lang="it-IT" dirty="0" err="1"/>
              <a:t>as</a:t>
            </a:r>
            <a:r>
              <a:rPr lang="it-IT" dirty="0"/>
              <a:t> j-i and the </a:t>
            </a:r>
            <a:r>
              <a:rPr lang="it-IT" dirty="0" err="1"/>
              <a:t>distance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ceil</a:t>
            </a:r>
            <a:r>
              <a:rPr lang="it-IT" dirty="0"/>
              <a:t>((x[j-1]-x[i])/2.0).</a:t>
            </a:r>
          </a:p>
          <a:p>
            <a:pPr marL="0" indent="0">
              <a:buNone/>
            </a:pPr>
            <a:r>
              <a:rPr lang="it-IT" dirty="0"/>
              <a:t>Update best </a:t>
            </a:r>
            <a:r>
              <a:rPr lang="it-IT" dirty="0" err="1"/>
              <a:t>results</a:t>
            </a:r>
            <a:r>
              <a:rPr lang="it-IT" dirty="0"/>
              <a:t> in a </a:t>
            </a:r>
            <a:r>
              <a:rPr lang="it-IT" dirty="0" err="1"/>
              <a:t>results</a:t>
            </a:r>
            <a:r>
              <a:rPr lang="it-IT" dirty="0"/>
              <a:t> array.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num</a:t>
            </a:r>
            <a:r>
              <a:rPr lang="it-IT" dirty="0"/>
              <a:t> and </a:t>
            </a:r>
            <a:r>
              <a:rPr lang="it-IT" dirty="0" err="1"/>
              <a:t>dist</a:t>
            </a:r>
            <a:r>
              <a:rPr lang="it-IT" dirty="0"/>
              <a:t> are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best, just </a:t>
            </a:r>
            <a:r>
              <a:rPr lang="it-IT" dirty="0" err="1"/>
              <a:t>add</a:t>
            </a:r>
            <a:r>
              <a:rPr lang="it-IT" dirty="0"/>
              <a:t> a new location, </a:t>
            </a:r>
            <a:r>
              <a:rPr lang="it-IT" dirty="0" err="1"/>
              <a:t>otherwise</a:t>
            </a:r>
            <a:r>
              <a:rPr lang="it-IT" dirty="0"/>
              <a:t> clear the array.</a:t>
            </a:r>
          </a:p>
          <a:p>
            <a:pPr marL="0" indent="0">
              <a:buNone/>
            </a:pP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: </a:t>
            </a:r>
            <a:r>
              <a:rPr lang="it-IT" dirty="0" err="1"/>
              <a:t>if</a:t>
            </a:r>
            <a:r>
              <a:rPr lang="it-IT" dirty="0"/>
              <a:t>((par[j-1]-par[i])%2 == 0)    </a:t>
            </a:r>
          </a:p>
          <a:p>
            <a:pPr marL="0" indent="0">
              <a:buNone/>
            </a:pPr>
            <a:r>
              <a:rPr lang="it-IT" dirty="0"/>
              <a:t>			</a:t>
            </a:r>
            <a:r>
              <a:rPr lang="it-IT" dirty="0" err="1"/>
              <a:t>results.push_back</a:t>
            </a:r>
            <a:r>
              <a:rPr lang="it-IT" dirty="0"/>
              <a:t>((par[j-1]-par[i])/2 + par[i]);</a:t>
            </a:r>
          </a:p>
          <a:p>
            <a:pPr marL="0" indent="0">
              <a:buNone/>
            </a:pPr>
            <a:r>
              <a:rPr lang="it-IT" dirty="0"/>
              <a:t>		else{</a:t>
            </a:r>
          </a:p>
          <a:p>
            <a:pPr marL="0" indent="0">
              <a:buNone/>
            </a:pPr>
            <a:r>
              <a:rPr lang="it-IT" dirty="0"/>
              <a:t>			</a:t>
            </a:r>
            <a:r>
              <a:rPr lang="it-IT" dirty="0" err="1"/>
              <a:t>results.push_back</a:t>
            </a:r>
            <a:r>
              <a:rPr lang="it-IT" dirty="0"/>
              <a:t>(</a:t>
            </a:r>
            <a:r>
              <a:rPr lang="it-IT" dirty="0" err="1"/>
              <a:t>floor</a:t>
            </a:r>
            <a:r>
              <a:rPr lang="it-IT" dirty="0"/>
              <a:t>((par[j-1]-par[i])/2.0) + par[i]);    						</a:t>
            </a:r>
            <a:r>
              <a:rPr lang="it-IT" dirty="0" err="1"/>
              <a:t>results.push_back</a:t>
            </a:r>
            <a:r>
              <a:rPr lang="it-IT" dirty="0"/>
              <a:t>(</a:t>
            </a:r>
            <a:r>
              <a:rPr lang="it-IT" dirty="0" err="1"/>
              <a:t>ceil</a:t>
            </a:r>
            <a:r>
              <a:rPr lang="it-IT" dirty="0"/>
              <a:t>((par[j-1]-par[i])/2.0) + par[i]);  }</a:t>
            </a:r>
          </a:p>
        </p:txBody>
      </p:sp>
    </p:spTree>
    <p:extLst>
      <p:ext uri="{BB962C8B-B14F-4D97-AF65-F5344CB8AC3E}">
        <p14:creationId xmlns:p14="http://schemas.microsoft.com/office/powerpoint/2010/main" val="103351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7: London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string</a:t>
            </a:r>
            <a:r>
              <a:rPr lang="it-IT" dirty="0"/>
              <a:t> and a set of </a:t>
            </a:r>
            <a:r>
              <a:rPr lang="it-IT" dirty="0" err="1"/>
              <a:t>pair</a:t>
            </a:r>
            <a:r>
              <a:rPr lang="it-IT" dirty="0"/>
              <a:t> </a:t>
            </a:r>
            <a:r>
              <a:rPr lang="it-IT" dirty="0" err="1"/>
              <a:t>characters</a:t>
            </a:r>
            <a:r>
              <a:rPr lang="it-IT" dirty="0"/>
              <a:t>, tell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construct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string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 from the set.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MaxFlow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suitable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of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intrinsic</a:t>
            </a:r>
            <a:r>
              <a:rPr lang="it-IT" dirty="0"/>
              <a:t> capability of </a:t>
            </a:r>
            <a:r>
              <a:rPr lang="it-IT" dirty="0" err="1"/>
              <a:t>maximizing</a:t>
            </a:r>
            <a:r>
              <a:rPr lang="it-IT" dirty="0"/>
              <a:t> a matching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sets.</a:t>
            </a:r>
          </a:p>
          <a:p>
            <a:pPr marL="0" indent="0">
              <a:buNone/>
            </a:pPr>
            <a:r>
              <a:rPr lang="it-IT" u="sng" dirty="0" err="1"/>
              <a:t>Trick</a:t>
            </a:r>
            <a:r>
              <a:rPr lang="it-IT" dirty="0"/>
              <a:t>: </a:t>
            </a:r>
            <a:r>
              <a:rPr lang="it-IT" dirty="0" err="1"/>
              <a:t>instead</a:t>
            </a:r>
            <a:r>
              <a:rPr lang="it-IT" dirty="0"/>
              <a:t> of </a:t>
            </a:r>
            <a:r>
              <a:rPr lang="it-IT" dirty="0" err="1"/>
              <a:t>sequentially</a:t>
            </a:r>
            <a:r>
              <a:rPr lang="it-IT" dirty="0"/>
              <a:t> </a:t>
            </a:r>
            <a:r>
              <a:rPr lang="it-IT" dirty="0" err="1"/>
              <a:t>storing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appearing</a:t>
            </a:r>
            <a:r>
              <a:rPr lang="it-IT" dirty="0"/>
              <a:t> </a:t>
            </a:r>
            <a:r>
              <a:rPr lang="it-IT" dirty="0" err="1"/>
              <a:t>character</a:t>
            </a:r>
            <a:r>
              <a:rPr lang="it-IT" dirty="0"/>
              <a:t> in the </a:t>
            </a:r>
            <a:r>
              <a:rPr lang="it-IT" dirty="0" err="1"/>
              <a:t>graph</a:t>
            </a:r>
            <a:r>
              <a:rPr lang="it-IT" dirty="0"/>
              <a:t>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 to store </a:t>
            </a:r>
            <a:r>
              <a:rPr lang="it-IT" dirty="0" err="1"/>
              <a:t>two</a:t>
            </a:r>
            <a:r>
              <a:rPr lang="it-IT" dirty="0"/>
              <a:t> sets of </a:t>
            </a:r>
            <a:r>
              <a:rPr lang="it-IT" dirty="0" err="1"/>
              <a:t>letters</a:t>
            </a:r>
            <a:r>
              <a:rPr lang="it-IT" dirty="0"/>
              <a:t> of the </a:t>
            </a:r>
            <a:r>
              <a:rPr lang="it-IT" dirty="0" err="1"/>
              <a:t>alphabet</a:t>
            </a:r>
            <a:r>
              <a:rPr lang="it-IT" dirty="0"/>
              <a:t>, for a </a:t>
            </a:r>
            <a:r>
              <a:rPr lang="it-IT" dirty="0" err="1"/>
              <a:t>total</a:t>
            </a:r>
            <a:r>
              <a:rPr lang="it-IT" dirty="0"/>
              <a:t> of 26*2 </a:t>
            </a:r>
            <a:r>
              <a:rPr lang="it-IT" dirty="0" err="1"/>
              <a:t>nodes</a:t>
            </a:r>
            <a:r>
              <a:rPr lang="it-IT" dirty="0"/>
              <a:t>.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multiplicity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accounted</a:t>
            </a:r>
            <a:r>
              <a:rPr lang="it-IT" dirty="0"/>
              <a:t> in separate </a:t>
            </a:r>
            <a:r>
              <a:rPr lang="it-IT" dirty="0" err="1"/>
              <a:t>vectors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represent</a:t>
            </a:r>
            <a:r>
              <a:rPr lang="it-IT" dirty="0"/>
              <a:t> the supply/demand of flow from/to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letter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Scan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input and use </a:t>
            </a:r>
            <a:r>
              <a:rPr lang="it-IT" dirty="0" err="1"/>
              <a:t>count</a:t>
            </a:r>
            <a:r>
              <a:rPr lang="it-IT" dirty="0"/>
              <a:t> </a:t>
            </a:r>
            <a:r>
              <a:rPr lang="it-IT" dirty="0" err="1"/>
              <a:t>vectors</a:t>
            </a:r>
            <a:r>
              <a:rPr lang="it-IT" dirty="0"/>
              <a:t> to store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repeating</a:t>
            </a:r>
            <a:r>
              <a:rPr lang="it-IT" dirty="0"/>
              <a:t> </a:t>
            </a:r>
            <a:r>
              <a:rPr lang="it-IT" dirty="0" err="1"/>
              <a:t>letters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To account for </a:t>
            </a:r>
            <a:r>
              <a:rPr lang="it-IT" dirty="0" err="1"/>
              <a:t>paired</a:t>
            </a:r>
            <a:r>
              <a:rPr lang="it-IT" dirty="0"/>
              <a:t> </a:t>
            </a:r>
            <a:r>
              <a:rPr lang="it-IT" dirty="0" err="1"/>
              <a:t>letters</a:t>
            </a:r>
            <a:r>
              <a:rPr lang="it-IT" dirty="0"/>
              <a:t>, use a data </a:t>
            </a:r>
            <a:r>
              <a:rPr lang="it-IT" dirty="0" err="1"/>
              <a:t>structure</a:t>
            </a:r>
            <a:r>
              <a:rPr lang="it-IT" dirty="0"/>
              <a:t> to </a:t>
            </a:r>
            <a:r>
              <a:rPr lang="it-IT" dirty="0" err="1"/>
              <a:t>map</a:t>
            </a:r>
            <a:r>
              <a:rPr lang="it-IT" dirty="0"/>
              <a:t> the second </a:t>
            </a:r>
            <a:r>
              <a:rPr lang="it-IT" dirty="0" err="1"/>
              <a:t>letter</a:t>
            </a:r>
            <a:r>
              <a:rPr lang="it-IT" dirty="0"/>
              <a:t> to the first one and </a:t>
            </a:r>
            <a:r>
              <a:rPr lang="it-IT" dirty="0" err="1"/>
              <a:t>still</a:t>
            </a:r>
            <a:r>
              <a:rPr lang="it-IT" dirty="0"/>
              <a:t> </a:t>
            </a:r>
            <a:r>
              <a:rPr lang="it-IT" dirty="0" err="1"/>
              <a:t>draw</a:t>
            </a:r>
            <a:r>
              <a:rPr lang="it-IT" dirty="0"/>
              <a:t> an </a:t>
            </a:r>
            <a:r>
              <a:rPr lang="it-IT" dirty="0" err="1"/>
              <a:t>edge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 from the </a:t>
            </a:r>
            <a:r>
              <a:rPr lang="it-IT" dirty="0" err="1"/>
              <a:t>latter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If</a:t>
            </a:r>
            <a:r>
              <a:rPr lang="it-IT" dirty="0"/>
              <a:t> the flow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equal</a:t>
            </a:r>
            <a:r>
              <a:rPr lang="it-IT" dirty="0"/>
              <a:t> to the </a:t>
            </a:r>
            <a:r>
              <a:rPr lang="it-IT" dirty="0" err="1"/>
              <a:t>length</a:t>
            </a:r>
            <a:r>
              <a:rPr lang="it-IT" dirty="0"/>
              <a:t> of the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string</a:t>
            </a:r>
            <a:r>
              <a:rPr lang="it-IT" dirty="0"/>
              <a:t>, the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solved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u="sng" dirty="0"/>
              <a:t>N.B.:</a:t>
            </a:r>
            <a:r>
              <a:rPr lang="it-IT" dirty="0"/>
              <a:t> the </a:t>
            </a:r>
            <a:r>
              <a:rPr lang="it-IT" dirty="0" err="1"/>
              <a:t>add_edge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cannot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be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/>
              <a:t>irrelevant</a:t>
            </a:r>
            <a:r>
              <a:rPr lang="it-IT" dirty="0"/>
              <a:t> for the </a:t>
            </a:r>
            <a:r>
              <a:rPr lang="it-IT" dirty="0" err="1"/>
              <a:t>runtime</a:t>
            </a:r>
            <a:r>
              <a:rPr lang="it-IT" dirty="0"/>
              <a:t>. I </a:t>
            </a:r>
            <a:r>
              <a:rPr lang="it-IT" dirty="0" err="1"/>
              <a:t>stored</a:t>
            </a:r>
            <a:r>
              <a:rPr lang="it-IT" dirty="0"/>
              <a:t> the matchings in a </a:t>
            </a:r>
            <a:r>
              <a:rPr lang="it-IT" dirty="0" err="1"/>
              <a:t>matrix</a:t>
            </a:r>
            <a:r>
              <a:rPr lang="it-IT" dirty="0"/>
              <a:t> and </a:t>
            </a:r>
            <a:r>
              <a:rPr lang="it-IT" dirty="0" err="1"/>
              <a:t>added</a:t>
            </a:r>
            <a:r>
              <a:rPr lang="it-IT" dirty="0"/>
              <a:t> the </a:t>
            </a:r>
            <a:r>
              <a:rPr lang="it-IT" dirty="0" err="1"/>
              <a:t>respective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b="1" dirty="0"/>
              <a:t>after</a:t>
            </a:r>
            <a:r>
              <a:rPr lang="it-IT" dirty="0"/>
              <a:t> reading </a:t>
            </a:r>
            <a:r>
              <a:rPr lang="it-IT" dirty="0" err="1"/>
              <a:t>all</a:t>
            </a:r>
            <a:r>
              <a:rPr lang="it-IT" dirty="0"/>
              <a:t> the input. </a:t>
            </a:r>
            <a:r>
              <a:rPr lang="it-IT" dirty="0" err="1"/>
              <a:t>If</a:t>
            </a:r>
            <a:r>
              <a:rPr lang="it-IT" dirty="0"/>
              <a:t> I </a:t>
            </a:r>
            <a:r>
              <a:rPr lang="it-IT" dirty="0" err="1"/>
              <a:t>were</a:t>
            </a:r>
            <a:r>
              <a:rPr lang="it-IT" dirty="0"/>
              <a:t> to do </a:t>
            </a:r>
            <a:r>
              <a:rPr lang="it-IT" dirty="0" err="1"/>
              <a:t>this</a:t>
            </a:r>
            <a:r>
              <a:rPr lang="it-IT" dirty="0"/>
              <a:t> on-the-</a:t>
            </a:r>
            <a:r>
              <a:rPr lang="it-IT" dirty="0" err="1"/>
              <a:t>fly</a:t>
            </a:r>
            <a:r>
              <a:rPr lang="it-IT" dirty="0"/>
              <a:t>, the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b="1" dirty="0" err="1"/>
              <a:t>timeout</a:t>
            </a:r>
            <a:r>
              <a:rPr lang="it-IT" dirty="0"/>
              <a:t>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/>
              <a:t>Be </a:t>
            </a:r>
            <a:r>
              <a:rPr lang="it-IT" dirty="0" err="1"/>
              <a:t>careful</a:t>
            </a:r>
            <a:r>
              <a:rPr lang="it-IT" dirty="0"/>
              <a:t> to 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many</a:t>
            </a:r>
            <a:r>
              <a:rPr lang="it-IT" dirty="0"/>
              <a:t> times </a:t>
            </a:r>
            <a:r>
              <a:rPr lang="it-IT" dirty="0" err="1"/>
              <a:t>add_edge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invoked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Always </a:t>
            </a:r>
            <a:r>
              <a:rPr lang="it-IT" dirty="0" err="1"/>
              <a:t>try</a:t>
            </a:r>
            <a:r>
              <a:rPr lang="it-IT" dirty="0"/>
              <a:t> to </a:t>
            </a:r>
            <a:r>
              <a:rPr lang="it-IT" dirty="0" err="1"/>
              <a:t>minimize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needed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6513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8: Suez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62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set of </a:t>
            </a:r>
            <a:r>
              <a:rPr lang="it-IT" dirty="0" err="1"/>
              <a:t>rectangles</a:t>
            </a:r>
            <a:r>
              <a:rPr lang="it-IT" dirty="0"/>
              <a:t> (h*w) and </a:t>
            </a:r>
            <a:r>
              <a:rPr lang="it-IT" dirty="0" err="1"/>
              <a:t>their</a:t>
            </a:r>
            <a:r>
              <a:rPr lang="it-IT" dirty="0"/>
              <a:t> center points, </a:t>
            </a: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scaled</a:t>
            </a:r>
            <a:r>
              <a:rPr lang="it-IT" dirty="0"/>
              <a:t>(ah*</a:t>
            </a:r>
            <a:r>
              <a:rPr lang="it-IT" dirty="0" err="1"/>
              <a:t>aw</a:t>
            </a:r>
            <a:r>
              <a:rPr lang="it-IT" dirty="0"/>
              <a:t>) </a:t>
            </a:r>
            <a:r>
              <a:rPr lang="it-IT" dirty="0" err="1"/>
              <a:t>rectangles</a:t>
            </a:r>
            <a:r>
              <a:rPr lang="it-IT" dirty="0"/>
              <a:t> to </a:t>
            </a:r>
            <a:r>
              <a:rPr lang="it-IT" dirty="0" err="1"/>
              <a:t>available</a:t>
            </a:r>
            <a:r>
              <a:rPr lang="it-IT" dirty="0"/>
              <a:t> free center points so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overlap</a:t>
            </a:r>
            <a:r>
              <a:rPr lang="it-IT" dirty="0"/>
              <a:t>. </a:t>
            </a:r>
            <a:r>
              <a:rPr lang="it-IT" dirty="0" err="1"/>
              <a:t>Maximize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sum of </a:t>
            </a:r>
            <a:r>
              <a:rPr lang="it-IT" dirty="0" err="1"/>
              <a:t>perimeters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the input size and the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description</a:t>
            </a:r>
            <a:r>
              <a:rPr lang="it-IT" dirty="0"/>
              <a:t>, LP </a:t>
            </a:r>
            <a:r>
              <a:rPr lang="it-IT" dirty="0" err="1"/>
              <a:t>is</a:t>
            </a:r>
            <a:r>
              <a:rPr lang="it-IT" dirty="0"/>
              <a:t> the best way to solve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At a first </a:t>
            </a:r>
            <a:r>
              <a:rPr lang="it-IT" dirty="0" err="1"/>
              <a:t>glance</a:t>
            </a:r>
            <a:r>
              <a:rPr lang="it-IT" dirty="0"/>
              <a:t>, </a:t>
            </a:r>
            <a:r>
              <a:rPr lang="it-IT" dirty="0" err="1"/>
              <a:t>contraints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logic</a:t>
            </a:r>
            <a:r>
              <a:rPr lang="it-IT" dirty="0"/>
              <a:t>-OR </a:t>
            </a:r>
            <a:r>
              <a:rPr lang="it-IT" dirty="0" err="1"/>
              <a:t>form</a:t>
            </a:r>
            <a:r>
              <a:rPr lang="it-IT" dirty="0"/>
              <a:t> (on x || on y). Linear </a:t>
            </a:r>
            <a:r>
              <a:rPr lang="it-IT" dirty="0" err="1"/>
              <a:t>constraints</a:t>
            </a:r>
            <a:r>
              <a:rPr lang="it-IT" dirty="0"/>
              <a:t> are </a:t>
            </a:r>
            <a:r>
              <a:rPr lang="it-IT" dirty="0" err="1"/>
              <a:t>inferred</a:t>
            </a:r>
            <a:r>
              <a:rPr lang="it-IT" dirty="0"/>
              <a:t> by </a:t>
            </a:r>
            <a:r>
              <a:rPr lang="it-IT" dirty="0" err="1"/>
              <a:t>looking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b="1" dirty="0" err="1"/>
              <a:t>which</a:t>
            </a:r>
            <a:r>
              <a:rPr lang="it-IT" dirty="0"/>
              <a:t> of the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conditions</a:t>
            </a:r>
            <a:r>
              <a:rPr lang="it-IT" dirty="0"/>
              <a:t> in the OR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restrictive</a:t>
            </a:r>
            <a:r>
              <a:rPr lang="it-IT" dirty="0"/>
              <a:t>, </a:t>
            </a:r>
            <a:r>
              <a:rPr lang="it-IT" dirty="0" err="1"/>
              <a:t>taking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account the h and w </a:t>
            </a:r>
            <a:r>
              <a:rPr lang="it-IT" dirty="0" err="1"/>
              <a:t>dimensions</a:t>
            </a:r>
            <a:r>
              <a:rPr lang="it-IT" dirty="0"/>
              <a:t> (</a:t>
            </a:r>
            <a:r>
              <a:rPr lang="it-IT" b="1" dirty="0" err="1"/>
              <a:t>scaled</a:t>
            </a:r>
            <a:r>
              <a:rPr lang="it-IT" b="1" dirty="0"/>
              <a:t> </a:t>
            </a:r>
            <a:r>
              <a:rPr lang="it-IT" b="1" dirty="0" err="1"/>
              <a:t>comparison</a:t>
            </a:r>
            <a:r>
              <a:rPr lang="it-IT" dirty="0"/>
              <a:t>).</a:t>
            </a:r>
          </a:p>
          <a:p>
            <a:pPr marL="0" indent="0">
              <a:buNone/>
            </a:pPr>
            <a:r>
              <a:rPr lang="it-IT" u="sng" dirty="0" err="1"/>
              <a:t>Trick</a:t>
            </a:r>
            <a:r>
              <a:rPr lang="it-IT" dirty="0"/>
              <a:t>: After setting up </a:t>
            </a:r>
            <a:r>
              <a:rPr lang="it-IT" dirty="0" err="1"/>
              <a:t>constraints</a:t>
            </a:r>
            <a:r>
              <a:rPr lang="it-IT" dirty="0"/>
              <a:t> for new </a:t>
            </a:r>
            <a:r>
              <a:rPr lang="it-IT" dirty="0" err="1"/>
              <a:t>rectangles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b="1" dirty="0"/>
              <a:t>one</a:t>
            </a:r>
            <a:r>
              <a:rPr lang="it-IT" dirty="0"/>
              <a:t> more </a:t>
            </a:r>
            <a:r>
              <a:rPr lang="it-IT" dirty="0" err="1"/>
              <a:t>constraint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for the </a:t>
            </a:r>
            <a:r>
              <a:rPr lang="it-IT" dirty="0" err="1"/>
              <a:t>nearest</a:t>
            </a:r>
            <a:r>
              <a:rPr lang="it-IT" dirty="0"/>
              <a:t>,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present</a:t>
            </a:r>
            <a:r>
              <a:rPr lang="it-IT" dirty="0"/>
              <a:t>, </a:t>
            </a:r>
            <a:r>
              <a:rPr lang="it-IT" dirty="0" err="1"/>
              <a:t>rectangle</a:t>
            </a:r>
            <a:r>
              <a:rPr lang="it-IT" dirty="0"/>
              <a:t>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useless</a:t>
            </a:r>
            <a:r>
              <a:rPr lang="it-IT" dirty="0"/>
              <a:t> </a:t>
            </a:r>
            <a:r>
              <a:rPr lang="it-IT" dirty="0" err="1"/>
              <a:t>indeed</a:t>
            </a:r>
            <a:r>
              <a:rPr lang="it-IT" dirty="0"/>
              <a:t> to </a:t>
            </a:r>
            <a:r>
              <a:rPr lang="it-IT" dirty="0" err="1"/>
              <a:t>add</a:t>
            </a:r>
            <a:r>
              <a:rPr lang="it-IT" dirty="0"/>
              <a:t> more </a:t>
            </a:r>
            <a:r>
              <a:rPr lang="it-IT" dirty="0" err="1"/>
              <a:t>constraints</a:t>
            </a:r>
            <a:r>
              <a:rPr lang="it-IT" dirty="0"/>
              <a:t> on </a:t>
            </a:r>
            <a:r>
              <a:rPr lang="it-IT" dirty="0" err="1"/>
              <a:t>old</a:t>
            </a:r>
            <a:r>
              <a:rPr lang="it-IT" dirty="0"/>
              <a:t> </a:t>
            </a:r>
            <a:r>
              <a:rPr lang="it-IT" dirty="0" err="1"/>
              <a:t>rectangles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To </a:t>
            </a:r>
            <a:r>
              <a:rPr lang="it-IT" dirty="0" err="1"/>
              <a:t>infer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old</a:t>
            </a:r>
            <a:r>
              <a:rPr lang="it-IT" dirty="0"/>
              <a:t> </a:t>
            </a:r>
            <a:r>
              <a:rPr lang="it-IT" dirty="0" err="1"/>
              <a:t>rectangle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put in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constraint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keep</a:t>
            </a:r>
            <a:r>
              <a:rPr lang="it-IT" dirty="0"/>
              <a:t> the minimum </a:t>
            </a:r>
            <a:r>
              <a:rPr lang="it-IT" b="1" dirty="0" err="1"/>
              <a:t>scaled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(</a:t>
            </a:r>
            <a:r>
              <a:rPr lang="it-IT" dirty="0" err="1"/>
              <a:t>either</a:t>
            </a:r>
            <a:r>
              <a:rPr lang="it-IT" dirty="0"/>
              <a:t> x or y) </a:t>
            </a:r>
            <a:r>
              <a:rPr lang="it-IT" dirty="0" err="1"/>
              <a:t>between</a:t>
            </a:r>
            <a:r>
              <a:rPr lang="it-IT" dirty="0"/>
              <a:t> the new </a:t>
            </a:r>
            <a:r>
              <a:rPr lang="it-IT" dirty="0" err="1"/>
              <a:t>rectangle</a:t>
            </a:r>
            <a:r>
              <a:rPr lang="it-IT" dirty="0"/>
              <a:t> and the </a:t>
            </a:r>
            <a:r>
              <a:rPr lang="it-IT" dirty="0" err="1"/>
              <a:t>old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 and store the index (0,…,m) for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parameter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minimized</a:t>
            </a:r>
            <a:r>
              <a:rPr lang="it-IT" dirty="0"/>
              <a:t>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/>
              <a:t>Be </a:t>
            </a:r>
            <a:r>
              <a:rPr lang="it-IT" dirty="0" err="1"/>
              <a:t>careful</a:t>
            </a:r>
            <a:r>
              <a:rPr lang="it-IT" dirty="0"/>
              <a:t> with the size of the input (</a:t>
            </a:r>
            <a:r>
              <a:rPr lang="it-IT" dirty="0" err="1"/>
              <a:t>int</a:t>
            </a:r>
            <a:r>
              <a:rPr lang="it-IT" dirty="0"/>
              <a:t> or long).</a:t>
            </a:r>
          </a:p>
          <a:p>
            <a:pPr marL="0" indent="0">
              <a:buNone/>
            </a:pPr>
            <a:r>
              <a:rPr lang="it-IT" dirty="0"/>
              <a:t>Linear </a:t>
            </a:r>
            <a:r>
              <a:rPr lang="it-IT" dirty="0" err="1"/>
              <a:t>constraints</a:t>
            </a:r>
            <a:r>
              <a:rPr lang="it-IT" dirty="0"/>
              <a:t> must be </a:t>
            </a:r>
            <a:r>
              <a:rPr lang="it-IT" dirty="0" err="1"/>
              <a:t>derived</a:t>
            </a:r>
            <a:r>
              <a:rPr lang="it-IT" dirty="0"/>
              <a:t>, </a:t>
            </a:r>
            <a:r>
              <a:rPr lang="it-IT" dirty="0" err="1"/>
              <a:t>otherwise</a:t>
            </a:r>
            <a:r>
              <a:rPr lang="it-IT" dirty="0"/>
              <a:t> LP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applicable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Always </a:t>
            </a:r>
            <a:r>
              <a:rPr lang="it-IT" dirty="0" err="1"/>
              <a:t>try</a:t>
            </a:r>
            <a:r>
              <a:rPr lang="it-IT" dirty="0"/>
              <a:t> to reduce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constraints</a:t>
            </a:r>
            <a:r>
              <a:rPr lang="it-IT" dirty="0"/>
              <a:t> to </a:t>
            </a:r>
            <a:r>
              <a:rPr lang="it-IT" dirty="0" err="1"/>
              <a:t>really</a:t>
            </a:r>
            <a:r>
              <a:rPr lang="it-IT" dirty="0"/>
              <a:t> </a:t>
            </a:r>
            <a:r>
              <a:rPr lang="it-IT" dirty="0" err="1"/>
              <a:t>useful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9789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8: Bistro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set of </a:t>
            </a:r>
            <a:r>
              <a:rPr lang="it-IT" dirty="0" err="1"/>
              <a:t>current</a:t>
            </a:r>
            <a:r>
              <a:rPr lang="it-IT" dirty="0"/>
              <a:t> points, </a:t>
            </a:r>
            <a:r>
              <a:rPr lang="it-IT" dirty="0" err="1"/>
              <a:t>find</a:t>
            </a:r>
            <a:r>
              <a:rPr lang="it-IT" dirty="0"/>
              <a:t> the </a:t>
            </a:r>
            <a:r>
              <a:rPr lang="it-IT" dirty="0" err="1"/>
              <a:t>squared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of the </a:t>
            </a:r>
            <a:r>
              <a:rPr lang="it-IT" dirty="0" err="1"/>
              <a:t>nearest</a:t>
            </a:r>
            <a:r>
              <a:rPr lang="it-IT" dirty="0"/>
              <a:t> one to </a:t>
            </a:r>
            <a:r>
              <a:rPr lang="it-IT" dirty="0" err="1"/>
              <a:t>every</a:t>
            </a:r>
            <a:r>
              <a:rPr lang="it-IT" dirty="0"/>
              <a:t> new point </a:t>
            </a:r>
            <a:r>
              <a:rPr lang="it-IT" dirty="0" err="1"/>
              <a:t>given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Delaunay </a:t>
            </a:r>
            <a:r>
              <a:rPr lang="it-IT" dirty="0" err="1"/>
              <a:t>Triangulation</a:t>
            </a:r>
            <a:r>
              <a:rPr lang="it-IT" dirty="0"/>
              <a:t> toy </a:t>
            </a:r>
            <a:r>
              <a:rPr lang="it-IT" dirty="0" err="1"/>
              <a:t>problem</a:t>
            </a:r>
            <a:r>
              <a:rPr lang="it-IT" dirty="0"/>
              <a:t>. </a:t>
            </a:r>
          </a:p>
          <a:p>
            <a:pPr marL="0" indent="0">
              <a:buNone/>
            </a:pPr>
            <a:r>
              <a:rPr lang="it-IT" dirty="0"/>
              <a:t>Use </a:t>
            </a:r>
            <a:r>
              <a:rPr lang="it-IT" dirty="0" err="1"/>
              <a:t>nearest_vertex</a:t>
            </a:r>
            <a:r>
              <a:rPr lang="it-IT" dirty="0"/>
              <a:t>() query (O(</a:t>
            </a:r>
            <a:r>
              <a:rPr lang="it-IT" dirty="0" err="1"/>
              <a:t>logn</a:t>
            </a:r>
            <a:r>
              <a:rPr lang="it-IT" dirty="0"/>
              <a:t>)).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/>
              <a:t>CGAL::</a:t>
            </a:r>
            <a:r>
              <a:rPr lang="it-IT" dirty="0" err="1"/>
              <a:t>squared_distance</a:t>
            </a:r>
            <a:r>
              <a:rPr lang="it-IT" dirty="0"/>
              <a:t> outputs a </a:t>
            </a:r>
            <a:r>
              <a:rPr lang="it-IT" i="1" dirty="0"/>
              <a:t>double</a:t>
            </a:r>
            <a:r>
              <a:rPr lang="it-IT" dirty="0"/>
              <a:t> in EPIC kernel, with </a:t>
            </a:r>
            <a:r>
              <a:rPr lang="it-IT" dirty="0" err="1"/>
              <a:t>exponential</a:t>
            </a:r>
            <a:r>
              <a:rPr lang="it-IT" dirty="0"/>
              <a:t> format.</a:t>
            </a:r>
          </a:p>
        </p:txBody>
      </p:sp>
    </p:spTree>
    <p:extLst>
      <p:ext uri="{BB962C8B-B14F-4D97-AF65-F5344CB8AC3E}">
        <p14:creationId xmlns:p14="http://schemas.microsoft.com/office/powerpoint/2010/main" val="35837990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8: </a:t>
            </a:r>
            <a:r>
              <a:rPr lang="it-IT" dirty="0" err="1"/>
              <a:t>Germs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 set of </a:t>
                </a:r>
                <a:r>
                  <a:rPr lang="it-IT" dirty="0" err="1"/>
                  <a:t>growing</a:t>
                </a:r>
                <a:r>
                  <a:rPr lang="it-IT" dirty="0"/>
                  <a:t> disks </a:t>
                </a:r>
                <a:r>
                  <a:rPr lang="it-IT" dirty="0" err="1"/>
                  <a:t>where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it-IT" dirty="0"/>
                  <a:t>, and a </a:t>
                </a:r>
                <a:r>
                  <a:rPr lang="it-IT" dirty="0" err="1"/>
                  <a:t>boundary</a:t>
                </a:r>
                <a:r>
                  <a:rPr lang="it-IT" dirty="0"/>
                  <a:t> </a:t>
                </a:r>
                <a:r>
                  <a:rPr lang="it-IT" dirty="0" err="1"/>
                  <a:t>defined</a:t>
                </a:r>
                <a:r>
                  <a:rPr lang="it-IT" dirty="0"/>
                  <a:t> by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 dirty="0"/>
                  <a:t> and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it-IT" dirty="0"/>
                  <a:t>, output </a:t>
                </a:r>
                <a:r>
                  <a:rPr lang="it-IT" dirty="0" err="1"/>
                  <a:t>three</a:t>
                </a:r>
                <a:r>
                  <a:rPr lang="it-IT" dirty="0"/>
                  <a:t> times, </a:t>
                </a:r>
                <a:r>
                  <a:rPr lang="it-IT" dirty="0" err="1"/>
                  <a:t>namely</a:t>
                </a:r>
                <a:r>
                  <a:rPr lang="it-IT" dirty="0"/>
                  <a:t> the time </a:t>
                </a:r>
                <a:r>
                  <a:rPr lang="it-IT" dirty="0" err="1"/>
                  <a:t>where</a:t>
                </a:r>
                <a:r>
                  <a:rPr lang="it-IT" dirty="0"/>
                  <a:t> the first disk touches </a:t>
                </a:r>
                <a:r>
                  <a:rPr lang="it-IT" dirty="0" err="1"/>
                  <a:t>another</a:t>
                </a:r>
                <a:r>
                  <a:rPr lang="it-IT" dirty="0"/>
                  <a:t> one or a </a:t>
                </a:r>
                <a:r>
                  <a:rPr lang="it-IT" dirty="0" err="1"/>
                  <a:t>boundary</a:t>
                </a:r>
                <a:r>
                  <a:rPr lang="it-IT" dirty="0"/>
                  <a:t>, the </a:t>
                </a:r>
                <a:r>
                  <a:rPr lang="it-IT" dirty="0" err="1"/>
                  <a:t>median</a:t>
                </a:r>
                <a:r>
                  <a:rPr lang="it-IT" dirty="0"/>
                  <a:t> time and the </a:t>
                </a:r>
                <a:r>
                  <a:rPr lang="it-IT" dirty="0" err="1"/>
                  <a:t>largest</a:t>
                </a:r>
                <a:r>
                  <a:rPr lang="it-IT" dirty="0"/>
                  <a:t> time.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Delaunay </a:t>
                </a:r>
                <a:r>
                  <a:rPr lang="it-IT" dirty="0" err="1"/>
                  <a:t>Triangulation</a:t>
                </a:r>
                <a:r>
                  <a:rPr lang="it-IT" dirty="0"/>
                  <a:t> </a:t>
                </a:r>
                <a:r>
                  <a:rPr lang="it-IT" dirty="0" err="1"/>
                  <a:t>contains</a:t>
                </a:r>
                <a:r>
                  <a:rPr lang="it-IT" dirty="0"/>
                  <a:t> the </a:t>
                </a:r>
                <a:r>
                  <a:rPr lang="it-IT" dirty="0" err="1"/>
                  <a:t>nearest</a:t>
                </a:r>
                <a:r>
                  <a:rPr lang="it-IT" dirty="0"/>
                  <a:t> </a:t>
                </a:r>
                <a:r>
                  <a:rPr lang="it-IT" dirty="0" err="1"/>
                  <a:t>neighbour</a:t>
                </a:r>
                <a:r>
                  <a:rPr lang="it-IT" dirty="0"/>
                  <a:t> </a:t>
                </a:r>
                <a:r>
                  <a:rPr lang="it-IT" dirty="0" err="1"/>
                  <a:t>graph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For </a:t>
                </a:r>
                <a:r>
                  <a:rPr lang="it-IT" dirty="0" err="1"/>
                  <a:t>each</a:t>
                </a:r>
                <a:r>
                  <a:rPr lang="it-IT" dirty="0"/>
                  <a:t> vertex of the DT, first </a:t>
                </a:r>
                <a:r>
                  <a:rPr lang="it-IT" dirty="0" err="1"/>
                  <a:t>calculate</a:t>
                </a:r>
                <a:r>
                  <a:rPr lang="it-IT" dirty="0"/>
                  <a:t> the </a:t>
                </a:r>
                <a:r>
                  <a:rPr lang="it-IT" dirty="0" err="1"/>
                  <a:t>distance</a:t>
                </a:r>
                <a:r>
                  <a:rPr lang="it-IT" dirty="0"/>
                  <a:t> to the </a:t>
                </a:r>
                <a:r>
                  <a:rPr lang="it-IT" dirty="0" err="1"/>
                  <a:t>boundary</a:t>
                </a:r>
                <a:r>
                  <a:rPr lang="it-IT" dirty="0"/>
                  <a:t> and </a:t>
                </a:r>
                <a:r>
                  <a:rPr lang="it-IT" dirty="0" err="1"/>
                  <a:t>then</a:t>
                </a:r>
                <a:r>
                  <a:rPr lang="it-IT" dirty="0"/>
                  <a:t> compare </a:t>
                </a:r>
                <a:r>
                  <a:rPr lang="it-IT" dirty="0" err="1"/>
                  <a:t>it</a:t>
                </a:r>
                <a:r>
                  <a:rPr lang="it-IT" dirty="0"/>
                  <a:t> with </a:t>
                </a:r>
                <a:r>
                  <a:rPr lang="it-IT" dirty="0" err="1"/>
                  <a:t>distances</a:t>
                </a:r>
                <a:r>
                  <a:rPr lang="it-IT" dirty="0"/>
                  <a:t> with </a:t>
                </a:r>
                <a:r>
                  <a:rPr lang="it-IT" dirty="0" err="1"/>
                  <a:t>neighbouring</a:t>
                </a:r>
                <a:r>
                  <a:rPr lang="it-IT" dirty="0"/>
                  <a:t> </a:t>
                </a:r>
                <a:r>
                  <a:rPr lang="it-IT" dirty="0" err="1"/>
                  <a:t>vertices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Sort an array times and output times[0], times[n/2] and times[n-1].</a:t>
                </a:r>
              </a:p>
              <a:p>
                <a:pPr marL="0" indent="0">
                  <a:buNone/>
                </a:pPr>
                <a:r>
                  <a:rPr lang="it-IT" dirty="0"/>
                  <a:t>Use EPEC kernel with </a:t>
                </a:r>
                <a:r>
                  <a:rPr lang="it-IT" dirty="0" err="1"/>
                  <a:t>sqrt</a:t>
                </a:r>
                <a:r>
                  <a:rPr lang="it-IT" dirty="0"/>
                  <a:t> to </a:t>
                </a:r>
                <a:r>
                  <a:rPr lang="it-IT" dirty="0" err="1"/>
                  <a:t>calculate</a:t>
                </a:r>
                <a:r>
                  <a:rPr lang="it-IT" dirty="0"/>
                  <a:t> the </a:t>
                </a:r>
                <a:r>
                  <a:rPr lang="it-IT" dirty="0" err="1"/>
                  <a:t>sqrt</a:t>
                </a:r>
                <a:r>
                  <a:rPr lang="it-IT" dirty="0"/>
                  <a:t> (optional,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needed</a:t>
                </a:r>
                <a:r>
                  <a:rPr lang="it-IT" dirty="0"/>
                  <a:t>).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8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3625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8: H1N1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 set of disks of </a:t>
                </a:r>
                <a:r>
                  <a:rPr lang="it-IT" dirty="0" err="1"/>
                  <a:t>radius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rad>
                  </m:oMath>
                </a14:m>
                <a:r>
                  <a:rPr lang="it-IT" dirty="0"/>
                  <a:t> and a set of points, tell </a:t>
                </a:r>
                <a:r>
                  <a:rPr lang="it-IT" dirty="0" err="1"/>
                  <a:t>if</a:t>
                </a:r>
                <a:r>
                  <a:rPr lang="it-IT" dirty="0"/>
                  <a:t> </a:t>
                </a:r>
                <a:r>
                  <a:rPr lang="it-IT" dirty="0" err="1"/>
                  <a:t>it’s</a:t>
                </a:r>
                <a:r>
                  <a:rPr lang="it-IT" dirty="0"/>
                  <a:t> </a:t>
                </a:r>
                <a:r>
                  <a:rPr lang="it-IT" dirty="0" err="1"/>
                  <a:t>possible</a:t>
                </a:r>
                <a:r>
                  <a:rPr lang="it-IT" dirty="0"/>
                  <a:t> for </a:t>
                </a:r>
                <a:r>
                  <a:rPr lang="it-IT" dirty="0" err="1"/>
                  <a:t>each</a:t>
                </a:r>
                <a:r>
                  <a:rPr lang="it-IT" dirty="0"/>
                  <a:t> point to go </a:t>
                </a:r>
                <a:r>
                  <a:rPr lang="it-IT" dirty="0" err="1"/>
                  <a:t>infinitely</a:t>
                </a:r>
                <a:r>
                  <a:rPr lang="it-IT" dirty="0"/>
                  <a:t> far </a:t>
                </a:r>
                <a:r>
                  <a:rPr lang="it-IT" dirty="0" err="1"/>
                  <a:t>away</a:t>
                </a:r>
                <a:r>
                  <a:rPr lang="it-IT" dirty="0"/>
                  <a:t> from the disks </a:t>
                </a:r>
                <a:r>
                  <a:rPr lang="it-IT" dirty="0" err="1"/>
                  <a:t>without</a:t>
                </a:r>
                <a:r>
                  <a:rPr lang="it-IT" dirty="0"/>
                  <a:t> </a:t>
                </a:r>
                <a:r>
                  <a:rPr lang="it-IT" dirty="0" err="1"/>
                  <a:t>touching</a:t>
                </a:r>
                <a:r>
                  <a:rPr lang="it-IT" dirty="0"/>
                  <a:t> </a:t>
                </a:r>
                <a:r>
                  <a:rPr lang="it-IT" dirty="0" err="1"/>
                  <a:t>them</a:t>
                </a:r>
                <a:r>
                  <a:rPr lang="it-IT" dirty="0"/>
                  <a:t>.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Delaunay </a:t>
                </a:r>
                <a:r>
                  <a:rPr lang="it-IT" dirty="0" err="1"/>
                  <a:t>Triangulation</a:t>
                </a:r>
                <a:r>
                  <a:rPr lang="it-IT" dirty="0"/>
                  <a:t> on the center of the disks.</a:t>
                </a:r>
              </a:p>
              <a:p>
                <a:pPr marL="0" indent="0">
                  <a:buNone/>
                </a:pPr>
                <a:r>
                  <a:rPr lang="it-IT" dirty="0"/>
                  <a:t>Use a </a:t>
                </a:r>
                <a:r>
                  <a:rPr lang="it-IT" dirty="0" err="1"/>
                  <a:t>Dijkstra</a:t>
                </a:r>
                <a:r>
                  <a:rPr lang="it-IT" dirty="0"/>
                  <a:t>-like </a:t>
                </a:r>
                <a:r>
                  <a:rPr lang="it-IT" dirty="0" err="1"/>
                  <a:t>algorithm</a:t>
                </a:r>
                <a:r>
                  <a:rPr lang="it-IT" dirty="0"/>
                  <a:t> </a:t>
                </a:r>
                <a:r>
                  <a:rPr lang="it-IT" dirty="0" err="1"/>
                  <a:t>starting</a:t>
                </a:r>
                <a:r>
                  <a:rPr lang="it-IT" dirty="0"/>
                  <a:t> from the infinite </a:t>
                </a:r>
                <a:r>
                  <a:rPr lang="it-IT" dirty="0" err="1"/>
                  <a:t>faces</a:t>
                </a:r>
                <a:r>
                  <a:rPr lang="it-IT" dirty="0"/>
                  <a:t> of the DT.</a:t>
                </a:r>
              </a:p>
              <a:p>
                <a:pPr marL="0" indent="0">
                  <a:buNone/>
                </a:pPr>
                <a:r>
                  <a:rPr lang="it-IT" dirty="0"/>
                  <a:t>Use f-&gt;info() to store best </a:t>
                </a:r>
                <a:r>
                  <a:rPr lang="it-IT" dirty="0" err="1"/>
                  <a:t>escape</a:t>
                </a:r>
                <a:r>
                  <a:rPr lang="it-IT" dirty="0"/>
                  <a:t> </a:t>
                </a:r>
                <a:r>
                  <a:rPr lang="it-IT" dirty="0" err="1"/>
                  <a:t>distance</a:t>
                </a:r>
                <a:r>
                  <a:rPr lang="it-IT" dirty="0"/>
                  <a:t> for </a:t>
                </a:r>
                <a:r>
                  <a:rPr lang="it-IT" dirty="0" err="1"/>
                  <a:t>every</a:t>
                </a:r>
                <a:r>
                  <a:rPr lang="it-IT" dirty="0"/>
                  <a:t> face.</a:t>
                </a:r>
              </a:p>
              <a:p>
                <a:pPr marL="0" indent="0">
                  <a:buNone/>
                </a:pPr>
                <a:r>
                  <a:rPr lang="it-IT" dirty="0"/>
                  <a:t>Update </a:t>
                </a:r>
                <a:r>
                  <a:rPr lang="it-IT" dirty="0" err="1"/>
                  <a:t>if</a:t>
                </a:r>
                <a:r>
                  <a:rPr lang="it-IT" dirty="0"/>
                  <a:t> min(</a:t>
                </a:r>
                <a:r>
                  <a:rPr lang="it-IT" dirty="0" err="1"/>
                  <a:t>curr</a:t>
                </a:r>
                <a:r>
                  <a:rPr lang="it-IT" dirty="0"/>
                  <a:t>-&gt;info(), </a:t>
                </a:r>
                <a:r>
                  <a:rPr lang="it-IT" dirty="0" err="1"/>
                  <a:t>squared_distance</a:t>
                </a:r>
                <a:r>
                  <a:rPr lang="it-IT" dirty="0"/>
                  <a:t>(v1,v2)) &gt; </a:t>
                </a:r>
                <a:r>
                  <a:rPr lang="it-IT" dirty="0" err="1"/>
                  <a:t>neigh</a:t>
                </a:r>
                <a:r>
                  <a:rPr lang="it-IT" dirty="0"/>
                  <a:t>-&gt;info().</a:t>
                </a:r>
              </a:p>
              <a:p>
                <a:pPr marL="0" indent="0">
                  <a:buNone/>
                </a:pPr>
                <a:r>
                  <a:rPr lang="it-IT" dirty="0" err="1"/>
                  <a:t>Priority</a:t>
                </a:r>
                <a:r>
                  <a:rPr lang="it-IT" dirty="0"/>
                  <a:t> </a:t>
                </a:r>
                <a:r>
                  <a:rPr lang="it-IT" dirty="0" err="1"/>
                  <a:t>queue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with maximum on top (</a:t>
                </a:r>
                <a:r>
                  <a:rPr lang="it-IT" dirty="0" err="1"/>
                  <a:t>because</a:t>
                </a:r>
                <a:r>
                  <a:rPr lang="it-IT" dirty="0"/>
                  <a:t> I </a:t>
                </a:r>
                <a:r>
                  <a:rPr lang="it-IT" dirty="0" err="1"/>
                  <a:t>am</a:t>
                </a:r>
                <a:r>
                  <a:rPr lang="it-IT" dirty="0"/>
                  <a:t> </a:t>
                </a:r>
                <a:r>
                  <a:rPr lang="it-IT" dirty="0" err="1"/>
                  <a:t>relaxing</a:t>
                </a:r>
                <a:r>
                  <a:rPr lang="it-IT" dirty="0"/>
                  <a:t> the maximum).</a:t>
                </a:r>
              </a:p>
              <a:p>
                <a:pPr marL="0" indent="0">
                  <a:buNone/>
                </a:pPr>
                <a:r>
                  <a:rPr lang="it-IT" dirty="0"/>
                  <a:t>For </a:t>
                </a:r>
                <a:r>
                  <a:rPr lang="it-IT" dirty="0" err="1"/>
                  <a:t>every</a:t>
                </a:r>
                <a:r>
                  <a:rPr lang="it-IT" dirty="0"/>
                  <a:t> point, first check </a:t>
                </a:r>
                <a:r>
                  <a:rPr lang="it-IT" dirty="0" err="1"/>
                  <a:t>if</a:t>
                </a:r>
                <a:r>
                  <a:rPr lang="it-IT" dirty="0"/>
                  <a:t> </a:t>
                </a:r>
                <a:r>
                  <a:rPr lang="it-IT" dirty="0" err="1"/>
                  <a:t>its</a:t>
                </a:r>
                <a:r>
                  <a:rPr lang="it-IT" dirty="0"/>
                  <a:t> </a:t>
                </a:r>
                <a:r>
                  <a:rPr lang="it-IT" dirty="0" err="1"/>
                  <a:t>starting</a:t>
                </a:r>
                <a:r>
                  <a:rPr lang="it-IT" dirty="0"/>
                  <a:t> position </a:t>
                </a:r>
                <a:r>
                  <a:rPr lang="it-IT" dirty="0" err="1"/>
                  <a:t>is</a:t>
                </a:r>
                <a:r>
                  <a:rPr lang="it-IT" dirty="0"/>
                  <a:t> inside one of the disks and </a:t>
                </a:r>
                <a:r>
                  <a:rPr lang="it-IT" dirty="0" err="1"/>
                  <a:t>then</a:t>
                </a:r>
                <a:r>
                  <a:rPr lang="it-IT" dirty="0"/>
                  <a:t> locate() the face and </a:t>
                </a:r>
                <a:r>
                  <a:rPr lang="it-IT" dirty="0" err="1"/>
                  <a:t>calculate</a:t>
                </a:r>
                <a:r>
                  <a:rPr lang="it-IT" dirty="0"/>
                  <a:t> the minimum </a:t>
                </a:r>
                <a:r>
                  <a:rPr lang="it-IT" dirty="0" err="1"/>
                  <a:t>escape</a:t>
                </a:r>
                <a:r>
                  <a:rPr lang="it-IT" dirty="0"/>
                  <a:t> </a:t>
                </a:r>
                <a:r>
                  <a:rPr lang="it-IT" dirty="0" err="1"/>
                  <a:t>distance</a:t>
                </a:r>
                <a:r>
                  <a:rPr lang="it-IT" dirty="0"/>
                  <a:t> (</a:t>
                </a:r>
                <a:r>
                  <a:rPr lang="it-IT" dirty="0" err="1"/>
                  <a:t>should</a:t>
                </a:r>
                <a:r>
                  <a:rPr lang="it-IT" dirty="0"/>
                  <a:t>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&gt;(2</m:t>
                        </m:r>
                        <m:rad>
                          <m:radPr>
                            <m:degHide m:val="on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rad>
                        <m:r>
                          <a:rPr lang="it-IT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t-IT" dirty="0"/>
                  <a:t>).</a:t>
                </a:r>
              </a:p>
              <a:p>
                <a:r>
                  <a:rPr lang="it-IT" dirty="0"/>
                  <a:t>Take home</a:t>
                </a:r>
              </a:p>
              <a:p>
                <a:pPr marL="0" indent="0">
                  <a:buNone/>
                </a:pPr>
                <a:r>
                  <a:rPr lang="it-IT" dirty="0"/>
                  <a:t>Be </a:t>
                </a:r>
                <a:r>
                  <a:rPr lang="it-IT" dirty="0" err="1"/>
                  <a:t>careful</a:t>
                </a:r>
                <a:r>
                  <a:rPr lang="it-IT" dirty="0"/>
                  <a:t> to </a:t>
                </a:r>
                <a:r>
                  <a:rPr lang="it-IT" dirty="0" err="1"/>
                  <a:t>define</a:t>
                </a:r>
                <a:r>
                  <a:rPr lang="it-IT" dirty="0"/>
                  <a:t> </a:t>
                </a:r>
                <a:r>
                  <a:rPr lang="it-IT" dirty="0" err="1"/>
                  <a:t>distances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Face with info </a:t>
                </a:r>
                <a:r>
                  <a:rPr lang="it-IT" dirty="0" err="1"/>
                  <a:t>has</a:t>
                </a:r>
                <a:r>
                  <a:rPr lang="it-IT" dirty="0"/>
                  <a:t> O(1) access.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2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59730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8: Light The Stage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We</a:t>
                </a:r>
                <a:r>
                  <a:rPr lang="it-IT" dirty="0"/>
                  <a:t> are </a:t>
                </a:r>
                <a:r>
                  <a:rPr lang="it-IT" dirty="0" err="1"/>
                  <a:t>given</a:t>
                </a:r>
                <a:r>
                  <a:rPr lang="it-IT" dirty="0"/>
                  <a:t> a set of disk of </a:t>
                </a:r>
                <a:r>
                  <a:rPr lang="it-IT" dirty="0" err="1"/>
                  <a:t>radius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 dirty="0"/>
                  <a:t> and an </a:t>
                </a:r>
                <a:r>
                  <a:rPr lang="it-IT" dirty="0" err="1"/>
                  <a:t>additional</a:t>
                </a:r>
                <a:r>
                  <a:rPr lang="it-IT" dirty="0"/>
                  <a:t> set of disks of </a:t>
                </a:r>
                <a:r>
                  <a:rPr lang="it-IT" dirty="0" err="1"/>
                  <a:t>radius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where</a:t>
                </a:r>
                <a:r>
                  <a:rPr lang="it-IT" dirty="0"/>
                  <a:t> </a:t>
                </a:r>
                <a:r>
                  <a:rPr lang="it-IT" dirty="0" err="1"/>
                  <a:t>each</a:t>
                </a:r>
                <a:r>
                  <a:rPr lang="it-IT" dirty="0"/>
                  <a:t> disk </a:t>
                </a:r>
                <a:r>
                  <a:rPr lang="it-IT" dirty="0" err="1"/>
                  <a:t>spawns</a:t>
                </a:r>
                <a:r>
                  <a:rPr lang="it-IT" dirty="0"/>
                  <a:t> one </a:t>
                </a:r>
                <a:r>
                  <a:rPr lang="it-IT" dirty="0" err="1"/>
                  <a:t>at</a:t>
                </a:r>
                <a:r>
                  <a:rPr lang="it-IT" dirty="0"/>
                  <a:t> a time. Output the </a:t>
                </a:r>
                <a:r>
                  <a:rPr lang="it-IT" dirty="0" err="1"/>
                  <a:t>indices</a:t>
                </a:r>
                <a:r>
                  <a:rPr lang="it-IT" dirty="0"/>
                  <a:t> of the first disks </a:t>
                </a:r>
                <a:r>
                  <a:rPr lang="it-IT" dirty="0" err="1"/>
                  <a:t>which</a:t>
                </a:r>
                <a:r>
                  <a:rPr lang="it-IT" dirty="0"/>
                  <a:t> </a:t>
                </a:r>
                <a:r>
                  <a:rPr lang="it-IT" dirty="0" err="1"/>
                  <a:t>never</a:t>
                </a:r>
                <a:r>
                  <a:rPr lang="it-IT" dirty="0"/>
                  <a:t> </a:t>
                </a:r>
                <a:r>
                  <a:rPr lang="it-IT" dirty="0" err="1"/>
                  <a:t>intersect</a:t>
                </a:r>
                <a:r>
                  <a:rPr lang="it-IT" dirty="0"/>
                  <a:t> with the second set. </a:t>
                </a:r>
                <a:r>
                  <a:rPr lang="it-IT" dirty="0" err="1"/>
                  <a:t>If</a:t>
                </a:r>
                <a:r>
                  <a:rPr lang="it-IT" dirty="0"/>
                  <a:t> </a:t>
                </a:r>
                <a:r>
                  <a:rPr lang="it-IT" dirty="0" err="1"/>
                  <a:t>this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possible</a:t>
                </a:r>
                <a:r>
                  <a:rPr lang="it-IT" dirty="0"/>
                  <a:t>, output the </a:t>
                </a:r>
                <a:r>
                  <a:rPr lang="it-IT" dirty="0" err="1"/>
                  <a:t>indices</a:t>
                </a:r>
                <a:r>
                  <a:rPr lang="it-IT" dirty="0"/>
                  <a:t> of the last disks to </a:t>
                </a:r>
                <a:r>
                  <a:rPr lang="it-IT" dirty="0" err="1"/>
                  <a:t>intersect</a:t>
                </a:r>
                <a:r>
                  <a:rPr lang="it-IT" dirty="0"/>
                  <a:t> with the second set, with </a:t>
                </a:r>
                <a:r>
                  <a:rPr lang="it-IT" dirty="0" err="1"/>
                  <a:t>respect</a:t>
                </a:r>
                <a:r>
                  <a:rPr lang="it-IT" dirty="0"/>
                  <a:t> to the </a:t>
                </a:r>
                <a:r>
                  <a:rPr lang="it-IT" dirty="0" err="1"/>
                  <a:t>spawning</a:t>
                </a:r>
                <a:r>
                  <a:rPr lang="it-IT" dirty="0"/>
                  <a:t> pattern.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Delaunay </a:t>
                </a:r>
                <a:r>
                  <a:rPr lang="it-IT" dirty="0" err="1"/>
                  <a:t>Triangulation</a:t>
                </a:r>
                <a:r>
                  <a:rPr lang="it-IT" dirty="0"/>
                  <a:t> on the SECOND set. For </a:t>
                </a:r>
                <a:r>
                  <a:rPr lang="it-IT" dirty="0" err="1"/>
                  <a:t>each</a:t>
                </a:r>
                <a:r>
                  <a:rPr lang="it-IT" dirty="0"/>
                  <a:t> disk of the first set, check </a:t>
                </a:r>
                <a:r>
                  <a:rPr lang="it-IT" dirty="0" err="1"/>
                  <a:t>if</a:t>
                </a:r>
                <a:r>
                  <a:rPr lang="it-IT" dirty="0"/>
                  <a:t> the </a:t>
                </a:r>
                <a:r>
                  <a:rPr lang="it-IT" dirty="0" err="1"/>
                  <a:t>nearest</a:t>
                </a:r>
                <a:r>
                  <a:rPr lang="it-IT" dirty="0"/>
                  <a:t> of the second one </a:t>
                </a:r>
                <a:r>
                  <a:rPr lang="it-IT" dirty="0" err="1"/>
                  <a:t>does</a:t>
                </a:r>
                <a:r>
                  <a:rPr lang="it-IT" dirty="0"/>
                  <a:t>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intersect</a:t>
                </a:r>
                <a:r>
                  <a:rPr lang="it-IT" dirty="0"/>
                  <a:t>. </a:t>
                </a:r>
                <a:r>
                  <a:rPr lang="it-IT" dirty="0" err="1"/>
                  <a:t>If</a:t>
                </a:r>
                <a:r>
                  <a:rPr lang="it-IT" dirty="0"/>
                  <a:t> </a:t>
                </a:r>
                <a:r>
                  <a:rPr lang="it-IT" dirty="0" err="1"/>
                  <a:t>this</a:t>
                </a:r>
                <a:r>
                  <a:rPr lang="it-IT" dirty="0"/>
                  <a:t> </a:t>
                </a:r>
                <a:r>
                  <a:rPr lang="it-IT" dirty="0" err="1"/>
                  <a:t>happens</a:t>
                </a:r>
                <a:r>
                  <a:rPr lang="it-IT" dirty="0"/>
                  <a:t>, the query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solved</a:t>
                </a:r>
                <a:r>
                  <a:rPr lang="it-IT" dirty="0"/>
                  <a:t>. </a:t>
                </a:r>
                <a:r>
                  <a:rPr lang="it-IT" dirty="0" err="1"/>
                  <a:t>Otherwise</a:t>
                </a:r>
                <a:r>
                  <a:rPr lang="it-IT" dirty="0"/>
                  <a:t>, iterate over the disks of the second set in </a:t>
                </a:r>
                <a:r>
                  <a:rPr lang="it-IT" dirty="0" err="1"/>
                  <a:t>increasing</a:t>
                </a:r>
                <a:r>
                  <a:rPr lang="it-IT" dirty="0"/>
                  <a:t> order and store the minimum index of the disk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intersects</a:t>
                </a:r>
                <a:r>
                  <a:rPr lang="it-IT" dirty="0"/>
                  <a:t> with </a:t>
                </a:r>
                <a:r>
                  <a:rPr lang="it-IT" dirty="0" err="1"/>
                  <a:t>it</a:t>
                </a:r>
                <a:r>
                  <a:rPr lang="it-IT" dirty="0"/>
                  <a:t> (</a:t>
                </a:r>
                <a:r>
                  <a:rPr lang="it-IT" dirty="0" err="1"/>
                  <a:t>namely</a:t>
                </a:r>
                <a:r>
                  <a:rPr lang="it-IT" dirty="0"/>
                  <a:t>, the round). </a:t>
                </a:r>
              </a:p>
              <a:p>
                <a:pPr marL="0" indent="0">
                  <a:buNone/>
                </a:pPr>
                <a:r>
                  <a:rPr lang="it-IT" dirty="0"/>
                  <a:t>Output </a:t>
                </a:r>
                <a:r>
                  <a:rPr lang="it-IT" dirty="0" err="1"/>
                  <a:t>indices</a:t>
                </a:r>
                <a:r>
                  <a:rPr lang="it-IT" dirty="0"/>
                  <a:t> of the first set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have</a:t>
                </a:r>
                <a:r>
                  <a:rPr lang="it-IT" dirty="0"/>
                  <a:t> the maximum round.</a:t>
                </a:r>
              </a:p>
              <a:p>
                <a:r>
                  <a:rPr lang="it-IT" dirty="0"/>
                  <a:t>Take home</a:t>
                </a:r>
              </a:p>
              <a:p>
                <a:pPr marL="0" indent="0">
                  <a:buNone/>
                </a:pPr>
                <a:r>
                  <a:rPr lang="it-IT" dirty="0"/>
                  <a:t>Check out </a:t>
                </a:r>
                <a:r>
                  <a:rPr lang="it-IT" dirty="0" err="1"/>
                  <a:t>which</a:t>
                </a:r>
                <a:r>
                  <a:rPr lang="it-IT" dirty="0"/>
                  <a:t> set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better</a:t>
                </a:r>
                <a:r>
                  <a:rPr lang="it-IT" dirty="0"/>
                  <a:t> for DT.</a:t>
                </a:r>
              </a:p>
              <a:p>
                <a:pPr marL="0" indent="0">
                  <a:buNone/>
                </a:pPr>
                <a:r>
                  <a:rPr lang="it-IT" dirty="0" err="1"/>
                  <a:t>Why</a:t>
                </a:r>
                <a:r>
                  <a:rPr lang="it-IT" dirty="0"/>
                  <a:t> </a:t>
                </a:r>
                <a:r>
                  <a:rPr lang="it-IT" dirty="0" err="1"/>
                  <a:t>does</a:t>
                </a:r>
                <a:r>
                  <a:rPr lang="it-IT" dirty="0"/>
                  <a:t> EPIC kernel work?</a:t>
                </a:r>
              </a:p>
              <a:p>
                <a:pPr marL="0" indent="0">
                  <a:buNone/>
                </a:pPr>
                <a:r>
                  <a:rPr lang="it-IT" dirty="0" err="1"/>
                  <a:t>Why</a:t>
                </a:r>
                <a:r>
                  <a:rPr lang="it-IT" dirty="0"/>
                  <a:t> </a:t>
                </a:r>
                <a:r>
                  <a:rPr lang="it-IT" dirty="0" err="1"/>
                  <a:t>does</a:t>
                </a:r>
                <a:r>
                  <a:rPr lang="it-IT" dirty="0"/>
                  <a:t> O(n^2) </a:t>
                </a:r>
                <a:r>
                  <a:rPr lang="it-IT" dirty="0" err="1"/>
                  <a:t>solution</a:t>
                </a:r>
                <a:r>
                  <a:rPr lang="it-IT" dirty="0"/>
                  <a:t> work?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521" r="-638" b="-18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3621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9: Kingdom </a:t>
            </a:r>
            <a:r>
              <a:rPr lang="it-IT" dirty="0" err="1"/>
              <a:t>Defence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Circulation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with minimum </a:t>
            </a:r>
            <a:r>
              <a:rPr lang="it-IT" dirty="0" err="1"/>
              <a:t>capacity</a:t>
            </a:r>
            <a:r>
              <a:rPr lang="it-IT" dirty="0"/>
              <a:t> </a:t>
            </a:r>
            <a:r>
              <a:rPr lang="it-IT" dirty="0" err="1"/>
              <a:t>constraint</a:t>
            </a:r>
            <a:r>
              <a:rPr lang="it-IT" dirty="0"/>
              <a:t>, just like the one on the tutorial slides.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and a </a:t>
            </a:r>
            <a:r>
              <a:rPr lang="it-IT" dirty="0" err="1"/>
              <a:t>needed</a:t>
            </a:r>
            <a:r>
              <a:rPr lang="it-IT" dirty="0"/>
              <a:t> one.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To model a minimum </a:t>
            </a:r>
            <a:r>
              <a:rPr lang="it-IT" dirty="0" err="1"/>
              <a:t>edge</a:t>
            </a:r>
            <a:r>
              <a:rPr lang="it-IT" dirty="0"/>
              <a:t> </a:t>
            </a:r>
            <a:r>
              <a:rPr lang="it-IT" dirty="0" err="1"/>
              <a:t>constraint</a:t>
            </a:r>
            <a:r>
              <a:rPr lang="it-IT" dirty="0"/>
              <a:t>, </a:t>
            </a:r>
            <a:r>
              <a:rPr lang="it-IT" dirty="0" err="1"/>
              <a:t>modify</a:t>
            </a:r>
            <a:r>
              <a:rPr lang="it-IT" dirty="0"/>
              <a:t> the </a:t>
            </a:r>
            <a:r>
              <a:rPr lang="it-IT" dirty="0" err="1"/>
              <a:t>capacity</a:t>
            </a:r>
            <a:r>
              <a:rPr lang="it-IT" dirty="0"/>
              <a:t> of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edge</a:t>
            </a:r>
            <a:r>
              <a:rPr lang="it-IT" dirty="0"/>
              <a:t> to Cmax – </a:t>
            </a:r>
            <a:r>
              <a:rPr lang="it-IT" dirty="0" err="1"/>
              <a:t>Cmin</a:t>
            </a:r>
            <a:r>
              <a:rPr lang="it-IT" dirty="0"/>
              <a:t>, </a:t>
            </a:r>
            <a:r>
              <a:rPr lang="it-IT" dirty="0" err="1"/>
              <a:t>increase</a:t>
            </a:r>
            <a:r>
              <a:rPr lang="it-IT" dirty="0"/>
              <a:t> the demand of the source </a:t>
            </a:r>
            <a:r>
              <a:rPr lang="it-IT" dirty="0" err="1"/>
              <a:t>node</a:t>
            </a:r>
            <a:r>
              <a:rPr lang="it-IT" dirty="0"/>
              <a:t> of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edge</a:t>
            </a:r>
            <a:r>
              <a:rPr lang="it-IT" dirty="0"/>
              <a:t> by </a:t>
            </a:r>
            <a:r>
              <a:rPr lang="it-IT" dirty="0" err="1"/>
              <a:t>Cmin</a:t>
            </a:r>
            <a:r>
              <a:rPr lang="it-IT" dirty="0"/>
              <a:t> </a:t>
            </a: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decreasing</a:t>
            </a:r>
            <a:r>
              <a:rPr lang="it-IT" dirty="0"/>
              <a:t> the demand of the target </a:t>
            </a:r>
            <a:r>
              <a:rPr lang="it-IT" dirty="0" err="1"/>
              <a:t>node</a:t>
            </a:r>
            <a:r>
              <a:rPr lang="it-IT" dirty="0"/>
              <a:t> of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edge</a:t>
            </a:r>
            <a:r>
              <a:rPr lang="it-IT" dirty="0"/>
              <a:t> by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</a:t>
            </a:r>
            <a:r>
              <a:rPr lang="it-IT" dirty="0" err="1"/>
              <a:t>Cmin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Circulation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: </a:t>
            </a:r>
            <a:r>
              <a:rPr lang="it-IT" dirty="0" err="1"/>
              <a:t>calculate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the </a:t>
            </a:r>
            <a:r>
              <a:rPr lang="it-IT" dirty="0" err="1"/>
              <a:t>difference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needed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and the </a:t>
            </a:r>
            <a:r>
              <a:rPr lang="it-IT" dirty="0" err="1"/>
              <a:t>current</a:t>
            </a:r>
            <a:r>
              <a:rPr lang="it-IT" dirty="0"/>
              <a:t> one.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positive,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demand </a:t>
            </a:r>
            <a:r>
              <a:rPr lang="it-IT" dirty="0" err="1"/>
              <a:t>node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be </a:t>
            </a:r>
            <a:r>
              <a:rPr lang="it-IT" dirty="0" err="1"/>
              <a:t>linked</a:t>
            </a:r>
            <a:r>
              <a:rPr lang="it-IT" dirty="0"/>
              <a:t> to a common </a:t>
            </a:r>
            <a:r>
              <a:rPr lang="it-IT" dirty="0" err="1"/>
              <a:t>sink</a:t>
            </a:r>
            <a:r>
              <a:rPr lang="it-IT" dirty="0"/>
              <a:t>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strictly</a:t>
            </a:r>
            <a:r>
              <a:rPr lang="it-IT" dirty="0"/>
              <a:t> negative,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supply </a:t>
            </a:r>
            <a:r>
              <a:rPr lang="it-IT" dirty="0" err="1"/>
              <a:t>node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be </a:t>
            </a:r>
            <a:r>
              <a:rPr lang="it-IT" dirty="0" err="1"/>
              <a:t>linked</a:t>
            </a:r>
            <a:r>
              <a:rPr lang="it-IT" dirty="0"/>
              <a:t> to a common source.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circulation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solved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and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maximum flow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equal</a:t>
            </a:r>
            <a:r>
              <a:rPr lang="it-IT" dirty="0"/>
              <a:t> to the sum of the demands (positive </a:t>
            </a:r>
            <a:r>
              <a:rPr lang="it-IT" dirty="0" err="1"/>
              <a:t>differences</a:t>
            </a:r>
            <a:r>
              <a:rPr lang="it-IT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4978140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9: </a:t>
            </a:r>
            <a:r>
              <a:rPr lang="it-IT" dirty="0" err="1"/>
              <a:t>Algocoön</a:t>
            </a:r>
            <a:r>
              <a:rPr lang="it-IT" dirty="0"/>
              <a:t> Group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Minimum </a:t>
            </a:r>
            <a:r>
              <a:rPr lang="it-IT" dirty="0" err="1"/>
              <a:t>cut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knowing</a:t>
            </a:r>
            <a:r>
              <a:rPr lang="it-IT" dirty="0"/>
              <a:t> the </a:t>
            </a:r>
            <a:r>
              <a:rPr lang="it-IT" dirty="0" err="1"/>
              <a:t>two</a:t>
            </a:r>
            <a:r>
              <a:rPr lang="it-IT" dirty="0"/>
              <a:t> endpoints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Based</a:t>
            </a:r>
            <a:r>
              <a:rPr lang="it-IT" dirty="0"/>
              <a:t> on the </a:t>
            </a:r>
            <a:r>
              <a:rPr lang="it-IT" dirty="0" err="1"/>
              <a:t>MinCut-MaxFlow</a:t>
            </a:r>
            <a:r>
              <a:rPr lang="it-IT" dirty="0"/>
              <a:t> </a:t>
            </a:r>
            <a:r>
              <a:rPr lang="it-IT" dirty="0" err="1"/>
              <a:t>theorem</a:t>
            </a:r>
            <a:r>
              <a:rPr lang="it-IT" dirty="0"/>
              <a:t> (</a:t>
            </a:r>
            <a:r>
              <a:rPr lang="it-IT" dirty="0" err="1"/>
              <a:t>see</a:t>
            </a:r>
            <a:r>
              <a:rPr lang="it-IT" dirty="0"/>
              <a:t> slides), the </a:t>
            </a:r>
            <a:r>
              <a:rPr lang="it-IT" dirty="0" err="1"/>
              <a:t>value</a:t>
            </a:r>
            <a:r>
              <a:rPr lang="it-IT" dirty="0"/>
              <a:t> of a minimum </a:t>
            </a:r>
            <a:r>
              <a:rPr lang="it-IT" dirty="0" err="1"/>
              <a:t>cut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vertices</a:t>
            </a:r>
            <a:r>
              <a:rPr lang="it-IT" dirty="0"/>
              <a:t> s and 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equal</a:t>
            </a:r>
            <a:r>
              <a:rPr lang="it-IT" dirty="0"/>
              <a:t> to the maximum flow </a:t>
            </a:r>
            <a:r>
              <a:rPr lang="it-IT" dirty="0" err="1"/>
              <a:t>flowing</a:t>
            </a:r>
            <a:r>
              <a:rPr lang="it-IT" dirty="0"/>
              <a:t> from s to t.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know </a:t>
            </a:r>
            <a:r>
              <a:rPr lang="it-IT" dirty="0" err="1"/>
              <a:t>what</a:t>
            </a:r>
            <a:r>
              <a:rPr lang="it-IT" dirty="0"/>
              <a:t> are the best endpoints to </a:t>
            </a:r>
            <a:r>
              <a:rPr lang="it-IT" dirty="0" err="1"/>
              <a:t>calculate</a:t>
            </a:r>
            <a:r>
              <a:rPr lang="it-IT" dirty="0"/>
              <a:t> the flow on.</a:t>
            </a:r>
          </a:p>
          <a:p>
            <a:pPr marL="0" indent="0">
              <a:buNone/>
            </a:pPr>
            <a:r>
              <a:rPr lang="it-IT" dirty="0" err="1"/>
              <a:t>Instead</a:t>
            </a:r>
            <a:r>
              <a:rPr lang="it-IT" dirty="0"/>
              <a:t> of </a:t>
            </a:r>
            <a:r>
              <a:rPr lang="it-IT" dirty="0" err="1"/>
              <a:t>naively</a:t>
            </a:r>
            <a:r>
              <a:rPr lang="it-IT" dirty="0"/>
              <a:t> </a:t>
            </a:r>
            <a:r>
              <a:rPr lang="it-IT" dirty="0" err="1"/>
              <a:t>trying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of the </a:t>
            </a:r>
            <a:r>
              <a:rPr lang="it-IT" dirty="0" err="1"/>
              <a:t>combinations</a:t>
            </a:r>
            <a:r>
              <a:rPr lang="it-IT" dirty="0"/>
              <a:t> (</a:t>
            </a:r>
            <a:r>
              <a:rPr lang="it-IT" dirty="0" err="1"/>
              <a:t>s,t</a:t>
            </a:r>
            <a:r>
              <a:rPr lang="it-IT" dirty="0"/>
              <a:t>) (O(n^2)), </a:t>
            </a:r>
            <a:r>
              <a:rPr lang="it-IT" dirty="0" err="1"/>
              <a:t>try</a:t>
            </a:r>
            <a:r>
              <a:rPr lang="it-IT" dirty="0"/>
              <a:t> to </a:t>
            </a:r>
            <a:r>
              <a:rPr lang="it-IT" dirty="0" err="1"/>
              <a:t>think</a:t>
            </a:r>
            <a:r>
              <a:rPr lang="it-IT" dirty="0"/>
              <a:t> of one </a:t>
            </a:r>
            <a:r>
              <a:rPr lang="it-IT" dirty="0" err="1"/>
              <a:t>node</a:t>
            </a:r>
            <a:r>
              <a:rPr lang="it-IT" dirty="0"/>
              <a:t>: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either</a:t>
            </a:r>
            <a:r>
              <a:rPr lang="it-IT" dirty="0"/>
              <a:t> part of </a:t>
            </a:r>
            <a:r>
              <a:rPr lang="it-IT" dirty="0" err="1"/>
              <a:t>my</a:t>
            </a:r>
            <a:r>
              <a:rPr lang="it-IT" dirty="0"/>
              <a:t> </a:t>
            </a:r>
            <a:r>
              <a:rPr lang="it-IT" dirty="0" err="1"/>
              <a:t>partition</a:t>
            </a:r>
            <a:r>
              <a:rPr lang="it-IT" dirty="0"/>
              <a:t> or </a:t>
            </a:r>
            <a:r>
              <a:rPr lang="it-IT" dirty="0" err="1"/>
              <a:t>not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Hence</a:t>
            </a:r>
            <a:r>
              <a:rPr lang="it-IT" dirty="0"/>
              <a:t>,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pick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choose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starting</a:t>
            </a:r>
            <a:r>
              <a:rPr lang="it-IT" dirty="0"/>
              <a:t> point for a flow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loss</a:t>
            </a:r>
            <a:r>
              <a:rPr lang="it-IT" dirty="0"/>
              <a:t> of </a:t>
            </a:r>
            <a:r>
              <a:rPr lang="it-IT" dirty="0" err="1"/>
              <a:t>generality</a:t>
            </a:r>
            <a:r>
              <a:rPr lang="it-IT" dirty="0"/>
              <a:t> and </a:t>
            </a:r>
            <a:r>
              <a:rPr lang="it-IT" dirty="0" err="1"/>
              <a:t>iterating</a:t>
            </a:r>
            <a:r>
              <a:rPr lang="it-IT" dirty="0"/>
              <a:t> over </a:t>
            </a:r>
            <a:r>
              <a:rPr lang="it-IT" dirty="0" err="1"/>
              <a:t>all</a:t>
            </a:r>
            <a:r>
              <a:rPr lang="it-IT" dirty="0"/>
              <a:t> of the </a:t>
            </a:r>
            <a:r>
              <a:rPr lang="it-IT" dirty="0" err="1"/>
              <a:t>remaing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chosen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targets.</a:t>
            </a:r>
          </a:p>
          <a:p>
            <a:pPr marL="0" indent="0">
              <a:buNone/>
            </a:pP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pick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do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thing</a:t>
            </a:r>
            <a:r>
              <a:rPr lang="it-IT" dirty="0"/>
              <a:t> </a:t>
            </a:r>
            <a:r>
              <a:rPr lang="it-IT" dirty="0" err="1"/>
              <a:t>iterating</a:t>
            </a:r>
            <a:r>
              <a:rPr lang="it-IT" dirty="0"/>
              <a:t> over source </a:t>
            </a:r>
            <a:r>
              <a:rPr lang="it-IT" dirty="0" err="1"/>
              <a:t>nodes</a:t>
            </a:r>
            <a:r>
              <a:rPr lang="it-IT" dirty="0"/>
              <a:t> and </a:t>
            </a:r>
            <a:r>
              <a:rPr lang="it-IT" dirty="0" err="1"/>
              <a:t>leaving</a:t>
            </a:r>
            <a:r>
              <a:rPr lang="it-IT" dirty="0"/>
              <a:t> the target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fixed</a:t>
            </a:r>
            <a:r>
              <a:rPr lang="it-IT" dirty="0"/>
              <a:t> (O(n)).</a:t>
            </a:r>
          </a:p>
          <a:p>
            <a:pPr marL="0" indent="0">
              <a:buNone/>
            </a:pPr>
            <a:r>
              <a:rPr lang="it-IT" dirty="0"/>
              <a:t>The minimum </a:t>
            </a:r>
            <a:r>
              <a:rPr lang="it-IT" dirty="0" err="1"/>
              <a:t>cut</a:t>
            </a:r>
            <a:r>
              <a:rPr lang="it-IT" dirty="0"/>
              <a:t> over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pairs</a:t>
            </a:r>
            <a:r>
              <a:rPr lang="it-IT" dirty="0"/>
              <a:t> (</a:t>
            </a:r>
            <a:r>
              <a:rPr lang="it-IT" dirty="0" err="1"/>
              <a:t>s,t</a:t>
            </a:r>
            <a:r>
              <a:rPr lang="it-IT" dirty="0"/>
              <a:t>) </a:t>
            </a:r>
            <a:r>
              <a:rPr lang="it-IT" dirty="0" err="1"/>
              <a:t>is</a:t>
            </a:r>
            <a:r>
              <a:rPr lang="it-IT" dirty="0"/>
              <a:t> the minimum </a:t>
            </a:r>
            <a:r>
              <a:rPr lang="it-IT" dirty="0" err="1"/>
              <a:t>MaxFlow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came</a:t>
            </a:r>
            <a:r>
              <a:rPr lang="it-IT" dirty="0"/>
              <a:t> </a:t>
            </a:r>
            <a:r>
              <a:rPr lang="it-IT" dirty="0" err="1"/>
              <a:t>across</a:t>
            </a:r>
            <a:r>
              <a:rPr lang="it-IT" dirty="0"/>
              <a:t>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 err="1"/>
              <a:t>Partial</a:t>
            </a:r>
            <a:r>
              <a:rPr lang="it-IT" dirty="0"/>
              <a:t> test sets </a:t>
            </a:r>
            <a:r>
              <a:rPr lang="it-IT" dirty="0" err="1"/>
              <a:t>sometimes</a:t>
            </a:r>
            <a:r>
              <a:rPr lang="it-IT" dirty="0"/>
              <a:t> </a:t>
            </a:r>
            <a:r>
              <a:rPr lang="it-IT" dirty="0" err="1"/>
              <a:t>give</a:t>
            </a:r>
            <a:r>
              <a:rPr lang="it-IT" dirty="0"/>
              <a:t> </a:t>
            </a:r>
            <a:r>
              <a:rPr lang="it-IT" dirty="0" err="1"/>
              <a:t>hints</a:t>
            </a:r>
            <a:r>
              <a:rPr lang="it-IT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631853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9: Real Estate Market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Maximum </a:t>
            </a:r>
            <a:r>
              <a:rPr lang="it-IT" dirty="0" err="1"/>
              <a:t>weighted</a:t>
            </a:r>
            <a:r>
              <a:rPr lang="it-IT" dirty="0"/>
              <a:t> matching with </a:t>
            </a:r>
            <a:r>
              <a:rPr lang="it-IT" dirty="0" err="1"/>
              <a:t>capacity</a:t>
            </a:r>
            <a:r>
              <a:rPr lang="it-IT" dirty="0"/>
              <a:t> </a:t>
            </a:r>
            <a:r>
              <a:rPr lang="it-IT" dirty="0" err="1"/>
              <a:t>constraints</a:t>
            </a:r>
            <a:r>
              <a:rPr lang="it-IT" dirty="0"/>
              <a:t> on one side.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the size of the input, </a:t>
            </a:r>
            <a:r>
              <a:rPr lang="it-IT" dirty="0" err="1"/>
              <a:t>MinCost-MaxFlow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best </a:t>
            </a:r>
            <a:r>
              <a:rPr lang="it-IT" dirty="0" err="1"/>
              <a:t>choice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To account for </a:t>
            </a:r>
            <a:r>
              <a:rPr lang="it-IT" dirty="0" err="1"/>
              <a:t>capacity</a:t>
            </a:r>
            <a:r>
              <a:rPr lang="it-IT" dirty="0"/>
              <a:t> </a:t>
            </a:r>
            <a:r>
              <a:rPr lang="it-IT" dirty="0" err="1"/>
              <a:t>constraints</a:t>
            </a:r>
            <a:r>
              <a:rPr lang="it-IT" dirty="0"/>
              <a:t>, </a:t>
            </a:r>
            <a:r>
              <a:rPr lang="it-IT" dirty="0" err="1"/>
              <a:t>add</a:t>
            </a:r>
            <a:r>
              <a:rPr lang="it-IT" dirty="0"/>
              <a:t> filtering </a:t>
            </a:r>
            <a:r>
              <a:rPr lang="it-IT" dirty="0" err="1"/>
              <a:t>node</a:t>
            </a:r>
            <a:r>
              <a:rPr lang="it-IT" dirty="0"/>
              <a:t> on </a:t>
            </a:r>
            <a:r>
              <a:rPr lang="it-IT" dirty="0" err="1"/>
              <a:t>that</a:t>
            </a:r>
            <a:r>
              <a:rPr lang="it-IT" dirty="0"/>
              <a:t> side </a:t>
            </a:r>
            <a:r>
              <a:rPr lang="it-IT" dirty="0" err="1"/>
              <a:t>before</a:t>
            </a:r>
            <a:r>
              <a:rPr lang="it-IT" dirty="0"/>
              <a:t> the </a:t>
            </a:r>
            <a:r>
              <a:rPr lang="it-IT" dirty="0" err="1"/>
              <a:t>sink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Cost </a:t>
            </a:r>
            <a:r>
              <a:rPr lang="it-IT" dirty="0" err="1"/>
              <a:t>has</a:t>
            </a:r>
            <a:r>
              <a:rPr lang="it-IT" dirty="0"/>
              <a:t> to be </a:t>
            </a:r>
            <a:r>
              <a:rPr lang="it-IT" dirty="0" err="1"/>
              <a:t>maximized</a:t>
            </a:r>
            <a:r>
              <a:rPr lang="it-IT" dirty="0"/>
              <a:t>: </a:t>
            </a:r>
            <a:r>
              <a:rPr lang="it-IT" dirty="0" err="1"/>
              <a:t>cycle_canceling</a:t>
            </a:r>
            <a:r>
              <a:rPr lang="it-IT" dirty="0"/>
              <a:t>() </a:t>
            </a:r>
            <a:r>
              <a:rPr lang="it-IT" dirty="0" err="1"/>
              <a:t>is</a:t>
            </a:r>
            <a:r>
              <a:rPr lang="it-IT" dirty="0"/>
              <a:t> slow, use </a:t>
            </a:r>
            <a:r>
              <a:rPr lang="it-IT" dirty="0" err="1"/>
              <a:t>successive_shortest_paths</a:t>
            </a:r>
            <a:r>
              <a:rPr lang="it-IT" dirty="0"/>
              <a:t>() </a:t>
            </a:r>
            <a:r>
              <a:rPr lang="it-IT" dirty="0" err="1"/>
              <a:t>offsetting</a:t>
            </a:r>
            <a:r>
              <a:rPr lang="it-IT" dirty="0"/>
              <a:t> negative weights.</a:t>
            </a:r>
          </a:p>
          <a:p>
            <a:pPr marL="0" indent="0">
              <a:buNone/>
            </a:pPr>
            <a:r>
              <a:rPr lang="it-IT" dirty="0"/>
              <a:t>The offset can be </a:t>
            </a:r>
            <a:r>
              <a:rPr lang="it-IT" dirty="0" err="1"/>
              <a:t>easily</a:t>
            </a:r>
            <a:r>
              <a:rPr lang="it-IT" dirty="0"/>
              <a:t> </a:t>
            </a:r>
            <a:r>
              <a:rPr lang="it-IT" dirty="0" err="1"/>
              <a:t>derived</a:t>
            </a:r>
            <a:r>
              <a:rPr lang="it-IT" dirty="0"/>
              <a:t> by </a:t>
            </a:r>
            <a:r>
              <a:rPr lang="it-IT" dirty="0" err="1"/>
              <a:t>looking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maximum cost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input (100).</a:t>
            </a:r>
          </a:p>
          <a:p>
            <a:pPr marL="0" indent="0">
              <a:buNone/>
            </a:pPr>
            <a:r>
              <a:rPr lang="it-IT" dirty="0" err="1"/>
              <a:t>Final</a:t>
            </a:r>
            <a:r>
              <a:rPr lang="it-IT" dirty="0"/>
              <a:t> cost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corrected</a:t>
            </a:r>
            <a:r>
              <a:rPr lang="it-IT" dirty="0"/>
              <a:t> </a:t>
            </a:r>
            <a:r>
              <a:rPr lang="it-IT" dirty="0" err="1"/>
              <a:t>subtracting</a:t>
            </a:r>
            <a:r>
              <a:rPr lang="it-IT" dirty="0"/>
              <a:t> offset*</a:t>
            </a:r>
            <a:r>
              <a:rPr lang="it-IT" dirty="0" err="1"/>
              <a:t>max_flow</a:t>
            </a:r>
            <a:r>
              <a:rPr lang="it-IT" dirty="0"/>
              <a:t> to cost and </a:t>
            </a:r>
            <a:r>
              <a:rPr lang="it-IT" dirty="0" err="1"/>
              <a:t>changing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sign</a:t>
            </a:r>
            <a:r>
              <a:rPr lang="it-IT" dirty="0"/>
              <a:t>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/>
              <a:t>Look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starting</a:t>
            </a:r>
            <a:r>
              <a:rPr lang="it-IT" dirty="0"/>
              <a:t> </a:t>
            </a:r>
            <a:r>
              <a:rPr lang="it-IT" dirty="0" err="1"/>
              <a:t>indices</a:t>
            </a:r>
            <a:r>
              <a:rPr lang="it-IT" dirty="0"/>
              <a:t> of the input (</a:t>
            </a:r>
            <a:r>
              <a:rPr lang="it-IT" dirty="0" err="1"/>
              <a:t>this</a:t>
            </a:r>
            <a:r>
              <a:rPr lang="it-IT" dirty="0"/>
              <a:t> case one set starts from 1, </a:t>
            </a:r>
            <a:r>
              <a:rPr lang="it-IT" dirty="0" err="1"/>
              <a:t>not</a:t>
            </a:r>
            <a:r>
              <a:rPr lang="it-IT" dirty="0"/>
              <a:t> 0).</a:t>
            </a:r>
          </a:p>
          <a:p>
            <a:pPr marL="0" indent="0">
              <a:buNone/>
            </a:pPr>
            <a:r>
              <a:rPr lang="it-IT" b="1" dirty="0" err="1"/>
              <a:t>Each</a:t>
            </a:r>
            <a:r>
              <a:rPr lang="it-IT" b="1" dirty="0"/>
              <a:t> source-</a:t>
            </a:r>
            <a:r>
              <a:rPr lang="it-IT" b="1" dirty="0" err="1"/>
              <a:t>sink</a:t>
            </a:r>
            <a:r>
              <a:rPr lang="it-IT" b="1" dirty="0"/>
              <a:t> </a:t>
            </a:r>
            <a:r>
              <a:rPr lang="it-IT" b="1" dirty="0" err="1"/>
              <a:t>path</a:t>
            </a:r>
            <a:r>
              <a:rPr lang="it-IT" b="1" dirty="0"/>
              <a:t> must go </a:t>
            </a:r>
            <a:r>
              <a:rPr lang="it-IT" b="1" dirty="0" err="1"/>
              <a:t>through</a:t>
            </a:r>
            <a:r>
              <a:rPr lang="it-IT" b="1" dirty="0"/>
              <a:t> the </a:t>
            </a:r>
            <a:r>
              <a:rPr lang="it-IT" b="1" dirty="0" err="1"/>
              <a:t>same</a:t>
            </a:r>
            <a:r>
              <a:rPr lang="it-IT" b="1" dirty="0"/>
              <a:t> </a:t>
            </a:r>
            <a:r>
              <a:rPr lang="it-IT" b="1" dirty="0" err="1"/>
              <a:t>number</a:t>
            </a:r>
            <a:r>
              <a:rPr lang="it-IT" b="1" dirty="0"/>
              <a:t> of </a:t>
            </a:r>
            <a:r>
              <a:rPr lang="it-IT" b="1" dirty="0" err="1"/>
              <a:t>offsetted</a:t>
            </a:r>
            <a:r>
              <a:rPr lang="it-IT" b="1" dirty="0"/>
              <a:t> </a:t>
            </a:r>
            <a:r>
              <a:rPr lang="it-IT" b="1" dirty="0" err="1"/>
              <a:t>edges</a:t>
            </a:r>
            <a:r>
              <a:rPr lang="it-IT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496852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9: </a:t>
            </a:r>
            <a:r>
              <a:rPr lang="it-IT" dirty="0" err="1"/>
              <a:t>Canteen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Time </a:t>
            </a:r>
            <a:r>
              <a:rPr lang="it-IT" dirty="0" err="1"/>
              <a:t>graph</a:t>
            </a:r>
            <a:r>
              <a:rPr lang="it-IT" dirty="0"/>
              <a:t> with </a:t>
            </a: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(to store </a:t>
            </a:r>
            <a:r>
              <a:rPr lang="it-IT" dirty="0" err="1"/>
              <a:t>unused</a:t>
            </a:r>
            <a:r>
              <a:rPr lang="it-IT" dirty="0"/>
              <a:t> flow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).</a:t>
            </a:r>
          </a:p>
          <a:p>
            <a:pPr marL="0" indent="0">
              <a:buNone/>
            </a:pPr>
            <a:r>
              <a:rPr lang="it-IT" dirty="0" err="1"/>
              <a:t>Nodes</a:t>
            </a:r>
            <a:r>
              <a:rPr lang="it-IT" dirty="0"/>
              <a:t> can use </a:t>
            </a:r>
            <a:r>
              <a:rPr lang="it-IT" dirty="0" err="1"/>
              <a:t>discarded</a:t>
            </a:r>
            <a:r>
              <a:rPr lang="it-IT" dirty="0"/>
              <a:t> flow by </a:t>
            </a:r>
            <a:r>
              <a:rPr lang="it-IT" dirty="0" err="1"/>
              <a:t>preceding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Apply</a:t>
            </a:r>
            <a:r>
              <a:rPr lang="it-IT" dirty="0"/>
              <a:t> </a:t>
            </a:r>
            <a:r>
              <a:rPr lang="it-IT" dirty="0" err="1"/>
              <a:t>MinCost-MaxFlow</a:t>
            </a:r>
            <a:endParaRPr lang="it-IT" dirty="0"/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description</a:t>
            </a:r>
            <a:r>
              <a:rPr lang="it-IT" dirty="0"/>
              <a:t> </a:t>
            </a:r>
            <a:r>
              <a:rPr lang="it-IT" dirty="0" err="1"/>
              <a:t>literally</a:t>
            </a:r>
            <a:r>
              <a:rPr lang="it-IT" dirty="0"/>
              <a:t> builds the </a:t>
            </a:r>
            <a:r>
              <a:rPr lang="it-IT" dirty="0" err="1"/>
              <a:t>graph</a:t>
            </a:r>
            <a:r>
              <a:rPr lang="it-IT" dirty="0"/>
              <a:t>,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negative and positive costs.</a:t>
            </a:r>
          </a:p>
          <a:p>
            <a:pPr marL="0" indent="0">
              <a:buNone/>
            </a:pPr>
            <a:r>
              <a:rPr lang="it-IT" dirty="0" err="1"/>
              <a:t>Since</a:t>
            </a:r>
            <a:r>
              <a:rPr lang="it-IT" dirty="0"/>
              <a:t> cost </a:t>
            </a:r>
            <a:r>
              <a:rPr lang="it-IT" dirty="0" err="1"/>
              <a:t>has</a:t>
            </a:r>
            <a:r>
              <a:rPr lang="it-IT" dirty="0"/>
              <a:t> to be </a:t>
            </a:r>
            <a:r>
              <a:rPr lang="it-IT" dirty="0" err="1"/>
              <a:t>maximized</a:t>
            </a:r>
            <a:r>
              <a:rPr lang="it-IT" dirty="0"/>
              <a:t>, offset negative costs by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total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for s-t </a:t>
            </a:r>
            <a:r>
              <a:rPr lang="it-IT" dirty="0" err="1"/>
              <a:t>paths</a:t>
            </a:r>
            <a:r>
              <a:rPr lang="it-IT" dirty="0"/>
              <a:t> (</a:t>
            </a:r>
            <a:r>
              <a:rPr lang="it-IT" dirty="0" err="1"/>
              <a:t>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20). </a:t>
            </a:r>
            <a:r>
              <a:rPr lang="it-IT" dirty="0" err="1"/>
              <a:t>Apply</a:t>
            </a:r>
            <a:r>
              <a:rPr lang="it-IT" dirty="0"/>
              <a:t> </a:t>
            </a:r>
            <a:r>
              <a:rPr lang="it-IT" dirty="0" err="1"/>
              <a:t>successive_shortest_path</a:t>
            </a:r>
            <a:r>
              <a:rPr lang="it-IT" dirty="0"/>
              <a:t>()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flow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discarded</a:t>
            </a:r>
            <a:r>
              <a:rPr lang="it-IT" dirty="0"/>
              <a:t> and </a:t>
            </a:r>
            <a:r>
              <a:rPr lang="it-IT" dirty="0" err="1"/>
              <a:t>reused</a:t>
            </a:r>
            <a:r>
              <a:rPr lang="it-IT" dirty="0"/>
              <a:t> by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b="1" dirty="0" err="1"/>
              <a:t>Each</a:t>
            </a:r>
            <a:r>
              <a:rPr lang="it-IT" b="1" dirty="0"/>
              <a:t> source-</a:t>
            </a:r>
            <a:r>
              <a:rPr lang="it-IT" b="1" dirty="0" err="1"/>
              <a:t>sink</a:t>
            </a:r>
            <a:r>
              <a:rPr lang="it-IT" b="1" dirty="0"/>
              <a:t> </a:t>
            </a:r>
            <a:r>
              <a:rPr lang="it-IT" b="1" dirty="0" err="1"/>
              <a:t>path</a:t>
            </a:r>
            <a:r>
              <a:rPr lang="it-IT" b="1" dirty="0"/>
              <a:t> must go </a:t>
            </a:r>
            <a:r>
              <a:rPr lang="it-IT" b="1" dirty="0" err="1"/>
              <a:t>through</a:t>
            </a:r>
            <a:r>
              <a:rPr lang="it-IT" b="1" dirty="0"/>
              <a:t> the </a:t>
            </a:r>
            <a:r>
              <a:rPr lang="it-IT" b="1" dirty="0" err="1"/>
              <a:t>same</a:t>
            </a:r>
            <a:r>
              <a:rPr lang="it-IT" b="1" dirty="0"/>
              <a:t> </a:t>
            </a:r>
            <a:r>
              <a:rPr lang="it-IT" b="1" dirty="0" err="1"/>
              <a:t>number</a:t>
            </a:r>
            <a:r>
              <a:rPr lang="it-IT" b="1" dirty="0"/>
              <a:t> of </a:t>
            </a:r>
            <a:r>
              <a:rPr lang="it-IT" b="1" dirty="0" err="1"/>
              <a:t>offsetted</a:t>
            </a:r>
            <a:r>
              <a:rPr lang="it-IT" b="1" dirty="0"/>
              <a:t> </a:t>
            </a:r>
            <a:r>
              <a:rPr lang="it-IT" b="1" dirty="0" err="1"/>
              <a:t>edges</a:t>
            </a:r>
            <a:r>
              <a:rPr lang="it-IT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3248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2: </a:t>
            </a:r>
            <a:r>
              <a:rPr lang="it-IT" dirty="0" err="1"/>
              <a:t>Defensive</a:t>
            </a:r>
            <a:r>
              <a:rPr lang="it-IT" dirty="0"/>
              <a:t>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an array of defense </a:t>
                </a:r>
                <a:r>
                  <a:rPr lang="it-IT" dirty="0" err="1"/>
                  <a:t>values</a:t>
                </a:r>
                <a:r>
                  <a:rPr lang="it-IT" dirty="0"/>
                  <a:t> and an </a:t>
                </a:r>
                <a:r>
                  <a:rPr lang="it-IT" dirty="0" err="1"/>
                  <a:t>attack</a:t>
                </a:r>
                <a:r>
                  <a:rPr lang="it-IT" dirty="0"/>
                  <a:t> </a:t>
                </a:r>
                <a:r>
                  <a:rPr lang="it-IT" dirty="0" err="1"/>
                  <a:t>value</a:t>
                </a:r>
                <a:r>
                  <a:rPr lang="it-IT" dirty="0"/>
                  <a:t> k, </a:t>
                </a:r>
                <a:r>
                  <a:rPr lang="it-IT" dirty="0" err="1"/>
                  <a:t>find</a:t>
                </a:r>
                <a:r>
                  <a:rPr lang="it-IT" dirty="0"/>
                  <a:t> the maximum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attacked</a:t>
                </a:r>
                <a:r>
                  <a:rPr lang="it-IT" dirty="0"/>
                  <a:t> </a:t>
                </a:r>
                <a:r>
                  <a:rPr lang="it-IT" dirty="0" err="1"/>
                  <a:t>defenders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e>
                    </m:nary>
                  </m:oMath>
                </a14:m>
                <a:r>
                  <a:rPr lang="it-IT" dirty="0"/>
                  <a:t>by </a:t>
                </a:r>
                <a:r>
                  <a:rPr lang="it-IT" dirty="0" err="1"/>
                  <a:t>choosing</a:t>
                </a:r>
                <a:r>
                  <a:rPr lang="it-IT" dirty="0"/>
                  <a:t> non-</a:t>
                </a:r>
                <a:r>
                  <a:rPr lang="it-IT" dirty="0" err="1"/>
                  <a:t>overlapping</a:t>
                </a:r>
                <a:r>
                  <a:rPr lang="it-IT" dirty="0"/>
                  <a:t> </a:t>
                </a:r>
                <a:r>
                  <a:rPr lang="it-IT" dirty="0" err="1"/>
                  <a:t>intervals</a:t>
                </a:r>
                <a:r>
                  <a:rPr lang="it-IT" dirty="0"/>
                  <a:t> [a, b]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the sum of defense </a:t>
                </a:r>
                <a:r>
                  <a:rPr lang="it-IT" dirty="0" err="1"/>
                  <a:t>values</a:t>
                </a:r>
                <a:r>
                  <a:rPr lang="it-IT" dirty="0"/>
                  <a:t> over </a:t>
                </a:r>
                <a:r>
                  <a:rPr lang="it-IT" dirty="0" err="1"/>
                  <a:t>each</a:t>
                </a:r>
                <a:r>
                  <a:rPr lang="it-IT" dirty="0"/>
                  <a:t> </a:t>
                </a:r>
                <a:r>
                  <a:rPr lang="it-IT" dirty="0" err="1"/>
                  <a:t>interval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equal</a:t>
                </a:r>
                <a:r>
                  <a:rPr lang="it-IT" dirty="0"/>
                  <a:t> to k.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Sliding window to </a:t>
                </a:r>
                <a:r>
                  <a:rPr lang="it-IT" dirty="0" err="1"/>
                  <a:t>calculate</a:t>
                </a:r>
                <a:r>
                  <a:rPr lang="it-IT" dirty="0"/>
                  <a:t> the k-sum </a:t>
                </a:r>
                <a:r>
                  <a:rPr lang="it-IT" dirty="0" err="1"/>
                  <a:t>starting</a:t>
                </a:r>
                <a:r>
                  <a:rPr lang="it-IT" dirty="0"/>
                  <a:t> from </a:t>
                </a:r>
                <a:r>
                  <a:rPr lang="it-IT" dirty="0" err="1"/>
                  <a:t>every</a:t>
                </a:r>
                <a:r>
                  <a:rPr lang="it-IT" dirty="0"/>
                  <a:t> index.</a:t>
                </a:r>
              </a:p>
              <a:p>
                <a:pPr marL="0" indent="0">
                  <a:buNone/>
                </a:pPr>
                <a:r>
                  <a:rPr lang="it-IT" dirty="0" err="1"/>
                  <a:t>Knapsack</a:t>
                </a:r>
                <a:r>
                  <a:rPr lang="it-IT" dirty="0"/>
                  <a:t> DP to </a:t>
                </a:r>
                <a:r>
                  <a:rPr lang="it-IT" dirty="0" err="1"/>
                  <a:t>select</a:t>
                </a:r>
                <a:r>
                  <a:rPr lang="it-IT" dirty="0"/>
                  <a:t> </a:t>
                </a:r>
                <a:r>
                  <a:rPr lang="it-IT" dirty="0" err="1"/>
                  <a:t>starting</a:t>
                </a:r>
                <a:r>
                  <a:rPr lang="it-IT" dirty="0"/>
                  <a:t> points. </a:t>
                </a:r>
                <a:r>
                  <a:rPr lang="it-IT" dirty="0" err="1"/>
                  <a:t>Don’t</a:t>
                </a:r>
                <a:r>
                  <a:rPr lang="it-IT" dirty="0"/>
                  <a:t> </a:t>
                </a:r>
                <a:r>
                  <a:rPr lang="it-IT" dirty="0" err="1"/>
                  <a:t>select</a:t>
                </a:r>
                <a:r>
                  <a:rPr lang="it-IT" dirty="0"/>
                  <a:t> a </a:t>
                </a:r>
                <a:r>
                  <a:rPr lang="it-IT" dirty="0" err="1"/>
                  <a:t>starting</a:t>
                </a:r>
                <a:r>
                  <a:rPr lang="it-IT" dirty="0"/>
                  <a:t> point </a:t>
                </a:r>
                <a:r>
                  <a:rPr lang="it-IT" dirty="0" err="1"/>
                  <a:t>if</a:t>
                </a:r>
                <a:r>
                  <a:rPr lang="it-IT" dirty="0"/>
                  <a:t> no k-sum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found</a:t>
                </a:r>
                <a:r>
                  <a:rPr lang="it-IT" dirty="0"/>
                  <a:t> </a:t>
                </a:r>
                <a:r>
                  <a:rPr lang="it-IT" dirty="0" err="1"/>
                  <a:t>starting</a:t>
                </a:r>
                <a:r>
                  <a:rPr lang="it-IT" dirty="0"/>
                  <a:t> from </a:t>
                </a:r>
                <a:r>
                  <a:rPr lang="it-IT" dirty="0" err="1"/>
                  <a:t>that</a:t>
                </a:r>
                <a:r>
                  <a:rPr lang="it-IT" dirty="0"/>
                  <a:t> index.</a:t>
                </a:r>
              </a:p>
              <a:p>
                <a:r>
                  <a:rPr lang="it-IT" dirty="0"/>
                  <a:t>Take home</a:t>
                </a:r>
              </a:p>
              <a:p>
                <a:pPr marL="0" indent="0">
                  <a:buNone/>
                </a:pPr>
                <a:r>
                  <a:rPr lang="it-IT" dirty="0"/>
                  <a:t>Switching to </a:t>
                </a:r>
                <a:r>
                  <a:rPr lang="it-IT" dirty="0" err="1"/>
                  <a:t>different</a:t>
                </a:r>
                <a:r>
                  <a:rPr lang="it-IT" dirty="0"/>
                  <a:t> </a:t>
                </a:r>
                <a:r>
                  <a:rPr lang="it-IT" dirty="0" err="1"/>
                  <a:t>variables</a:t>
                </a:r>
                <a:r>
                  <a:rPr lang="it-IT" dirty="0"/>
                  <a:t> </a:t>
                </a:r>
                <a:r>
                  <a:rPr lang="it-IT" dirty="0" err="1"/>
                  <a:t>through</a:t>
                </a:r>
                <a:r>
                  <a:rPr lang="it-IT" dirty="0"/>
                  <a:t> </a:t>
                </a:r>
                <a:r>
                  <a:rPr lang="it-IT" dirty="0" err="1"/>
                  <a:t>precomputation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 </a:t>
                </a:r>
                <a:r>
                  <a:rPr lang="it-IT" dirty="0" err="1"/>
                  <a:t>sometimes</a:t>
                </a:r>
                <a:r>
                  <a:rPr lang="it-IT" dirty="0"/>
                  <a:t> </a:t>
                </a:r>
                <a:r>
                  <a:rPr lang="it-IT" dirty="0" err="1"/>
                  <a:t>useful</a:t>
                </a:r>
                <a:r>
                  <a:rPr lang="it-IT" dirty="0"/>
                  <a:t> to </a:t>
                </a:r>
                <a:r>
                  <a:rPr lang="it-IT" dirty="0" err="1"/>
                  <a:t>simplify</a:t>
                </a:r>
                <a:r>
                  <a:rPr lang="it-IT" dirty="0"/>
                  <a:t> the DP relation.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812" b="-5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54956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9: </a:t>
            </a:r>
            <a:r>
              <a:rPr lang="it-IT" dirty="0" err="1"/>
              <a:t>Placing</a:t>
            </a:r>
            <a:r>
              <a:rPr lang="it-IT" dirty="0"/>
              <a:t> </a:t>
            </a:r>
            <a:r>
              <a:rPr lang="it-IT" dirty="0" err="1"/>
              <a:t>Knights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chessboard</a:t>
            </a:r>
            <a:r>
              <a:rPr lang="it-IT" dirty="0"/>
              <a:t>, </a:t>
            </a:r>
            <a:r>
              <a:rPr lang="it-IT" dirty="0" err="1"/>
              <a:t>find</a:t>
            </a:r>
            <a:r>
              <a:rPr lang="it-IT" dirty="0"/>
              <a:t> the maximum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knights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threaten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maximum </a:t>
            </a:r>
            <a:r>
              <a:rPr lang="it-IT" dirty="0" err="1"/>
              <a:t>independent</a:t>
            </a:r>
            <a:r>
              <a:rPr lang="it-IT" dirty="0"/>
              <a:t> set in a bipartite </a:t>
            </a:r>
            <a:r>
              <a:rPr lang="it-IT" dirty="0" err="1"/>
              <a:t>graph</a:t>
            </a:r>
            <a:r>
              <a:rPr lang="it-IT" dirty="0"/>
              <a:t> (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knights</a:t>
            </a:r>
            <a:r>
              <a:rPr lang="it-IT" dirty="0"/>
              <a:t> </a:t>
            </a:r>
            <a:r>
              <a:rPr lang="it-IT" dirty="0" err="1"/>
              <a:t>threaten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on the </a:t>
            </a:r>
            <a:r>
              <a:rPr lang="it-IT" dirty="0" err="1"/>
              <a:t>same</a:t>
            </a:r>
            <a:r>
              <a:rPr lang="it-IT" dirty="0"/>
              <a:t> color).</a:t>
            </a:r>
          </a:p>
          <a:p>
            <a:pPr marL="0" indent="0">
              <a:buNone/>
            </a:pPr>
            <a:r>
              <a:rPr lang="it-IT" dirty="0" err="1"/>
              <a:t>Addition</a:t>
            </a:r>
            <a:r>
              <a:rPr lang="it-IT" dirty="0"/>
              <a:t>: some of the </a:t>
            </a:r>
            <a:r>
              <a:rPr lang="it-IT" dirty="0" err="1"/>
              <a:t>cells</a:t>
            </a:r>
            <a:r>
              <a:rPr lang="it-IT" dirty="0"/>
              <a:t> </a:t>
            </a:r>
            <a:r>
              <a:rPr lang="it-IT" dirty="0" err="1"/>
              <a:t>cannot</a:t>
            </a:r>
            <a:r>
              <a:rPr lang="it-IT" dirty="0"/>
              <a:t> be </a:t>
            </a:r>
            <a:r>
              <a:rPr lang="it-IT" dirty="0" err="1"/>
              <a:t>occupied</a:t>
            </a:r>
            <a:r>
              <a:rPr lang="it-IT" dirty="0"/>
              <a:t> (</a:t>
            </a:r>
            <a:r>
              <a:rPr lang="it-IT" dirty="0" err="1"/>
              <a:t>holes</a:t>
            </a:r>
            <a:r>
              <a:rPr lang="it-IT" dirty="0"/>
              <a:t>).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Maximum </a:t>
            </a:r>
            <a:r>
              <a:rPr lang="it-IT" dirty="0" err="1"/>
              <a:t>independent</a:t>
            </a:r>
            <a:r>
              <a:rPr lang="it-IT" dirty="0"/>
              <a:t> set on a bipartite </a:t>
            </a:r>
            <a:r>
              <a:rPr lang="it-IT" dirty="0" err="1"/>
              <a:t>graph</a:t>
            </a:r>
            <a:r>
              <a:rPr lang="it-IT" dirty="0"/>
              <a:t> =&gt; </a:t>
            </a:r>
            <a:r>
              <a:rPr lang="it-IT" dirty="0" err="1"/>
              <a:t>MaxFlow</a:t>
            </a:r>
            <a:r>
              <a:rPr lang="it-IT" dirty="0"/>
              <a:t> = </a:t>
            </a:r>
            <a:r>
              <a:rPr lang="it-IT" dirty="0" err="1"/>
              <a:t>MinVC</a:t>
            </a:r>
            <a:r>
              <a:rPr lang="it-IT" dirty="0"/>
              <a:t> = N – </a:t>
            </a:r>
            <a:r>
              <a:rPr lang="it-IT" dirty="0" err="1"/>
              <a:t>MaxIS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Holes</a:t>
            </a:r>
            <a:r>
              <a:rPr lang="it-IT" dirty="0"/>
              <a:t> are part of the </a:t>
            </a:r>
            <a:r>
              <a:rPr lang="it-IT" dirty="0" err="1"/>
              <a:t>MaxIS</a:t>
            </a:r>
            <a:r>
              <a:rPr lang="it-IT" dirty="0"/>
              <a:t>, must </a:t>
            </a:r>
            <a:r>
              <a:rPr lang="it-IT" dirty="0" err="1"/>
              <a:t>subtract</a:t>
            </a:r>
            <a:r>
              <a:rPr lang="it-IT" dirty="0"/>
              <a:t> the </a:t>
            </a:r>
            <a:r>
              <a:rPr lang="it-IT" dirty="0" err="1"/>
              <a:t>total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b="1" dirty="0" err="1"/>
              <a:t>directed</a:t>
            </a:r>
            <a:r>
              <a:rPr lang="it-IT" dirty="0"/>
              <a:t> with </a:t>
            </a: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 from one color to </a:t>
            </a:r>
            <a:r>
              <a:rPr lang="it-IT" dirty="0" err="1"/>
              <a:t>another</a:t>
            </a:r>
            <a:r>
              <a:rPr lang="it-IT" dirty="0"/>
              <a:t> (</a:t>
            </a:r>
            <a:r>
              <a:rPr lang="it-IT" dirty="0" err="1"/>
              <a:t>there</a:t>
            </a:r>
            <a:r>
              <a:rPr lang="it-IT" dirty="0"/>
              <a:t> are no </a:t>
            </a:r>
            <a:r>
              <a:rPr lang="it-IT" dirty="0" err="1"/>
              <a:t>undirected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).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 err="1"/>
              <a:t>Geometric</a:t>
            </a:r>
            <a:r>
              <a:rPr lang="it-IT" dirty="0"/>
              <a:t> </a:t>
            </a:r>
            <a:r>
              <a:rPr lang="it-IT" dirty="0" err="1"/>
              <a:t>reasoning</a:t>
            </a:r>
            <a:r>
              <a:rPr lang="it-IT" dirty="0"/>
              <a:t> and </a:t>
            </a:r>
            <a:r>
              <a:rPr lang="it-IT" dirty="0" err="1"/>
              <a:t>examples</a:t>
            </a:r>
            <a:r>
              <a:rPr lang="it-IT" dirty="0"/>
              <a:t> are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useful</a:t>
            </a:r>
            <a:r>
              <a:rPr lang="it-IT" dirty="0"/>
              <a:t> to model the </a:t>
            </a:r>
            <a:r>
              <a:rPr lang="it-IT" dirty="0" err="1"/>
              <a:t>problem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47421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10: </a:t>
            </a:r>
            <a:r>
              <a:rPr lang="it-IT" dirty="0" err="1"/>
              <a:t>GoldenEye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00930" cy="4667250"/>
          </a:xfrm>
        </p:spPr>
        <p:txBody>
          <a:bodyPr>
            <a:normAutofit fontScale="47500" lnSpcReduction="20000"/>
          </a:bodyPr>
          <a:lstStyle/>
          <a:p>
            <a:r>
              <a:rPr lang="it-IT" dirty="0"/>
              <a:t>Algorithmic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given</a:t>
            </a:r>
            <a:r>
              <a:rPr lang="it-IT" dirty="0"/>
              <a:t> a set of disks </a:t>
            </a:r>
            <a:r>
              <a:rPr lang="it-IT" dirty="0" err="1"/>
              <a:t>whose</a:t>
            </a:r>
            <a:r>
              <a:rPr lang="it-IT" dirty="0"/>
              <a:t> centers are </a:t>
            </a:r>
            <a:r>
              <a:rPr lang="it-IT" dirty="0" err="1"/>
              <a:t>given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the </a:t>
            </a:r>
            <a:r>
              <a:rPr lang="it-IT" dirty="0" err="1"/>
              <a:t>radius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variable</a:t>
            </a:r>
            <a:r>
              <a:rPr lang="it-IT" dirty="0"/>
              <a:t>.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collection</a:t>
            </a:r>
            <a:r>
              <a:rPr lang="it-IT" dirty="0"/>
              <a:t> of source and target points. </a:t>
            </a:r>
            <a:r>
              <a:rPr lang="it-IT" dirty="0" err="1"/>
              <a:t>These</a:t>
            </a:r>
            <a:r>
              <a:rPr lang="it-IT" dirty="0"/>
              <a:t> points are </a:t>
            </a:r>
            <a:r>
              <a:rPr lang="it-IT" dirty="0" err="1"/>
              <a:t>connected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lie</a:t>
            </a:r>
            <a:r>
              <a:rPr lang="it-IT" dirty="0"/>
              <a:t> in the </a:t>
            </a:r>
            <a:r>
              <a:rPr lang="it-IT" dirty="0" err="1"/>
              <a:t>same</a:t>
            </a:r>
            <a:r>
              <a:rPr lang="it-IT" dirty="0"/>
              <a:t> component of the union of disks.</a:t>
            </a:r>
          </a:p>
          <a:p>
            <a:pPr marL="0" indent="0">
              <a:buNone/>
            </a:pPr>
            <a:r>
              <a:rPr lang="it-IT" dirty="0"/>
              <a:t>Output </a:t>
            </a:r>
            <a:r>
              <a:rPr lang="it-IT" dirty="0" err="1"/>
              <a:t>three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/>
              <a:t>Which</a:t>
            </a:r>
            <a:r>
              <a:rPr lang="it-IT" dirty="0"/>
              <a:t> of the </a:t>
            </a:r>
            <a:r>
              <a:rPr lang="it-IT" dirty="0" err="1"/>
              <a:t>pair</a:t>
            </a:r>
            <a:r>
              <a:rPr lang="it-IT" dirty="0"/>
              <a:t> of points can be </a:t>
            </a:r>
            <a:r>
              <a:rPr lang="it-IT" dirty="0" err="1"/>
              <a:t>connected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radius</a:t>
            </a:r>
            <a:r>
              <a:rPr lang="it-IT" dirty="0"/>
              <a:t> p;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The </a:t>
            </a:r>
            <a:r>
              <a:rPr lang="it-IT" dirty="0" err="1"/>
              <a:t>smallest</a:t>
            </a:r>
            <a:r>
              <a:rPr lang="it-IT" dirty="0"/>
              <a:t> </a:t>
            </a:r>
            <a:r>
              <a:rPr lang="it-IT" dirty="0" err="1"/>
              <a:t>radius</a:t>
            </a:r>
            <a:r>
              <a:rPr lang="it-IT" dirty="0"/>
              <a:t> a so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points are </a:t>
            </a:r>
            <a:r>
              <a:rPr lang="it-IT" dirty="0" err="1"/>
              <a:t>connected</a:t>
            </a:r>
            <a:r>
              <a:rPr lang="it-IT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The </a:t>
            </a:r>
            <a:r>
              <a:rPr lang="it-IT" dirty="0" err="1"/>
              <a:t>smallest</a:t>
            </a:r>
            <a:r>
              <a:rPr lang="it-IT" dirty="0"/>
              <a:t> </a:t>
            </a:r>
            <a:r>
              <a:rPr lang="it-IT" dirty="0" err="1"/>
              <a:t>radius</a:t>
            </a:r>
            <a:r>
              <a:rPr lang="it-IT" dirty="0"/>
              <a:t> b so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the points in (1.) can be </a:t>
            </a:r>
            <a:r>
              <a:rPr lang="it-IT" dirty="0" err="1"/>
              <a:t>connected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Delaunay </a:t>
            </a:r>
            <a:r>
              <a:rPr lang="it-IT" dirty="0" err="1"/>
              <a:t>Triangulation</a:t>
            </a:r>
            <a:r>
              <a:rPr lang="it-IT" dirty="0"/>
              <a:t> of the disks.</a:t>
            </a:r>
          </a:p>
          <a:p>
            <a:pPr marL="0" indent="0">
              <a:buNone/>
            </a:pPr>
            <a:r>
              <a:rPr lang="it-IT" dirty="0" err="1"/>
              <a:t>Extract</a:t>
            </a:r>
            <a:r>
              <a:rPr lang="it-IT" dirty="0"/>
              <a:t> a </a:t>
            </a:r>
            <a:r>
              <a:rPr lang="it-IT" dirty="0" err="1"/>
              <a:t>vector</a:t>
            </a:r>
            <a:r>
              <a:rPr lang="it-IT" dirty="0"/>
              <a:t> of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 of the DT and sort </a:t>
            </a:r>
            <a:r>
              <a:rPr lang="it-IT" dirty="0" err="1"/>
              <a:t>them</a:t>
            </a:r>
            <a:r>
              <a:rPr lang="it-IT" dirty="0"/>
              <a:t> by </a:t>
            </a:r>
            <a:r>
              <a:rPr lang="it-IT" dirty="0" err="1"/>
              <a:t>squared</a:t>
            </a:r>
            <a:r>
              <a:rPr lang="it-IT" dirty="0"/>
              <a:t> </a:t>
            </a:r>
            <a:r>
              <a:rPr lang="it-IT" dirty="0" err="1"/>
              <a:t>length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Use 3 union-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structures</a:t>
            </a:r>
            <a:r>
              <a:rPr lang="it-IT" dirty="0"/>
              <a:t>: one (</a:t>
            </a:r>
            <a:r>
              <a:rPr lang="it-IT" dirty="0" err="1"/>
              <a:t>ds</a:t>
            </a:r>
            <a:r>
              <a:rPr lang="it-IT" dirty="0"/>
              <a:t>) with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 with </a:t>
            </a:r>
            <a:r>
              <a:rPr lang="it-IT" dirty="0" err="1"/>
              <a:t>length</a:t>
            </a:r>
            <a:r>
              <a:rPr lang="it-IT" dirty="0"/>
              <a:t> &lt;= p and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empty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moment (</a:t>
            </a:r>
            <a:r>
              <a:rPr lang="it-IT" dirty="0" err="1"/>
              <a:t>dsa</a:t>
            </a:r>
            <a:r>
              <a:rPr lang="it-IT" dirty="0"/>
              <a:t>, </a:t>
            </a:r>
            <a:r>
              <a:rPr lang="it-IT" dirty="0" err="1"/>
              <a:t>dsb</a:t>
            </a:r>
            <a:r>
              <a:rPr lang="it-IT" dirty="0"/>
              <a:t>).</a:t>
            </a:r>
          </a:p>
          <a:p>
            <a:pPr marL="0" indent="0">
              <a:buNone/>
            </a:pPr>
            <a:r>
              <a:rPr lang="it-IT" dirty="0"/>
              <a:t>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pair</a:t>
            </a:r>
            <a:r>
              <a:rPr lang="it-IT" dirty="0"/>
              <a:t> of points: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closest</a:t>
            </a:r>
            <a:r>
              <a:rPr lang="it-IT" dirty="0"/>
              <a:t> disk centers for </a:t>
            </a:r>
            <a:r>
              <a:rPr lang="it-IT" dirty="0" err="1"/>
              <a:t>both</a:t>
            </a:r>
            <a:r>
              <a:rPr lang="it-IT" dirty="0"/>
              <a:t> and </a:t>
            </a:r>
            <a:r>
              <a:rPr lang="it-IT" dirty="0" err="1"/>
              <a:t>ensure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within</a:t>
            </a:r>
            <a:r>
              <a:rPr lang="it-IT" dirty="0"/>
              <a:t> a </a:t>
            </a:r>
            <a:r>
              <a:rPr lang="it-IT" dirty="0" err="1"/>
              <a:t>distance</a:t>
            </a:r>
            <a:r>
              <a:rPr lang="it-IT" dirty="0"/>
              <a:t> of 4*p from the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pair</a:t>
            </a:r>
            <a:r>
              <a:rPr lang="it-IT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are in the </a:t>
            </a:r>
            <a:r>
              <a:rPr lang="it-IT" dirty="0" err="1"/>
              <a:t>same</a:t>
            </a:r>
            <a:r>
              <a:rPr lang="it-IT" dirty="0"/>
              <a:t> component, output «y» and update </a:t>
            </a:r>
            <a:r>
              <a:rPr lang="it-IT" dirty="0" err="1"/>
              <a:t>value</a:t>
            </a:r>
            <a:r>
              <a:rPr lang="it-IT" dirty="0"/>
              <a:t> b = max{0, b, </a:t>
            </a:r>
            <a:r>
              <a:rPr lang="it-IT" dirty="0" err="1"/>
              <a:t>ds</a:t>
            </a:r>
            <a:r>
              <a:rPr lang="it-IT" dirty="0"/>
              <a:t>, </a:t>
            </a:r>
            <a:r>
              <a:rPr lang="it-IT" dirty="0" err="1"/>
              <a:t>dt</a:t>
            </a:r>
            <a:r>
              <a:rPr lang="it-IT" dirty="0"/>
              <a:t>} with minimum </a:t>
            </a:r>
            <a:r>
              <a:rPr lang="it-IT" dirty="0" err="1"/>
              <a:t>squared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</a:t>
            </a:r>
            <a:r>
              <a:rPr lang="it-IT" dirty="0" err="1"/>
              <a:t>until</a:t>
            </a:r>
            <a:r>
              <a:rPr lang="it-IT" dirty="0"/>
              <a:t> the </a:t>
            </a:r>
            <a:r>
              <a:rPr lang="it-IT" dirty="0" err="1"/>
              <a:t>two</a:t>
            </a:r>
            <a:r>
              <a:rPr lang="it-IT" dirty="0"/>
              <a:t> points are </a:t>
            </a:r>
            <a:r>
              <a:rPr lang="it-IT" dirty="0" err="1"/>
              <a:t>connected</a:t>
            </a:r>
            <a:r>
              <a:rPr lang="it-IT" dirty="0"/>
              <a:t> in </a:t>
            </a:r>
            <a:r>
              <a:rPr lang="it-IT" dirty="0" err="1"/>
              <a:t>dsb</a:t>
            </a:r>
            <a:r>
              <a:rPr lang="it-IT" dirty="0"/>
              <a:t>, </a:t>
            </a:r>
            <a:r>
              <a:rPr lang="it-IT" dirty="0" err="1"/>
              <a:t>otherwise</a:t>
            </a:r>
            <a:r>
              <a:rPr lang="it-IT" dirty="0"/>
              <a:t> output «n».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Do the </a:t>
            </a:r>
            <a:r>
              <a:rPr lang="it-IT" dirty="0" err="1"/>
              <a:t>same</a:t>
            </a:r>
            <a:r>
              <a:rPr lang="it-IT" dirty="0"/>
              <a:t> for a with </a:t>
            </a:r>
            <a:r>
              <a:rPr lang="it-IT" dirty="0" err="1"/>
              <a:t>dsa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time with </a:t>
            </a:r>
            <a:r>
              <a:rPr lang="it-IT" dirty="0" err="1"/>
              <a:t>all</a:t>
            </a:r>
            <a:r>
              <a:rPr lang="it-IT" dirty="0"/>
              <a:t> points (and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the </a:t>
            </a:r>
            <a:r>
              <a:rPr lang="it-IT" dirty="0" err="1"/>
              <a:t>ones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answer</a:t>
            </a:r>
            <a:r>
              <a:rPr lang="it-IT" dirty="0"/>
              <a:t> «y» to the first query).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/>
              <a:t>DT </a:t>
            </a:r>
            <a:r>
              <a:rPr lang="it-IT" dirty="0" err="1"/>
              <a:t>significantly</a:t>
            </a:r>
            <a:r>
              <a:rPr lang="it-IT" dirty="0"/>
              <a:t> </a:t>
            </a:r>
            <a:r>
              <a:rPr lang="it-IT" dirty="0" err="1"/>
              <a:t>reduces</a:t>
            </a:r>
            <a:r>
              <a:rPr lang="it-IT" dirty="0"/>
              <a:t> the </a:t>
            </a:r>
            <a:r>
              <a:rPr lang="it-IT" dirty="0" err="1"/>
              <a:t>amount</a:t>
            </a:r>
            <a:r>
              <a:rPr lang="it-IT" dirty="0"/>
              <a:t> of </a:t>
            </a:r>
            <a:r>
              <a:rPr lang="it-IT" dirty="0" err="1"/>
              <a:t>useless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keeps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of the </a:t>
            </a:r>
            <a:r>
              <a:rPr lang="it-IT" dirty="0" err="1"/>
              <a:t>useful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 (in </a:t>
            </a:r>
            <a:r>
              <a:rPr lang="it-IT" dirty="0" err="1"/>
              <a:t>this</a:t>
            </a:r>
            <a:r>
              <a:rPr lang="it-IT" dirty="0"/>
              <a:t> case the EMST).</a:t>
            </a:r>
          </a:p>
        </p:txBody>
      </p:sp>
    </p:spTree>
    <p:extLst>
      <p:ext uri="{BB962C8B-B14F-4D97-AF65-F5344CB8AC3E}">
        <p14:creationId xmlns:p14="http://schemas.microsoft.com/office/powerpoint/2010/main" val="19887988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10: Asterix In </a:t>
            </a:r>
            <a:r>
              <a:rPr lang="it-IT" dirty="0" err="1"/>
              <a:t>Switzerland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 </a:t>
                </a:r>
                <a:r>
                  <a:rPr lang="it-IT" dirty="0" err="1"/>
                  <a:t>directed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t-IT" dirty="0"/>
                  <a:t>-</a:t>
                </a:r>
                <a:r>
                  <a:rPr lang="it-IT" dirty="0" err="1"/>
                  <a:t>weighted</a:t>
                </a:r>
                <a:r>
                  <a:rPr lang="it-IT" dirty="0"/>
                  <a:t> </a:t>
                </a:r>
                <a:r>
                  <a:rPr lang="it-IT" dirty="0" err="1"/>
                  <a:t>graph</a:t>
                </a:r>
                <a:r>
                  <a:rPr lang="it-IT" dirty="0"/>
                  <a:t>, </a:t>
                </a:r>
                <a:r>
                  <a:rPr lang="it-IT" dirty="0" err="1"/>
                  <a:t>where</a:t>
                </a:r>
                <a:r>
                  <a:rPr lang="it-IT" dirty="0"/>
                  <a:t> </a:t>
                </a:r>
                <a:r>
                  <a:rPr lang="it-IT" dirty="0" err="1"/>
                  <a:t>each</a:t>
                </a:r>
                <a:r>
                  <a:rPr lang="it-IT" dirty="0"/>
                  <a:t> vertex </a:t>
                </a:r>
                <a:r>
                  <a:rPr lang="it-IT" dirty="0" err="1"/>
                  <a:t>has</a:t>
                </a:r>
                <a:r>
                  <a:rPr lang="it-IT" dirty="0"/>
                  <a:t> a </a:t>
                </a:r>
                <a:r>
                  <a:rPr lang="it-IT" dirty="0" err="1"/>
                  <a:t>property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, tell </a:t>
                </a:r>
                <a:r>
                  <a:rPr lang="it-IT" dirty="0" err="1"/>
                  <a:t>if</a:t>
                </a:r>
                <a:r>
                  <a:rPr lang="it-IT" dirty="0"/>
                  <a:t> </a:t>
                </a:r>
                <a:r>
                  <a:rPr lang="it-IT" dirty="0" err="1"/>
                  <a:t>it’s</a:t>
                </a:r>
                <a:r>
                  <a:rPr lang="it-IT" dirty="0"/>
                  <a:t> </a:t>
                </a:r>
                <a:r>
                  <a:rPr lang="it-IT" dirty="0" err="1"/>
                  <a:t>possible</a:t>
                </a:r>
                <a:r>
                  <a:rPr lang="it-IT" dirty="0"/>
                  <a:t> to </a:t>
                </a:r>
                <a:r>
                  <a:rPr lang="it-IT" dirty="0" err="1"/>
                  <a:t>find</a:t>
                </a:r>
                <a:r>
                  <a:rPr lang="it-IT" dirty="0"/>
                  <a:t> a subset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it-IT" dirty="0"/>
                  <a:t> of </a:t>
                </a:r>
                <a:r>
                  <a:rPr lang="it-IT" dirty="0" err="1"/>
                  <a:t>vertices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free-standing, </a:t>
                </a:r>
                <a:r>
                  <a:rPr lang="it-IT" dirty="0" err="1"/>
                  <a:t>namely</a:t>
                </a:r>
                <a:r>
                  <a:rPr lang="it-IT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&gt;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!∈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t-IT" dirty="0"/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The </a:t>
                </a:r>
                <a:r>
                  <a:rPr lang="it-IT" dirty="0" err="1"/>
                  <a:t>main</a:t>
                </a:r>
                <a:r>
                  <a:rPr lang="it-IT" dirty="0"/>
                  <a:t> idea </a:t>
                </a:r>
                <a:r>
                  <a:rPr lang="it-IT" dirty="0" err="1"/>
                  <a:t>is</a:t>
                </a:r>
                <a:r>
                  <a:rPr lang="it-IT" dirty="0"/>
                  <a:t> to use flow and </a:t>
                </a:r>
                <a:r>
                  <a:rPr lang="it-IT" dirty="0" err="1"/>
                  <a:t>think</a:t>
                </a:r>
                <a:r>
                  <a:rPr lang="it-IT" dirty="0"/>
                  <a:t> of </a:t>
                </a:r>
                <a:r>
                  <a:rPr lang="it-IT" dirty="0" err="1"/>
                  <a:t>what</a:t>
                </a:r>
                <a:r>
                  <a:rPr lang="it-IT" dirty="0"/>
                  <a:t> the </a:t>
                </a:r>
                <a:r>
                  <a:rPr lang="it-IT" dirty="0" err="1"/>
                  <a:t>constraint</a:t>
                </a:r>
                <a:r>
                  <a:rPr lang="it-IT" dirty="0"/>
                  <a:t> </a:t>
                </a:r>
                <a:r>
                  <a:rPr lang="it-IT" dirty="0" err="1"/>
                  <a:t>above</a:t>
                </a:r>
                <a:r>
                  <a:rPr lang="it-IT" dirty="0"/>
                  <a:t> </a:t>
                </a:r>
                <a:r>
                  <a:rPr lang="it-IT" dirty="0" err="1"/>
                  <a:t>implies</a:t>
                </a:r>
                <a:r>
                  <a:rPr lang="it-IT" dirty="0"/>
                  <a:t> on </a:t>
                </a:r>
                <a:r>
                  <a:rPr lang="it-IT" dirty="0" err="1"/>
                  <a:t>it</a:t>
                </a:r>
                <a:r>
                  <a:rPr lang="it-IT" dirty="0"/>
                  <a:t>: </a:t>
                </a:r>
                <a:r>
                  <a:rPr lang="it-IT" dirty="0" err="1"/>
                  <a:t>if</a:t>
                </a:r>
                <a:r>
                  <a:rPr lang="it-IT" dirty="0"/>
                  <a:t> some </a:t>
                </a:r>
                <a:r>
                  <a:rPr lang="it-IT" dirty="0" err="1"/>
                  <a:t>vertices</a:t>
                </a:r>
                <a:r>
                  <a:rPr lang="it-IT" dirty="0"/>
                  <a:t> are free-standing, </a:t>
                </a:r>
                <a:r>
                  <a:rPr lang="it-IT" dirty="0" err="1"/>
                  <a:t>they</a:t>
                </a:r>
                <a:r>
                  <a:rPr lang="it-IT" dirty="0"/>
                  <a:t> </a:t>
                </a:r>
                <a:r>
                  <a:rPr lang="it-IT" dirty="0" err="1"/>
                  <a:t>will</a:t>
                </a:r>
                <a:r>
                  <a:rPr lang="it-IT" dirty="0"/>
                  <a:t> </a:t>
                </a:r>
                <a:r>
                  <a:rPr lang="it-IT" dirty="0" err="1"/>
                  <a:t>form</a:t>
                </a:r>
                <a:r>
                  <a:rPr lang="it-IT" dirty="0"/>
                  <a:t> a </a:t>
                </a:r>
                <a:r>
                  <a:rPr lang="it-IT" dirty="0" err="1"/>
                  <a:t>bottleneck</a:t>
                </a:r>
                <a:r>
                  <a:rPr lang="it-IT" dirty="0"/>
                  <a:t> in flow, </a:t>
                </a:r>
                <a:r>
                  <a:rPr lang="it-IT" dirty="0" err="1"/>
                  <a:t>since</a:t>
                </a:r>
                <a:r>
                  <a:rPr lang="it-IT" dirty="0"/>
                  <a:t> flow </a:t>
                </a:r>
                <a:r>
                  <a:rPr lang="it-IT" dirty="0" err="1"/>
                  <a:t>leaving</a:t>
                </a:r>
                <a:r>
                  <a:rPr lang="it-IT" dirty="0"/>
                  <a:t> </a:t>
                </a:r>
                <a:r>
                  <a:rPr lang="it-IT" dirty="0" err="1"/>
                  <a:t>this</a:t>
                </a:r>
                <a:r>
                  <a:rPr lang="it-IT" dirty="0"/>
                  <a:t> subset </a:t>
                </a:r>
                <a:r>
                  <a:rPr lang="it-IT" dirty="0" err="1"/>
                  <a:t>will</a:t>
                </a:r>
                <a:r>
                  <a:rPr lang="it-IT" dirty="0"/>
                  <a:t> be </a:t>
                </a:r>
                <a:r>
                  <a:rPr lang="it-IT" dirty="0" err="1"/>
                  <a:t>less</a:t>
                </a:r>
                <a:r>
                  <a:rPr lang="it-IT" dirty="0"/>
                  <a:t> </a:t>
                </a:r>
                <a:r>
                  <a:rPr lang="it-IT" dirty="0" err="1"/>
                  <a:t>than</a:t>
                </a:r>
                <a:r>
                  <a:rPr lang="it-IT" dirty="0"/>
                  <a:t> the sum of </a:t>
                </a:r>
                <a:r>
                  <a:rPr lang="it-IT" dirty="0" err="1"/>
                  <a:t>all</a:t>
                </a:r>
                <a:r>
                  <a:rPr lang="it-IT" dirty="0"/>
                  <a:t> the </a:t>
                </a:r>
                <a:r>
                  <a:rPr lang="it-IT" dirty="0" err="1"/>
                  <a:t>properties</a:t>
                </a:r>
                <a:r>
                  <a:rPr lang="it-IT" dirty="0"/>
                  <a:t> on </a:t>
                </a:r>
                <a:r>
                  <a:rPr lang="it-IT" dirty="0" err="1"/>
                  <a:t>those</a:t>
                </a:r>
                <a:r>
                  <a:rPr lang="it-IT" dirty="0"/>
                  <a:t> </a:t>
                </a:r>
                <a:r>
                  <a:rPr lang="it-IT" dirty="0" err="1"/>
                  <a:t>vertices</a:t>
                </a:r>
                <a:r>
                  <a:rPr lang="it-IT" dirty="0"/>
                  <a:t> (b). By </a:t>
                </a:r>
                <a:r>
                  <a:rPr lang="it-IT" dirty="0" err="1"/>
                  <a:t>connecting</a:t>
                </a:r>
                <a:r>
                  <a:rPr lang="it-IT" dirty="0"/>
                  <a:t> positive </a:t>
                </a:r>
                <a:r>
                  <a:rPr lang="it-IT" dirty="0" err="1"/>
                  <a:t>properties</a:t>
                </a:r>
                <a:r>
                  <a:rPr lang="it-IT" dirty="0"/>
                  <a:t> to the source and negative </a:t>
                </a:r>
                <a:r>
                  <a:rPr lang="it-IT" dirty="0" err="1"/>
                  <a:t>ones</a:t>
                </a:r>
                <a:r>
                  <a:rPr lang="it-IT" dirty="0"/>
                  <a:t> to a </a:t>
                </a:r>
                <a:r>
                  <a:rPr lang="it-IT" dirty="0" err="1"/>
                  <a:t>sink</a:t>
                </a:r>
                <a:r>
                  <a:rPr lang="it-IT" dirty="0"/>
                  <a:t>, the </a:t>
                </a:r>
                <a:r>
                  <a:rPr lang="it-IT" dirty="0" err="1"/>
                  <a:t>problem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solved</a:t>
                </a:r>
                <a:r>
                  <a:rPr lang="it-IT" dirty="0"/>
                  <a:t>, i.e. </a:t>
                </a:r>
                <a:r>
                  <a:rPr lang="it-IT" dirty="0" err="1"/>
                  <a:t>there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a free-standing set of </a:t>
                </a:r>
                <a:r>
                  <a:rPr lang="it-IT" dirty="0" err="1"/>
                  <a:t>vertices</a:t>
                </a:r>
                <a:r>
                  <a:rPr lang="it-IT" dirty="0"/>
                  <a:t> </a:t>
                </a:r>
                <a:r>
                  <a:rPr lang="it-IT" dirty="0" err="1"/>
                  <a:t>if</a:t>
                </a:r>
                <a:r>
                  <a:rPr lang="it-IT" dirty="0"/>
                  <a:t> and </a:t>
                </a:r>
                <a:r>
                  <a:rPr lang="it-IT" dirty="0" err="1"/>
                  <a:t>only</a:t>
                </a:r>
                <a:r>
                  <a:rPr lang="it-IT" dirty="0"/>
                  <a:t> </a:t>
                </a:r>
                <a:r>
                  <a:rPr lang="it-IT" dirty="0" err="1"/>
                  <a:t>if</a:t>
                </a:r>
                <a:r>
                  <a:rPr lang="it-IT" dirty="0"/>
                  <a:t> </a:t>
                </a:r>
                <a:r>
                  <a:rPr lang="it-IT" dirty="0" err="1"/>
                  <a:t>sum_positive_b</a:t>
                </a:r>
                <a:r>
                  <a:rPr lang="it-IT" dirty="0"/>
                  <a:t> &gt; flow.</a:t>
                </a:r>
              </a:p>
              <a:p>
                <a:r>
                  <a:rPr lang="it-IT" dirty="0"/>
                  <a:t>Take home</a:t>
                </a:r>
              </a:p>
              <a:p>
                <a:pPr marL="0" indent="0">
                  <a:buNone/>
                </a:pPr>
                <a:r>
                  <a:rPr lang="it-IT" dirty="0" err="1"/>
                  <a:t>Consider</a:t>
                </a:r>
                <a:r>
                  <a:rPr lang="it-IT" dirty="0"/>
                  <a:t> </a:t>
                </a:r>
                <a:r>
                  <a:rPr lang="it-IT" dirty="0" err="1"/>
                  <a:t>using</a:t>
                </a:r>
                <a:r>
                  <a:rPr lang="it-IT" dirty="0"/>
                  <a:t> flows for </a:t>
                </a:r>
                <a:r>
                  <a:rPr lang="it-IT" dirty="0" err="1"/>
                  <a:t>problems</a:t>
                </a:r>
                <a:r>
                  <a:rPr lang="it-IT" dirty="0"/>
                  <a:t> with yes/no </a:t>
                </a:r>
                <a:r>
                  <a:rPr lang="it-IT" dirty="0" err="1"/>
                  <a:t>answer</a:t>
                </a:r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 r="-8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55165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10: World Cup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We</a:t>
                </a:r>
                <a:r>
                  <a:rPr lang="it-IT" dirty="0"/>
                  <a:t> are </a:t>
                </a:r>
                <a:r>
                  <a:rPr lang="it-IT" dirty="0" err="1"/>
                  <a:t>given</a:t>
                </a:r>
                <a:r>
                  <a:rPr lang="it-IT" dirty="0"/>
                  <a:t> </a:t>
                </a:r>
                <a:r>
                  <a:rPr lang="it-IT" dirty="0" err="1"/>
                  <a:t>two</a:t>
                </a:r>
                <a:r>
                  <a:rPr lang="it-IT" dirty="0"/>
                  <a:t> sets of points. One set </a:t>
                </a:r>
                <a:r>
                  <a:rPr lang="it-IT" dirty="0" err="1"/>
                  <a:t>has</a:t>
                </a:r>
                <a:r>
                  <a:rPr lang="it-IT" dirty="0"/>
                  <a:t> a </a:t>
                </a:r>
                <a:r>
                  <a:rPr lang="it-IT" dirty="0" err="1"/>
                  <a:t>certain</a:t>
                </a:r>
                <a:r>
                  <a:rPr lang="it-IT" dirty="0"/>
                  <a:t> supply and the </a:t>
                </a:r>
                <a:r>
                  <a:rPr lang="it-IT" dirty="0" err="1"/>
                  <a:t>other</a:t>
                </a:r>
                <a:r>
                  <a:rPr lang="it-IT" dirty="0"/>
                  <a:t> </a:t>
                </a:r>
                <a:r>
                  <a:rPr lang="it-IT" dirty="0" err="1"/>
                  <a:t>has</a:t>
                </a:r>
                <a:r>
                  <a:rPr lang="it-IT" dirty="0"/>
                  <a:t> a demand. </a:t>
                </a:r>
                <a:r>
                  <a:rPr lang="it-IT" dirty="0" err="1"/>
                  <a:t>Let’s</a:t>
                </a:r>
                <a:r>
                  <a:rPr lang="it-IT" dirty="0"/>
                  <a:t> call the </a:t>
                </a:r>
                <a:r>
                  <a:rPr lang="it-IT" dirty="0" err="1"/>
                  <a:t>unit</a:t>
                </a:r>
                <a:r>
                  <a:rPr lang="it-IT" dirty="0"/>
                  <a:t> of supply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it-IT" dirty="0"/>
                  <a:t>. </a:t>
                </a:r>
                <a:r>
                  <a:rPr lang="it-IT" dirty="0" err="1"/>
                  <a:t>Maximize</a:t>
                </a:r>
                <a:r>
                  <a:rPr lang="it-IT" dirty="0"/>
                  <a:t> the </a:t>
                </a:r>
                <a:r>
                  <a:rPr lang="it-IT" dirty="0" err="1"/>
                  <a:t>total</a:t>
                </a:r>
                <a:r>
                  <a:rPr lang="it-IT" dirty="0"/>
                  <a:t> revenue </a:t>
                </a:r>
                <a:r>
                  <a:rPr lang="it-IT" dirty="0" err="1"/>
                  <a:t>among</a:t>
                </a:r>
                <a:r>
                  <a:rPr lang="it-IT" dirty="0"/>
                  <a:t> </a:t>
                </a:r>
                <a:r>
                  <a:rPr lang="it-IT" dirty="0" err="1"/>
                  <a:t>all</a:t>
                </a:r>
                <a:r>
                  <a:rPr lang="it-IT" dirty="0"/>
                  <a:t> </a:t>
                </a:r>
                <a:r>
                  <a:rPr lang="it-IT" dirty="0" err="1"/>
                  <a:t>exchanges</a:t>
                </a:r>
                <a:r>
                  <a:rPr lang="it-IT" dirty="0"/>
                  <a:t> </a:t>
                </a:r>
                <a:r>
                  <a:rPr lang="it-IT" dirty="0" err="1"/>
                  <a:t>between</a:t>
                </a:r>
                <a:r>
                  <a:rPr lang="it-IT" dirty="0"/>
                  <a:t> supply and demand </a:t>
                </a:r>
                <a:r>
                  <a:rPr lang="it-IT" dirty="0" err="1"/>
                  <a:t>nodes</a:t>
                </a:r>
                <a:r>
                  <a:rPr lang="it-IT" dirty="0"/>
                  <a:t>, </a:t>
                </a:r>
                <a:r>
                  <a:rPr lang="it-IT" dirty="0" err="1"/>
                  <a:t>given</a:t>
                </a:r>
                <a:r>
                  <a:rPr lang="it-IT" dirty="0"/>
                  <a:t> the </a:t>
                </a:r>
                <a:r>
                  <a:rPr lang="it-IT" dirty="0" err="1"/>
                  <a:t>constraints</a:t>
                </a:r>
                <a:r>
                  <a:rPr lang="it-IT" dirty="0"/>
                  <a:t> </a:t>
                </a:r>
                <a:r>
                  <a:rPr lang="it-IT" dirty="0" err="1"/>
                  <a:t>below</a:t>
                </a:r>
                <a:r>
                  <a:rPr lang="it-IT" dirty="0"/>
                  <a:t>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it-IT" dirty="0"/>
                  <a:t>Supply </a:t>
                </a:r>
                <a:r>
                  <a:rPr lang="it-IT" dirty="0" err="1"/>
                  <a:t>nodes</a:t>
                </a:r>
                <a:r>
                  <a:rPr lang="it-IT" dirty="0"/>
                  <a:t> </a:t>
                </a:r>
                <a:r>
                  <a:rPr lang="it-IT" dirty="0" err="1"/>
                  <a:t>have</a:t>
                </a:r>
                <a:r>
                  <a:rPr lang="it-IT" dirty="0"/>
                  <a:t> a </a:t>
                </a:r>
                <a:r>
                  <a:rPr lang="it-IT" dirty="0" err="1"/>
                  <a:t>total</a:t>
                </a:r>
                <a:r>
                  <a:rPr lang="it-IT" dirty="0"/>
                  <a:t> </a:t>
                </a:r>
                <a:r>
                  <a:rPr lang="it-IT" dirty="0" err="1"/>
                  <a:t>upper</a:t>
                </a:r>
                <a:r>
                  <a:rPr lang="it-IT" dirty="0"/>
                  <a:t> </a:t>
                </a:r>
                <a:r>
                  <a:rPr lang="it-IT" dirty="0" err="1"/>
                  <a:t>bound</a:t>
                </a:r>
                <a:r>
                  <a:rPr lang="it-IT" dirty="0"/>
                  <a:t> of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it-IT" dirty="0"/>
                  <a:t> and a </a:t>
                </a:r>
                <a:r>
                  <a:rPr lang="it-IT" dirty="0" err="1"/>
                  <a:t>given</a:t>
                </a:r>
                <a:r>
                  <a:rPr lang="it-IT" dirty="0"/>
                  <a:t> </a:t>
                </a:r>
                <a:r>
                  <a:rPr lang="it-IT" dirty="0" err="1"/>
                  <a:t>percentage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it-IT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it-IT" dirty="0"/>
                  <a:t>Demand </a:t>
                </a:r>
                <a:r>
                  <a:rPr lang="it-IT" dirty="0" err="1"/>
                  <a:t>nodes</a:t>
                </a:r>
                <a:r>
                  <a:rPr lang="it-IT" dirty="0"/>
                  <a:t> demand </a:t>
                </a:r>
                <a:r>
                  <a:rPr lang="it-IT" b="1" dirty="0" err="1"/>
                  <a:t>exactly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t-IT" dirty="0"/>
                  <a:t> and </a:t>
                </a:r>
                <a:r>
                  <a:rPr lang="it-IT" dirty="0" err="1"/>
                  <a:t>cannot</a:t>
                </a:r>
                <a:r>
                  <a:rPr lang="it-IT" dirty="0"/>
                  <a:t> </a:t>
                </a:r>
                <a:r>
                  <a:rPr lang="it-IT" dirty="0" err="1"/>
                  <a:t>consume</a:t>
                </a:r>
                <a:r>
                  <a:rPr lang="it-IT" dirty="0"/>
                  <a:t> more </a:t>
                </a:r>
                <a:r>
                  <a:rPr lang="it-IT" dirty="0" err="1"/>
                  <a:t>than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it-IT" dirty="0"/>
                  <a:t> in </a:t>
                </a:r>
                <a:r>
                  <a:rPr lang="it-IT" dirty="0" err="1"/>
                  <a:t>total</a:t>
                </a:r>
                <a:r>
                  <a:rPr lang="it-IT" dirty="0"/>
                  <a:t> </a:t>
                </a:r>
                <a:r>
                  <a:rPr lang="it-IT" dirty="0" err="1"/>
                  <a:t>when</a:t>
                </a:r>
                <a:r>
                  <a:rPr lang="it-IT" dirty="0"/>
                  <a:t> </a:t>
                </a:r>
                <a:r>
                  <a:rPr lang="it-IT" dirty="0" err="1"/>
                  <a:t>considering</a:t>
                </a:r>
                <a:r>
                  <a:rPr lang="it-IT" dirty="0"/>
                  <a:t> the </a:t>
                </a:r>
                <a:r>
                  <a:rPr lang="it-IT" dirty="0" err="1"/>
                  <a:t>percentage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%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it-IT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it-IT" dirty="0" err="1"/>
                  <a:t>Each</a:t>
                </a:r>
                <a:r>
                  <a:rPr lang="it-IT" dirty="0"/>
                  <a:t> </a:t>
                </a:r>
                <a:r>
                  <a:rPr lang="it-IT" dirty="0" err="1"/>
                  <a:t>node</a:t>
                </a:r>
                <a:r>
                  <a:rPr lang="it-IT" dirty="0"/>
                  <a:t> can </a:t>
                </a:r>
                <a:r>
                  <a:rPr lang="it-IT" dirty="0" err="1"/>
                  <a:t>lie</a:t>
                </a:r>
                <a:r>
                  <a:rPr lang="it-IT" dirty="0"/>
                  <a:t> on some disks of </a:t>
                </a:r>
                <a:r>
                  <a:rPr lang="it-IT" dirty="0" err="1"/>
                  <a:t>variable</a:t>
                </a:r>
                <a:r>
                  <a:rPr lang="it-IT" dirty="0"/>
                  <a:t> </a:t>
                </a:r>
                <a:r>
                  <a:rPr lang="it-IT" dirty="0" err="1"/>
                  <a:t>radius</a:t>
                </a:r>
                <a:r>
                  <a:rPr lang="it-IT" dirty="0"/>
                  <a:t>. The disks do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intersect</a:t>
                </a:r>
                <a:r>
                  <a:rPr lang="it-IT" dirty="0"/>
                  <a:t>. The revenue for </a:t>
                </a:r>
                <a:r>
                  <a:rPr lang="it-IT" dirty="0" err="1"/>
                  <a:t>each</a:t>
                </a:r>
                <a:r>
                  <a:rPr lang="it-IT" dirty="0"/>
                  <a:t> </a:t>
                </a:r>
                <a:r>
                  <a:rPr lang="it-IT" dirty="0" err="1"/>
                  <a:t>pair</a:t>
                </a:r>
                <a:r>
                  <a:rPr lang="it-IT" dirty="0"/>
                  <a:t> of points </a:t>
                </a:r>
                <a:r>
                  <a:rPr lang="it-IT" dirty="0" err="1"/>
                  <a:t>decreases</a:t>
                </a:r>
                <a:r>
                  <a:rPr lang="it-IT" dirty="0"/>
                  <a:t> by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/100</m:t>
                    </m:r>
                  </m:oMath>
                </a14:m>
                <a:r>
                  <a:rPr lang="it-IT" dirty="0"/>
                  <a:t>, </a:t>
                </a:r>
                <a:r>
                  <a:rPr lang="it-IT" dirty="0" err="1"/>
                  <a:t>where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the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circles</a:t>
                </a:r>
                <a:r>
                  <a:rPr lang="it-IT" dirty="0"/>
                  <a:t> the </a:t>
                </a:r>
                <a:r>
                  <a:rPr lang="it-IT" dirty="0" err="1"/>
                  <a:t>segment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connects</a:t>
                </a:r>
                <a:r>
                  <a:rPr lang="it-IT" dirty="0"/>
                  <a:t> the </a:t>
                </a:r>
                <a:r>
                  <a:rPr lang="it-IT" dirty="0" err="1"/>
                  <a:t>two</a:t>
                </a:r>
                <a:r>
                  <a:rPr lang="it-IT" dirty="0"/>
                  <a:t> points </a:t>
                </a:r>
                <a:r>
                  <a:rPr lang="it-IT" dirty="0" err="1"/>
                  <a:t>intersects</a:t>
                </a:r>
                <a:r>
                  <a:rPr lang="it-IT" dirty="0"/>
                  <a:t>.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 err="1"/>
                  <a:t>We</a:t>
                </a:r>
                <a:r>
                  <a:rPr lang="it-IT" dirty="0"/>
                  <a:t> </a:t>
                </a:r>
                <a:r>
                  <a:rPr lang="it-IT" dirty="0" err="1"/>
                  <a:t>have</a:t>
                </a:r>
                <a:r>
                  <a:rPr lang="it-IT" dirty="0"/>
                  <a:t> </a:t>
                </a:r>
                <a:r>
                  <a:rPr lang="it-IT" dirty="0" err="1"/>
                  <a:t>many</a:t>
                </a:r>
                <a:r>
                  <a:rPr lang="it-IT" dirty="0"/>
                  <a:t> </a:t>
                </a:r>
                <a:r>
                  <a:rPr lang="it-IT" dirty="0" err="1"/>
                  <a:t>constraints</a:t>
                </a:r>
                <a:r>
                  <a:rPr lang="it-IT" dirty="0"/>
                  <a:t> (flow non </a:t>
                </a:r>
                <a:r>
                  <a:rPr lang="it-IT" dirty="0" err="1"/>
                  <a:t>applicable</a:t>
                </a:r>
                <a:r>
                  <a:rPr lang="it-IT" dirty="0"/>
                  <a:t>). </a:t>
                </a:r>
                <a:r>
                  <a:rPr lang="it-IT" dirty="0" err="1"/>
                  <a:t>They</a:t>
                </a:r>
                <a:r>
                  <a:rPr lang="it-IT" dirty="0"/>
                  <a:t> are </a:t>
                </a:r>
                <a:r>
                  <a:rPr lang="it-IT" dirty="0" err="1"/>
                  <a:t>all</a:t>
                </a:r>
                <a:r>
                  <a:rPr lang="it-IT" dirty="0"/>
                  <a:t> linear and the input size </a:t>
                </a:r>
                <a:r>
                  <a:rPr lang="it-IT" dirty="0" err="1"/>
                  <a:t>is</a:t>
                </a:r>
                <a:r>
                  <a:rPr lang="it-IT" dirty="0"/>
                  <a:t> small =&gt; LP.</a:t>
                </a:r>
              </a:p>
              <a:p>
                <a:pPr marL="0" indent="0">
                  <a:buNone/>
                </a:pPr>
                <a:r>
                  <a:rPr lang="it-IT" dirty="0"/>
                  <a:t>In order to </a:t>
                </a:r>
                <a:r>
                  <a:rPr lang="it-IT" dirty="0" err="1"/>
                  <a:t>have</a:t>
                </a:r>
                <a:r>
                  <a:rPr lang="it-IT" dirty="0"/>
                  <a:t> </a:t>
                </a:r>
                <a:r>
                  <a:rPr lang="it-IT" dirty="0" err="1"/>
                  <a:t>only</a:t>
                </a:r>
                <a:r>
                  <a:rPr lang="it-IT" dirty="0"/>
                  <a:t> </a:t>
                </a:r>
                <a:r>
                  <a:rPr lang="it-IT" dirty="0" err="1"/>
                  <a:t>integer</a:t>
                </a:r>
                <a:r>
                  <a:rPr lang="it-IT" dirty="0"/>
                  <a:t> </a:t>
                </a:r>
                <a:r>
                  <a:rPr lang="it-IT" dirty="0" err="1"/>
                  <a:t>coefficients</a:t>
                </a:r>
                <a:r>
                  <a:rPr lang="it-IT" dirty="0"/>
                  <a:t>, </a:t>
                </a:r>
                <a:r>
                  <a:rPr lang="it-IT" dirty="0" err="1"/>
                  <a:t>multuply</a:t>
                </a:r>
                <a:r>
                  <a:rPr lang="it-IT" dirty="0"/>
                  <a:t> the </a:t>
                </a:r>
                <a:r>
                  <a:rPr lang="it-IT" dirty="0" err="1"/>
                  <a:t>percentage</a:t>
                </a:r>
                <a:r>
                  <a:rPr lang="it-IT" dirty="0"/>
                  <a:t> </a:t>
                </a:r>
                <a:r>
                  <a:rPr lang="it-IT" dirty="0" err="1"/>
                  <a:t>constraint</a:t>
                </a:r>
                <a:r>
                  <a:rPr lang="it-IT" dirty="0"/>
                  <a:t> by 100.</a:t>
                </a:r>
              </a:p>
              <a:p>
                <a:pPr marL="0" indent="0">
                  <a:buNone/>
                </a:pPr>
                <a:r>
                  <a:rPr lang="it-IT" dirty="0"/>
                  <a:t>To </a:t>
                </a:r>
                <a:r>
                  <a:rPr lang="it-IT" dirty="0" err="1"/>
                  <a:t>deal</a:t>
                </a:r>
                <a:r>
                  <a:rPr lang="it-IT" dirty="0"/>
                  <a:t> with the disks, </a:t>
                </a:r>
                <a:r>
                  <a:rPr lang="it-IT" dirty="0" err="1"/>
                  <a:t>initialize</a:t>
                </a:r>
                <a:r>
                  <a:rPr lang="it-IT" dirty="0"/>
                  <a:t> a </a:t>
                </a:r>
                <a:r>
                  <a:rPr lang="it-IT" dirty="0" err="1"/>
                  <a:t>matrix</a:t>
                </a:r>
                <a:r>
                  <a:rPr lang="it-IT" dirty="0"/>
                  <a:t> for </a:t>
                </a:r>
                <a:r>
                  <a:rPr lang="it-IT" dirty="0" err="1"/>
                  <a:t>each</a:t>
                </a:r>
                <a:r>
                  <a:rPr lang="it-IT" dirty="0"/>
                  <a:t> of the </a:t>
                </a:r>
                <a:r>
                  <a:rPr lang="it-IT" dirty="0" err="1"/>
                  <a:t>two</a:t>
                </a:r>
                <a:r>
                  <a:rPr lang="it-IT" dirty="0"/>
                  <a:t> sets of points to </a:t>
                </a:r>
                <a:r>
                  <a:rPr lang="it-IT" dirty="0" err="1"/>
                  <a:t>all</a:t>
                </a:r>
                <a:r>
                  <a:rPr lang="it-IT" dirty="0"/>
                  <a:t> 0s. Iterate over </a:t>
                </a:r>
                <a:r>
                  <a:rPr lang="it-IT" dirty="0" err="1"/>
                  <a:t>all</a:t>
                </a:r>
                <a:r>
                  <a:rPr lang="it-IT" dirty="0"/>
                  <a:t> disks. </a:t>
                </a:r>
                <a:r>
                  <a:rPr lang="it-IT" dirty="0" err="1"/>
                  <a:t>If</a:t>
                </a:r>
                <a:r>
                  <a:rPr lang="it-IT" dirty="0"/>
                  <a:t> a point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included</a:t>
                </a:r>
                <a:r>
                  <a:rPr lang="it-IT" dirty="0"/>
                  <a:t> in a disk (i.e., </a:t>
                </a:r>
                <a:r>
                  <a:rPr lang="it-IT" dirty="0" err="1"/>
                  <a:t>squared_distance</a:t>
                </a:r>
                <a:r>
                  <a:rPr lang="it-IT" dirty="0"/>
                  <a:t> &lt;= r*r), </a:t>
                </a:r>
                <a:r>
                  <a:rPr lang="it-IT" dirty="0" err="1"/>
                  <a:t>then</a:t>
                </a:r>
                <a:r>
                  <a:rPr lang="it-IT" dirty="0"/>
                  <a:t> set the </a:t>
                </a:r>
                <a:r>
                  <a:rPr lang="it-IT" dirty="0" err="1"/>
                  <a:t>cell</a:t>
                </a:r>
                <a:r>
                  <a:rPr lang="it-IT" dirty="0"/>
                  <a:t> to 1.</a:t>
                </a:r>
              </a:p>
              <a:p>
                <a:pPr marL="0" indent="0">
                  <a:buNone/>
                </a:pPr>
                <a:r>
                  <a:rPr lang="it-IT" dirty="0" err="1"/>
                  <a:t>When</a:t>
                </a:r>
                <a:r>
                  <a:rPr lang="it-IT" dirty="0"/>
                  <a:t> </a:t>
                </a:r>
                <a:r>
                  <a:rPr lang="it-IT" dirty="0" err="1"/>
                  <a:t>iterating</a:t>
                </a:r>
                <a:r>
                  <a:rPr lang="it-IT" dirty="0"/>
                  <a:t> over </a:t>
                </a:r>
                <a:r>
                  <a:rPr lang="it-IT" dirty="0" err="1"/>
                  <a:t>all</a:t>
                </a:r>
                <a:r>
                  <a:rPr lang="it-IT" dirty="0"/>
                  <a:t> </a:t>
                </a:r>
                <a:r>
                  <a:rPr lang="it-IT" dirty="0" err="1"/>
                  <a:t>pairs</a:t>
                </a:r>
                <a:r>
                  <a:rPr lang="it-IT" dirty="0"/>
                  <a:t> of points, check with a XOR </a:t>
                </a:r>
                <a:r>
                  <a:rPr lang="it-IT" dirty="0" err="1"/>
                  <a:t>operation</a:t>
                </a:r>
                <a:r>
                  <a:rPr lang="it-IT" dirty="0"/>
                  <a:t> </a:t>
                </a:r>
                <a:r>
                  <a:rPr lang="it-IT" dirty="0" err="1"/>
                  <a:t>how</a:t>
                </a:r>
                <a:r>
                  <a:rPr lang="it-IT" dirty="0"/>
                  <a:t> </a:t>
                </a:r>
                <a:r>
                  <a:rPr lang="it-IT" dirty="0" err="1"/>
                  <a:t>many</a:t>
                </a:r>
                <a:r>
                  <a:rPr lang="it-IT" dirty="0"/>
                  <a:t> disks </a:t>
                </a:r>
                <a:r>
                  <a:rPr lang="it-IT" dirty="0" err="1"/>
                  <a:t>we</a:t>
                </a:r>
                <a:r>
                  <a:rPr lang="it-IT" dirty="0"/>
                  <a:t> </a:t>
                </a:r>
                <a:r>
                  <a:rPr lang="it-IT" dirty="0" err="1"/>
                  <a:t>have</a:t>
                </a:r>
                <a:r>
                  <a:rPr lang="it-IT" dirty="0"/>
                  <a:t> to cross (sum </a:t>
                </a:r>
                <a:r>
                  <a:rPr lang="it-IT" dirty="0" err="1"/>
                  <a:t>all</a:t>
                </a:r>
                <a:r>
                  <a:rPr lang="it-IT" dirty="0"/>
                  <a:t> the 1s after the XOR).</a:t>
                </a:r>
              </a:p>
              <a:p>
                <a:pPr marL="0" indent="0">
                  <a:buNone/>
                </a:pPr>
                <a:r>
                  <a:rPr lang="it-IT" dirty="0" err="1"/>
                  <a:t>Maximize</a:t>
                </a:r>
                <a:r>
                  <a:rPr lang="it-IT" dirty="0"/>
                  <a:t> </a:t>
                </a:r>
                <a:r>
                  <a:rPr lang="it-IT" dirty="0" err="1"/>
                  <a:t>integer</a:t>
                </a:r>
                <a:r>
                  <a:rPr lang="it-IT" dirty="0"/>
                  <a:t> </a:t>
                </a:r>
                <a:r>
                  <a:rPr lang="it-IT" dirty="0" err="1"/>
                  <a:t>objective</a:t>
                </a:r>
                <a:r>
                  <a:rPr lang="it-IT" dirty="0"/>
                  <a:t> </a:t>
                </a:r>
                <a:r>
                  <a:rPr lang="it-IT" dirty="0" err="1"/>
                  <a:t>function</a:t>
                </a:r>
                <a:r>
                  <a:rPr lang="it-IT" dirty="0"/>
                  <a:t> =&gt; </a:t>
                </a:r>
                <a:r>
                  <a:rPr lang="it-IT" dirty="0" err="1"/>
                  <a:t>multiply</a:t>
                </a:r>
                <a:r>
                  <a:rPr lang="it-IT" dirty="0"/>
                  <a:t> by 100 and </a:t>
                </a:r>
                <a:r>
                  <a:rPr lang="it-IT" dirty="0" err="1"/>
                  <a:t>change</a:t>
                </a:r>
                <a:r>
                  <a:rPr lang="it-IT" dirty="0"/>
                  <a:t> </a:t>
                </a:r>
                <a:r>
                  <a:rPr lang="it-IT" dirty="0" err="1"/>
                  <a:t>its</a:t>
                </a:r>
                <a:r>
                  <a:rPr lang="it-IT" dirty="0"/>
                  <a:t> </a:t>
                </a:r>
                <a:r>
                  <a:rPr lang="it-IT" dirty="0" err="1"/>
                  <a:t>sign</a:t>
                </a:r>
                <a:r>
                  <a:rPr lang="it-IT" dirty="0"/>
                  <a:t>.</a:t>
                </a:r>
              </a:p>
              <a:p>
                <a:r>
                  <a:rPr lang="it-IT" dirty="0"/>
                  <a:t>Take home</a:t>
                </a:r>
              </a:p>
              <a:p>
                <a:pPr marL="0" indent="0">
                  <a:buNone/>
                </a:pPr>
                <a:r>
                  <a:rPr lang="it-IT" dirty="0" err="1"/>
                  <a:t>When</a:t>
                </a:r>
                <a:r>
                  <a:rPr lang="it-IT" dirty="0"/>
                  <a:t> the task </a:t>
                </a:r>
                <a:r>
                  <a:rPr lang="it-IT" dirty="0" err="1"/>
                  <a:t>description</a:t>
                </a:r>
                <a:r>
                  <a:rPr lang="it-IT" dirty="0"/>
                  <a:t> </a:t>
                </a:r>
                <a:r>
                  <a:rPr lang="it-IT" dirty="0" err="1"/>
                  <a:t>states</a:t>
                </a:r>
                <a:r>
                  <a:rPr lang="it-IT" dirty="0"/>
                  <a:t> to round the </a:t>
                </a:r>
                <a:r>
                  <a:rPr lang="it-IT" dirty="0" err="1"/>
                  <a:t>result</a:t>
                </a:r>
                <a:r>
                  <a:rPr lang="it-IT" dirty="0"/>
                  <a:t> to an </a:t>
                </a:r>
                <a:r>
                  <a:rPr lang="it-IT" dirty="0" err="1"/>
                  <a:t>integer</a:t>
                </a:r>
                <a:r>
                  <a:rPr lang="it-IT" dirty="0"/>
                  <a:t>, </a:t>
                </a:r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suggests</a:t>
                </a:r>
                <a:r>
                  <a:rPr lang="it-IT" dirty="0"/>
                  <a:t> </a:t>
                </a:r>
                <a:r>
                  <a:rPr lang="it-IT" dirty="0" err="1"/>
                  <a:t>using</a:t>
                </a:r>
                <a:r>
                  <a:rPr lang="it-IT" dirty="0"/>
                  <a:t> LP.</a:t>
                </a:r>
              </a:p>
              <a:p>
                <a:pPr marL="0" indent="0">
                  <a:buNone/>
                </a:pPr>
                <a:r>
                  <a:rPr lang="it-IT" dirty="0" err="1"/>
                  <a:t>Naive</a:t>
                </a:r>
                <a:r>
                  <a:rPr lang="it-IT" dirty="0"/>
                  <a:t> </a:t>
                </a:r>
                <a:r>
                  <a:rPr lang="it-IT" dirty="0" err="1"/>
                  <a:t>solution</a:t>
                </a:r>
                <a:r>
                  <a:rPr lang="it-IT" dirty="0"/>
                  <a:t>, </a:t>
                </a:r>
                <a:r>
                  <a:rPr lang="it-IT" dirty="0" err="1"/>
                  <a:t>but</a:t>
                </a:r>
                <a:r>
                  <a:rPr lang="it-IT" dirty="0"/>
                  <a:t> </a:t>
                </a:r>
                <a:r>
                  <a:rPr lang="it-IT" dirty="0" err="1"/>
                  <a:t>still</a:t>
                </a:r>
                <a:r>
                  <a:rPr lang="it-IT" dirty="0"/>
                  <a:t> works.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6" t="-126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84278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10: </a:t>
            </a:r>
            <a:r>
              <a:rPr lang="it-IT" dirty="0" err="1"/>
              <a:t>Evolution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/>
              <a:t>Algorithmic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tree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vertex </a:t>
            </a:r>
            <a:r>
              <a:rPr lang="it-IT" dirty="0" err="1"/>
              <a:t>values</a:t>
            </a:r>
            <a:r>
              <a:rPr lang="it-IT" dirty="0"/>
              <a:t> are </a:t>
            </a:r>
            <a:r>
              <a:rPr lang="it-IT" dirty="0" err="1"/>
              <a:t>decreasing</a:t>
            </a:r>
            <a:r>
              <a:rPr lang="it-IT" dirty="0"/>
              <a:t> from root to </a:t>
            </a:r>
            <a:r>
              <a:rPr lang="it-IT" dirty="0" err="1"/>
              <a:t>leaves</a:t>
            </a:r>
            <a:r>
              <a:rPr lang="it-IT" dirty="0"/>
              <a:t>, </a:t>
            </a:r>
            <a:r>
              <a:rPr lang="it-IT" dirty="0" err="1"/>
              <a:t>find</a:t>
            </a:r>
            <a:r>
              <a:rPr lang="it-IT" dirty="0"/>
              <a:t> the </a:t>
            </a:r>
            <a:r>
              <a:rPr lang="it-IT" dirty="0" err="1"/>
              <a:t>ancestor</a:t>
            </a:r>
            <a:r>
              <a:rPr lang="it-IT" dirty="0"/>
              <a:t> vertex </a:t>
            </a:r>
            <a:r>
              <a:rPr lang="it-IT" dirty="0" err="1"/>
              <a:t>closest</a:t>
            </a:r>
            <a:r>
              <a:rPr lang="it-IT" dirty="0"/>
              <a:t> to root from a </a:t>
            </a:r>
            <a:r>
              <a:rPr lang="it-IT" dirty="0" err="1"/>
              <a:t>starting</a:t>
            </a:r>
            <a:r>
              <a:rPr lang="it-IT" dirty="0"/>
              <a:t> vertex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weight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b.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Explicitly</a:t>
            </a:r>
            <a:r>
              <a:rPr lang="it-IT" dirty="0"/>
              <a:t> </a:t>
            </a:r>
            <a:r>
              <a:rPr lang="it-IT" dirty="0" err="1"/>
              <a:t>storing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paths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allowed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, </a:t>
            </a:r>
            <a:r>
              <a:rPr lang="it-IT" dirty="0" err="1"/>
              <a:t>since</a:t>
            </a:r>
            <a:r>
              <a:rPr lang="it-IT" dirty="0"/>
              <a:t> O(n^2)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too</a:t>
            </a:r>
            <a:r>
              <a:rPr lang="it-IT" dirty="0"/>
              <a:t> large.</a:t>
            </a:r>
          </a:p>
          <a:p>
            <a:pPr marL="0" indent="0">
              <a:buNone/>
            </a:pPr>
            <a:r>
              <a:rPr lang="it-IT" dirty="0"/>
              <a:t>A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store </a:t>
            </a:r>
            <a:r>
              <a:rPr lang="it-IT" dirty="0" err="1"/>
              <a:t>all</a:t>
            </a:r>
            <a:r>
              <a:rPr lang="it-IT" dirty="0"/>
              <a:t> the queries first, </a:t>
            </a:r>
            <a:r>
              <a:rPr lang="it-IT" dirty="0" err="1"/>
              <a:t>grouping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per </a:t>
            </a:r>
            <a:r>
              <a:rPr lang="it-IT" dirty="0" err="1"/>
              <a:t>starting</a:t>
            </a:r>
            <a:r>
              <a:rPr lang="it-IT" dirty="0"/>
              <a:t> vertex and do a </a:t>
            </a:r>
            <a:r>
              <a:rPr lang="it-IT" b="1" dirty="0"/>
              <a:t>single</a:t>
            </a:r>
            <a:r>
              <a:rPr lang="it-IT" dirty="0"/>
              <a:t> DFS </a:t>
            </a:r>
            <a:r>
              <a:rPr lang="it-IT" dirty="0" err="1"/>
              <a:t>visit</a:t>
            </a:r>
            <a:r>
              <a:rPr lang="it-IT" dirty="0"/>
              <a:t> of the </a:t>
            </a:r>
            <a:r>
              <a:rPr lang="it-IT" dirty="0" err="1"/>
              <a:t>tree</a:t>
            </a:r>
            <a:r>
              <a:rPr lang="it-IT" dirty="0"/>
              <a:t>. Use a </a:t>
            </a:r>
            <a:r>
              <a:rPr lang="it-IT" dirty="0" err="1"/>
              <a:t>tmp</a:t>
            </a:r>
            <a:r>
              <a:rPr lang="it-IT" dirty="0"/>
              <a:t> </a:t>
            </a:r>
            <a:r>
              <a:rPr lang="it-IT" dirty="0" err="1"/>
              <a:t>vector</a:t>
            </a:r>
            <a:r>
              <a:rPr lang="it-IT" dirty="0"/>
              <a:t> to store the indexes </a:t>
            </a:r>
            <a:r>
              <a:rPr lang="it-IT" dirty="0" err="1"/>
              <a:t>visited</a:t>
            </a:r>
            <a:r>
              <a:rPr lang="it-IT" dirty="0"/>
              <a:t> and </a:t>
            </a:r>
            <a:r>
              <a:rPr lang="it-IT" dirty="0" err="1"/>
              <a:t>then</a:t>
            </a:r>
            <a:r>
              <a:rPr lang="it-IT" dirty="0"/>
              <a:t> do a </a:t>
            </a:r>
            <a:r>
              <a:rPr lang="it-IT" dirty="0" err="1"/>
              <a:t>binary</a:t>
            </a:r>
            <a:r>
              <a:rPr lang="it-IT" dirty="0"/>
              <a:t> </a:t>
            </a:r>
            <a:r>
              <a:rPr lang="it-IT" dirty="0" err="1"/>
              <a:t>search</a:t>
            </a:r>
            <a:r>
              <a:rPr lang="it-IT" dirty="0"/>
              <a:t> on the </a:t>
            </a:r>
            <a:r>
              <a:rPr lang="it-IT" dirty="0" err="1"/>
              <a:t>fly</a:t>
            </a:r>
            <a:r>
              <a:rPr lang="it-IT" dirty="0"/>
              <a:t> over </a:t>
            </a:r>
            <a:r>
              <a:rPr lang="it-IT" dirty="0" err="1"/>
              <a:t>tmp</a:t>
            </a:r>
            <a:r>
              <a:rPr lang="it-IT" dirty="0"/>
              <a:t> per </a:t>
            </a:r>
            <a:r>
              <a:rPr lang="it-IT" dirty="0" err="1"/>
              <a:t>every</a:t>
            </a:r>
            <a:r>
              <a:rPr lang="it-IT" dirty="0"/>
              <a:t> query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 vertex.</a:t>
            </a:r>
          </a:p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the root by </a:t>
            </a:r>
            <a:r>
              <a:rPr lang="it-IT" dirty="0" err="1"/>
              <a:t>searching</a:t>
            </a:r>
            <a:r>
              <a:rPr lang="it-IT" dirty="0"/>
              <a:t> for the index of the </a:t>
            </a:r>
            <a:r>
              <a:rPr lang="it-IT" dirty="0" err="1"/>
              <a:t>largest</a:t>
            </a:r>
            <a:r>
              <a:rPr lang="it-IT" dirty="0"/>
              <a:t> </a:t>
            </a:r>
            <a:r>
              <a:rPr lang="it-IT" dirty="0" err="1"/>
              <a:t>element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Remember</a:t>
            </a:r>
            <a:r>
              <a:rPr lang="it-IT" dirty="0"/>
              <a:t> to </a:t>
            </a:r>
            <a:r>
              <a:rPr lang="it-IT" dirty="0" err="1"/>
              <a:t>backtrack</a:t>
            </a:r>
            <a:r>
              <a:rPr lang="it-IT" dirty="0"/>
              <a:t> the </a:t>
            </a:r>
            <a:r>
              <a:rPr lang="it-IT" dirty="0" err="1"/>
              <a:t>vector</a:t>
            </a:r>
            <a:r>
              <a:rPr lang="it-IT" dirty="0"/>
              <a:t> </a:t>
            </a:r>
            <a:r>
              <a:rPr lang="it-IT" dirty="0" err="1"/>
              <a:t>tmp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Rearrange</a:t>
            </a:r>
            <a:r>
              <a:rPr lang="it-IT" dirty="0"/>
              <a:t> the </a:t>
            </a:r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end.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sometimes</a:t>
            </a:r>
            <a:r>
              <a:rPr lang="it-IT" dirty="0"/>
              <a:t> </a:t>
            </a:r>
            <a:r>
              <a:rPr lang="it-IT" dirty="0" err="1"/>
              <a:t>useful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to follow the </a:t>
            </a:r>
            <a:r>
              <a:rPr lang="it-IT" dirty="0" err="1"/>
              <a:t>natural</a:t>
            </a:r>
            <a:r>
              <a:rPr lang="it-IT" dirty="0"/>
              <a:t> flow of the </a:t>
            </a:r>
            <a:r>
              <a:rPr lang="it-IT" dirty="0" err="1"/>
              <a:t>problem</a:t>
            </a:r>
            <a:r>
              <a:rPr lang="it-IT" dirty="0"/>
              <a:t> (in </a:t>
            </a:r>
            <a:r>
              <a:rPr lang="it-IT" dirty="0" err="1"/>
              <a:t>this</a:t>
            </a:r>
            <a:r>
              <a:rPr lang="it-IT" dirty="0"/>
              <a:t> case </a:t>
            </a:r>
            <a:r>
              <a:rPr lang="it-IT" dirty="0" err="1"/>
              <a:t>we</a:t>
            </a:r>
            <a:r>
              <a:rPr lang="it-IT" dirty="0"/>
              <a:t> store </a:t>
            </a:r>
            <a:r>
              <a:rPr lang="it-IT" dirty="0" err="1"/>
              <a:t>all</a:t>
            </a:r>
            <a:r>
              <a:rPr lang="it-IT" dirty="0"/>
              <a:t> the queries first).</a:t>
            </a:r>
          </a:p>
        </p:txBody>
      </p:sp>
    </p:spTree>
    <p:extLst>
      <p:ext uri="{BB962C8B-B14F-4D97-AF65-F5344CB8AC3E}">
        <p14:creationId xmlns:p14="http://schemas.microsoft.com/office/powerpoint/2010/main" val="3084423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10: Asterix And The </a:t>
            </a:r>
            <a:r>
              <a:rPr lang="it-IT" dirty="0" err="1"/>
              <a:t>Chariot</a:t>
            </a:r>
            <a:r>
              <a:rPr lang="it-IT" dirty="0"/>
              <a:t> Race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40627" cy="4539664"/>
          </a:xfrm>
        </p:spPr>
        <p:txBody>
          <a:bodyPr>
            <a:normAutofit fontScale="55000" lnSpcReduction="20000"/>
          </a:bodyPr>
          <a:lstStyle/>
          <a:p>
            <a:r>
              <a:rPr lang="it-IT" dirty="0"/>
              <a:t>Algorithmic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rooted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 and a cost for </a:t>
            </a:r>
            <a:r>
              <a:rPr lang="it-IT" dirty="0" err="1"/>
              <a:t>each</a:t>
            </a:r>
            <a:r>
              <a:rPr lang="it-IT" dirty="0"/>
              <a:t> vertex, </a:t>
            </a:r>
            <a:r>
              <a:rPr lang="it-IT" dirty="0" err="1"/>
              <a:t>find</a:t>
            </a:r>
            <a:r>
              <a:rPr lang="it-IT" dirty="0"/>
              <a:t> the minimum cost of a subset of </a:t>
            </a:r>
            <a:r>
              <a:rPr lang="it-IT" dirty="0" err="1"/>
              <a:t>vertices</a:t>
            </a: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vertex in the </a:t>
            </a:r>
            <a:r>
              <a:rPr lang="it-IT" dirty="0" err="1"/>
              <a:t>tree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an </a:t>
            </a:r>
            <a:r>
              <a:rPr lang="it-IT" dirty="0" err="1"/>
              <a:t>edge</a:t>
            </a:r>
            <a:r>
              <a:rPr lang="it-IT" dirty="0"/>
              <a:t> to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one of </a:t>
            </a:r>
            <a:r>
              <a:rPr lang="it-IT" dirty="0" err="1"/>
              <a:t>them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Although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seem</a:t>
            </a:r>
            <a:r>
              <a:rPr lang="it-IT" dirty="0"/>
              <a:t> like a vertex cover, </a:t>
            </a:r>
            <a:r>
              <a:rPr lang="it-IT" dirty="0" err="1"/>
              <a:t>surprisingly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DP state: </a:t>
            </a:r>
            <a:r>
              <a:rPr lang="it-IT" dirty="0" err="1"/>
              <a:t>bool</a:t>
            </a:r>
            <a:r>
              <a:rPr lang="it-IT" dirty="0"/>
              <a:t> </a:t>
            </a:r>
            <a:r>
              <a:rPr lang="it-IT" dirty="0" err="1"/>
              <a:t>covered</a:t>
            </a:r>
            <a:r>
              <a:rPr lang="it-IT" dirty="0"/>
              <a:t>, </a:t>
            </a:r>
            <a:r>
              <a:rPr lang="it-IT" dirty="0" err="1"/>
              <a:t>bool</a:t>
            </a:r>
            <a:r>
              <a:rPr lang="it-IT" dirty="0"/>
              <a:t> </a:t>
            </a:r>
            <a:r>
              <a:rPr lang="it-IT" dirty="0" err="1"/>
              <a:t>compulsory</a:t>
            </a:r>
            <a:r>
              <a:rPr lang="it-IT" dirty="0"/>
              <a:t>, </a:t>
            </a:r>
            <a:r>
              <a:rPr lang="it-IT" dirty="0" err="1"/>
              <a:t>int</a:t>
            </a:r>
            <a:r>
              <a:rPr lang="it-IT" dirty="0"/>
              <a:t> start.</a:t>
            </a:r>
          </a:p>
          <a:p>
            <a:pPr marL="0" indent="0">
              <a:buNone/>
            </a:pPr>
            <a:r>
              <a:rPr lang="it-IT" dirty="0" err="1"/>
              <a:t>Precomputations</a:t>
            </a:r>
            <a:r>
              <a:rPr lang="it-IT" dirty="0"/>
              <a:t> inside DP:</a:t>
            </a:r>
          </a:p>
          <a:p>
            <a:pPr marL="0" indent="0">
              <a:buNone/>
            </a:pPr>
            <a:r>
              <a:rPr lang="it-IT" dirty="0" err="1"/>
              <a:t>cov</a:t>
            </a:r>
            <a:r>
              <a:rPr lang="it-IT" dirty="0"/>
              <a:t> += f(target, </a:t>
            </a:r>
            <a:r>
              <a:rPr lang="it-IT" dirty="0" err="1"/>
              <a:t>covered</a:t>
            </a:r>
            <a:r>
              <a:rPr lang="it-IT" dirty="0"/>
              <a:t>=</a:t>
            </a:r>
            <a:r>
              <a:rPr lang="it-IT" dirty="0" err="1"/>
              <a:t>true</a:t>
            </a:r>
            <a:r>
              <a:rPr lang="it-IT" dirty="0"/>
              <a:t>, </a:t>
            </a:r>
            <a:r>
              <a:rPr lang="it-IT" dirty="0" err="1"/>
              <a:t>compulsory</a:t>
            </a:r>
            <a:r>
              <a:rPr lang="it-IT" dirty="0"/>
              <a:t>=false); </a:t>
            </a:r>
            <a:r>
              <a:rPr lang="it-IT" dirty="0" err="1"/>
              <a:t>cov</a:t>
            </a:r>
            <a:r>
              <a:rPr lang="it-IT" dirty="0"/>
              <a:t> += costs[start]</a:t>
            </a:r>
          </a:p>
          <a:p>
            <a:pPr marL="0" indent="0">
              <a:buNone/>
            </a:pPr>
            <a:r>
              <a:rPr lang="it-IT" dirty="0" err="1"/>
              <a:t>If</a:t>
            </a:r>
            <a:r>
              <a:rPr lang="it-IT" dirty="0"/>
              <a:t>(</a:t>
            </a:r>
            <a:r>
              <a:rPr lang="it-IT" dirty="0" err="1"/>
              <a:t>compulsory</a:t>
            </a:r>
            <a:r>
              <a:rPr lang="it-IT" dirty="0"/>
              <a:t>) </a:t>
            </a:r>
            <a:r>
              <a:rPr lang="it-IT" dirty="0" err="1"/>
              <a:t>return</a:t>
            </a:r>
            <a:r>
              <a:rPr lang="it-IT" dirty="0"/>
              <a:t> </a:t>
            </a:r>
            <a:r>
              <a:rPr lang="it-IT" dirty="0" err="1"/>
              <a:t>cov</a:t>
            </a:r>
            <a:r>
              <a:rPr lang="it-IT" dirty="0"/>
              <a:t>;	//must be </a:t>
            </a:r>
            <a:r>
              <a:rPr lang="it-IT" dirty="0" err="1"/>
              <a:t>covered</a:t>
            </a:r>
            <a:r>
              <a:rPr lang="it-IT" dirty="0"/>
              <a:t>, </a:t>
            </a:r>
            <a:r>
              <a:rPr lang="it-IT" dirty="0" err="1"/>
              <a:t>return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not_cov</a:t>
            </a:r>
            <a:r>
              <a:rPr lang="it-IT" dirty="0"/>
              <a:t> += f(target, </a:t>
            </a:r>
            <a:r>
              <a:rPr lang="it-IT" dirty="0" err="1"/>
              <a:t>covered</a:t>
            </a:r>
            <a:r>
              <a:rPr lang="it-IT" dirty="0"/>
              <a:t>=false, </a:t>
            </a:r>
            <a:r>
              <a:rPr lang="it-IT" dirty="0" err="1"/>
              <a:t>compulsory</a:t>
            </a:r>
            <a:r>
              <a:rPr lang="it-IT" dirty="0"/>
              <a:t>=false);</a:t>
            </a:r>
          </a:p>
          <a:p>
            <a:pPr marL="0" indent="0">
              <a:buNone/>
            </a:pPr>
            <a:r>
              <a:rPr lang="it-IT" dirty="0" err="1"/>
              <a:t>If</a:t>
            </a:r>
            <a:r>
              <a:rPr lang="it-IT" dirty="0"/>
              <a:t>(</a:t>
            </a:r>
            <a:r>
              <a:rPr lang="it-IT" dirty="0" err="1"/>
              <a:t>covered</a:t>
            </a:r>
            <a:r>
              <a:rPr lang="it-IT" dirty="0"/>
              <a:t>) </a:t>
            </a:r>
            <a:r>
              <a:rPr lang="it-IT" dirty="0" err="1"/>
              <a:t>return</a:t>
            </a:r>
            <a:r>
              <a:rPr lang="it-IT" dirty="0"/>
              <a:t> min(</a:t>
            </a:r>
            <a:r>
              <a:rPr lang="it-IT" dirty="0" err="1"/>
              <a:t>cov</a:t>
            </a:r>
            <a:r>
              <a:rPr lang="it-IT" dirty="0"/>
              <a:t>, </a:t>
            </a:r>
            <a:r>
              <a:rPr lang="it-IT" dirty="0" err="1"/>
              <a:t>not_cov</a:t>
            </a:r>
            <a:r>
              <a:rPr lang="it-IT" dirty="0"/>
              <a:t>);	//</a:t>
            </a:r>
            <a:r>
              <a:rPr lang="it-IT" dirty="0" err="1"/>
              <a:t>father</a:t>
            </a:r>
            <a:r>
              <a:rPr lang="it-IT" dirty="0"/>
              <a:t> </a:t>
            </a:r>
            <a:r>
              <a:rPr lang="it-IT" dirty="0" err="1"/>
              <a:t>covered</a:t>
            </a:r>
            <a:r>
              <a:rPr lang="it-IT" dirty="0"/>
              <a:t>, </a:t>
            </a:r>
            <a:r>
              <a:rPr lang="it-IT" dirty="0" err="1"/>
              <a:t>choose</a:t>
            </a:r>
            <a:r>
              <a:rPr lang="it-IT" dirty="0"/>
              <a:t> minimum</a:t>
            </a:r>
          </a:p>
          <a:p>
            <a:pPr marL="0" indent="0">
              <a:buNone/>
            </a:pPr>
            <a:r>
              <a:rPr lang="it-IT" dirty="0" err="1"/>
              <a:t>comp</a:t>
            </a:r>
            <a:r>
              <a:rPr lang="it-IT" dirty="0"/>
              <a:t> = </a:t>
            </a:r>
            <a:r>
              <a:rPr lang="it-IT" dirty="0" err="1"/>
              <a:t>cov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en-US" dirty="0"/>
              <a:t>//father not covered, choose minimum between covering this node or covering one of the children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comp</a:t>
            </a:r>
            <a:r>
              <a:rPr lang="it-IT" dirty="0"/>
              <a:t> = min(</a:t>
            </a:r>
            <a:r>
              <a:rPr lang="it-IT" dirty="0" err="1"/>
              <a:t>comp</a:t>
            </a:r>
            <a:r>
              <a:rPr lang="it-IT" dirty="0"/>
              <a:t>, </a:t>
            </a:r>
            <a:r>
              <a:rPr lang="it-IT" dirty="0" err="1"/>
              <a:t>not_cov</a:t>
            </a:r>
            <a:r>
              <a:rPr lang="it-IT" dirty="0"/>
              <a:t> – f(target, </a:t>
            </a:r>
            <a:r>
              <a:rPr lang="it-IT" dirty="0" err="1"/>
              <a:t>covered</a:t>
            </a:r>
            <a:r>
              <a:rPr lang="it-IT" dirty="0"/>
              <a:t>=false, </a:t>
            </a:r>
            <a:r>
              <a:rPr lang="it-IT" dirty="0" err="1"/>
              <a:t>compulsory</a:t>
            </a:r>
            <a:r>
              <a:rPr lang="it-IT" dirty="0"/>
              <a:t>=false) + f(target, </a:t>
            </a:r>
            <a:r>
              <a:rPr lang="it-IT" dirty="0" err="1"/>
              <a:t>covered</a:t>
            </a:r>
            <a:r>
              <a:rPr lang="it-IT" dirty="0"/>
              <a:t>=false, </a:t>
            </a:r>
            <a:r>
              <a:rPr lang="it-IT" dirty="0" err="1"/>
              <a:t>compulsory</a:t>
            </a:r>
            <a:r>
              <a:rPr lang="it-IT" dirty="0"/>
              <a:t>=</a:t>
            </a:r>
            <a:r>
              <a:rPr lang="it-IT" dirty="0" err="1"/>
              <a:t>true</a:t>
            </a:r>
            <a:r>
              <a:rPr lang="it-IT" dirty="0"/>
              <a:t>);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/>
              <a:t>EXTREMELY PAINFUL</a:t>
            </a:r>
          </a:p>
        </p:txBody>
      </p:sp>
    </p:spTree>
    <p:extLst>
      <p:ext uri="{BB962C8B-B14F-4D97-AF65-F5344CB8AC3E}">
        <p14:creationId xmlns:p14="http://schemas.microsoft.com/office/powerpoint/2010/main" val="17750811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11: Phantom </a:t>
            </a:r>
            <a:r>
              <a:rPr lang="it-IT" dirty="0" err="1"/>
              <a:t>Menace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directed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, a set of </a:t>
            </a:r>
            <a:r>
              <a:rPr lang="it-IT" dirty="0" err="1"/>
              <a:t>starting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and a set of end </a:t>
            </a:r>
            <a:r>
              <a:rPr lang="it-IT" dirty="0" err="1"/>
              <a:t>nodes</a:t>
            </a:r>
            <a:r>
              <a:rPr lang="it-IT" dirty="0"/>
              <a:t>, output the minimum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cut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two</a:t>
            </a:r>
            <a:r>
              <a:rPr lang="it-IT" dirty="0"/>
              <a:t> sets.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statement</a:t>
            </a:r>
            <a:r>
              <a:rPr lang="it-IT" dirty="0"/>
              <a:t> </a:t>
            </a:r>
            <a:r>
              <a:rPr lang="it-IT" dirty="0" err="1"/>
              <a:t>clearly</a:t>
            </a:r>
            <a:r>
              <a:rPr lang="it-IT" dirty="0"/>
              <a:t> </a:t>
            </a:r>
            <a:r>
              <a:rPr lang="it-IT" dirty="0" err="1"/>
              <a:t>tells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a minimum vertex </a:t>
            </a:r>
            <a:r>
              <a:rPr lang="it-IT" dirty="0" err="1"/>
              <a:t>cut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know </a:t>
            </a:r>
            <a:r>
              <a:rPr lang="it-IT" dirty="0" err="1"/>
              <a:t>how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an </a:t>
            </a:r>
            <a:r>
              <a:rPr lang="it-IT" dirty="0" err="1"/>
              <a:t>edge</a:t>
            </a:r>
            <a:r>
              <a:rPr lang="it-IT" dirty="0"/>
              <a:t> </a:t>
            </a:r>
            <a:r>
              <a:rPr lang="it-IT" dirty="0" err="1"/>
              <a:t>cut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flow, </a:t>
            </a:r>
            <a:r>
              <a:rPr lang="it-IT" dirty="0" err="1"/>
              <a:t>simply</a:t>
            </a:r>
            <a:r>
              <a:rPr lang="it-IT" dirty="0"/>
              <a:t> split </a:t>
            </a:r>
            <a:r>
              <a:rPr lang="it-IT" dirty="0" err="1"/>
              <a:t>each</a:t>
            </a:r>
            <a:r>
              <a:rPr lang="it-IT" dirty="0"/>
              <a:t> vertex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(in and out) and </a:t>
            </a:r>
            <a:r>
              <a:rPr lang="it-IT" dirty="0" err="1"/>
              <a:t>add</a:t>
            </a:r>
            <a:r>
              <a:rPr lang="it-IT" dirty="0"/>
              <a:t> an </a:t>
            </a:r>
            <a:r>
              <a:rPr lang="it-IT" dirty="0" err="1"/>
              <a:t>edge</a:t>
            </a:r>
            <a:r>
              <a:rPr lang="it-IT" dirty="0"/>
              <a:t> in </a:t>
            </a:r>
            <a:r>
              <a:rPr lang="it-IT" dirty="0" err="1"/>
              <a:t>between</a:t>
            </a:r>
            <a:r>
              <a:rPr lang="it-IT" dirty="0"/>
              <a:t> of </a:t>
            </a:r>
            <a:r>
              <a:rPr lang="it-IT" dirty="0" err="1"/>
              <a:t>capacity</a:t>
            </a:r>
            <a:r>
              <a:rPr lang="it-IT" dirty="0"/>
              <a:t> 1.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MaxFlow</a:t>
            </a:r>
            <a:r>
              <a:rPr lang="it-IT" dirty="0"/>
              <a:t> </a:t>
            </a:r>
            <a:r>
              <a:rPr lang="it-IT" dirty="0" err="1"/>
              <a:t>corresponds</a:t>
            </a:r>
            <a:r>
              <a:rPr lang="it-IT" dirty="0"/>
              <a:t> to the minimum vertex </a:t>
            </a:r>
            <a:r>
              <a:rPr lang="it-IT" dirty="0" err="1"/>
              <a:t>cut</a:t>
            </a:r>
            <a:r>
              <a:rPr lang="it-IT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65332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11: Return Of The Jedi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Calculate</a:t>
            </a:r>
            <a:r>
              <a:rPr lang="it-IT" dirty="0"/>
              <a:t> the second-best minimum </a:t>
            </a:r>
            <a:r>
              <a:rPr lang="it-IT" dirty="0" err="1"/>
              <a:t>spanning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First </a:t>
            </a:r>
            <a:r>
              <a:rPr lang="it-IT" dirty="0" err="1"/>
              <a:t>calculate</a:t>
            </a:r>
            <a:r>
              <a:rPr lang="it-IT" dirty="0"/>
              <a:t> the minimum </a:t>
            </a:r>
            <a:r>
              <a:rPr lang="it-IT" dirty="0" err="1"/>
              <a:t>spanning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Discard</a:t>
            </a:r>
            <a:r>
              <a:rPr lang="it-IT" dirty="0"/>
              <a:t> one of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a time </a:t>
            </a:r>
            <a:r>
              <a:rPr lang="it-IT" dirty="0" err="1"/>
              <a:t>while</a:t>
            </a:r>
            <a:r>
              <a:rPr lang="it-IT" dirty="0"/>
              <a:t> building a second best minimum </a:t>
            </a:r>
            <a:r>
              <a:rPr lang="it-IT" dirty="0" err="1"/>
              <a:t>spanning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 and </a:t>
            </a:r>
            <a:r>
              <a:rPr lang="it-IT" dirty="0" err="1"/>
              <a:t>find</a:t>
            </a:r>
            <a:r>
              <a:rPr lang="it-IT" dirty="0"/>
              <a:t> the one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minimum overall cost.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can be </a:t>
            </a:r>
            <a:r>
              <a:rPr lang="it-IT" dirty="0" err="1"/>
              <a:t>asked</a:t>
            </a:r>
            <a:r>
              <a:rPr lang="it-IT" dirty="0"/>
              <a:t> to </a:t>
            </a:r>
            <a:r>
              <a:rPr lang="it-IT" dirty="0" err="1"/>
              <a:t>rewrite</a:t>
            </a:r>
            <a:r>
              <a:rPr lang="it-IT" dirty="0"/>
              <a:t> </a:t>
            </a:r>
            <a:r>
              <a:rPr lang="it-IT" dirty="0" err="1"/>
              <a:t>basic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algorithms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in the library.</a:t>
            </a:r>
          </a:p>
        </p:txBody>
      </p:sp>
    </p:spTree>
    <p:extLst>
      <p:ext uri="{BB962C8B-B14F-4D97-AF65-F5344CB8AC3E}">
        <p14:creationId xmlns:p14="http://schemas.microsoft.com/office/powerpoint/2010/main" val="3073122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11: </a:t>
            </a:r>
            <a:r>
              <a:rPr lang="it-IT" dirty="0" err="1"/>
              <a:t>Idefix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given</a:t>
            </a:r>
            <a:r>
              <a:rPr lang="it-IT" dirty="0"/>
              <a:t> a set of disks of </a:t>
            </a:r>
            <a:r>
              <a:rPr lang="it-IT" dirty="0" err="1"/>
              <a:t>radius</a:t>
            </a:r>
            <a:r>
              <a:rPr lang="it-IT" dirty="0"/>
              <a:t> r (</a:t>
            </a:r>
            <a:r>
              <a:rPr lang="it-IT" dirty="0" err="1"/>
              <a:t>initally</a:t>
            </a:r>
            <a:r>
              <a:rPr lang="it-IT" dirty="0"/>
              <a:t>) and a set of points.</a:t>
            </a:r>
          </a:p>
          <a:p>
            <a:pPr marL="0" indent="0">
              <a:buNone/>
            </a:pPr>
            <a:r>
              <a:rPr lang="it-IT" dirty="0" err="1"/>
              <a:t>Answer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queries: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The maximum </a:t>
            </a:r>
            <a:r>
              <a:rPr lang="it-IT" dirty="0" err="1"/>
              <a:t>number</a:t>
            </a:r>
            <a:r>
              <a:rPr lang="it-IT" dirty="0"/>
              <a:t> of points one can </a:t>
            </a:r>
            <a:r>
              <a:rPr lang="it-IT" dirty="0" err="1"/>
              <a:t>inspect</a:t>
            </a:r>
            <a:r>
              <a:rPr lang="it-IT" dirty="0"/>
              <a:t> on a </a:t>
            </a:r>
            <a:r>
              <a:rPr lang="it-IT" dirty="0" err="1"/>
              <a:t>path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some disks,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trajectory</a:t>
            </a:r>
            <a:r>
              <a:rPr lang="it-IT" dirty="0"/>
              <a:t> must be </a:t>
            </a:r>
            <a:r>
              <a:rPr lang="it-IT" dirty="0" err="1"/>
              <a:t>contained</a:t>
            </a:r>
            <a:r>
              <a:rPr lang="it-IT" dirty="0"/>
              <a:t> in the union of </a:t>
            </a:r>
            <a:r>
              <a:rPr lang="it-IT" dirty="0" err="1"/>
              <a:t>those</a:t>
            </a:r>
            <a:r>
              <a:rPr lang="it-IT" dirty="0"/>
              <a:t> disks. Start and end points are </a:t>
            </a:r>
            <a:r>
              <a:rPr lang="it-IT" dirty="0" err="1"/>
              <a:t>freely</a:t>
            </a:r>
            <a:r>
              <a:rPr lang="it-IT" dirty="0"/>
              <a:t> </a:t>
            </a:r>
            <a:r>
              <a:rPr lang="it-IT" dirty="0" err="1"/>
              <a:t>chosen</a:t>
            </a:r>
            <a:r>
              <a:rPr lang="it-IT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number</a:t>
            </a:r>
            <a:r>
              <a:rPr lang="it-IT" dirty="0"/>
              <a:t> k, the </a:t>
            </a:r>
            <a:r>
              <a:rPr lang="it-IT" dirty="0" err="1"/>
              <a:t>smallest</a:t>
            </a:r>
            <a:r>
              <a:rPr lang="it-IT" dirty="0"/>
              <a:t> disk </a:t>
            </a:r>
            <a:r>
              <a:rPr lang="it-IT" dirty="0" err="1"/>
              <a:t>radius</a:t>
            </a: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one can </a:t>
            </a:r>
            <a:r>
              <a:rPr lang="it-IT" dirty="0" err="1"/>
              <a:t>inspect</a:t>
            </a:r>
            <a:r>
              <a:rPr lang="it-IT" dirty="0"/>
              <a:t> k points, under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constraints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above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Use a union-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 for the </a:t>
            </a:r>
            <a:r>
              <a:rPr lang="it-IT" dirty="0" err="1"/>
              <a:t>each</a:t>
            </a:r>
            <a:r>
              <a:rPr lang="it-IT" dirty="0"/>
              <a:t> of the queries:</a:t>
            </a:r>
          </a:p>
          <a:p>
            <a:pPr marL="0" indent="0">
              <a:buNone/>
            </a:pPr>
            <a:r>
              <a:rPr lang="it-IT" dirty="0"/>
              <a:t>For the first query, </a:t>
            </a:r>
            <a:r>
              <a:rPr lang="it-IT" dirty="0" err="1"/>
              <a:t>add</a:t>
            </a:r>
            <a:r>
              <a:rPr lang="it-IT" dirty="0"/>
              <a:t> to the union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disks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2*r and store in an array 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many</a:t>
            </a:r>
            <a:r>
              <a:rPr lang="it-IT" dirty="0"/>
              <a:t> points are </a:t>
            </a:r>
            <a:r>
              <a:rPr lang="it-IT" dirty="0" err="1"/>
              <a:t>reachable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a set (i.e. </a:t>
            </a:r>
            <a:r>
              <a:rPr lang="it-IT" dirty="0" err="1"/>
              <a:t>connected</a:t>
            </a:r>
            <a:r>
              <a:rPr lang="it-IT" dirty="0"/>
              <a:t> component).</a:t>
            </a:r>
          </a:p>
          <a:p>
            <a:pPr marL="0" indent="0">
              <a:buNone/>
            </a:pPr>
            <a:r>
              <a:rPr lang="it-IT" dirty="0"/>
              <a:t>For the second query, </a:t>
            </a:r>
            <a:r>
              <a:rPr lang="it-IT" dirty="0" err="1"/>
              <a:t>add</a:t>
            </a:r>
            <a:r>
              <a:rPr lang="it-IT" dirty="0"/>
              <a:t> to the union </a:t>
            </a:r>
            <a:r>
              <a:rPr lang="it-IT" dirty="0" err="1"/>
              <a:t>find</a:t>
            </a:r>
            <a:r>
              <a:rPr lang="it-IT" dirty="0"/>
              <a:t> ALL </a:t>
            </a:r>
            <a:r>
              <a:rPr lang="it-IT" dirty="0" err="1"/>
              <a:t>edges</a:t>
            </a:r>
            <a:r>
              <a:rPr lang="it-IT" dirty="0"/>
              <a:t> (</a:t>
            </a:r>
            <a:r>
              <a:rPr lang="it-IT" dirty="0" err="1"/>
              <a:t>including</a:t>
            </a:r>
            <a:r>
              <a:rPr lang="it-IT" dirty="0"/>
              <a:t>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points and disks </a:t>
            </a:r>
            <a:r>
              <a:rPr lang="it-IT" dirty="0" err="1"/>
              <a:t>scaled</a:t>
            </a:r>
            <a:r>
              <a:rPr lang="it-IT" dirty="0"/>
              <a:t> by 4) and </a:t>
            </a:r>
            <a:r>
              <a:rPr lang="it-IT" dirty="0" err="1"/>
              <a:t>mark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with a </a:t>
            </a:r>
            <a:r>
              <a:rPr lang="it-IT" dirty="0" err="1"/>
              <a:t>bool</a:t>
            </a:r>
            <a:r>
              <a:rPr lang="it-IT" dirty="0"/>
              <a:t> to </a:t>
            </a:r>
            <a:r>
              <a:rPr lang="it-IT" dirty="0" err="1"/>
              <a:t>distinguish</a:t>
            </a:r>
            <a:r>
              <a:rPr lang="it-IT" dirty="0"/>
              <a:t> the </a:t>
            </a:r>
            <a:r>
              <a:rPr lang="it-IT" dirty="0" err="1"/>
              <a:t>edge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, </a:t>
            </a:r>
            <a:r>
              <a:rPr lang="it-IT" dirty="0" err="1"/>
              <a:t>then</a:t>
            </a:r>
            <a:r>
              <a:rPr lang="it-IT" dirty="0"/>
              <a:t> sort </a:t>
            </a:r>
            <a:r>
              <a:rPr lang="it-IT" dirty="0" err="1"/>
              <a:t>them</a:t>
            </a:r>
            <a:r>
              <a:rPr lang="it-IT" dirty="0"/>
              <a:t>.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edge</a:t>
            </a:r>
            <a:r>
              <a:rPr lang="it-IT" dirty="0"/>
              <a:t>:</a:t>
            </a:r>
          </a:p>
          <a:p>
            <a:pPr marL="0" indent="0">
              <a:buNone/>
            </a:pP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connects</a:t>
            </a:r>
            <a:r>
              <a:rPr lang="it-IT" dirty="0"/>
              <a:t> a point and a disk, just </a:t>
            </a:r>
            <a:r>
              <a:rPr lang="it-IT" dirty="0" err="1"/>
              <a:t>increase</a:t>
            </a:r>
            <a:r>
              <a:rPr lang="it-IT" dirty="0"/>
              <a:t> by 1 the </a:t>
            </a:r>
            <a:r>
              <a:rPr lang="it-IT" dirty="0" err="1"/>
              <a:t>number</a:t>
            </a:r>
            <a:r>
              <a:rPr lang="it-IT" dirty="0"/>
              <a:t> of points </a:t>
            </a:r>
            <a:r>
              <a:rPr lang="it-IT" dirty="0" err="1"/>
              <a:t>reachable</a:t>
            </a:r>
            <a:r>
              <a:rPr lang="it-IT" dirty="0"/>
              <a:t> by the </a:t>
            </a:r>
            <a:r>
              <a:rPr lang="it-IT" dirty="0" err="1"/>
              <a:t>respective</a:t>
            </a:r>
            <a:r>
              <a:rPr lang="it-IT" dirty="0"/>
              <a:t> set of disk </a:t>
            </a:r>
            <a:r>
              <a:rPr lang="it-IT" dirty="0" err="1"/>
              <a:t>which</a:t>
            </a:r>
            <a:r>
              <a:rPr lang="it-IT" dirty="0"/>
              <a:t> the </a:t>
            </a:r>
            <a:r>
              <a:rPr lang="it-IT" dirty="0" err="1"/>
              <a:t>latter</a:t>
            </a:r>
            <a:r>
              <a:rPr lang="it-IT" dirty="0"/>
              <a:t> </a:t>
            </a:r>
            <a:r>
              <a:rPr lang="it-IT" dirty="0" err="1"/>
              <a:t>belongs</a:t>
            </a:r>
            <a:r>
              <a:rPr lang="it-IT" dirty="0"/>
              <a:t> to (</a:t>
            </a:r>
            <a:r>
              <a:rPr lang="it-IT" dirty="0" err="1"/>
              <a:t>using</a:t>
            </a:r>
            <a:r>
              <a:rPr lang="it-IT" dirty="0"/>
              <a:t> a new array, </a:t>
            </a:r>
            <a:r>
              <a:rPr lang="it-IT" dirty="0" err="1"/>
              <a:t>as</a:t>
            </a:r>
            <a:r>
              <a:rPr lang="it-IT" dirty="0"/>
              <a:t> in the first query).</a:t>
            </a:r>
          </a:p>
          <a:p>
            <a:pPr marL="0" indent="0">
              <a:buNone/>
            </a:pP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connects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disks, do a union and </a:t>
            </a:r>
            <a:r>
              <a:rPr lang="it-IT" dirty="0" err="1"/>
              <a:t>add</a:t>
            </a:r>
            <a:r>
              <a:rPr lang="it-IT" dirty="0"/>
              <a:t> the </a:t>
            </a:r>
            <a:r>
              <a:rPr lang="it-IT" dirty="0" err="1"/>
              <a:t>count</a:t>
            </a:r>
            <a:r>
              <a:rPr lang="it-IT" dirty="0"/>
              <a:t> of points to the </a:t>
            </a:r>
            <a:r>
              <a:rPr lang="it-IT" dirty="0" err="1"/>
              <a:t>newly</a:t>
            </a:r>
            <a:r>
              <a:rPr lang="it-IT" dirty="0"/>
              <a:t> </a:t>
            </a:r>
            <a:r>
              <a:rPr lang="it-IT" dirty="0" err="1"/>
              <a:t>formed</a:t>
            </a:r>
            <a:r>
              <a:rPr lang="it-IT" dirty="0"/>
              <a:t> set.</a:t>
            </a:r>
          </a:p>
          <a:p>
            <a:pPr marL="0" indent="0">
              <a:buNone/>
            </a:pP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soon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one set </a:t>
            </a:r>
            <a:r>
              <a:rPr lang="it-IT" dirty="0" err="1"/>
              <a:t>has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k points, break the loop.</a:t>
            </a:r>
          </a:p>
        </p:txBody>
      </p:sp>
    </p:spTree>
    <p:extLst>
      <p:ext uri="{BB962C8B-B14F-4D97-AF65-F5344CB8AC3E}">
        <p14:creationId xmlns:p14="http://schemas.microsoft.com/office/powerpoint/2010/main" val="32409522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11: Asterix And The Roman </a:t>
            </a:r>
            <a:r>
              <a:rPr lang="it-IT" dirty="0" err="1"/>
              <a:t>Legions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We</a:t>
                </a:r>
                <a:r>
                  <a:rPr lang="it-IT" dirty="0"/>
                  <a:t> are </a:t>
                </a:r>
                <a:r>
                  <a:rPr lang="it-IT" dirty="0" err="1"/>
                  <a:t>given</a:t>
                </a:r>
                <a:r>
                  <a:rPr lang="it-IT" dirty="0"/>
                  <a:t> a </a:t>
                </a:r>
                <a:r>
                  <a:rPr lang="it-IT" dirty="0" err="1"/>
                  <a:t>starting</a:t>
                </a:r>
                <a:r>
                  <a:rPr lang="it-IT" dirty="0"/>
                  <a:t> point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and </a:t>
                </a:r>
                <a:r>
                  <a:rPr lang="it-IT" dirty="0" err="1"/>
                  <a:t>several</a:t>
                </a:r>
                <a:r>
                  <a:rPr lang="it-IT" dirty="0"/>
                  <a:t> </a:t>
                </a:r>
                <a:r>
                  <a:rPr lang="it-IT" dirty="0" err="1"/>
                  <a:t>straight</a:t>
                </a:r>
                <a:r>
                  <a:rPr lang="it-IT" dirty="0"/>
                  <a:t> lines </a:t>
                </a:r>
                <a:r>
                  <a:rPr lang="it-IT" dirty="0" err="1"/>
                  <a:t>that</a:t>
                </a:r>
                <a:r>
                  <a:rPr lang="it-IT" dirty="0"/>
                  <a:t> surround </a:t>
                </a:r>
                <a:r>
                  <a:rPr lang="it-IT" dirty="0" err="1"/>
                  <a:t>it</a:t>
                </a:r>
                <a:r>
                  <a:rPr lang="it-IT" dirty="0"/>
                  <a:t>. </a:t>
                </a:r>
                <a:r>
                  <a:rPr lang="it-IT" dirty="0" err="1"/>
                  <a:t>Choose</a:t>
                </a:r>
                <a:r>
                  <a:rPr lang="it-IT" dirty="0"/>
                  <a:t> </a:t>
                </a:r>
                <a:r>
                  <a:rPr lang="it-IT" dirty="0" err="1"/>
                  <a:t>another</a:t>
                </a:r>
                <a:r>
                  <a:rPr lang="it-IT" dirty="0"/>
                  <a:t> point </a:t>
                </a:r>
                <a:r>
                  <a:rPr lang="it-IT" dirty="0" err="1"/>
                  <a:t>reachable</a:t>
                </a:r>
                <a:r>
                  <a:rPr lang="it-IT" dirty="0"/>
                  <a:t> from the start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distance</a:t>
                </a:r>
                <a:r>
                  <a:rPr lang="it-IT" dirty="0"/>
                  <a:t> from the lines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maximized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Addition</a:t>
                </a:r>
                <a:r>
                  <a:rPr lang="it-IT" dirty="0"/>
                  <a:t>: for </a:t>
                </a:r>
                <a:r>
                  <a:rPr lang="it-IT" dirty="0" err="1"/>
                  <a:t>every</a:t>
                </a:r>
                <a:r>
                  <a:rPr lang="it-IT" dirty="0"/>
                  <a:t> line </a:t>
                </a:r>
                <a:r>
                  <a:rPr lang="it-IT" dirty="0" err="1"/>
                  <a:t>we</a:t>
                </a:r>
                <a:r>
                  <a:rPr lang="it-IT" dirty="0"/>
                  <a:t> are </a:t>
                </a:r>
                <a:r>
                  <a:rPr lang="it-IT" dirty="0" err="1"/>
                  <a:t>given</a:t>
                </a:r>
                <a:r>
                  <a:rPr lang="it-IT" dirty="0"/>
                  <a:t> a </a:t>
                </a:r>
                <a:r>
                  <a:rPr lang="it-IT" dirty="0" err="1"/>
                  <a:t>factor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it-IT" dirty="0"/>
                  <a:t> (</a:t>
                </a:r>
                <a:r>
                  <a:rPr lang="it-IT" dirty="0" err="1"/>
                  <a:t>which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supposed</a:t>
                </a:r>
                <a:r>
                  <a:rPr lang="it-IT" dirty="0"/>
                  <a:t> to be the </a:t>
                </a:r>
                <a:r>
                  <a:rPr lang="it-IT" dirty="0" err="1"/>
                  <a:t>velocity</a:t>
                </a:r>
                <a:r>
                  <a:rPr lang="it-IT" dirty="0"/>
                  <a:t>), </a:t>
                </a:r>
                <a:r>
                  <a:rPr lang="it-IT" dirty="0" err="1"/>
                  <a:t>calculate</a:t>
                </a:r>
                <a:r>
                  <a:rPr lang="it-IT" dirty="0"/>
                  <a:t> the time </a:t>
                </a:r>
                <a:r>
                  <a:rPr lang="it-IT" dirty="0" err="1"/>
                  <a:t>instead</a:t>
                </a:r>
                <a:r>
                  <a:rPr lang="it-IT" dirty="0"/>
                  <a:t>.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 err="1"/>
                  <a:t>Similar</a:t>
                </a:r>
                <a:r>
                  <a:rPr lang="it-IT" dirty="0"/>
                  <a:t> to </a:t>
                </a:r>
                <a:r>
                  <a:rPr lang="it-IT" b="1" dirty="0" err="1"/>
                  <a:t>Inball</a:t>
                </a:r>
                <a:r>
                  <a:rPr lang="it-IT" dirty="0"/>
                  <a:t>, </a:t>
                </a:r>
                <a:r>
                  <a:rPr lang="it-IT" dirty="0" err="1"/>
                  <a:t>however</a:t>
                </a:r>
                <a:r>
                  <a:rPr lang="it-IT" dirty="0"/>
                  <a:t>, </a:t>
                </a:r>
                <a:r>
                  <a:rPr lang="it-IT" dirty="0" err="1"/>
                  <a:t>we</a:t>
                </a:r>
                <a:r>
                  <a:rPr lang="it-IT" dirty="0"/>
                  <a:t> </a:t>
                </a:r>
                <a:r>
                  <a:rPr lang="it-IT" dirty="0" err="1"/>
                  <a:t>need</a:t>
                </a:r>
                <a:r>
                  <a:rPr lang="it-IT" dirty="0"/>
                  <a:t> to look </a:t>
                </a:r>
                <a:r>
                  <a:rPr lang="it-IT" dirty="0" err="1"/>
                  <a:t>at</a:t>
                </a:r>
                <a:r>
                  <a:rPr lang="it-IT" dirty="0"/>
                  <a:t> the </a:t>
                </a:r>
                <a:r>
                  <a:rPr lang="it-IT" dirty="0" err="1"/>
                  <a:t>orientation</a:t>
                </a:r>
                <a:r>
                  <a:rPr lang="it-IT" dirty="0"/>
                  <a:t> of the lines, </a:t>
                </a:r>
                <a:r>
                  <a:rPr lang="it-IT" dirty="0" err="1"/>
                  <a:t>based</a:t>
                </a:r>
                <a:r>
                  <a:rPr lang="it-IT" dirty="0"/>
                  <a:t> on the </a:t>
                </a:r>
                <a:r>
                  <a:rPr lang="it-IT" dirty="0" err="1"/>
                  <a:t>starting</a:t>
                </a:r>
                <a:r>
                  <a:rPr lang="it-IT" dirty="0"/>
                  <a:t> point:</a:t>
                </a:r>
              </a:p>
              <a:p>
                <a:pPr marL="0" indent="0">
                  <a:buNone/>
                </a:pPr>
                <a:r>
                  <a:rPr lang="it-IT" dirty="0" err="1"/>
                  <a:t>if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it-IT" dirty="0"/>
                  <a:t>, </a:t>
                </a:r>
                <a:r>
                  <a:rPr lang="it-IT" dirty="0" err="1"/>
                  <a:t>then</a:t>
                </a:r>
                <a:r>
                  <a:rPr lang="it-IT" dirty="0"/>
                  <a:t> the </a:t>
                </a:r>
                <a:r>
                  <a:rPr lang="it-IT" dirty="0" err="1"/>
                  <a:t>configuration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exactly</a:t>
                </a:r>
                <a:r>
                  <a:rPr lang="it-IT" dirty="0"/>
                  <a:t> the one of </a:t>
                </a:r>
                <a:r>
                  <a:rPr lang="it-IT" dirty="0" err="1"/>
                  <a:t>Inball</a:t>
                </a:r>
                <a:r>
                  <a:rPr lang="it-IT" dirty="0"/>
                  <a:t>: </a:t>
                </a:r>
                <a:r>
                  <a:rPr lang="it-IT" dirty="0" err="1"/>
                  <a:t>define</a:t>
                </a:r>
                <a:r>
                  <a:rPr lang="it-IT" dirty="0"/>
                  <a:t> </a:t>
                </a:r>
                <a:r>
                  <a:rPr lang="it-IT" dirty="0" err="1"/>
                  <a:t>variables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‖"/>
                        <m:endChr m:val="‖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Otherwise</a:t>
                </a:r>
                <a:r>
                  <a:rPr lang="it-IT" dirty="0"/>
                  <a:t>, the </a:t>
                </a:r>
                <a:r>
                  <a:rPr lang="it-IT" dirty="0" err="1"/>
                  <a:t>constraint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‖"/>
                        <m:endChr m:val="‖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≥−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Remember</a:t>
                </a:r>
                <a:r>
                  <a:rPr lang="it-IT" dirty="0"/>
                  <a:t> to put a </a:t>
                </a:r>
                <a:r>
                  <a:rPr lang="it-IT" dirty="0" err="1"/>
                  <a:t>lower</a:t>
                </a:r>
                <a:r>
                  <a:rPr lang="it-IT" dirty="0"/>
                  <a:t> </a:t>
                </a:r>
                <a:r>
                  <a:rPr lang="it-IT" dirty="0" err="1"/>
                  <a:t>bound</a:t>
                </a:r>
                <a:r>
                  <a:rPr lang="it-IT" dirty="0"/>
                  <a:t> 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To </a:t>
                </a:r>
                <a:r>
                  <a:rPr lang="it-IT" dirty="0" err="1"/>
                  <a:t>calculate</a:t>
                </a:r>
                <a:r>
                  <a:rPr lang="it-IT" dirty="0"/>
                  <a:t> the time </a:t>
                </a:r>
                <a:r>
                  <a:rPr lang="it-IT" dirty="0" err="1"/>
                  <a:t>instead</a:t>
                </a:r>
                <a:r>
                  <a:rPr lang="it-IT" dirty="0"/>
                  <a:t>, </a:t>
                </a:r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sufficient</a:t>
                </a:r>
                <a:r>
                  <a:rPr lang="it-IT" dirty="0"/>
                  <a:t> to </a:t>
                </a:r>
                <a:r>
                  <a:rPr lang="it-IT" dirty="0" err="1"/>
                  <a:t>multiply</a:t>
                </a:r>
                <a:r>
                  <a:rPr lang="it-IT" dirty="0"/>
                  <a:t> the </a:t>
                </a:r>
                <a:r>
                  <a:rPr lang="it-IT" dirty="0" err="1"/>
                  <a:t>norm</a:t>
                </a:r>
                <a:r>
                  <a:rPr lang="it-IT" dirty="0"/>
                  <a:t> by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it-IT" dirty="0"/>
                  <a:t>.</a:t>
                </a:r>
              </a:p>
              <a:p>
                <a:r>
                  <a:rPr lang="it-IT" dirty="0"/>
                  <a:t>Take home</a:t>
                </a:r>
              </a:p>
              <a:p>
                <a:pPr marL="0" indent="0">
                  <a:buNone/>
                </a:pPr>
                <a:r>
                  <a:rPr lang="it-IT" dirty="0" err="1"/>
                  <a:t>Rounding</a:t>
                </a:r>
                <a:r>
                  <a:rPr lang="it-IT" dirty="0"/>
                  <a:t> the output </a:t>
                </a:r>
                <a:r>
                  <a:rPr lang="it-IT" dirty="0" err="1"/>
                  <a:t>suggests</a:t>
                </a:r>
                <a:r>
                  <a:rPr lang="it-IT" dirty="0"/>
                  <a:t> </a:t>
                </a:r>
                <a:r>
                  <a:rPr lang="it-IT" dirty="0" err="1"/>
                  <a:t>using</a:t>
                </a:r>
                <a:r>
                  <a:rPr lang="it-IT" dirty="0"/>
                  <a:t> LP.</a:t>
                </a:r>
              </a:p>
              <a:p>
                <a:pPr marL="0" indent="0">
                  <a:buNone/>
                </a:pPr>
                <a:r>
                  <a:rPr lang="it-IT" dirty="0" err="1"/>
                  <a:t>Partial</a:t>
                </a:r>
                <a:r>
                  <a:rPr lang="it-IT" dirty="0"/>
                  <a:t> test sets </a:t>
                </a:r>
                <a:r>
                  <a:rPr lang="it-IT" dirty="0" err="1"/>
                  <a:t>give</a:t>
                </a:r>
                <a:r>
                  <a:rPr lang="it-IT" dirty="0"/>
                  <a:t> </a:t>
                </a:r>
                <a:r>
                  <a:rPr lang="it-IT" dirty="0" err="1"/>
                  <a:t>hints</a:t>
                </a:r>
                <a:r>
                  <a:rPr lang="it-IT" dirty="0"/>
                  <a:t>! (</a:t>
                </a:r>
                <a:r>
                  <a:rPr lang="it-IT" dirty="0" err="1"/>
                  <a:t>see</a:t>
                </a:r>
                <a:r>
                  <a:rPr lang="it-IT" dirty="0"/>
                  <a:t> the one </a:t>
                </a:r>
                <a:r>
                  <a:rPr lang="it-IT" dirty="0" err="1"/>
                  <a:t>where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it-IT" dirty="0"/>
                  <a:t>).</a:t>
                </a:r>
              </a:p>
              <a:p>
                <a:pPr marL="0" indent="0">
                  <a:buNone/>
                </a:pPr>
                <a:r>
                  <a:rPr lang="it-IT" dirty="0" err="1"/>
                  <a:t>Problem</a:t>
                </a:r>
                <a:r>
                  <a:rPr lang="it-IT" dirty="0"/>
                  <a:t> </a:t>
                </a:r>
                <a:r>
                  <a:rPr lang="it-IT" dirty="0" err="1"/>
                  <a:t>description</a:t>
                </a:r>
                <a:r>
                  <a:rPr lang="it-IT" dirty="0"/>
                  <a:t> </a:t>
                </a:r>
                <a:r>
                  <a:rPr lang="it-IT" dirty="0" err="1"/>
                  <a:t>gives</a:t>
                </a:r>
                <a:r>
                  <a:rPr lang="it-IT" dirty="0"/>
                  <a:t> the </a:t>
                </a:r>
                <a:r>
                  <a:rPr lang="it-IT" dirty="0" err="1"/>
                  <a:t>hint</a:t>
                </a:r>
                <a:r>
                  <a:rPr lang="it-IT" dirty="0"/>
                  <a:t> of </a:t>
                </a:r>
                <a:r>
                  <a:rPr lang="it-IT" dirty="0" err="1"/>
                  <a:t>using</a:t>
                </a:r>
                <a:r>
                  <a:rPr lang="it-IT" dirty="0"/>
                  <a:t> the </a:t>
                </a:r>
                <a:r>
                  <a:rPr lang="it-IT" dirty="0" err="1"/>
                  <a:t>norm</a:t>
                </a:r>
                <a:r>
                  <a:rPr lang="it-IT" dirty="0"/>
                  <a:t>, by telling </a:t>
                </a:r>
                <a:r>
                  <a:rPr lang="it-IT" dirty="0" err="1"/>
                  <a:t>us</a:t>
                </a:r>
                <a:r>
                  <a:rPr lang="it-IT" dirty="0"/>
                  <a:t> </a:t>
                </a:r>
                <a:r>
                  <a:rPr lang="it-IT" dirty="0" err="1"/>
                  <a:t>we</a:t>
                </a:r>
                <a:r>
                  <a:rPr lang="it-IT" dirty="0"/>
                  <a:t> can assume </a:t>
                </a:r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always</a:t>
                </a:r>
                <a:r>
                  <a:rPr lang="it-IT" dirty="0"/>
                  <a:t> an </a:t>
                </a:r>
                <a:r>
                  <a:rPr lang="it-IT" dirty="0" err="1"/>
                  <a:t>integer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Be </a:t>
                </a:r>
                <a:r>
                  <a:rPr lang="it-IT" dirty="0" err="1"/>
                  <a:t>careful</a:t>
                </a:r>
                <a:r>
                  <a:rPr lang="it-IT" dirty="0"/>
                  <a:t> with </a:t>
                </a:r>
                <a:r>
                  <a:rPr lang="it-IT" b="1" dirty="0" err="1"/>
                  <a:t>int</a:t>
                </a:r>
                <a:r>
                  <a:rPr lang="it-IT" dirty="0"/>
                  <a:t> and </a:t>
                </a:r>
                <a:r>
                  <a:rPr lang="it-IT" b="1" dirty="0"/>
                  <a:t>long</a:t>
                </a:r>
                <a:r>
                  <a:rPr lang="it-IT" dirty="0"/>
                  <a:t> !!!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15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181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2: The Great Game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set of </a:t>
            </a:r>
            <a:r>
              <a:rPr lang="it-IT" dirty="0" err="1"/>
              <a:t>paths</a:t>
            </a:r>
            <a:r>
              <a:rPr lang="it-IT" dirty="0"/>
              <a:t> from 1 to n, play a game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must </a:t>
            </a:r>
            <a:r>
              <a:rPr lang="it-IT" dirty="0" err="1"/>
              <a:t>move</a:t>
            </a:r>
            <a:r>
              <a:rPr lang="it-IT" dirty="0"/>
              <a:t> one of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meeples</a:t>
            </a:r>
            <a:r>
              <a:rPr lang="it-IT" dirty="0"/>
              <a:t> </a:t>
            </a:r>
            <a:r>
              <a:rPr lang="it-IT" dirty="0" err="1"/>
              <a:t>depending</a:t>
            </a:r>
            <a:r>
              <a:rPr lang="it-IT" dirty="0"/>
              <a:t> on the </a:t>
            </a:r>
            <a:r>
              <a:rPr lang="it-IT" dirty="0" err="1"/>
              <a:t>parity</a:t>
            </a:r>
            <a:r>
              <a:rPr lang="it-IT" dirty="0"/>
              <a:t> of the round </a:t>
            </a:r>
            <a:r>
              <a:rPr lang="it-IT" dirty="0" err="1"/>
              <a:t>number</a:t>
            </a:r>
            <a:r>
              <a:rPr lang="it-IT" dirty="0"/>
              <a:t>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the one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or </a:t>
            </a:r>
            <a:r>
              <a:rPr lang="it-IT" dirty="0" err="1"/>
              <a:t>not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u="sng" dirty="0" err="1"/>
              <a:t>Trick</a:t>
            </a:r>
            <a:r>
              <a:rPr lang="it-IT" u="sng" dirty="0"/>
              <a:t>:</a:t>
            </a:r>
            <a:r>
              <a:rPr lang="it-IT" dirty="0"/>
              <a:t> </a:t>
            </a:r>
            <a:r>
              <a:rPr lang="it-IT" dirty="0" err="1"/>
              <a:t>explore</a:t>
            </a:r>
            <a:r>
              <a:rPr lang="it-IT" dirty="0"/>
              <a:t> the </a:t>
            </a:r>
            <a:r>
              <a:rPr lang="it-IT" dirty="0" err="1"/>
              <a:t>moves</a:t>
            </a:r>
            <a:r>
              <a:rPr lang="it-IT" dirty="0"/>
              <a:t> for the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meeples</a:t>
            </a:r>
            <a:r>
              <a:rPr lang="it-IT" dirty="0"/>
              <a:t> </a:t>
            </a:r>
            <a:r>
              <a:rPr lang="it-IT" dirty="0" err="1"/>
              <a:t>separately</a:t>
            </a:r>
            <a:r>
              <a:rPr lang="it-IT" dirty="0"/>
              <a:t>,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linked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Output </a:t>
            </a:r>
            <a:r>
              <a:rPr lang="it-IT" dirty="0" err="1"/>
              <a:t>who</a:t>
            </a:r>
            <a:r>
              <a:rPr lang="it-IT" dirty="0"/>
              <a:t> </a:t>
            </a:r>
            <a:r>
              <a:rPr lang="it-IT" dirty="0" err="1"/>
              <a:t>wins</a:t>
            </a:r>
            <a:r>
              <a:rPr lang="it-IT" dirty="0"/>
              <a:t>, </a:t>
            </a:r>
            <a:r>
              <a:rPr lang="it-IT" dirty="0" err="1"/>
              <a:t>namely</a:t>
            </a:r>
            <a:r>
              <a:rPr lang="it-IT" dirty="0"/>
              <a:t> </a:t>
            </a:r>
            <a:r>
              <a:rPr lang="it-IT" dirty="0" err="1"/>
              <a:t>who’s</a:t>
            </a:r>
            <a:r>
              <a:rPr lang="it-IT" dirty="0"/>
              <a:t> the </a:t>
            </a:r>
            <a:r>
              <a:rPr lang="it-IT" dirty="0" err="1"/>
              <a:t>owner</a:t>
            </a:r>
            <a:r>
              <a:rPr lang="it-IT" dirty="0"/>
              <a:t> of the first </a:t>
            </a:r>
            <a:r>
              <a:rPr lang="it-IT" dirty="0" err="1"/>
              <a:t>meeple</a:t>
            </a:r>
            <a:r>
              <a:rPr lang="it-IT" dirty="0"/>
              <a:t> to </a:t>
            </a:r>
            <a:r>
              <a:rPr lang="it-IT" dirty="0" err="1"/>
              <a:t>arrive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n.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DP,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the </a:t>
            </a:r>
            <a:r>
              <a:rPr lang="it-IT" dirty="0" err="1"/>
              <a:t>owner’s</a:t>
            </a:r>
            <a:r>
              <a:rPr lang="it-IT" dirty="0"/>
              <a:t> turn play to </a:t>
            </a:r>
            <a:r>
              <a:rPr lang="it-IT" dirty="0" err="1"/>
              <a:t>minimize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moves</a:t>
            </a:r>
            <a:r>
              <a:rPr lang="it-IT" dirty="0"/>
              <a:t>, </a:t>
            </a:r>
            <a:r>
              <a:rPr lang="it-IT" dirty="0" err="1"/>
              <a:t>otherwise</a:t>
            </a:r>
            <a:r>
              <a:rPr lang="it-IT" dirty="0"/>
              <a:t> play to </a:t>
            </a:r>
            <a:r>
              <a:rPr lang="it-IT" dirty="0" err="1"/>
              <a:t>maximize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Edge case: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moves</a:t>
            </a:r>
            <a:r>
              <a:rPr lang="it-IT" dirty="0"/>
              <a:t> are the </a:t>
            </a:r>
            <a:r>
              <a:rPr lang="it-IT" dirty="0" err="1"/>
              <a:t>same</a:t>
            </a:r>
            <a:r>
              <a:rPr lang="it-IT" dirty="0"/>
              <a:t> for the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meeples</a:t>
            </a:r>
            <a:r>
              <a:rPr lang="it-IT" dirty="0"/>
              <a:t>,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parity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tie-breaker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52521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11: The </a:t>
            </a:r>
            <a:r>
              <a:rPr lang="it-IT" dirty="0" err="1"/>
              <a:t>Iron</a:t>
            </a:r>
            <a:r>
              <a:rPr lang="it-IT" dirty="0"/>
              <a:t> </a:t>
            </a:r>
            <a:r>
              <a:rPr lang="it-IT" dirty="0" err="1"/>
              <a:t>Islands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tree</a:t>
            </a:r>
            <a:r>
              <a:rPr lang="it-IT" dirty="0"/>
              <a:t> with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branches</a:t>
            </a:r>
            <a:r>
              <a:rPr lang="it-IT" dirty="0"/>
              <a:t> of degree 2 (</a:t>
            </a:r>
            <a:r>
              <a:rPr lang="it-IT" dirty="0" err="1"/>
              <a:t>see</a:t>
            </a:r>
            <a:r>
              <a:rPr lang="it-IT" dirty="0"/>
              <a:t> picture).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 </a:t>
            </a:r>
            <a:r>
              <a:rPr lang="it-IT" dirty="0" err="1"/>
              <a:t>property</a:t>
            </a:r>
            <a:r>
              <a:rPr lang="it-IT" dirty="0"/>
              <a:t>. </a:t>
            </a: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asked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a consecutive </a:t>
            </a:r>
            <a:r>
              <a:rPr lang="it-IT" dirty="0" err="1"/>
              <a:t>sequence</a:t>
            </a:r>
            <a:r>
              <a:rPr lang="it-IT" dirty="0"/>
              <a:t> of </a:t>
            </a:r>
            <a:r>
              <a:rPr lang="it-IT" dirty="0" err="1"/>
              <a:t>nodes</a:t>
            </a:r>
            <a:r>
              <a:rPr lang="it-IT" dirty="0"/>
              <a:t> of maximum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sum of the </a:t>
            </a:r>
            <a:r>
              <a:rPr lang="it-IT" dirty="0" err="1"/>
              <a:t>properties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exactly</a:t>
            </a:r>
            <a:r>
              <a:rPr lang="it-IT" dirty="0"/>
              <a:t> </a:t>
            </a:r>
            <a:r>
              <a:rPr lang="it-IT" dirty="0" err="1"/>
              <a:t>equal</a:t>
            </a:r>
            <a:r>
              <a:rPr lang="it-IT" dirty="0"/>
              <a:t> to k.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This</a:t>
            </a:r>
            <a:r>
              <a:rPr lang="it-IT" dirty="0"/>
              <a:t> sounds like a sliding window </a:t>
            </a:r>
            <a:r>
              <a:rPr lang="it-IT" dirty="0" err="1"/>
              <a:t>problem</a:t>
            </a:r>
            <a:r>
              <a:rPr lang="it-IT" dirty="0"/>
              <a:t>. </a:t>
            </a:r>
            <a:r>
              <a:rPr lang="it-IT" dirty="0" err="1"/>
              <a:t>However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technique </a:t>
            </a:r>
            <a:r>
              <a:rPr lang="it-IT" dirty="0" err="1"/>
              <a:t>allows</a:t>
            </a:r>
            <a:r>
              <a:rPr lang="it-IT" dirty="0"/>
              <a:t> to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inspect</a:t>
            </a:r>
            <a:r>
              <a:rPr lang="it-IT" dirty="0"/>
              <a:t> </a:t>
            </a:r>
            <a:r>
              <a:rPr lang="it-IT" dirty="0" err="1"/>
              <a:t>sequences</a:t>
            </a:r>
            <a:r>
              <a:rPr lang="it-IT" dirty="0"/>
              <a:t> on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branch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To match </a:t>
            </a:r>
            <a:r>
              <a:rPr lang="it-IT" dirty="0" err="1"/>
              <a:t>sequences</a:t>
            </a:r>
            <a:r>
              <a:rPr lang="it-IT" dirty="0"/>
              <a:t> on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branches</a:t>
            </a:r>
            <a:r>
              <a:rPr lang="it-IT" dirty="0"/>
              <a:t>, </a:t>
            </a:r>
            <a:r>
              <a:rPr lang="it-IT" dirty="0" err="1"/>
              <a:t>precomputation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needed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Calculate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branch</a:t>
            </a:r>
            <a:r>
              <a:rPr lang="it-IT" dirty="0"/>
              <a:t> the </a:t>
            </a:r>
            <a:r>
              <a:rPr lang="it-IT" dirty="0" err="1"/>
              <a:t>current</a:t>
            </a:r>
            <a:r>
              <a:rPr lang="it-IT" dirty="0"/>
              <a:t> sum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index and store the </a:t>
            </a:r>
            <a:r>
              <a:rPr lang="it-IT" dirty="0" err="1"/>
              <a:t>longest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in a </a:t>
            </a:r>
            <a:r>
              <a:rPr lang="it-IT" dirty="0" err="1"/>
              <a:t>map</a:t>
            </a:r>
            <a:r>
              <a:rPr lang="it-IT" dirty="0"/>
              <a:t>&lt;sum, </a:t>
            </a:r>
            <a:r>
              <a:rPr lang="it-IT" dirty="0" err="1"/>
              <a:t>number_of_nodes</a:t>
            </a:r>
            <a:r>
              <a:rPr lang="it-IT" dirty="0"/>
              <a:t>&gt;.</a:t>
            </a:r>
          </a:p>
          <a:p>
            <a:pPr marL="0" indent="0">
              <a:buNone/>
            </a:pPr>
            <a:r>
              <a:rPr lang="it-IT" dirty="0" err="1"/>
              <a:t>If</a:t>
            </a:r>
            <a:r>
              <a:rPr lang="it-IT" dirty="0"/>
              <a:t> I </a:t>
            </a:r>
            <a:r>
              <a:rPr lang="it-IT" dirty="0" err="1"/>
              <a:t>find</a:t>
            </a:r>
            <a:r>
              <a:rPr lang="it-IT" dirty="0"/>
              <a:t> a </a:t>
            </a:r>
            <a:r>
              <a:rPr lang="it-IT" dirty="0" err="1"/>
              <a:t>complementary</a:t>
            </a:r>
            <a:r>
              <a:rPr lang="it-IT" dirty="0"/>
              <a:t> sum in the </a:t>
            </a:r>
            <a:r>
              <a:rPr lang="it-IT" dirty="0" err="1"/>
              <a:t>map</a:t>
            </a:r>
            <a:r>
              <a:rPr lang="it-IT" dirty="0"/>
              <a:t> (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current</a:t>
            </a:r>
            <a:r>
              <a:rPr lang="it-IT" dirty="0"/>
              <a:t> sum + </a:t>
            </a:r>
            <a:r>
              <a:rPr lang="it-IT" dirty="0" err="1"/>
              <a:t>complementary</a:t>
            </a:r>
            <a:r>
              <a:rPr lang="it-IT" dirty="0"/>
              <a:t> sum = k – </a:t>
            </a:r>
            <a:r>
              <a:rPr lang="it-IT" dirty="0" err="1"/>
              <a:t>prop</a:t>
            </a:r>
            <a:r>
              <a:rPr lang="it-IT" dirty="0"/>
              <a:t>[node_0]) </a:t>
            </a:r>
            <a:r>
              <a:rPr lang="it-IT" dirty="0" err="1"/>
              <a:t>then</a:t>
            </a:r>
            <a:r>
              <a:rPr lang="it-IT" dirty="0"/>
              <a:t> update the </a:t>
            </a:r>
            <a:r>
              <a:rPr lang="it-IT" dirty="0" err="1"/>
              <a:t>maxcount</a:t>
            </a:r>
            <a:r>
              <a:rPr lang="it-IT" dirty="0"/>
              <a:t> </a:t>
            </a:r>
            <a:r>
              <a:rPr lang="it-IT" dirty="0" err="1"/>
              <a:t>variable</a:t>
            </a:r>
            <a:r>
              <a:rPr lang="it-IT" dirty="0"/>
              <a:t>:  </a:t>
            </a:r>
            <a:r>
              <a:rPr lang="it-IT" dirty="0" err="1"/>
              <a:t>maxcount</a:t>
            </a:r>
            <a:r>
              <a:rPr lang="it-IT" dirty="0"/>
              <a:t> = max(</a:t>
            </a:r>
            <a:r>
              <a:rPr lang="it-IT" dirty="0" err="1"/>
              <a:t>maxcount</a:t>
            </a:r>
            <a:r>
              <a:rPr lang="it-IT" dirty="0"/>
              <a:t>, j + </a:t>
            </a:r>
            <a:r>
              <a:rPr lang="it-IT" dirty="0" err="1"/>
              <a:t>complem</a:t>
            </a:r>
            <a:r>
              <a:rPr lang="it-IT" dirty="0"/>
              <a:t>[diff] + 1).</a:t>
            </a:r>
          </a:p>
          <a:p>
            <a:pPr marL="0" indent="0">
              <a:buNone/>
            </a:pPr>
            <a:r>
              <a:rPr lang="it-IT" dirty="0"/>
              <a:t>Do </a:t>
            </a:r>
            <a:r>
              <a:rPr lang="it-IT" dirty="0" err="1"/>
              <a:t>not</a:t>
            </a:r>
            <a:r>
              <a:rPr lang="it-IT" dirty="0"/>
              <a:t> include in the </a:t>
            </a:r>
            <a:r>
              <a:rPr lang="it-IT" dirty="0" err="1"/>
              <a:t>precomputation</a:t>
            </a:r>
            <a:r>
              <a:rPr lang="it-IT" dirty="0"/>
              <a:t> the root of the </a:t>
            </a:r>
            <a:r>
              <a:rPr lang="it-IT" dirty="0" err="1"/>
              <a:t>tree</a:t>
            </a:r>
            <a:r>
              <a:rPr lang="it-IT" dirty="0"/>
              <a:t> (</a:t>
            </a:r>
            <a:r>
              <a:rPr lang="it-IT" dirty="0" err="1"/>
              <a:t>node</a:t>
            </a:r>
            <a:r>
              <a:rPr lang="it-IT" dirty="0"/>
              <a:t> 0, start from 1 in the </a:t>
            </a:r>
            <a:r>
              <a:rPr lang="it-IT" dirty="0" err="1"/>
              <a:t>precomputation</a:t>
            </a:r>
            <a:r>
              <a:rPr lang="it-IT" dirty="0"/>
              <a:t>).</a:t>
            </a:r>
          </a:p>
          <a:p>
            <a:r>
              <a:rPr lang="it-IT" dirty="0"/>
              <a:t>Take home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FC5ECD0-3CD8-4470-9001-EDF31B419C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35151" r="56591" b="42626"/>
          <a:stretch/>
        </p:blipFill>
        <p:spPr>
          <a:xfrm>
            <a:off x="7211291" y="301625"/>
            <a:ext cx="4454236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7974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12: San Francisco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5323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 </a:t>
                </a:r>
                <a:r>
                  <a:rPr lang="it-IT" dirty="0" err="1"/>
                  <a:t>weighted</a:t>
                </a:r>
                <a:r>
                  <a:rPr lang="it-IT" dirty="0"/>
                  <a:t> </a:t>
                </a:r>
                <a:r>
                  <a:rPr lang="it-IT" dirty="0" err="1"/>
                  <a:t>directed</a:t>
                </a:r>
                <a:r>
                  <a:rPr lang="it-IT" dirty="0"/>
                  <a:t> </a:t>
                </a:r>
                <a:r>
                  <a:rPr lang="it-IT" dirty="0" err="1"/>
                  <a:t>graph</a:t>
                </a:r>
                <a:r>
                  <a:rPr lang="it-IT" dirty="0"/>
                  <a:t> with a </a:t>
                </a:r>
                <a:r>
                  <a:rPr lang="it-IT" dirty="0" err="1"/>
                  <a:t>fixed</a:t>
                </a:r>
                <a:r>
                  <a:rPr lang="it-IT" dirty="0"/>
                  <a:t> </a:t>
                </a:r>
                <a:r>
                  <a:rPr lang="it-IT" dirty="0" err="1"/>
                  <a:t>starting</a:t>
                </a:r>
                <a:r>
                  <a:rPr lang="it-IT" dirty="0"/>
                  <a:t> point, tell </a:t>
                </a:r>
                <a:r>
                  <a:rPr lang="it-IT" dirty="0" err="1"/>
                  <a:t>if</a:t>
                </a:r>
                <a:r>
                  <a:rPr lang="it-IT" dirty="0"/>
                  <a:t> a k-long </a:t>
                </a:r>
                <a:r>
                  <a:rPr lang="it-IT" dirty="0" err="1"/>
                  <a:t>path</a:t>
                </a:r>
                <a:r>
                  <a:rPr lang="it-IT" dirty="0"/>
                  <a:t> </a:t>
                </a:r>
                <a:r>
                  <a:rPr lang="it-IT" dirty="0" err="1"/>
                  <a:t>starting</a:t>
                </a:r>
                <a:r>
                  <a:rPr lang="it-IT" dirty="0"/>
                  <a:t> from </a:t>
                </a:r>
                <a:r>
                  <a:rPr lang="it-IT" dirty="0" err="1"/>
                  <a:t>there</a:t>
                </a:r>
                <a:r>
                  <a:rPr lang="it-IT" dirty="0"/>
                  <a:t> </a:t>
                </a:r>
                <a:r>
                  <a:rPr lang="it-IT" dirty="0" err="1"/>
                  <a:t>has</a:t>
                </a:r>
                <a:r>
                  <a:rPr lang="it-IT" dirty="0"/>
                  <a:t> a </a:t>
                </a:r>
                <a:r>
                  <a:rPr lang="it-IT" dirty="0" err="1"/>
                  <a:t>total</a:t>
                </a:r>
                <a:r>
                  <a:rPr lang="it-IT" dirty="0"/>
                  <a:t> weight </a:t>
                </a:r>
                <a:r>
                  <a:rPr lang="it-IT" dirty="0" err="1"/>
                  <a:t>greater</a:t>
                </a:r>
                <a:r>
                  <a:rPr lang="it-IT" dirty="0"/>
                  <a:t> </a:t>
                </a:r>
                <a:r>
                  <a:rPr lang="it-IT" dirty="0" err="1"/>
                  <a:t>than</a:t>
                </a:r>
                <a:r>
                  <a:rPr lang="it-IT" dirty="0"/>
                  <a:t> a </a:t>
                </a:r>
                <a:r>
                  <a:rPr lang="it-IT" i="1" dirty="0"/>
                  <a:t>long</a:t>
                </a:r>
                <a:r>
                  <a:rPr lang="it-IT" dirty="0"/>
                  <a:t> </a:t>
                </a:r>
                <a:r>
                  <a:rPr lang="it-IT" dirty="0" err="1"/>
                  <a:t>threshold</a:t>
                </a:r>
                <a:r>
                  <a:rPr lang="it-IT" dirty="0"/>
                  <a:t> x.</a:t>
                </a:r>
              </a:p>
              <a:p>
                <a:pPr marL="0" indent="0">
                  <a:buNone/>
                </a:pPr>
                <a:r>
                  <a:rPr lang="it-IT" dirty="0"/>
                  <a:t>Points </a:t>
                </a:r>
                <a:r>
                  <a:rPr lang="it-IT" dirty="0" err="1"/>
                  <a:t>that</a:t>
                </a:r>
                <a:r>
                  <a:rPr lang="it-IT" dirty="0"/>
                  <a:t> do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have</a:t>
                </a:r>
                <a:r>
                  <a:rPr lang="it-IT" dirty="0"/>
                  <a:t> out </a:t>
                </a:r>
                <a:r>
                  <a:rPr lang="it-IT" dirty="0" err="1"/>
                  <a:t>edges</a:t>
                </a:r>
                <a:r>
                  <a:rPr lang="it-IT" dirty="0"/>
                  <a:t> are </a:t>
                </a:r>
                <a:r>
                  <a:rPr lang="it-IT" dirty="0" err="1"/>
                  <a:t>linked</a:t>
                </a:r>
                <a:r>
                  <a:rPr lang="it-IT" dirty="0"/>
                  <a:t> to the </a:t>
                </a:r>
                <a:r>
                  <a:rPr lang="it-IT" dirty="0" err="1"/>
                  <a:t>starting</a:t>
                </a:r>
                <a:r>
                  <a:rPr lang="it-IT" dirty="0"/>
                  <a:t> point with a 0-capacity </a:t>
                </a:r>
                <a:r>
                  <a:rPr lang="it-IT" dirty="0" err="1"/>
                  <a:t>edge</a:t>
                </a:r>
                <a:r>
                  <a:rPr lang="it-IT" dirty="0"/>
                  <a:t>. </a:t>
                </a:r>
                <a:r>
                  <a:rPr lang="it-IT" dirty="0" err="1"/>
                  <a:t>Flowing</a:t>
                </a:r>
                <a:r>
                  <a:rPr lang="it-IT" dirty="0"/>
                  <a:t> </a:t>
                </a:r>
                <a:r>
                  <a:rPr lang="it-IT" dirty="0" err="1"/>
                  <a:t>through</a:t>
                </a:r>
                <a:r>
                  <a:rPr lang="it-IT" dirty="0"/>
                  <a:t> </a:t>
                </a:r>
                <a:r>
                  <a:rPr lang="it-IT" dirty="0" err="1"/>
                  <a:t>this</a:t>
                </a:r>
                <a:r>
                  <a:rPr lang="it-IT" dirty="0"/>
                  <a:t> </a:t>
                </a:r>
                <a:r>
                  <a:rPr lang="it-IT" dirty="0" err="1"/>
                  <a:t>edge</a:t>
                </a:r>
                <a:r>
                  <a:rPr lang="it-IT" dirty="0"/>
                  <a:t> </a:t>
                </a:r>
                <a:r>
                  <a:rPr lang="it-IT" dirty="0" err="1"/>
                  <a:t>does</a:t>
                </a:r>
                <a:r>
                  <a:rPr lang="it-IT" dirty="0"/>
                  <a:t>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count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a </a:t>
                </a:r>
                <a:r>
                  <a:rPr lang="it-IT" dirty="0" err="1"/>
                  <a:t>move</a:t>
                </a:r>
                <a:r>
                  <a:rPr lang="it-IT" dirty="0"/>
                  <a:t>.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The </a:t>
                </a:r>
                <a:r>
                  <a:rPr lang="it-IT" dirty="0" err="1"/>
                  <a:t>most</a:t>
                </a:r>
                <a:r>
                  <a:rPr lang="it-IT" dirty="0"/>
                  <a:t> </a:t>
                </a:r>
                <a:r>
                  <a:rPr lang="it-IT" dirty="0" err="1"/>
                  <a:t>feasible</a:t>
                </a:r>
                <a:r>
                  <a:rPr lang="it-IT" dirty="0"/>
                  <a:t> </a:t>
                </a:r>
                <a:r>
                  <a:rPr lang="it-IT" dirty="0" err="1"/>
                  <a:t>approach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to use DP, </a:t>
                </a:r>
                <a:r>
                  <a:rPr lang="it-IT" dirty="0" err="1"/>
                  <a:t>since</a:t>
                </a:r>
                <a:r>
                  <a:rPr lang="it-IT" dirty="0"/>
                  <a:t> the </a:t>
                </a:r>
                <a:r>
                  <a:rPr lang="it-IT" dirty="0" err="1"/>
                  <a:t>problem</a:t>
                </a:r>
                <a:r>
                  <a:rPr lang="it-IT" dirty="0"/>
                  <a:t> </a:t>
                </a:r>
                <a:r>
                  <a:rPr lang="it-IT" dirty="0" err="1"/>
                  <a:t>has</a:t>
                </a:r>
                <a:r>
                  <a:rPr lang="it-IT" dirty="0"/>
                  <a:t> an </a:t>
                </a:r>
                <a:r>
                  <a:rPr lang="it-IT" dirty="0" err="1"/>
                  <a:t>optimal</a:t>
                </a:r>
                <a:r>
                  <a:rPr lang="it-IT" dirty="0"/>
                  <a:t> </a:t>
                </a:r>
                <a:r>
                  <a:rPr lang="it-IT" dirty="0" err="1"/>
                  <a:t>substructure</a:t>
                </a:r>
                <a:r>
                  <a:rPr lang="it-IT" dirty="0"/>
                  <a:t>: telling </a:t>
                </a:r>
                <a:r>
                  <a:rPr lang="it-IT" dirty="0" err="1"/>
                  <a:t>if</a:t>
                </a:r>
                <a:r>
                  <a:rPr lang="it-IT" dirty="0"/>
                  <a:t> I can </a:t>
                </a:r>
                <a:r>
                  <a:rPr lang="it-IT" dirty="0" err="1"/>
                  <a:t>reach</a:t>
                </a:r>
                <a:r>
                  <a:rPr lang="it-IT" dirty="0"/>
                  <a:t> x with k </a:t>
                </a:r>
                <a:r>
                  <a:rPr lang="it-IT" dirty="0" err="1"/>
                  <a:t>moves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equivalent</a:t>
                </a:r>
                <a:r>
                  <a:rPr lang="it-IT" dirty="0"/>
                  <a:t> to </a:t>
                </a:r>
                <a:r>
                  <a:rPr lang="it-IT" dirty="0" err="1"/>
                  <a:t>finding</a:t>
                </a:r>
                <a:r>
                  <a:rPr lang="it-IT" dirty="0"/>
                  <a:t> the best out </a:t>
                </a:r>
                <a:r>
                  <a:rPr lang="it-IT" dirty="0" err="1"/>
                  <a:t>edge</a:t>
                </a:r>
                <a:r>
                  <a:rPr lang="it-IT" dirty="0"/>
                  <a:t>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I can </a:t>
                </a:r>
                <a:r>
                  <a:rPr lang="it-IT" dirty="0" err="1"/>
                  <a:t>reach</a:t>
                </a:r>
                <a:r>
                  <a:rPr lang="it-IT" dirty="0"/>
                  <a:t> x-w[</a:t>
                </a:r>
                <a:r>
                  <a:rPr lang="it-IT" dirty="0" err="1"/>
                  <a:t>edge</a:t>
                </a:r>
                <a:r>
                  <a:rPr lang="it-IT" dirty="0"/>
                  <a:t>] with k-1 </a:t>
                </a:r>
                <a:r>
                  <a:rPr lang="it-IT" dirty="0" err="1"/>
                  <a:t>moves</a:t>
                </a:r>
                <a:r>
                  <a:rPr lang="it-IT" dirty="0"/>
                  <a:t> </a:t>
                </a:r>
                <a:r>
                  <a:rPr lang="it-IT" dirty="0" err="1"/>
                  <a:t>starting</a:t>
                </a:r>
                <a:r>
                  <a:rPr lang="it-IT" dirty="0"/>
                  <a:t> from the target </a:t>
                </a:r>
                <a:r>
                  <a:rPr lang="it-IT" dirty="0" err="1"/>
                  <a:t>node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Since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it-IT" dirty="0"/>
                  <a:t>, </a:t>
                </a:r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impossible</a:t>
                </a:r>
                <a:r>
                  <a:rPr lang="it-IT" dirty="0"/>
                  <a:t> to build the intuitive DP </a:t>
                </a:r>
                <a:r>
                  <a:rPr lang="it-IT" dirty="0" err="1"/>
                  <a:t>where</a:t>
                </a:r>
                <a:r>
                  <a:rPr lang="it-IT" dirty="0"/>
                  <a:t> I </a:t>
                </a:r>
                <a:r>
                  <a:rPr lang="it-IT" dirty="0" err="1"/>
                  <a:t>have</a:t>
                </a:r>
                <a:r>
                  <a:rPr lang="it-IT" dirty="0"/>
                  <a:t> to </a:t>
                </a:r>
                <a:r>
                  <a:rPr lang="it-IT" dirty="0" err="1"/>
                  <a:t>minimize</a:t>
                </a:r>
                <a:r>
                  <a:rPr lang="it-IT" dirty="0"/>
                  <a:t> the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moves</a:t>
                </a:r>
                <a:r>
                  <a:rPr lang="it-IT" dirty="0"/>
                  <a:t> </a:t>
                </a:r>
                <a:r>
                  <a:rPr lang="it-IT" dirty="0" err="1"/>
                  <a:t>while</a:t>
                </a:r>
                <a:r>
                  <a:rPr lang="it-IT" dirty="0"/>
                  <a:t> keeping track of </a:t>
                </a:r>
                <a:r>
                  <a:rPr lang="it-IT" dirty="0" err="1"/>
                  <a:t>this</a:t>
                </a:r>
                <a:r>
                  <a:rPr lang="it-IT" dirty="0"/>
                  <a:t> big intermediate </a:t>
                </a:r>
                <a:r>
                  <a:rPr lang="it-IT" dirty="0" err="1"/>
                  <a:t>value</a:t>
                </a:r>
                <a:r>
                  <a:rPr lang="it-IT" dirty="0"/>
                  <a:t> in </a:t>
                </a:r>
                <a:r>
                  <a:rPr lang="it-IT" dirty="0" err="1"/>
                  <a:t>my</a:t>
                </a:r>
                <a:r>
                  <a:rPr lang="it-IT" dirty="0"/>
                  <a:t> state. </a:t>
                </a:r>
                <a:r>
                  <a:rPr lang="it-IT" dirty="0" err="1"/>
                  <a:t>Hence</a:t>
                </a:r>
                <a:r>
                  <a:rPr lang="it-IT" dirty="0"/>
                  <a:t>, I </a:t>
                </a:r>
                <a:r>
                  <a:rPr lang="it-IT" dirty="0" err="1"/>
                  <a:t>change</a:t>
                </a:r>
                <a:r>
                  <a:rPr lang="it-IT" dirty="0"/>
                  <a:t> the DP relation to </a:t>
                </a:r>
                <a:r>
                  <a:rPr lang="it-IT" dirty="0" err="1"/>
                  <a:t>calculating</a:t>
                </a:r>
                <a:r>
                  <a:rPr lang="it-IT" dirty="0"/>
                  <a:t> the maximum weight I </a:t>
                </a:r>
                <a:r>
                  <a:rPr lang="it-IT" dirty="0" err="1"/>
                  <a:t>could</a:t>
                </a:r>
                <a:r>
                  <a:rPr lang="it-IT" dirty="0"/>
                  <a:t> </a:t>
                </a:r>
                <a:r>
                  <a:rPr lang="it-IT" dirty="0" err="1"/>
                  <a:t>have</a:t>
                </a:r>
                <a:r>
                  <a:rPr lang="it-IT" dirty="0"/>
                  <a:t> with a FIXED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moves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By </a:t>
                </a:r>
                <a:r>
                  <a:rPr lang="it-IT" dirty="0" err="1"/>
                  <a:t>linearly</a:t>
                </a:r>
                <a:r>
                  <a:rPr lang="it-IT" dirty="0"/>
                  <a:t> </a:t>
                </a:r>
                <a:r>
                  <a:rPr lang="it-IT" dirty="0" err="1"/>
                  <a:t>increasing</a:t>
                </a:r>
                <a:r>
                  <a:rPr lang="it-IT" dirty="0"/>
                  <a:t> </a:t>
                </a:r>
                <a:r>
                  <a:rPr lang="it-IT" dirty="0" err="1"/>
                  <a:t>this</a:t>
                </a:r>
                <a:r>
                  <a:rPr lang="it-IT" dirty="0"/>
                  <a:t> </a:t>
                </a:r>
                <a:r>
                  <a:rPr lang="it-IT" dirty="0" err="1"/>
                  <a:t>fixed</a:t>
                </a:r>
                <a:r>
                  <a:rPr lang="it-IT" dirty="0"/>
                  <a:t> </a:t>
                </a:r>
                <a:r>
                  <a:rPr lang="it-IT" dirty="0" err="1"/>
                  <a:t>number</a:t>
                </a:r>
                <a:r>
                  <a:rPr lang="it-IT" dirty="0"/>
                  <a:t> </a:t>
                </a:r>
                <a:r>
                  <a:rPr lang="it-IT" dirty="0" err="1"/>
                  <a:t>outside</a:t>
                </a:r>
                <a:r>
                  <a:rPr lang="it-IT" dirty="0"/>
                  <a:t> the DP relation I </a:t>
                </a:r>
                <a:r>
                  <a:rPr lang="it-IT" dirty="0" err="1"/>
                  <a:t>keep</a:t>
                </a:r>
                <a:r>
                  <a:rPr lang="it-IT" dirty="0"/>
                  <a:t> track of the minimum </a:t>
                </a:r>
                <a:r>
                  <a:rPr lang="it-IT" dirty="0" err="1"/>
                  <a:t>amount</a:t>
                </a:r>
                <a:r>
                  <a:rPr lang="it-IT" dirty="0"/>
                  <a:t> </a:t>
                </a:r>
                <a:r>
                  <a:rPr lang="it-IT" dirty="0" err="1"/>
                  <a:t>needed</a:t>
                </a:r>
                <a:r>
                  <a:rPr lang="it-IT" dirty="0"/>
                  <a:t> and break from the loop.</a:t>
                </a:r>
              </a:p>
              <a:p>
                <a:r>
                  <a:rPr lang="it-IT" dirty="0"/>
                  <a:t>Take home</a:t>
                </a:r>
              </a:p>
              <a:p>
                <a:pPr marL="0" indent="0">
                  <a:buNone/>
                </a:pPr>
                <a:r>
                  <a:rPr lang="it-IT" dirty="0" err="1"/>
                  <a:t>Before</a:t>
                </a:r>
                <a:r>
                  <a:rPr lang="it-IT" dirty="0"/>
                  <a:t> </a:t>
                </a:r>
                <a:r>
                  <a:rPr lang="it-IT" dirty="0" err="1"/>
                  <a:t>deriving</a:t>
                </a:r>
                <a:r>
                  <a:rPr lang="it-IT" dirty="0"/>
                  <a:t> a DP relation, look </a:t>
                </a:r>
                <a:r>
                  <a:rPr lang="it-IT" dirty="0" err="1"/>
                  <a:t>at</a:t>
                </a:r>
                <a:r>
                  <a:rPr lang="it-IT" dirty="0"/>
                  <a:t> the </a:t>
                </a:r>
                <a:r>
                  <a:rPr lang="it-IT" dirty="0" err="1"/>
                  <a:t>possible</a:t>
                </a:r>
                <a:r>
                  <a:rPr lang="it-IT" dirty="0"/>
                  <a:t> </a:t>
                </a:r>
                <a:r>
                  <a:rPr lang="it-IT" dirty="0" err="1"/>
                  <a:t>dimensions</a:t>
                </a:r>
                <a:r>
                  <a:rPr lang="it-IT" dirty="0"/>
                  <a:t> of </a:t>
                </a:r>
                <a:r>
                  <a:rPr lang="it-IT" dirty="0" err="1"/>
                  <a:t>its</a:t>
                </a:r>
                <a:r>
                  <a:rPr lang="it-IT" dirty="0"/>
                  <a:t> state!</a:t>
                </a: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53233"/>
              </a:xfrm>
              <a:blipFill>
                <a:blip r:embed="rId2"/>
                <a:stretch>
                  <a:fillRect l="-522" t="-22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3492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12: On </a:t>
            </a:r>
            <a:r>
              <a:rPr lang="it-IT" dirty="0" err="1"/>
              <a:t>Her</a:t>
            </a:r>
            <a:r>
              <a:rPr lang="it-IT" dirty="0"/>
              <a:t> </a:t>
            </a:r>
            <a:r>
              <a:rPr lang="it-IT" dirty="0" err="1"/>
              <a:t>Majesty’s</a:t>
            </a:r>
            <a:r>
              <a:rPr lang="it-IT" dirty="0"/>
              <a:t> Secret Service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587361" cy="4459766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 set of </a:t>
                </a:r>
                <a:r>
                  <a:rPr lang="it-IT" dirty="0" err="1"/>
                  <a:t>starting</a:t>
                </a:r>
                <a:r>
                  <a:rPr lang="it-IT" dirty="0"/>
                  <a:t> points and a set of </a:t>
                </a:r>
                <a:r>
                  <a:rPr lang="it-IT" dirty="0" err="1"/>
                  <a:t>destinations</a:t>
                </a:r>
                <a:r>
                  <a:rPr lang="it-IT" dirty="0"/>
                  <a:t> in a </a:t>
                </a:r>
                <a:r>
                  <a:rPr lang="it-IT" dirty="0" err="1"/>
                  <a:t>graph</a:t>
                </a:r>
                <a:r>
                  <a:rPr lang="it-IT" dirty="0"/>
                  <a:t>, output the </a:t>
                </a:r>
                <a:r>
                  <a:rPr lang="it-IT" dirty="0" err="1"/>
                  <a:t>longest</a:t>
                </a:r>
                <a:r>
                  <a:rPr lang="it-IT" dirty="0"/>
                  <a:t> </a:t>
                </a:r>
                <a:r>
                  <a:rPr lang="it-IT" dirty="0" err="1"/>
                  <a:t>shortest</a:t>
                </a:r>
                <a:r>
                  <a:rPr lang="it-IT" dirty="0"/>
                  <a:t> </a:t>
                </a:r>
                <a:r>
                  <a:rPr lang="it-IT" dirty="0" err="1"/>
                  <a:t>path</a:t>
                </a:r>
                <a:r>
                  <a:rPr lang="it-IT" dirty="0"/>
                  <a:t>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every</a:t>
                </a:r>
                <a:r>
                  <a:rPr lang="it-IT" dirty="0"/>
                  <a:t> </a:t>
                </a:r>
                <a:r>
                  <a:rPr lang="it-IT" dirty="0" err="1"/>
                  <a:t>starting</a:t>
                </a:r>
                <a:r>
                  <a:rPr lang="it-IT" dirty="0"/>
                  <a:t> point </a:t>
                </a:r>
                <a:r>
                  <a:rPr lang="it-IT" dirty="0" err="1"/>
                  <a:t>reaches</a:t>
                </a:r>
                <a:r>
                  <a:rPr lang="it-IT" dirty="0"/>
                  <a:t> a </a:t>
                </a:r>
                <a:r>
                  <a:rPr lang="it-IT" dirty="0" err="1"/>
                  <a:t>destination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Additions</a:t>
                </a:r>
                <a:r>
                  <a:rPr lang="it-IT" dirty="0"/>
                  <a:t>: </a:t>
                </a:r>
                <a:r>
                  <a:rPr lang="it-IT" dirty="0" err="1"/>
                  <a:t>every</a:t>
                </a:r>
                <a:r>
                  <a:rPr lang="it-IT" dirty="0"/>
                  <a:t> </a:t>
                </a:r>
                <a:r>
                  <a:rPr lang="it-IT" dirty="0" err="1"/>
                  <a:t>destination</a:t>
                </a:r>
                <a:r>
                  <a:rPr lang="it-IT" dirty="0"/>
                  <a:t> </a:t>
                </a:r>
                <a:r>
                  <a:rPr lang="it-IT" dirty="0" err="1"/>
                  <a:t>has</a:t>
                </a:r>
                <a:r>
                  <a:rPr lang="it-IT" dirty="0"/>
                  <a:t> an </a:t>
                </a:r>
                <a:r>
                  <a:rPr lang="it-IT" dirty="0" err="1"/>
                  <a:t>additional</a:t>
                </a:r>
                <a:r>
                  <a:rPr lang="it-IT" dirty="0"/>
                  <a:t> weight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t-IT" dirty="0"/>
                  <a:t> and up to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it-IT" dirty="0"/>
                  <a:t> points can match with the </a:t>
                </a:r>
                <a:r>
                  <a:rPr lang="it-IT" dirty="0" err="1"/>
                  <a:t>same</a:t>
                </a:r>
                <a:r>
                  <a:rPr lang="it-IT" dirty="0"/>
                  <a:t> </a:t>
                </a:r>
                <a:r>
                  <a:rPr lang="it-IT" dirty="0" err="1"/>
                  <a:t>destination</a:t>
                </a:r>
                <a:r>
                  <a:rPr lang="it-IT" dirty="0"/>
                  <a:t>, </a:t>
                </a:r>
                <a:r>
                  <a:rPr lang="it-IT" dirty="0" err="1"/>
                  <a:t>but</a:t>
                </a:r>
                <a:r>
                  <a:rPr lang="it-IT" dirty="0"/>
                  <a:t> </a:t>
                </a:r>
                <a:r>
                  <a:rPr lang="it-IT" dirty="0" err="1"/>
                  <a:t>always</a:t>
                </a:r>
                <a:r>
                  <a:rPr lang="it-IT" dirty="0"/>
                  <a:t> one </a:t>
                </a:r>
                <a:r>
                  <a:rPr lang="it-IT" dirty="0" err="1"/>
                  <a:t>at</a:t>
                </a:r>
                <a:r>
                  <a:rPr lang="it-IT" dirty="0"/>
                  <a:t> a time (i.e. the second point must </a:t>
                </a:r>
                <a:r>
                  <a:rPr lang="it-IT" dirty="0" err="1"/>
                  <a:t>wait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before</a:t>
                </a:r>
                <a:r>
                  <a:rPr lang="it-IT" dirty="0"/>
                  <a:t> </a:t>
                </a:r>
                <a:r>
                  <a:rPr lang="it-IT" dirty="0" err="1"/>
                  <a:t>reaching</a:t>
                </a:r>
                <a:r>
                  <a:rPr lang="it-IT" dirty="0"/>
                  <a:t> </a:t>
                </a:r>
                <a:r>
                  <a:rPr lang="it-IT" dirty="0" err="1"/>
                  <a:t>it</a:t>
                </a:r>
                <a:r>
                  <a:rPr lang="it-IT" dirty="0"/>
                  <a:t>).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 err="1"/>
                  <a:t>There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no </a:t>
                </a:r>
                <a:r>
                  <a:rPr lang="it-IT" dirty="0" err="1"/>
                  <a:t>direct</a:t>
                </a:r>
                <a:r>
                  <a:rPr lang="it-IT" dirty="0"/>
                  <a:t> </a:t>
                </a:r>
                <a:r>
                  <a:rPr lang="it-IT" dirty="0" err="1"/>
                  <a:t>algorithm</a:t>
                </a:r>
                <a:r>
                  <a:rPr lang="it-IT" dirty="0"/>
                  <a:t> for </a:t>
                </a:r>
                <a:r>
                  <a:rPr lang="it-IT" dirty="0" err="1"/>
                  <a:t>this</a:t>
                </a:r>
                <a:r>
                  <a:rPr lang="it-IT" dirty="0"/>
                  <a:t> </a:t>
                </a:r>
                <a:r>
                  <a:rPr lang="it-IT" dirty="0" err="1"/>
                  <a:t>problem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First </a:t>
                </a:r>
                <a:r>
                  <a:rPr lang="it-IT" dirty="0" err="1"/>
                  <a:t>thing</a:t>
                </a:r>
                <a:r>
                  <a:rPr lang="it-IT" dirty="0"/>
                  <a:t> to do </a:t>
                </a:r>
                <a:r>
                  <a:rPr lang="it-IT" dirty="0" err="1"/>
                  <a:t>is</a:t>
                </a:r>
                <a:r>
                  <a:rPr lang="it-IT" dirty="0"/>
                  <a:t> to reduce the </a:t>
                </a:r>
                <a:r>
                  <a:rPr lang="it-IT" dirty="0" err="1"/>
                  <a:t>problem</a:t>
                </a:r>
                <a:r>
                  <a:rPr lang="it-IT" dirty="0"/>
                  <a:t> to an </a:t>
                </a:r>
                <a:r>
                  <a:rPr lang="it-IT" dirty="0" err="1"/>
                  <a:t>assignment</a:t>
                </a:r>
                <a:r>
                  <a:rPr lang="it-IT" dirty="0"/>
                  <a:t> </a:t>
                </a:r>
                <a:r>
                  <a:rPr lang="it-IT" dirty="0" err="1"/>
                  <a:t>problem</a:t>
                </a:r>
                <a:r>
                  <a:rPr lang="it-IT" dirty="0"/>
                  <a:t> =&gt; </a:t>
                </a:r>
                <a:r>
                  <a:rPr lang="it-IT" dirty="0" err="1"/>
                  <a:t>modify</a:t>
                </a:r>
                <a:r>
                  <a:rPr lang="it-IT" dirty="0"/>
                  <a:t> the </a:t>
                </a:r>
                <a:r>
                  <a:rPr lang="it-IT" dirty="0" err="1"/>
                  <a:t>graph</a:t>
                </a:r>
                <a:r>
                  <a:rPr lang="it-IT" dirty="0"/>
                  <a:t> and </a:t>
                </a:r>
                <a:r>
                  <a:rPr lang="it-IT" dirty="0" err="1"/>
                  <a:t>keep</a:t>
                </a:r>
                <a:r>
                  <a:rPr lang="it-IT" dirty="0"/>
                  <a:t> </a:t>
                </a:r>
                <a:r>
                  <a:rPr lang="it-IT" dirty="0" err="1"/>
                  <a:t>only</a:t>
                </a:r>
                <a:r>
                  <a:rPr lang="it-IT" dirty="0"/>
                  <a:t> </a:t>
                </a:r>
                <a:r>
                  <a:rPr lang="it-IT" dirty="0" err="1"/>
                  <a:t>shortest</a:t>
                </a:r>
                <a:r>
                  <a:rPr lang="it-IT" dirty="0"/>
                  <a:t> </a:t>
                </a:r>
                <a:r>
                  <a:rPr lang="it-IT" dirty="0" err="1"/>
                  <a:t>path</a:t>
                </a:r>
                <a:r>
                  <a:rPr lang="it-IT" dirty="0"/>
                  <a:t> </a:t>
                </a:r>
                <a:r>
                  <a:rPr lang="it-IT" dirty="0" err="1"/>
                  <a:t>edges</a:t>
                </a:r>
                <a:r>
                  <a:rPr lang="it-IT" dirty="0"/>
                  <a:t> from </a:t>
                </a:r>
                <a:r>
                  <a:rPr lang="it-IT" dirty="0" err="1"/>
                  <a:t>every</a:t>
                </a:r>
                <a:r>
                  <a:rPr lang="it-IT" dirty="0"/>
                  <a:t> </a:t>
                </a:r>
                <a:r>
                  <a:rPr lang="it-IT" dirty="0" err="1"/>
                  <a:t>starting</a:t>
                </a:r>
                <a:r>
                  <a:rPr lang="it-IT" dirty="0"/>
                  <a:t> point to </a:t>
                </a:r>
                <a:r>
                  <a:rPr lang="it-IT" dirty="0" err="1"/>
                  <a:t>every</a:t>
                </a:r>
                <a:r>
                  <a:rPr lang="it-IT" dirty="0"/>
                  <a:t> </a:t>
                </a:r>
                <a:r>
                  <a:rPr lang="it-IT" dirty="0" err="1"/>
                  <a:t>destination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Then</a:t>
                </a:r>
                <a:r>
                  <a:rPr lang="it-IT" dirty="0"/>
                  <a:t> do a </a:t>
                </a:r>
                <a:r>
                  <a:rPr lang="it-IT" dirty="0" err="1"/>
                  <a:t>binary</a:t>
                </a:r>
                <a:r>
                  <a:rPr lang="it-IT" dirty="0"/>
                  <a:t> </a:t>
                </a:r>
                <a:r>
                  <a:rPr lang="it-IT" dirty="0" err="1"/>
                  <a:t>search</a:t>
                </a:r>
                <a:r>
                  <a:rPr lang="it-IT" dirty="0"/>
                  <a:t> (</a:t>
                </a:r>
                <a:r>
                  <a:rPr lang="it-IT" dirty="0" err="1"/>
                  <a:t>guess</a:t>
                </a:r>
                <a:r>
                  <a:rPr lang="it-IT" dirty="0"/>
                  <a:t>) and </a:t>
                </a:r>
                <a:r>
                  <a:rPr lang="it-IT" dirty="0" err="1"/>
                  <a:t>only</a:t>
                </a:r>
                <a:r>
                  <a:rPr lang="it-IT" dirty="0"/>
                  <a:t> </a:t>
                </a:r>
                <a:r>
                  <a:rPr lang="it-IT" dirty="0" err="1"/>
                  <a:t>add</a:t>
                </a:r>
                <a:r>
                  <a:rPr lang="it-IT" dirty="0"/>
                  <a:t> </a:t>
                </a:r>
                <a:r>
                  <a:rPr lang="it-IT" dirty="0" err="1"/>
                  <a:t>paths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have</a:t>
                </a:r>
                <a:r>
                  <a:rPr lang="it-IT" dirty="0"/>
                  <a:t> weight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t-IT" dirty="0"/>
                  <a:t>. For the case where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it-IT" dirty="0"/>
                  <a:t>, create </a:t>
                </a:r>
                <a:r>
                  <a:rPr lang="it-IT" dirty="0" err="1"/>
                  <a:t>additional</a:t>
                </a:r>
                <a:r>
                  <a:rPr lang="it-IT" dirty="0"/>
                  <a:t> </a:t>
                </a:r>
                <a:r>
                  <a:rPr lang="it-IT" dirty="0" err="1"/>
                  <a:t>destinations</a:t>
                </a:r>
                <a:r>
                  <a:rPr lang="it-IT" dirty="0"/>
                  <a:t> and </a:t>
                </a:r>
                <a:r>
                  <a:rPr lang="it-IT" dirty="0" err="1"/>
                  <a:t>add</a:t>
                </a:r>
                <a:r>
                  <a:rPr lang="it-IT" dirty="0"/>
                  <a:t> </a:t>
                </a:r>
                <a:r>
                  <a:rPr lang="it-IT" dirty="0" err="1"/>
                  <a:t>paths</a:t>
                </a:r>
                <a:r>
                  <a:rPr lang="it-IT" dirty="0"/>
                  <a:t> to </a:t>
                </a:r>
                <a:r>
                  <a:rPr lang="it-IT" dirty="0" err="1"/>
                  <a:t>them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have</a:t>
                </a:r>
                <a:r>
                  <a:rPr lang="it-IT" dirty="0"/>
                  <a:t> weight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−2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Compute a maximum matching. </a:t>
                </a:r>
                <a:r>
                  <a:rPr lang="it-IT" dirty="0" err="1"/>
                  <a:t>If</a:t>
                </a:r>
                <a:r>
                  <a:rPr lang="it-IT" dirty="0"/>
                  <a:t> </a:t>
                </a:r>
                <a:r>
                  <a:rPr lang="it-IT" dirty="0" err="1"/>
                  <a:t>its</a:t>
                </a:r>
                <a:r>
                  <a:rPr lang="it-IT" dirty="0"/>
                  <a:t> size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exactly</a:t>
                </a:r>
                <a:r>
                  <a:rPr lang="it-IT" dirty="0"/>
                  <a:t> </a:t>
                </a:r>
                <a:r>
                  <a:rPr lang="it-IT" dirty="0" err="1"/>
                  <a:t>equal</a:t>
                </a:r>
                <a:r>
                  <a:rPr lang="it-IT" dirty="0"/>
                  <a:t> to the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starting</a:t>
                </a:r>
                <a:r>
                  <a:rPr lang="it-IT" dirty="0"/>
                  <a:t> points, </a:t>
                </a:r>
                <a:r>
                  <a:rPr lang="it-IT" dirty="0" err="1"/>
                  <a:t>try</a:t>
                </a:r>
                <a:r>
                  <a:rPr lang="it-IT" dirty="0"/>
                  <a:t> to </a:t>
                </a:r>
                <a:r>
                  <a:rPr lang="it-IT" dirty="0" err="1"/>
                  <a:t>decrease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it-IT" dirty="0"/>
                  <a:t>.</a:t>
                </a:r>
              </a:p>
              <a:p>
                <a:r>
                  <a:rPr lang="it-IT" dirty="0"/>
                  <a:t>Take home</a:t>
                </a:r>
              </a:p>
              <a:p>
                <a:pPr marL="0" indent="0">
                  <a:buNone/>
                </a:pPr>
                <a:r>
                  <a:rPr lang="it-IT" dirty="0" err="1"/>
                  <a:t>Modifying</a:t>
                </a:r>
                <a:r>
                  <a:rPr lang="it-IT" dirty="0"/>
                  <a:t> the </a:t>
                </a:r>
                <a:r>
                  <a:rPr lang="it-IT" dirty="0" err="1"/>
                  <a:t>graph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usually</a:t>
                </a:r>
                <a:r>
                  <a:rPr lang="it-IT" dirty="0"/>
                  <a:t> a good </a:t>
                </a:r>
                <a:r>
                  <a:rPr lang="it-IT" dirty="0" err="1"/>
                  <a:t>choice</a:t>
                </a:r>
                <a:r>
                  <a:rPr lang="it-IT" dirty="0"/>
                  <a:t> to </a:t>
                </a:r>
                <a:r>
                  <a:rPr lang="it-IT" dirty="0" err="1"/>
                  <a:t>better</a:t>
                </a:r>
                <a:r>
                  <a:rPr lang="it-IT" dirty="0"/>
                  <a:t> </a:t>
                </a:r>
                <a:r>
                  <a:rPr lang="it-IT" dirty="0" err="1"/>
                  <a:t>understand</a:t>
                </a:r>
                <a:r>
                  <a:rPr lang="it-IT" dirty="0"/>
                  <a:t> the </a:t>
                </a:r>
                <a:r>
                  <a:rPr lang="it-IT" dirty="0" err="1"/>
                  <a:t>problem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Nodes</a:t>
                </a:r>
                <a:r>
                  <a:rPr lang="it-IT" dirty="0"/>
                  <a:t>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reachable</a:t>
                </a:r>
                <a:r>
                  <a:rPr lang="it-IT" dirty="0"/>
                  <a:t> by </a:t>
                </a:r>
                <a:r>
                  <a:rPr lang="it-IT" dirty="0" err="1"/>
                  <a:t>Dijkstra</a:t>
                </a:r>
                <a:r>
                  <a:rPr lang="it-IT" dirty="0"/>
                  <a:t> </a:t>
                </a:r>
                <a:r>
                  <a:rPr lang="it-IT" dirty="0" err="1"/>
                  <a:t>have</a:t>
                </a:r>
                <a:r>
                  <a:rPr lang="it-IT" dirty="0"/>
                  <a:t> </a:t>
                </a:r>
                <a:r>
                  <a:rPr lang="it-IT" dirty="0" err="1"/>
                  <a:t>path</a:t>
                </a:r>
                <a:r>
                  <a:rPr lang="it-IT" dirty="0"/>
                  <a:t> weight of </a:t>
                </a:r>
                <a:r>
                  <a:rPr lang="it-IT" dirty="0" err="1"/>
                  <a:t>numeric_limits</a:t>
                </a:r>
                <a:r>
                  <a:rPr lang="it-IT" dirty="0"/>
                  <a:t>&lt;</a:t>
                </a:r>
                <a:r>
                  <a:rPr lang="it-IT" dirty="0" err="1"/>
                  <a:t>int</a:t>
                </a:r>
                <a:r>
                  <a:rPr lang="it-IT" dirty="0"/>
                  <a:t>&gt;::max() =&gt; </a:t>
                </a:r>
                <a:r>
                  <a:rPr lang="it-IT" dirty="0" err="1"/>
                  <a:t>watch</a:t>
                </a:r>
                <a:r>
                  <a:rPr lang="it-IT" dirty="0"/>
                  <a:t> out for overflows!</a:t>
                </a:r>
              </a:p>
              <a:p>
                <a:pPr marL="0" indent="0">
                  <a:buNone/>
                </a:pPr>
                <a:r>
                  <a:rPr lang="it-IT" dirty="0" err="1"/>
                  <a:t>Partial</a:t>
                </a:r>
                <a:r>
                  <a:rPr lang="it-IT" dirty="0"/>
                  <a:t> points </a:t>
                </a:r>
                <a:r>
                  <a:rPr lang="it-IT" dirty="0" err="1"/>
                  <a:t>give</a:t>
                </a:r>
                <a:r>
                  <a:rPr lang="it-IT" dirty="0"/>
                  <a:t> </a:t>
                </a:r>
                <a:r>
                  <a:rPr lang="it-IT" dirty="0" err="1"/>
                  <a:t>hints</a:t>
                </a:r>
                <a:r>
                  <a:rPr lang="it-IT" dirty="0"/>
                  <a:t>! (the second test set </a:t>
                </a:r>
                <a:r>
                  <a:rPr lang="it-IT" dirty="0" err="1"/>
                  <a:t>has</a:t>
                </a:r>
                <a:r>
                  <a:rPr lang="it-IT" dirty="0"/>
                  <a:t> a </a:t>
                </a:r>
                <a:r>
                  <a:rPr lang="it-IT" dirty="0" err="1"/>
                  <a:t>binary</a:t>
                </a:r>
                <a:r>
                  <a:rPr lang="it-IT" dirty="0"/>
                  <a:t> </a:t>
                </a:r>
                <a:r>
                  <a:rPr lang="it-IT" dirty="0" err="1"/>
                  <a:t>answer</a:t>
                </a:r>
                <a:r>
                  <a:rPr lang="it-IT" dirty="0"/>
                  <a:t>, </a:t>
                </a:r>
                <a:r>
                  <a:rPr lang="it-IT" dirty="0" err="1"/>
                  <a:t>which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suggesting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guessing</a:t>
                </a:r>
                <a:r>
                  <a:rPr lang="it-IT" dirty="0"/>
                  <a:t> with </a:t>
                </a:r>
                <a:r>
                  <a:rPr lang="it-IT" dirty="0" err="1"/>
                  <a:t>binary</a:t>
                </a:r>
                <a:r>
                  <a:rPr lang="it-IT" dirty="0"/>
                  <a:t> </a:t>
                </a:r>
                <a:r>
                  <a:rPr lang="it-IT" dirty="0" err="1"/>
                  <a:t>search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a good </a:t>
                </a:r>
                <a:r>
                  <a:rPr lang="it-IT" dirty="0" err="1"/>
                  <a:t>approach</a:t>
                </a:r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587361" cy="4459766"/>
              </a:xfrm>
              <a:blipFill>
                <a:blip r:embed="rId2"/>
                <a:stretch>
                  <a:fillRect l="-173" t="-15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94961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12: Hong Kong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87361" cy="4459766"/>
          </a:xfrm>
        </p:spPr>
        <p:txBody>
          <a:bodyPr>
            <a:normAutofit fontScale="77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Problem</a:t>
            </a:r>
            <a:r>
              <a:rPr lang="it-IT" dirty="0"/>
              <a:t> setting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similar</a:t>
            </a:r>
            <a:r>
              <a:rPr lang="it-IT" dirty="0"/>
              <a:t> to H1N1, </a:t>
            </a:r>
            <a:r>
              <a:rPr lang="it-IT" dirty="0" err="1"/>
              <a:t>however</a:t>
            </a:r>
            <a:r>
              <a:rPr lang="it-IT" dirty="0"/>
              <a:t> </a:t>
            </a:r>
            <a:r>
              <a:rPr lang="it-IT" dirty="0" err="1"/>
              <a:t>escape</a:t>
            </a:r>
            <a:r>
              <a:rPr lang="it-IT" dirty="0"/>
              <a:t> points are </a:t>
            </a:r>
            <a:r>
              <a:rPr lang="it-IT" dirty="0" err="1"/>
              <a:t>also</a:t>
            </a:r>
            <a:r>
              <a:rPr lang="it-IT" dirty="0"/>
              <a:t> inside the </a:t>
            </a:r>
            <a:r>
              <a:rPr lang="it-IT" dirty="0" err="1"/>
              <a:t>convex</a:t>
            </a:r>
            <a:r>
              <a:rPr lang="it-IT" dirty="0"/>
              <a:t> </a:t>
            </a:r>
            <a:r>
              <a:rPr lang="it-IT" dirty="0" err="1"/>
              <a:t>hull</a:t>
            </a:r>
            <a:r>
              <a:rPr lang="it-IT" dirty="0"/>
              <a:t>. One can </a:t>
            </a:r>
            <a:r>
              <a:rPr lang="it-IT" dirty="0" err="1"/>
              <a:t>move</a:t>
            </a:r>
            <a:r>
              <a:rPr lang="it-IT" dirty="0"/>
              <a:t> by keeping a </a:t>
            </a:r>
            <a:r>
              <a:rPr lang="it-IT" dirty="0" err="1"/>
              <a:t>distance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</a:t>
            </a:r>
            <a:r>
              <a:rPr lang="it-IT" dirty="0" err="1"/>
              <a:t>s+r</a:t>
            </a:r>
            <a:r>
              <a:rPr lang="it-IT" dirty="0"/>
              <a:t> from the points and can </a:t>
            </a:r>
            <a:r>
              <a:rPr lang="it-IT" dirty="0" err="1"/>
              <a:t>escape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2*s+2*r.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H1N1,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push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Delaunay </a:t>
            </a:r>
            <a:r>
              <a:rPr lang="it-IT" dirty="0" err="1"/>
              <a:t>faces</a:t>
            </a:r>
            <a:r>
              <a:rPr lang="it-IT" dirty="0"/>
              <a:t> in the </a:t>
            </a:r>
            <a:r>
              <a:rPr lang="it-IT" dirty="0" err="1"/>
              <a:t>priority</a:t>
            </a:r>
            <a:r>
              <a:rPr lang="it-IT" dirty="0"/>
              <a:t> </a:t>
            </a:r>
            <a:r>
              <a:rPr lang="it-IT" dirty="0" err="1"/>
              <a:t>queue</a:t>
            </a:r>
            <a:r>
              <a:rPr lang="it-IT" dirty="0"/>
              <a:t> with the </a:t>
            </a:r>
            <a:r>
              <a:rPr lang="it-IT" dirty="0" err="1"/>
              <a:t>farthest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from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vertices</a:t>
            </a:r>
            <a:r>
              <a:rPr lang="it-IT" dirty="0"/>
              <a:t> </a:t>
            </a:r>
            <a:r>
              <a:rPr lang="it-IT" dirty="0" err="1"/>
              <a:t>whithin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face (i.e., </a:t>
            </a:r>
            <a:r>
              <a:rPr lang="it-IT" dirty="0" err="1"/>
              <a:t>distance</a:t>
            </a:r>
            <a:r>
              <a:rPr lang="it-IT" dirty="0"/>
              <a:t> from the </a:t>
            </a:r>
            <a:r>
              <a:rPr lang="it-IT" dirty="0" err="1"/>
              <a:t>associated</a:t>
            </a:r>
            <a:r>
              <a:rPr lang="it-IT" dirty="0"/>
              <a:t> </a:t>
            </a:r>
            <a:r>
              <a:rPr lang="it-IT" dirty="0" err="1"/>
              <a:t>Voronoi</a:t>
            </a:r>
            <a:r>
              <a:rPr lang="it-IT" dirty="0"/>
              <a:t> vertex to one of </a:t>
            </a:r>
            <a:r>
              <a:rPr lang="it-IT" dirty="0" err="1"/>
              <a:t>them</a:t>
            </a:r>
            <a:r>
              <a:rPr lang="it-IT" dirty="0"/>
              <a:t>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circumcenter</a:t>
            </a:r>
            <a:r>
              <a:rPr lang="it-IT" dirty="0"/>
              <a:t>).</a:t>
            </a:r>
          </a:p>
          <a:p>
            <a:pPr marL="0" indent="0">
              <a:buNone/>
            </a:pPr>
            <a:r>
              <a:rPr lang="it-IT" dirty="0" err="1"/>
              <a:t>Pay</a:t>
            </a:r>
            <a:r>
              <a:rPr lang="it-IT" dirty="0"/>
              <a:t> </a:t>
            </a:r>
            <a:r>
              <a:rPr lang="it-IT" dirty="0" err="1"/>
              <a:t>attention</a:t>
            </a:r>
            <a:r>
              <a:rPr lang="it-IT" dirty="0"/>
              <a:t> to the field </a:t>
            </a:r>
            <a:r>
              <a:rPr lang="it-IT" dirty="0" err="1"/>
              <a:t>type</a:t>
            </a:r>
            <a:r>
              <a:rPr lang="it-IT" dirty="0"/>
              <a:t> =&gt; EXACT </a:t>
            </a:r>
            <a:r>
              <a:rPr lang="it-IT" dirty="0" err="1"/>
              <a:t>constructions</a:t>
            </a:r>
            <a:r>
              <a:rPr lang="it-IT" dirty="0"/>
              <a:t> </a:t>
            </a:r>
            <a:r>
              <a:rPr lang="it-IT" dirty="0" err="1"/>
              <a:t>needed</a:t>
            </a:r>
            <a:r>
              <a:rPr lang="it-IT" dirty="0"/>
              <a:t>, K::FT.</a:t>
            </a:r>
          </a:p>
          <a:p>
            <a:pPr marL="0" indent="0">
              <a:buNone/>
            </a:pPr>
            <a:r>
              <a:rPr lang="it-IT" dirty="0"/>
              <a:t>For </a:t>
            </a:r>
            <a:r>
              <a:rPr lang="it-IT" dirty="0" err="1"/>
              <a:t>every</a:t>
            </a:r>
            <a:r>
              <a:rPr lang="it-IT" dirty="0"/>
              <a:t> point to be </a:t>
            </a:r>
            <a:r>
              <a:rPr lang="it-IT" dirty="0" err="1"/>
              <a:t>queried</a:t>
            </a:r>
            <a:r>
              <a:rPr lang="it-IT" dirty="0"/>
              <a:t>, check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can </a:t>
            </a:r>
            <a:r>
              <a:rPr lang="it-IT" dirty="0" err="1"/>
              <a:t>escape</a:t>
            </a:r>
            <a:r>
              <a:rPr lang="it-IT" dirty="0"/>
              <a:t> </a:t>
            </a:r>
            <a:r>
              <a:rPr lang="it-IT" dirty="0" err="1"/>
              <a:t>immediately</a:t>
            </a:r>
            <a:r>
              <a:rPr lang="it-IT" dirty="0"/>
              <a:t> or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won’t</a:t>
            </a:r>
            <a:r>
              <a:rPr lang="it-IT" dirty="0"/>
              <a:t> </a:t>
            </a:r>
            <a:r>
              <a:rPr lang="it-IT" dirty="0" err="1"/>
              <a:t>ever</a:t>
            </a:r>
            <a:r>
              <a:rPr lang="it-IT" dirty="0"/>
              <a:t> </a:t>
            </a:r>
            <a:r>
              <a:rPr lang="it-IT" dirty="0" err="1"/>
              <a:t>escape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far </a:t>
            </a:r>
            <a:r>
              <a:rPr lang="it-IT" dirty="0" err="1"/>
              <a:t>too</a:t>
            </a:r>
            <a:r>
              <a:rPr lang="it-IT" dirty="0"/>
              <a:t> </a:t>
            </a:r>
            <a:r>
              <a:rPr lang="it-IT" dirty="0" err="1"/>
              <a:t>near</a:t>
            </a:r>
            <a:r>
              <a:rPr lang="it-IT" dirty="0"/>
              <a:t>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 err="1"/>
              <a:t>Drawing</a:t>
            </a:r>
            <a:r>
              <a:rPr lang="it-IT" dirty="0"/>
              <a:t> </a:t>
            </a:r>
            <a:r>
              <a:rPr lang="it-IT" dirty="0" err="1"/>
              <a:t>geometric</a:t>
            </a:r>
            <a:r>
              <a:rPr lang="it-IT" dirty="0"/>
              <a:t> </a:t>
            </a:r>
            <a:r>
              <a:rPr lang="it-IT" dirty="0" err="1"/>
              <a:t>problems</a:t>
            </a:r>
            <a:r>
              <a:rPr lang="it-IT" dirty="0"/>
              <a:t> </a:t>
            </a:r>
            <a:r>
              <a:rPr lang="it-IT" dirty="0" err="1"/>
              <a:t>might</a:t>
            </a:r>
            <a:r>
              <a:rPr lang="it-IT" dirty="0"/>
              <a:t> be </a:t>
            </a:r>
            <a:r>
              <a:rPr lang="it-IT" dirty="0" err="1"/>
              <a:t>useful</a:t>
            </a:r>
            <a:r>
              <a:rPr lang="it-IT" dirty="0"/>
              <a:t> to </a:t>
            </a:r>
            <a:r>
              <a:rPr lang="it-IT" dirty="0" err="1"/>
              <a:t>define</a:t>
            </a:r>
            <a:r>
              <a:rPr lang="it-IT" dirty="0"/>
              <a:t> </a:t>
            </a:r>
            <a:r>
              <a:rPr lang="it-IT" dirty="0" err="1"/>
              <a:t>constraints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Pay</a:t>
            </a:r>
            <a:r>
              <a:rPr lang="it-IT" dirty="0"/>
              <a:t> </a:t>
            </a:r>
            <a:r>
              <a:rPr lang="it-IT" dirty="0" err="1"/>
              <a:t>attention</a:t>
            </a:r>
            <a:r>
              <a:rPr lang="it-IT" dirty="0"/>
              <a:t> to the input size!</a:t>
            </a:r>
          </a:p>
        </p:txBody>
      </p:sp>
    </p:spTree>
    <p:extLst>
      <p:ext uri="{BB962C8B-B14F-4D97-AF65-F5344CB8AC3E}">
        <p14:creationId xmlns:p14="http://schemas.microsoft.com/office/powerpoint/2010/main" val="25915521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12: Car Sharing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87361" cy="4459766"/>
          </a:xfrm>
        </p:spPr>
        <p:txBody>
          <a:bodyPr>
            <a:normAutofit fontScale="850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Graph</a:t>
            </a:r>
            <a:r>
              <a:rPr lang="it-IT" dirty="0"/>
              <a:t> of </a:t>
            </a:r>
            <a:r>
              <a:rPr lang="it-IT" dirty="0" err="1"/>
              <a:t>movements</a:t>
            </a:r>
            <a:r>
              <a:rPr lang="it-IT" dirty="0"/>
              <a:t> over time.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movement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 cost, </a:t>
            </a:r>
            <a:r>
              <a:rPr lang="it-IT" dirty="0" err="1"/>
              <a:t>maximize</a:t>
            </a:r>
            <a:r>
              <a:rPr lang="it-IT" dirty="0"/>
              <a:t> the cost over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movements</a:t>
            </a:r>
            <a:r>
              <a:rPr lang="it-IT" dirty="0"/>
              <a:t> with a planning schedule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feasible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MinCost-MaxFlow</a:t>
            </a:r>
            <a:r>
              <a:rPr lang="it-IT" dirty="0"/>
              <a:t>,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Use </a:t>
            </a:r>
            <a:r>
              <a:rPr lang="it-IT" dirty="0" err="1"/>
              <a:t>successive_shortest_paths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offset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ruled</a:t>
            </a:r>
            <a:r>
              <a:rPr lang="it-IT" dirty="0"/>
              <a:t> by time (</a:t>
            </a:r>
            <a:r>
              <a:rPr lang="it-IT" dirty="0" err="1"/>
              <a:t>arrival-departure</a:t>
            </a:r>
            <a:r>
              <a:rPr lang="it-IT" dirty="0"/>
              <a:t>)*</a:t>
            </a:r>
            <a:r>
              <a:rPr lang="it-IT" dirty="0" err="1"/>
              <a:t>max_cost</a:t>
            </a:r>
            <a:r>
              <a:rPr lang="it-IT" b="1" dirty="0"/>
              <a:t>. </a:t>
            </a:r>
            <a:r>
              <a:rPr lang="it-IT" b="1" dirty="0" err="1"/>
              <a:t>Every</a:t>
            </a:r>
            <a:r>
              <a:rPr lang="it-IT" b="1" dirty="0"/>
              <a:t> source-</a:t>
            </a:r>
            <a:r>
              <a:rPr lang="it-IT" b="1" dirty="0" err="1"/>
              <a:t>sink</a:t>
            </a:r>
            <a:r>
              <a:rPr lang="it-IT" b="1" dirty="0"/>
              <a:t> </a:t>
            </a:r>
            <a:r>
              <a:rPr lang="it-IT" b="1" dirty="0" err="1"/>
              <a:t>path</a:t>
            </a:r>
            <a:r>
              <a:rPr lang="it-IT" b="1" dirty="0"/>
              <a:t> </a:t>
            </a:r>
            <a:r>
              <a:rPr lang="it-IT" b="1" dirty="0" err="1"/>
              <a:t>should</a:t>
            </a:r>
            <a:r>
              <a:rPr lang="it-IT" b="1" dirty="0"/>
              <a:t> </a:t>
            </a:r>
            <a:r>
              <a:rPr lang="it-IT" b="1" dirty="0" err="1"/>
              <a:t>have</a:t>
            </a:r>
            <a:r>
              <a:rPr lang="it-IT" b="1" dirty="0"/>
              <a:t> the SAME </a:t>
            </a:r>
            <a:r>
              <a:rPr lang="it-IT" b="1" dirty="0" err="1"/>
              <a:t>offet</a:t>
            </a:r>
            <a:r>
              <a:rPr lang="it-IT" b="1" dirty="0"/>
              <a:t>.</a:t>
            </a:r>
          </a:p>
          <a:p>
            <a:pPr marL="0" indent="0">
              <a:buNone/>
            </a:pPr>
            <a:r>
              <a:rPr lang="it-IT" dirty="0" err="1"/>
              <a:t>Represent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useful</a:t>
            </a:r>
            <a:r>
              <a:rPr lang="it-IT" dirty="0"/>
              <a:t> times in the </a:t>
            </a:r>
            <a:r>
              <a:rPr lang="it-IT" dirty="0" err="1"/>
              <a:t>graph</a:t>
            </a:r>
            <a:r>
              <a:rPr lang="it-IT" dirty="0"/>
              <a:t> =&gt; first store the </a:t>
            </a:r>
            <a:r>
              <a:rPr lang="it-IT" dirty="0" err="1"/>
              <a:t>relationships</a:t>
            </a:r>
            <a:r>
              <a:rPr lang="it-IT" dirty="0"/>
              <a:t> and </a:t>
            </a:r>
            <a:r>
              <a:rPr lang="it-IT" dirty="0" err="1"/>
              <a:t>then</a:t>
            </a:r>
            <a:r>
              <a:rPr lang="it-IT" dirty="0"/>
              <a:t> create the </a:t>
            </a:r>
            <a:r>
              <a:rPr lang="it-IT" dirty="0" err="1"/>
              <a:t>graph</a:t>
            </a:r>
            <a:r>
              <a:rPr lang="it-IT" dirty="0"/>
              <a:t>. </a:t>
            </a:r>
            <a:r>
              <a:rPr lang="it-IT" dirty="0" err="1"/>
              <a:t>Add</a:t>
            </a:r>
            <a:r>
              <a:rPr lang="it-IT" dirty="0"/>
              <a:t> a 0 and MAXTIME </a:t>
            </a:r>
            <a:r>
              <a:rPr lang="it-IT" dirty="0" err="1"/>
              <a:t>node</a:t>
            </a:r>
            <a:r>
              <a:rPr lang="it-IT" dirty="0"/>
              <a:t> per </a:t>
            </a:r>
            <a:r>
              <a:rPr lang="it-IT" dirty="0" err="1"/>
              <a:t>every</a:t>
            </a:r>
            <a:r>
              <a:rPr lang="it-IT" dirty="0"/>
              <a:t> location.</a:t>
            </a:r>
          </a:p>
          <a:p>
            <a:pPr marL="0" indent="0">
              <a:buNone/>
            </a:pPr>
            <a:r>
              <a:rPr lang="it-IT" dirty="0"/>
              <a:t>Use a </a:t>
            </a:r>
            <a:r>
              <a:rPr lang="it-IT" b="1" dirty="0"/>
              <a:t>set</a:t>
            </a:r>
            <a:r>
              <a:rPr lang="it-IT" dirty="0"/>
              <a:t> to sort time slots for </a:t>
            </a:r>
            <a:r>
              <a:rPr lang="it-IT" dirty="0" err="1"/>
              <a:t>every</a:t>
            </a:r>
            <a:r>
              <a:rPr lang="it-IT" dirty="0"/>
              <a:t> location.</a:t>
            </a:r>
          </a:p>
          <a:p>
            <a:pPr marL="0" indent="0">
              <a:buNone/>
            </a:pPr>
            <a:r>
              <a:rPr lang="it-IT" dirty="0"/>
              <a:t>Play a bit with </a:t>
            </a:r>
            <a:r>
              <a:rPr lang="it-IT" dirty="0" err="1"/>
              <a:t>offsets</a:t>
            </a:r>
            <a:r>
              <a:rPr lang="it-IT" dirty="0"/>
              <a:t> to </a:t>
            </a:r>
            <a:r>
              <a:rPr lang="it-IT" dirty="0" err="1"/>
              <a:t>identify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’ index.</a:t>
            </a:r>
          </a:p>
          <a:p>
            <a:pPr marL="0" indent="0">
              <a:buNone/>
            </a:pP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moments of the </a:t>
            </a:r>
            <a:r>
              <a:rPr lang="it-IT" dirty="0" err="1"/>
              <a:t>same</a:t>
            </a:r>
            <a:r>
              <a:rPr lang="it-IT" dirty="0"/>
              <a:t> location to store </a:t>
            </a:r>
            <a:r>
              <a:rPr lang="it-IT" dirty="0" err="1"/>
              <a:t>unused</a:t>
            </a:r>
            <a:r>
              <a:rPr lang="it-IT" dirty="0"/>
              <a:t> flow (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b="1" dirty="0" err="1"/>
              <a:t>Canteen</a:t>
            </a:r>
            <a:r>
              <a:rPr lang="it-IT" dirty="0"/>
              <a:t>).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344D126-3A94-4C74-99EE-E71C34B681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3" t="20416" r="60938" b="56528"/>
          <a:stretch/>
        </p:blipFill>
        <p:spPr>
          <a:xfrm>
            <a:off x="7053585" y="365125"/>
            <a:ext cx="4371975" cy="158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3183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12: Bonus Level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55000" lnSpcReduction="20000"/>
          </a:bodyPr>
          <a:lstStyle/>
          <a:p>
            <a:r>
              <a:rPr lang="it-IT" dirty="0"/>
              <a:t>Algorithmic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matrix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one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move</a:t>
            </a:r>
            <a:r>
              <a:rPr lang="it-IT" dirty="0"/>
              <a:t> down or to the </a:t>
            </a:r>
            <a:r>
              <a:rPr lang="it-IT" dirty="0" err="1"/>
              <a:t>right</a:t>
            </a:r>
            <a:r>
              <a:rPr lang="it-IT" dirty="0"/>
              <a:t> from the </a:t>
            </a:r>
            <a:r>
              <a:rPr lang="it-IT" dirty="0" err="1"/>
              <a:t>left-upper</a:t>
            </a:r>
            <a:r>
              <a:rPr lang="it-IT" dirty="0"/>
              <a:t> point and up and </a:t>
            </a:r>
            <a:r>
              <a:rPr lang="it-IT" dirty="0" err="1"/>
              <a:t>left</a:t>
            </a:r>
            <a:r>
              <a:rPr lang="it-IT" dirty="0"/>
              <a:t> from the </a:t>
            </a:r>
            <a:r>
              <a:rPr lang="it-IT" dirty="0" err="1"/>
              <a:t>right-downmost</a:t>
            </a:r>
            <a:r>
              <a:rPr lang="it-IT" dirty="0"/>
              <a:t> point, </a:t>
            </a:r>
            <a:r>
              <a:rPr lang="it-IT" dirty="0" err="1"/>
              <a:t>collect</a:t>
            </a:r>
            <a:r>
              <a:rPr lang="it-IT" dirty="0"/>
              <a:t> the maximum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 from the </a:t>
            </a:r>
            <a:r>
              <a:rPr lang="it-IT" dirty="0" err="1"/>
              <a:t>left-upper</a:t>
            </a:r>
            <a:r>
              <a:rPr lang="it-IT" dirty="0"/>
              <a:t> point, </a:t>
            </a:r>
            <a:r>
              <a:rPr lang="it-IT" dirty="0" err="1"/>
              <a:t>reaching</a:t>
            </a:r>
            <a:r>
              <a:rPr lang="it-IT" dirty="0"/>
              <a:t>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right</a:t>
            </a:r>
            <a:r>
              <a:rPr lang="it-IT" dirty="0"/>
              <a:t>-down point and back.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main</a:t>
            </a:r>
            <a:r>
              <a:rPr lang="it-IT" dirty="0"/>
              <a:t> idea </a:t>
            </a:r>
            <a:r>
              <a:rPr lang="it-IT" dirty="0" err="1"/>
              <a:t>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it-IT" dirty="0" err="1"/>
              <a:t>refine</a:t>
            </a:r>
            <a:r>
              <a:rPr lang="it-IT" dirty="0"/>
              <a:t> the DP </a:t>
            </a:r>
            <a:r>
              <a:rPr lang="it-IT" dirty="0" err="1"/>
              <a:t>formulation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First,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keep</a:t>
            </a:r>
            <a:r>
              <a:rPr lang="it-IT" dirty="0"/>
              <a:t> track of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paths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time with 4 </a:t>
            </a:r>
            <a:r>
              <a:rPr lang="it-IT" dirty="0" err="1"/>
              <a:t>indices</a:t>
            </a:r>
            <a:r>
              <a:rPr lang="it-IT" dirty="0"/>
              <a:t>: i1, i2, j1, j2</a:t>
            </a:r>
          </a:p>
          <a:p>
            <a:pPr marL="0" indent="0">
              <a:buNone/>
            </a:pPr>
            <a:r>
              <a:rPr lang="it-IT" dirty="0"/>
              <a:t>Pick the i1, j1 </a:t>
            </a:r>
            <a:r>
              <a:rPr lang="it-IT" dirty="0" err="1"/>
              <a:t>cell</a:t>
            </a:r>
            <a:r>
              <a:rPr lang="it-IT" dirty="0"/>
              <a:t> (set </a:t>
            </a:r>
            <a:r>
              <a:rPr lang="it-IT" dirty="0" err="1"/>
              <a:t>it</a:t>
            </a:r>
            <a:r>
              <a:rPr lang="it-IT" dirty="0"/>
              <a:t> to 0) and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recur</a:t>
            </a:r>
            <a:r>
              <a:rPr lang="it-IT" dirty="0"/>
              <a:t> over </a:t>
            </a:r>
            <a:r>
              <a:rPr lang="it-IT" dirty="0" err="1"/>
              <a:t>all</a:t>
            </a:r>
            <a:r>
              <a:rPr lang="it-IT" dirty="0"/>
              <a:t> the 4 </a:t>
            </a:r>
            <a:r>
              <a:rPr lang="it-IT" dirty="0" err="1"/>
              <a:t>combinations</a:t>
            </a:r>
            <a:r>
              <a:rPr lang="it-IT" dirty="0"/>
              <a:t> of </a:t>
            </a:r>
            <a:r>
              <a:rPr lang="it-IT" dirty="0" err="1"/>
              <a:t>indices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Remember</a:t>
            </a:r>
            <a:r>
              <a:rPr lang="it-IT" dirty="0"/>
              <a:t> to </a:t>
            </a:r>
            <a:r>
              <a:rPr lang="it-IT" dirty="0" err="1"/>
              <a:t>backtrack</a:t>
            </a:r>
            <a:r>
              <a:rPr lang="it-IT" dirty="0"/>
              <a:t> the i1,j1 </a:t>
            </a:r>
            <a:r>
              <a:rPr lang="it-IT" dirty="0" err="1"/>
              <a:t>cell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end the i2, j2 </a:t>
            </a:r>
            <a:r>
              <a:rPr lang="it-IT" dirty="0" err="1"/>
              <a:t>cell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u="sng" dirty="0" err="1"/>
              <a:t>Trick</a:t>
            </a:r>
            <a:r>
              <a:rPr lang="it-IT" dirty="0"/>
              <a:t>: </a:t>
            </a:r>
            <a:r>
              <a:rPr lang="it-IT" dirty="0" err="1"/>
              <a:t>next</a:t>
            </a:r>
            <a:r>
              <a:rPr lang="it-IT" dirty="0"/>
              <a:t> </a:t>
            </a:r>
            <a:r>
              <a:rPr lang="it-IT" dirty="0" err="1"/>
              <a:t>move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to the </a:t>
            </a:r>
            <a:r>
              <a:rPr lang="it-IT" dirty="0" err="1"/>
              <a:t>next</a:t>
            </a:r>
            <a:r>
              <a:rPr lang="it-IT" dirty="0"/>
              <a:t> </a:t>
            </a:r>
            <a:r>
              <a:rPr lang="it-IT" dirty="0" err="1"/>
              <a:t>diagonal</a:t>
            </a:r>
            <a:r>
              <a:rPr lang="it-IT" dirty="0"/>
              <a:t> =&gt; </a:t>
            </a:r>
            <a:r>
              <a:rPr lang="it-IT" dirty="0" err="1"/>
              <a:t>space</a:t>
            </a:r>
            <a:r>
              <a:rPr lang="it-IT" dirty="0"/>
              <a:t> (i1,i2,j1,j2)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reduced</a:t>
            </a:r>
            <a:r>
              <a:rPr lang="it-IT" dirty="0"/>
              <a:t> to (i1,i2,diag) (n*n*(2*n-1)).</a:t>
            </a:r>
          </a:p>
          <a:p>
            <a:pPr marL="0" indent="0">
              <a:buNone/>
            </a:pPr>
            <a:r>
              <a:rPr lang="it-IT" dirty="0"/>
              <a:t>j1 = </a:t>
            </a:r>
            <a:r>
              <a:rPr lang="it-IT" dirty="0" err="1"/>
              <a:t>diag</a:t>
            </a:r>
            <a:r>
              <a:rPr lang="it-IT" dirty="0"/>
              <a:t> – i1, j2 = </a:t>
            </a:r>
            <a:r>
              <a:rPr lang="it-IT" dirty="0" err="1"/>
              <a:t>diag</a:t>
            </a:r>
            <a:r>
              <a:rPr lang="it-IT" dirty="0"/>
              <a:t> – i2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/>
              <a:t>Always </a:t>
            </a:r>
            <a:r>
              <a:rPr lang="it-IT" dirty="0" err="1"/>
              <a:t>try</a:t>
            </a:r>
            <a:r>
              <a:rPr lang="it-IT" dirty="0"/>
              <a:t> to reduce the </a:t>
            </a:r>
            <a:r>
              <a:rPr lang="it-IT" dirty="0" err="1"/>
              <a:t>dimension</a:t>
            </a:r>
            <a:r>
              <a:rPr lang="it-IT" dirty="0"/>
              <a:t> of the state to the </a:t>
            </a:r>
            <a:r>
              <a:rPr lang="it-IT" dirty="0" err="1"/>
              <a:t>strictly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Naive</a:t>
            </a:r>
            <a:r>
              <a:rPr lang="it-IT" dirty="0"/>
              <a:t> DP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be </a:t>
            </a:r>
            <a:r>
              <a:rPr lang="it-IT" dirty="0" err="1"/>
              <a:t>sufficient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66237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13: </a:t>
            </a:r>
            <a:r>
              <a:rPr lang="it-IT" dirty="0" err="1"/>
              <a:t>Clues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t-IT" dirty="0"/>
              <a:t>Algorithmic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given</a:t>
            </a:r>
            <a:r>
              <a:rPr lang="it-IT" dirty="0"/>
              <a:t> a set of </a:t>
            </a:r>
            <a:r>
              <a:rPr lang="it-IT" dirty="0" err="1"/>
              <a:t>fixed</a:t>
            </a:r>
            <a:r>
              <a:rPr lang="it-IT" dirty="0"/>
              <a:t> points in the </a:t>
            </a:r>
            <a:r>
              <a:rPr lang="it-IT" dirty="0" err="1"/>
              <a:t>plane</a:t>
            </a:r>
            <a:r>
              <a:rPr lang="it-IT" dirty="0"/>
              <a:t> and a set of </a:t>
            </a:r>
            <a:r>
              <a:rPr lang="it-IT" dirty="0" err="1"/>
              <a:t>pairs</a:t>
            </a:r>
            <a:r>
              <a:rPr lang="it-IT" dirty="0"/>
              <a:t> of points. Tell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pairs</a:t>
            </a:r>
            <a:r>
              <a:rPr lang="it-IT" dirty="0"/>
              <a:t> are </a:t>
            </a:r>
            <a:r>
              <a:rPr lang="it-IT" dirty="0" err="1"/>
              <a:t>reachable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a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radius</a:t>
            </a:r>
            <a:r>
              <a:rPr lang="it-IT" dirty="0"/>
              <a:t> r (i.e., </a:t>
            </a:r>
            <a:r>
              <a:rPr lang="it-IT" dirty="0" err="1"/>
              <a:t>either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closer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r or </a:t>
            </a:r>
            <a:r>
              <a:rPr lang="it-IT" dirty="0" err="1"/>
              <a:t>they</a:t>
            </a:r>
            <a:r>
              <a:rPr lang="it-IT" dirty="0"/>
              <a:t> can </a:t>
            </a:r>
            <a:r>
              <a:rPr lang="it-IT" dirty="0" err="1"/>
              <a:t>form</a:t>
            </a:r>
            <a:r>
              <a:rPr lang="it-IT" dirty="0"/>
              <a:t> a chain of points </a:t>
            </a:r>
            <a:r>
              <a:rPr lang="it-IT" dirty="0" err="1"/>
              <a:t>involving</a:t>
            </a:r>
            <a:r>
              <a:rPr lang="it-IT" dirty="0"/>
              <a:t> the </a:t>
            </a:r>
            <a:r>
              <a:rPr lang="it-IT" dirty="0" err="1"/>
              <a:t>fixed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minimum </a:t>
            </a:r>
            <a:r>
              <a:rPr lang="it-IT" dirty="0" err="1"/>
              <a:t>distance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pair</a:t>
            </a:r>
            <a:r>
              <a:rPr lang="it-IT" dirty="0"/>
              <a:t> of points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r.</a:t>
            </a:r>
          </a:p>
          <a:p>
            <a:pPr marL="0" indent="0">
              <a:buNone/>
            </a:pPr>
            <a:r>
              <a:rPr lang="it-IT" dirty="0" err="1"/>
              <a:t>Addition</a:t>
            </a:r>
            <a:r>
              <a:rPr lang="it-IT" dirty="0"/>
              <a:t>: the network of </a:t>
            </a:r>
            <a:r>
              <a:rPr lang="it-IT" dirty="0" err="1"/>
              <a:t>fixed</a:t>
            </a:r>
            <a:r>
              <a:rPr lang="it-IT" dirty="0"/>
              <a:t> points </a:t>
            </a:r>
            <a:r>
              <a:rPr lang="it-IT" dirty="0" err="1"/>
              <a:t>itself</a:t>
            </a:r>
            <a:r>
              <a:rPr lang="it-IT" dirty="0"/>
              <a:t> can be non-</a:t>
            </a:r>
            <a:r>
              <a:rPr lang="it-IT" dirty="0" err="1"/>
              <a:t>acceptable</a:t>
            </a:r>
            <a:r>
              <a:rPr lang="it-IT" dirty="0"/>
              <a:t>.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happens</a:t>
            </a:r>
            <a:r>
              <a:rPr lang="it-IT" dirty="0"/>
              <a:t> </a:t>
            </a:r>
            <a:r>
              <a:rPr lang="it-IT" dirty="0" err="1"/>
              <a:t>whether</a:t>
            </a:r>
            <a:r>
              <a:rPr lang="it-IT" dirty="0"/>
              <a:t>, </a:t>
            </a:r>
            <a:r>
              <a:rPr lang="it-IT" dirty="0" err="1"/>
              <a:t>connecting</a:t>
            </a:r>
            <a:r>
              <a:rPr lang="it-IT" dirty="0"/>
              <a:t> points </a:t>
            </a:r>
            <a:r>
              <a:rPr lang="it-IT" dirty="0" err="1"/>
              <a:t>that</a:t>
            </a:r>
            <a:r>
              <a:rPr lang="it-IT" dirty="0"/>
              <a:t> are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r,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cannot</a:t>
            </a:r>
            <a:r>
              <a:rPr lang="it-IT" dirty="0"/>
              <a:t> </a:t>
            </a:r>
            <a:r>
              <a:rPr lang="it-IT" dirty="0" err="1"/>
              <a:t>form</a:t>
            </a:r>
            <a:r>
              <a:rPr lang="it-IT" dirty="0"/>
              <a:t> a 2-coloring. In </a:t>
            </a:r>
            <a:r>
              <a:rPr lang="it-IT" dirty="0" err="1"/>
              <a:t>this</a:t>
            </a:r>
            <a:r>
              <a:rPr lang="it-IT" dirty="0"/>
              <a:t> case, output «n» for </a:t>
            </a:r>
            <a:r>
              <a:rPr lang="it-IT" dirty="0" err="1"/>
              <a:t>every</a:t>
            </a:r>
            <a:r>
              <a:rPr lang="it-IT" dirty="0"/>
              <a:t> query.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Without</a:t>
            </a:r>
            <a:r>
              <a:rPr lang="it-IT" dirty="0"/>
              <a:t> the </a:t>
            </a:r>
            <a:r>
              <a:rPr lang="it-IT" dirty="0" err="1"/>
              <a:t>addition</a:t>
            </a:r>
            <a:r>
              <a:rPr lang="it-IT" dirty="0"/>
              <a:t>, the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similar</a:t>
            </a:r>
            <a:r>
              <a:rPr lang="it-IT" dirty="0"/>
              <a:t> to </a:t>
            </a:r>
            <a:r>
              <a:rPr lang="it-IT" b="1" dirty="0" err="1"/>
              <a:t>GoldenEye</a:t>
            </a:r>
            <a:r>
              <a:rPr lang="it-IT" dirty="0"/>
              <a:t>: DT on the </a:t>
            </a:r>
            <a:r>
              <a:rPr lang="it-IT" dirty="0" err="1"/>
              <a:t>fixed</a:t>
            </a:r>
            <a:r>
              <a:rPr lang="it-IT" dirty="0"/>
              <a:t> points, union-</a:t>
            </a:r>
            <a:r>
              <a:rPr lang="it-IT" dirty="0" err="1"/>
              <a:t>find</a:t>
            </a:r>
            <a:r>
              <a:rPr lang="it-IT" dirty="0"/>
              <a:t> to </a:t>
            </a:r>
            <a:r>
              <a:rPr lang="it-IT" dirty="0" err="1"/>
              <a:t>keep</a:t>
            </a:r>
            <a:r>
              <a:rPr lang="it-IT" dirty="0"/>
              <a:t> track of &lt;= r connections and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a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pair</a:t>
            </a:r>
            <a:r>
              <a:rPr lang="it-IT" dirty="0"/>
              <a:t> of points </a:t>
            </a:r>
            <a:r>
              <a:rPr lang="it-IT" dirty="0" err="1"/>
              <a:t>belongs</a:t>
            </a:r>
            <a:r>
              <a:rPr lang="it-IT" dirty="0"/>
              <a:t> to the </a:t>
            </a:r>
            <a:r>
              <a:rPr lang="it-IT" dirty="0" err="1"/>
              <a:t>same</a:t>
            </a:r>
            <a:r>
              <a:rPr lang="it-IT" dirty="0"/>
              <a:t> component.</a:t>
            </a:r>
          </a:p>
          <a:p>
            <a:pPr marL="0" indent="0">
              <a:buNone/>
            </a:pPr>
            <a:r>
              <a:rPr lang="it-IT" dirty="0"/>
              <a:t>To account for the </a:t>
            </a:r>
            <a:r>
              <a:rPr lang="it-IT" dirty="0" err="1"/>
              <a:t>addition</a:t>
            </a:r>
            <a:r>
              <a:rPr lang="it-IT" dirty="0"/>
              <a:t>, do a DFS on the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constructed</a:t>
            </a:r>
            <a:r>
              <a:rPr lang="it-IT" dirty="0"/>
              <a:t> by </a:t>
            </a:r>
            <a:r>
              <a:rPr lang="it-IT" dirty="0" err="1"/>
              <a:t>fixed</a:t>
            </a:r>
            <a:r>
              <a:rPr lang="it-IT" dirty="0"/>
              <a:t> points </a:t>
            </a:r>
            <a:r>
              <a:rPr lang="it-IT" dirty="0" err="1"/>
              <a:t>connected</a:t>
            </a:r>
            <a:r>
              <a:rPr lang="it-IT" dirty="0"/>
              <a:t> by </a:t>
            </a:r>
            <a:r>
              <a:rPr lang="it-IT" dirty="0" err="1"/>
              <a:t>edges</a:t>
            </a:r>
            <a:r>
              <a:rPr lang="it-IT" dirty="0"/>
              <a:t> &lt;= r. Mark the </a:t>
            </a:r>
            <a:r>
              <a:rPr lang="it-IT" dirty="0" err="1"/>
              <a:t>visited</a:t>
            </a:r>
            <a:r>
              <a:rPr lang="it-IT" dirty="0"/>
              <a:t> points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either</a:t>
            </a:r>
            <a:r>
              <a:rPr lang="it-IT" dirty="0"/>
              <a:t> black or red (</a:t>
            </a:r>
            <a:r>
              <a:rPr lang="it-IT" dirty="0" err="1"/>
              <a:t>visited</a:t>
            </a:r>
            <a:r>
              <a:rPr lang="it-IT" dirty="0"/>
              <a:t>[</a:t>
            </a:r>
            <a:r>
              <a:rPr lang="it-IT" dirty="0" err="1"/>
              <a:t>circ</a:t>
            </a:r>
            <a:r>
              <a:rPr lang="it-IT" dirty="0"/>
              <a:t>-&gt;info()] = 1 – </a:t>
            </a:r>
            <a:r>
              <a:rPr lang="it-IT" dirty="0" err="1"/>
              <a:t>visited</a:t>
            </a:r>
            <a:r>
              <a:rPr lang="it-IT" dirty="0"/>
              <a:t>[u-&gt;info()], with WHITE = -1, BLACK = 0, RED = 1).</a:t>
            </a:r>
          </a:p>
          <a:p>
            <a:pPr marL="0" indent="0">
              <a:buNone/>
            </a:pPr>
            <a:r>
              <a:rPr lang="it-IT" dirty="0"/>
              <a:t>Generate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triangulations</a:t>
            </a:r>
            <a:r>
              <a:rPr lang="it-IT" dirty="0"/>
              <a:t>, one for </a:t>
            </a:r>
            <a:r>
              <a:rPr lang="it-IT" dirty="0" err="1"/>
              <a:t>only</a:t>
            </a:r>
            <a:r>
              <a:rPr lang="it-IT" dirty="0"/>
              <a:t> black points and the </a:t>
            </a:r>
            <a:r>
              <a:rPr lang="it-IT" dirty="0" err="1"/>
              <a:t>other</a:t>
            </a:r>
            <a:r>
              <a:rPr lang="it-IT" dirty="0"/>
              <a:t> for </a:t>
            </a:r>
            <a:r>
              <a:rPr lang="it-IT" dirty="0" err="1"/>
              <a:t>only</a:t>
            </a:r>
            <a:r>
              <a:rPr lang="it-IT" dirty="0"/>
              <a:t> red </a:t>
            </a:r>
            <a:r>
              <a:rPr lang="it-IT" dirty="0" err="1"/>
              <a:t>ones</a:t>
            </a:r>
            <a:r>
              <a:rPr lang="it-IT" dirty="0"/>
              <a:t>. Check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edges</a:t>
            </a:r>
            <a:r>
              <a:rPr lang="it-IT" dirty="0"/>
              <a:t> in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triangulations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</a:t>
            </a:r>
            <a:r>
              <a:rPr lang="it-IT" dirty="0" err="1"/>
              <a:t>greater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r.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happen</a:t>
            </a:r>
            <a:r>
              <a:rPr lang="it-IT" dirty="0"/>
              <a:t>, output </a:t>
            </a:r>
            <a:r>
              <a:rPr lang="it-IT" dirty="0" err="1"/>
              <a:t>all</a:t>
            </a:r>
            <a:r>
              <a:rPr lang="it-IT" dirty="0"/>
              <a:t> «n» for the </a:t>
            </a:r>
            <a:r>
              <a:rPr lang="it-IT" dirty="0" err="1"/>
              <a:t>testcase</a:t>
            </a:r>
            <a:r>
              <a:rPr lang="it-IT" dirty="0"/>
              <a:t>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/>
              <a:t>Be </a:t>
            </a:r>
            <a:r>
              <a:rPr lang="it-IT" dirty="0" err="1"/>
              <a:t>careful</a:t>
            </a:r>
            <a:r>
              <a:rPr lang="it-IT" dirty="0"/>
              <a:t> to LONG input!</a:t>
            </a:r>
          </a:p>
        </p:txBody>
      </p:sp>
    </p:spTree>
    <p:extLst>
      <p:ext uri="{BB962C8B-B14F-4D97-AF65-F5344CB8AC3E}">
        <p14:creationId xmlns:p14="http://schemas.microsoft.com/office/powerpoint/2010/main" val="33853664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13: </a:t>
            </a:r>
            <a:r>
              <a:rPr lang="it-IT" dirty="0" err="1"/>
              <a:t>Hagrid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Algorithmic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tree</a:t>
            </a:r>
            <a:r>
              <a:rPr lang="it-IT" dirty="0"/>
              <a:t>, </a:t>
            </a:r>
            <a:r>
              <a:rPr lang="it-IT" dirty="0" err="1"/>
              <a:t>find</a:t>
            </a:r>
            <a:r>
              <a:rPr lang="it-IT" dirty="0"/>
              <a:t> the best visiting order so to </a:t>
            </a:r>
            <a:r>
              <a:rPr lang="it-IT" dirty="0" err="1"/>
              <a:t>maximize</a:t>
            </a:r>
            <a:r>
              <a:rPr lang="it-IT" dirty="0"/>
              <a:t> the cost of </a:t>
            </a:r>
            <a:r>
              <a:rPr lang="it-IT" dirty="0" err="1"/>
              <a:t>each</a:t>
            </a:r>
            <a:r>
              <a:rPr lang="it-IT" dirty="0"/>
              <a:t> vertex. The cost </a:t>
            </a:r>
            <a:r>
              <a:rPr lang="it-IT" dirty="0" err="1"/>
              <a:t>diminishes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visiting time </a:t>
            </a:r>
            <a:r>
              <a:rPr lang="it-IT" dirty="0" err="1"/>
              <a:t>increases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Recursively</a:t>
            </a:r>
            <a:r>
              <a:rPr lang="it-IT" dirty="0"/>
              <a:t> </a:t>
            </a:r>
            <a:r>
              <a:rPr lang="it-IT" dirty="0" err="1"/>
              <a:t>calculate</a:t>
            </a:r>
            <a:r>
              <a:rPr lang="it-IT" dirty="0"/>
              <a:t> the time t </a:t>
            </a:r>
            <a:r>
              <a:rPr lang="it-IT" dirty="0" err="1"/>
              <a:t>needed</a:t>
            </a:r>
            <a:r>
              <a:rPr lang="it-IT" dirty="0"/>
              <a:t> to </a:t>
            </a:r>
            <a:r>
              <a:rPr lang="it-IT" dirty="0" err="1"/>
              <a:t>visit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subtree</a:t>
            </a:r>
            <a:r>
              <a:rPr lang="it-IT" dirty="0"/>
              <a:t> and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nodes</a:t>
            </a:r>
            <a:r>
              <a:rPr lang="it-IT" dirty="0"/>
              <a:t> n and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prefer</a:t>
            </a:r>
            <a:r>
              <a:rPr lang="it-IT" dirty="0"/>
              <a:t> the </a:t>
            </a:r>
            <a:r>
              <a:rPr lang="it-IT" dirty="0" err="1"/>
              <a:t>lowest</a:t>
            </a:r>
            <a:r>
              <a:rPr lang="it-IT" dirty="0"/>
              <a:t> t/n in the DFS.</a:t>
            </a:r>
          </a:p>
        </p:txBody>
      </p:sp>
    </p:spTree>
    <p:extLst>
      <p:ext uri="{BB962C8B-B14F-4D97-AF65-F5344CB8AC3E}">
        <p14:creationId xmlns:p14="http://schemas.microsoft.com/office/powerpoint/2010/main" val="5013297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13: Ludo </a:t>
            </a:r>
            <a:r>
              <a:rPr lang="it-IT" dirty="0" err="1"/>
              <a:t>Bagman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0888"/>
          </a:xfrm>
        </p:spPr>
        <p:txBody>
          <a:bodyPr>
            <a:normAutofit fontScale="62500" lnSpcReduction="20000"/>
          </a:bodyPr>
          <a:lstStyle/>
          <a:p>
            <a:r>
              <a:rPr lang="it-IT" dirty="0"/>
              <a:t>Algorithmic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Assignment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in a bipartite </a:t>
            </a:r>
            <a:r>
              <a:rPr lang="it-IT" dirty="0" err="1"/>
              <a:t>graph</a:t>
            </a:r>
            <a:r>
              <a:rPr lang="it-IT" dirty="0"/>
              <a:t> with </a:t>
            </a:r>
            <a:r>
              <a:rPr lang="it-IT" dirty="0" err="1"/>
              <a:t>constraint</a:t>
            </a:r>
            <a:r>
              <a:rPr lang="it-IT" dirty="0"/>
              <a:t> on minimum </a:t>
            </a:r>
            <a:r>
              <a:rPr lang="it-IT" dirty="0" err="1"/>
              <a:t>participation</a:t>
            </a:r>
            <a:r>
              <a:rPr lang="it-IT" dirty="0"/>
              <a:t> of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. Tell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satisfy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constraint</a:t>
            </a:r>
            <a:r>
              <a:rPr lang="it-IT" dirty="0"/>
              <a:t> and output the minimum cost for an </a:t>
            </a:r>
            <a:r>
              <a:rPr lang="it-IT" dirty="0" err="1"/>
              <a:t>assignment</a:t>
            </a:r>
            <a:r>
              <a:rPr lang="it-IT" dirty="0"/>
              <a:t> of </a:t>
            </a:r>
            <a:r>
              <a:rPr lang="it-IT" dirty="0" err="1"/>
              <a:t>cardinality</a:t>
            </a:r>
            <a:r>
              <a:rPr lang="it-IT" dirty="0"/>
              <a:t> p.</a:t>
            </a:r>
          </a:p>
          <a:p>
            <a:pPr marL="0" indent="0">
              <a:buNone/>
            </a:pPr>
            <a:r>
              <a:rPr lang="it-IT" dirty="0" err="1"/>
              <a:t>Addition</a:t>
            </a:r>
            <a:r>
              <a:rPr lang="it-IT" dirty="0"/>
              <a:t>: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types</a:t>
            </a:r>
            <a:r>
              <a:rPr lang="it-IT" dirty="0"/>
              <a:t> of matching, minimum </a:t>
            </a:r>
            <a:r>
              <a:rPr lang="it-IT" dirty="0" err="1"/>
              <a:t>constraint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on one </a:t>
            </a:r>
            <a:r>
              <a:rPr lang="it-IT" dirty="0" err="1"/>
              <a:t>kind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Add</a:t>
            </a:r>
            <a:r>
              <a:rPr lang="it-IT" dirty="0"/>
              <a:t> a </a:t>
            </a:r>
            <a:r>
              <a:rPr lang="it-IT" b="1" dirty="0"/>
              <a:t>dummy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on </a:t>
            </a:r>
            <a:r>
              <a:rPr lang="it-IT" dirty="0" err="1"/>
              <a:t>each</a:t>
            </a:r>
            <a:r>
              <a:rPr lang="it-IT" dirty="0"/>
              <a:t> side and split the flow in </a:t>
            </a:r>
            <a:r>
              <a:rPr lang="it-IT" dirty="0" err="1"/>
              <a:t>two</a:t>
            </a:r>
            <a:r>
              <a:rPr lang="it-IT" dirty="0"/>
              <a:t>: part of </a:t>
            </a:r>
            <a:r>
              <a:rPr lang="it-IT" dirty="0" err="1"/>
              <a:t>it</a:t>
            </a:r>
            <a:r>
              <a:rPr lang="it-IT" dirty="0"/>
              <a:t> must flow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of the E </a:t>
            </a:r>
            <a:r>
              <a:rPr lang="it-IT" dirty="0" err="1"/>
              <a:t>vertices</a:t>
            </a:r>
            <a:r>
              <a:rPr lang="it-IT" dirty="0"/>
              <a:t> (</a:t>
            </a:r>
            <a:r>
              <a:rPr lang="it-IT" dirty="0" err="1"/>
              <a:t>exactly</a:t>
            </a:r>
            <a:r>
              <a:rPr lang="it-IT" dirty="0"/>
              <a:t> L), </a:t>
            </a:r>
            <a:r>
              <a:rPr lang="it-IT" dirty="0" err="1"/>
              <a:t>while</a:t>
            </a:r>
            <a:r>
              <a:rPr lang="it-IT" dirty="0"/>
              <a:t> the </a:t>
            </a:r>
            <a:r>
              <a:rPr lang="it-IT" dirty="0" err="1"/>
              <a:t>remaining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flow </a:t>
            </a:r>
            <a:r>
              <a:rPr lang="it-IT" dirty="0" err="1"/>
              <a:t>anywhere</a:t>
            </a:r>
            <a:r>
              <a:rPr lang="it-IT" dirty="0"/>
              <a:t> (</a:t>
            </a:r>
            <a:r>
              <a:rPr lang="it-IT" b="1" dirty="0"/>
              <a:t>no more </a:t>
            </a:r>
            <a:r>
              <a:rPr lang="it-IT" b="1" dirty="0" err="1"/>
              <a:t>than</a:t>
            </a:r>
            <a:r>
              <a:rPr lang="it-IT" dirty="0"/>
              <a:t> P-E*L supply for dummy </a:t>
            </a:r>
            <a:r>
              <a:rPr lang="it-IT" dirty="0" err="1"/>
              <a:t>node</a:t>
            </a:r>
            <a:r>
              <a:rPr lang="it-IT" dirty="0"/>
              <a:t>).</a:t>
            </a:r>
          </a:p>
          <a:p>
            <a:pPr marL="0" indent="0">
              <a:buNone/>
            </a:pPr>
            <a:r>
              <a:rPr lang="it-IT" dirty="0" err="1"/>
              <a:t>Same</a:t>
            </a:r>
            <a:r>
              <a:rPr lang="it-IT" dirty="0"/>
              <a:t> for the </a:t>
            </a:r>
            <a:r>
              <a:rPr lang="it-IT" dirty="0" err="1"/>
              <a:t>other</a:t>
            </a:r>
            <a:r>
              <a:rPr lang="it-IT" dirty="0"/>
              <a:t> side (demand of </a:t>
            </a:r>
            <a:r>
              <a:rPr lang="it-IT" dirty="0" err="1"/>
              <a:t>exactly</a:t>
            </a:r>
            <a:r>
              <a:rPr lang="it-IT" dirty="0"/>
              <a:t> L for </a:t>
            </a:r>
            <a:r>
              <a:rPr lang="it-IT" dirty="0" err="1"/>
              <a:t>each</a:t>
            </a:r>
            <a:r>
              <a:rPr lang="it-IT" dirty="0"/>
              <a:t> of the W </a:t>
            </a:r>
            <a:r>
              <a:rPr lang="it-IT" dirty="0" err="1"/>
              <a:t>vertices</a:t>
            </a:r>
            <a:r>
              <a:rPr lang="it-IT" dirty="0"/>
              <a:t> and P-W*L for </a:t>
            </a:r>
            <a:r>
              <a:rPr lang="it-IT" dirty="0" err="1"/>
              <a:t>another</a:t>
            </a:r>
            <a:r>
              <a:rPr lang="it-IT" dirty="0"/>
              <a:t> dummy </a:t>
            </a:r>
            <a:r>
              <a:rPr lang="it-IT" dirty="0" err="1"/>
              <a:t>node</a:t>
            </a:r>
            <a:r>
              <a:rPr lang="it-IT" dirty="0"/>
              <a:t>).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 of matching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require</a:t>
            </a:r>
            <a:r>
              <a:rPr lang="it-IT" dirty="0"/>
              <a:t> </a:t>
            </a:r>
            <a:r>
              <a:rPr lang="it-IT" dirty="0" err="1"/>
              <a:t>constraints</a:t>
            </a:r>
            <a:r>
              <a:rPr lang="it-IT" dirty="0"/>
              <a:t>, so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b="1" dirty="0"/>
              <a:t>duplicate</a:t>
            </a:r>
            <a:r>
              <a:rPr lang="it-IT" dirty="0"/>
              <a:t> the </a:t>
            </a:r>
            <a:r>
              <a:rPr lang="it-IT" dirty="0" err="1"/>
              <a:t>graph</a:t>
            </a:r>
            <a:r>
              <a:rPr lang="it-IT" dirty="0"/>
              <a:t> and use the dummy </a:t>
            </a:r>
            <a:r>
              <a:rPr lang="it-IT" dirty="0" err="1"/>
              <a:t>node’s</a:t>
            </a:r>
            <a:r>
              <a:rPr lang="it-IT" dirty="0"/>
              <a:t> </a:t>
            </a:r>
            <a:r>
              <a:rPr lang="it-IT" dirty="0" err="1"/>
              <a:t>remaining</a:t>
            </a:r>
            <a:r>
              <a:rPr lang="it-IT" dirty="0"/>
              <a:t> flow to generate more matches in </a:t>
            </a:r>
            <a:r>
              <a:rPr lang="it-IT" dirty="0" err="1"/>
              <a:t>there</a:t>
            </a:r>
            <a:r>
              <a:rPr lang="it-IT" dirty="0"/>
              <a:t>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/>
              <a:t>The key </a:t>
            </a:r>
            <a:r>
              <a:rPr lang="it-IT" dirty="0" err="1"/>
              <a:t>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force some flow to go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preferred</a:t>
            </a:r>
            <a:r>
              <a:rPr lang="it-IT" dirty="0"/>
              <a:t> </a:t>
            </a:r>
            <a:r>
              <a:rPr lang="it-IT" dirty="0" err="1"/>
              <a:t>paths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Adding</a:t>
            </a:r>
            <a:r>
              <a:rPr lang="it-IT" dirty="0"/>
              <a:t> and </a:t>
            </a:r>
            <a:r>
              <a:rPr lang="it-IT" dirty="0" err="1"/>
              <a:t>modifying</a:t>
            </a:r>
            <a:r>
              <a:rPr lang="it-IT" dirty="0"/>
              <a:t> the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might</a:t>
            </a:r>
            <a:r>
              <a:rPr lang="it-IT" dirty="0"/>
              <a:t> be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beneficial</a:t>
            </a:r>
            <a:r>
              <a:rPr lang="it-IT" dirty="0"/>
              <a:t>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E1FB91E-260A-434C-A65B-B83F4CA5A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744" y="4508930"/>
            <a:ext cx="3113056" cy="198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560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13: Punch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Algorithmic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array, </a:t>
            </a:r>
            <a:r>
              <a:rPr lang="it-IT" dirty="0" err="1"/>
              <a:t>minimize</a:t>
            </a:r>
            <a:r>
              <a:rPr lang="it-IT" dirty="0"/>
              <a:t> the cost of a </a:t>
            </a:r>
            <a:r>
              <a:rPr lang="it-IT" dirty="0" err="1"/>
              <a:t>collection</a:t>
            </a:r>
            <a:r>
              <a:rPr lang="it-IT" dirty="0"/>
              <a:t> of </a:t>
            </a:r>
            <a:r>
              <a:rPr lang="it-IT" dirty="0" err="1"/>
              <a:t>capacity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k.</a:t>
            </a:r>
          </a:p>
          <a:p>
            <a:pPr marL="0" indent="0">
              <a:buNone/>
            </a:pP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tie-breaker</a:t>
            </a:r>
            <a:r>
              <a:rPr lang="it-IT" dirty="0"/>
              <a:t>, </a:t>
            </a:r>
            <a:r>
              <a:rPr lang="it-IT" dirty="0" err="1"/>
              <a:t>maximize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distinct</a:t>
            </a:r>
            <a:r>
              <a:rPr lang="it-IT" dirty="0"/>
              <a:t> </a:t>
            </a:r>
            <a:r>
              <a:rPr lang="it-IT" dirty="0" err="1"/>
              <a:t>elements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Unbounded</a:t>
            </a:r>
            <a:r>
              <a:rPr lang="it-IT" dirty="0"/>
              <a:t> </a:t>
            </a:r>
            <a:r>
              <a:rPr lang="it-IT" dirty="0" err="1"/>
              <a:t>knapsack</a:t>
            </a:r>
            <a:r>
              <a:rPr lang="it-IT" dirty="0"/>
              <a:t> DP with </a:t>
            </a:r>
            <a:r>
              <a:rPr lang="it-IT" dirty="0" err="1"/>
              <a:t>pair</a:t>
            </a:r>
            <a:r>
              <a:rPr lang="it-IT" dirty="0"/>
              <a:t>&lt;</a:t>
            </a:r>
            <a:r>
              <a:rPr lang="it-IT" dirty="0" err="1"/>
              <a:t>int,int</a:t>
            </a:r>
            <a:r>
              <a:rPr lang="it-IT" dirty="0"/>
              <a:t>&gt;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result</a:t>
            </a:r>
            <a:r>
              <a:rPr lang="it-IT" dirty="0"/>
              <a:t>. Use a custom compare </a:t>
            </a:r>
            <a:r>
              <a:rPr lang="it-IT" dirty="0" err="1"/>
              <a:t>function</a:t>
            </a:r>
            <a:r>
              <a:rPr lang="it-IT" dirty="0"/>
              <a:t> to </a:t>
            </a:r>
            <a:r>
              <a:rPr lang="it-IT" dirty="0" err="1"/>
              <a:t>maximize</a:t>
            </a:r>
            <a:r>
              <a:rPr lang="it-IT" dirty="0"/>
              <a:t> </a:t>
            </a:r>
            <a:r>
              <a:rPr lang="it-IT" dirty="0" err="1"/>
              <a:t>distinct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cost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Use a </a:t>
            </a:r>
            <a:r>
              <a:rPr lang="it-IT" dirty="0" err="1"/>
              <a:t>bool</a:t>
            </a:r>
            <a:r>
              <a:rPr lang="it-IT" dirty="0"/>
              <a:t> flag to </a:t>
            </a:r>
            <a:r>
              <a:rPr lang="it-IT" dirty="0" err="1"/>
              <a:t>keep</a:t>
            </a:r>
            <a:r>
              <a:rPr lang="it-IT" dirty="0"/>
              <a:t> track of </a:t>
            </a:r>
            <a:r>
              <a:rPr lang="it-IT" dirty="0" err="1"/>
              <a:t>when</a:t>
            </a:r>
            <a:r>
              <a:rPr lang="it-IT" dirty="0"/>
              <a:t> DP switches to a new </a:t>
            </a:r>
            <a:r>
              <a:rPr lang="it-IT" dirty="0" err="1"/>
              <a:t>element</a:t>
            </a:r>
            <a:r>
              <a:rPr lang="it-IT" dirty="0"/>
              <a:t>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/>
              <a:t>Start from the </a:t>
            </a:r>
            <a:r>
              <a:rPr lang="it-IT" dirty="0" err="1"/>
              <a:t>smallest</a:t>
            </a:r>
            <a:r>
              <a:rPr lang="it-IT" dirty="0"/>
              <a:t> index in the memo </a:t>
            </a:r>
            <a:r>
              <a:rPr lang="it-IT" dirty="0" err="1"/>
              <a:t>table</a:t>
            </a:r>
            <a:r>
              <a:rPr lang="it-IT" dirty="0"/>
              <a:t> to </a:t>
            </a:r>
            <a:r>
              <a:rPr lang="it-IT" dirty="0" err="1"/>
              <a:t>optimize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and time access.</a:t>
            </a:r>
          </a:p>
        </p:txBody>
      </p:sp>
    </p:spTree>
    <p:extLst>
      <p:ext uri="{BB962C8B-B14F-4D97-AF65-F5344CB8AC3E}">
        <p14:creationId xmlns:p14="http://schemas.microsoft.com/office/powerpoint/2010/main" val="3682196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3: From Russia With Love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array of </a:t>
            </a:r>
            <a:r>
              <a:rPr lang="it-IT" dirty="0" err="1"/>
              <a:t>coins</a:t>
            </a:r>
            <a:r>
              <a:rPr lang="it-IT" dirty="0"/>
              <a:t> and a </a:t>
            </a:r>
            <a:r>
              <a:rPr lang="it-IT" dirty="0" err="1"/>
              <a:t>certain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passengers</a:t>
            </a:r>
            <a:r>
              <a:rPr lang="it-IT" dirty="0"/>
              <a:t>, </a:t>
            </a:r>
            <a:r>
              <a:rPr lang="it-IT" dirty="0" err="1"/>
              <a:t>calculate</a:t>
            </a:r>
            <a:r>
              <a:rPr lang="it-IT" dirty="0"/>
              <a:t> the </a:t>
            </a:r>
            <a:r>
              <a:rPr lang="it-IT" dirty="0" err="1"/>
              <a:t>largest</a:t>
            </a:r>
            <a:r>
              <a:rPr lang="it-IT" dirty="0"/>
              <a:t> </a:t>
            </a:r>
            <a:r>
              <a:rPr lang="it-IT" dirty="0" err="1"/>
              <a:t>guaranteed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of </a:t>
            </a:r>
            <a:r>
              <a:rPr lang="it-IT" dirty="0" err="1"/>
              <a:t>coins</a:t>
            </a:r>
            <a:r>
              <a:rPr lang="it-IT" dirty="0"/>
              <a:t> one </a:t>
            </a:r>
            <a:r>
              <a:rPr lang="it-IT" dirty="0" err="1"/>
              <a:t>could</a:t>
            </a:r>
            <a:r>
              <a:rPr lang="it-IT" dirty="0"/>
              <a:t> gain. Extension to </a:t>
            </a:r>
            <a:r>
              <a:rPr lang="it-IT" dirty="0" err="1"/>
              <a:t>Burning</a:t>
            </a:r>
            <a:r>
              <a:rPr lang="it-IT" dirty="0"/>
              <a:t> </a:t>
            </a:r>
            <a:r>
              <a:rPr lang="it-IT" dirty="0" err="1"/>
              <a:t>Coins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Similarly</a:t>
            </a:r>
            <a:r>
              <a:rPr lang="it-IT" dirty="0"/>
              <a:t> to </a:t>
            </a:r>
            <a:r>
              <a:rPr lang="it-IT" dirty="0" err="1"/>
              <a:t>Burning</a:t>
            </a:r>
            <a:r>
              <a:rPr lang="it-IT" dirty="0"/>
              <a:t> </a:t>
            </a:r>
            <a:r>
              <a:rPr lang="it-IT" dirty="0" err="1"/>
              <a:t>Coins</a:t>
            </a:r>
            <a:r>
              <a:rPr lang="it-IT" dirty="0"/>
              <a:t>, play to </a:t>
            </a:r>
            <a:r>
              <a:rPr lang="it-IT" dirty="0" err="1"/>
              <a:t>maximize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my</a:t>
            </a:r>
            <a:r>
              <a:rPr lang="it-IT" dirty="0"/>
              <a:t> turn, play to </a:t>
            </a:r>
            <a:r>
              <a:rPr lang="it-IT" dirty="0" err="1"/>
              <a:t>minimize</a:t>
            </a:r>
            <a:r>
              <a:rPr lang="it-IT" dirty="0"/>
              <a:t> </a:t>
            </a:r>
            <a:r>
              <a:rPr lang="it-IT" dirty="0" err="1"/>
              <a:t>others</a:t>
            </a:r>
            <a:r>
              <a:rPr lang="it-IT" dirty="0"/>
              <a:t>’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my</a:t>
            </a:r>
            <a:r>
              <a:rPr lang="it-IT" dirty="0"/>
              <a:t> turn (</a:t>
            </a:r>
            <a:r>
              <a:rPr lang="it-IT" dirty="0" err="1"/>
              <a:t>worst</a:t>
            </a:r>
            <a:r>
              <a:rPr lang="it-IT" dirty="0"/>
              <a:t> case) =&gt; DP.</a:t>
            </a:r>
          </a:p>
          <a:p>
            <a:pPr marL="0" indent="0">
              <a:buNone/>
            </a:pPr>
            <a:r>
              <a:rPr lang="it-IT" dirty="0"/>
              <a:t>DP </a:t>
            </a:r>
            <a:r>
              <a:rPr lang="it-IT" dirty="0" err="1"/>
              <a:t>table</a:t>
            </a:r>
            <a:r>
              <a:rPr lang="it-IT" dirty="0"/>
              <a:t>: </a:t>
            </a:r>
            <a:r>
              <a:rPr lang="it-IT" dirty="0" err="1"/>
              <a:t>left</a:t>
            </a:r>
            <a:r>
              <a:rPr lang="it-IT" dirty="0"/>
              <a:t> index, </a:t>
            </a:r>
            <a:r>
              <a:rPr lang="it-IT" dirty="0" err="1"/>
              <a:t>right</a:t>
            </a:r>
            <a:r>
              <a:rPr lang="it-IT" dirty="0"/>
              <a:t> index, </a:t>
            </a:r>
            <a:r>
              <a:rPr lang="it-IT" dirty="0" err="1"/>
              <a:t>bool</a:t>
            </a:r>
            <a:r>
              <a:rPr lang="it-IT" dirty="0"/>
              <a:t> turn (mine or </a:t>
            </a:r>
            <a:r>
              <a:rPr lang="it-IT" dirty="0" err="1"/>
              <a:t>not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DP state can </a:t>
            </a:r>
            <a:r>
              <a:rPr lang="it-IT" dirty="0" err="1"/>
              <a:t>further</a:t>
            </a:r>
            <a:r>
              <a:rPr lang="it-IT" dirty="0"/>
              <a:t> be </a:t>
            </a:r>
            <a:r>
              <a:rPr lang="it-IT" dirty="0" err="1"/>
              <a:t>reduced</a:t>
            </a:r>
            <a:r>
              <a:rPr lang="it-IT" dirty="0"/>
              <a:t> by </a:t>
            </a:r>
            <a:r>
              <a:rPr lang="it-IT" dirty="0" err="1"/>
              <a:t>removing</a:t>
            </a:r>
            <a:r>
              <a:rPr lang="it-IT" dirty="0"/>
              <a:t> the turn </a:t>
            </a:r>
            <a:r>
              <a:rPr lang="it-IT" dirty="0" err="1"/>
              <a:t>variable</a:t>
            </a:r>
            <a:r>
              <a:rPr lang="it-IT" dirty="0"/>
              <a:t> (</a:t>
            </a:r>
            <a:r>
              <a:rPr lang="it-IT" dirty="0" err="1"/>
              <a:t>it</a:t>
            </a:r>
            <a:r>
              <a:rPr lang="it-IT" dirty="0"/>
              <a:t> can be </a:t>
            </a:r>
            <a:r>
              <a:rPr lang="it-IT" dirty="0" err="1"/>
              <a:t>shown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useless</a:t>
            </a:r>
            <a:r>
              <a:rPr lang="it-IT" dirty="0"/>
              <a:t>),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to </a:t>
            </a:r>
            <a:r>
              <a:rPr lang="it-IT" dirty="0" err="1"/>
              <a:t>achieve</a:t>
            </a:r>
            <a:r>
              <a:rPr lang="it-IT" dirty="0"/>
              <a:t> full points.</a:t>
            </a:r>
          </a:p>
        </p:txBody>
      </p:sp>
    </p:spTree>
    <p:extLst>
      <p:ext uri="{BB962C8B-B14F-4D97-AF65-F5344CB8AC3E}">
        <p14:creationId xmlns:p14="http://schemas.microsoft.com/office/powerpoint/2010/main" val="7976317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14: India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/>
              <a:t>Algorithmic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Calculate</a:t>
            </a:r>
            <a:r>
              <a:rPr lang="it-IT" dirty="0"/>
              <a:t> the </a:t>
            </a:r>
            <a:r>
              <a:rPr lang="it-IT" dirty="0" err="1"/>
              <a:t>maximal</a:t>
            </a:r>
            <a:r>
              <a:rPr lang="it-IT" dirty="0"/>
              <a:t> </a:t>
            </a:r>
            <a:r>
              <a:rPr lang="it-IT" dirty="0" err="1"/>
              <a:t>admissible</a:t>
            </a:r>
            <a:r>
              <a:rPr lang="it-IT" dirty="0"/>
              <a:t> flow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minimum cost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greater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a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threshold</a:t>
            </a:r>
            <a:r>
              <a:rPr lang="it-IT" dirty="0"/>
              <a:t>. 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Kind</a:t>
            </a:r>
            <a:r>
              <a:rPr lang="it-IT" dirty="0"/>
              <a:t> of the inverse </a:t>
            </a:r>
            <a:r>
              <a:rPr lang="it-IT" dirty="0" err="1"/>
              <a:t>problem</a:t>
            </a:r>
            <a:r>
              <a:rPr lang="it-IT" dirty="0"/>
              <a:t> of </a:t>
            </a:r>
            <a:r>
              <a:rPr lang="it-IT" dirty="0" err="1"/>
              <a:t>MinCost-MaxFlow</a:t>
            </a:r>
            <a:r>
              <a:rPr lang="it-IT" dirty="0"/>
              <a:t>.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an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directly</a:t>
            </a:r>
            <a:r>
              <a:rPr lang="it-IT" dirty="0"/>
              <a:t> </a:t>
            </a:r>
            <a:r>
              <a:rPr lang="it-IT" dirty="0" err="1"/>
              <a:t>solves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a maximum flow to start with.</a:t>
            </a:r>
          </a:p>
          <a:p>
            <a:pPr marL="0" indent="0">
              <a:buNone/>
            </a:pPr>
            <a:r>
              <a:rPr lang="it-IT" dirty="0"/>
              <a:t>Best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guessing</a:t>
            </a:r>
            <a:r>
              <a:rPr lang="it-IT" dirty="0"/>
              <a:t> the </a:t>
            </a:r>
            <a:r>
              <a:rPr lang="it-IT" dirty="0" err="1"/>
              <a:t>result</a:t>
            </a:r>
            <a:r>
              <a:rPr lang="it-IT" dirty="0"/>
              <a:t> =&gt; </a:t>
            </a:r>
            <a:r>
              <a:rPr lang="it-IT" dirty="0" err="1"/>
              <a:t>binary</a:t>
            </a:r>
            <a:r>
              <a:rPr lang="it-IT" dirty="0"/>
              <a:t> </a:t>
            </a:r>
            <a:r>
              <a:rPr lang="it-IT" dirty="0" err="1"/>
              <a:t>search</a:t>
            </a:r>
            <a:r>
              <a:rPr lang="it-IT" dirty="0"/>
              <a:t> the </a:t>
            </a:r>
            <a:r>
              <a:rPr lang="it-IT" dirty="0" err="1"/>
              <a:t>maximal</a:t>
            </a:r>
            <a:r>
              <a:rPr lang="it-IT" dirty="0"/>
              <a:t> </a:t>
            </a:r>
            <a:r>
              <a:rPr lang="it-IT" dirty="0" err="1"/>
              <a:t>admissible</a:t>
            </a:r>
            <a:r>
              <a:rPr lang="it-IT" dirty="0"/>
              <a:t> flow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lower</a:t>
            </a:r>
            <a:r>
              <a:rPr lang="it-IT" dirty="0"/>
              <a:t> and </a:t>
            </a:r>
            <a:r>
              <a:rPr lang="it-IT" dirty="0" err="1"/>
              <a:t>upper</a:t>
            </a:r>
            <a:r>
              <a:rPr lang="it-IT" dirty="0"/>
              <a:t> bounds. </a:t>
            </a:r>
            <a:r>
              <a:rPr lang="it-IT" dirty="0" err="1"/>
              <a:t>Add</a:t>
            </a:r>
            <a:r>
              <a:rPr lang="it-IT" dirty="0"/>
              <a:t> a supply </a:t>
            </a:r>
            <a:r>
              <a:rPr lang="it-IT" dirty="0" err="1"/>
              <a:t>node</a:t>
            </a:r>
            <a:r>
              <a:rPr lang="it-IT" dirty="0"/>
              <a:t> and </a:t>
            </a:r>
            <a:r>
              <a:rPr lang="it-IT" dirty="0" err="1"/>
              <a:t>try</a:t>
            </a:r>
            <a:r>
              <a:rPr lang="it-IT" dirty="0"/>
              <a:t> to </a:t>
            </a:r>
            <a:r>
              <a:rPr lang="it-IT" dirty="0" err="1"/>
              <a:t>adjust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the last </a:t>
            </a:r>
            <a:r>
              <a:rPr lang="it-IT" dirty="0" err="1"/>
              <a:t>result</a:t>
            </a:r>
            <a:r>
              <a:rPr lang="it-IT" dirty="0"/>
              <a:t> of </a:t>
            </a:r>
            <a:r>
              <a:rPr lang="it-IT" dirty="0" err="1"/>
              <a:t>MinCost-MaxFlow</a:t>
            </a:r>
            <a:r>
              <a:rPr lang="it-IT" dirty="0"/>
              <a:t> for a </a:t>
            </a:r>
            <a:r>
              <a:rPr lang="it-IT" dirty="0" err="1"/>
              <a:t>given</a:t>
            </a:r>
            <a:r>
              <a:rPr lang="it-IT" dirty="0"/>
              <a:t> supply (with </a:t>
            </a:r>
            <a:r>
              <a:rPr lang="it-IT" dirty="0" err="1"/>
              <a:t>c_map</a:t>
            </a:r>
            <a:r>
              <a:rPr lang="it-IT" dirty="0"/>
              <a:t>[</a:t>
            </a:r>
            <a:r>
              <a:rPr lang="it-IT" dirty="0" err="1"/>
              <a:t>edge</a:t>
            </a:r>
            <a:r>
              <a:rPr lang="it-IT" dirty="0"/>
              <a:t>]).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mincost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greater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threshold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allowed</a:t>
            </a:r>
            <a:r>
              <a:rPr lang="it-IT" dirty="0"/>
              <a:t> to </a:t>
            </a:r>
            <a:r>
              <a:rPr lang="it-IT" dirty="0" err="1"/>
              <a:t>increase</a:t>
            </a:r>
            <a:r>
              <a:rPr lang="it-IT" dirty="0"/>
              <a:t> supply.</a:t>
            </a:r>
          </a:p>
          <a:p>
            <a:pPr marL="0" indent="0">
              <a:buNone/>
            </a:pPr>
            <a:r>
              <a:rPr lang="it-IT" dirty="0" err="1"/>
              <a:t>Binary</a:t>
            </a:r>
            <a:r>
              <a:rPr lang="it-IT" dirty="0"/>
              <a:t>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applicable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increasing</a:t>
            </a:r>
            <a:r>
              <a:rPr lang="it-IT" dirty="0"/>
              <a:t> the </a:t>
            </a:r>
            <a:r>
              <a:rPr lang="it-IT" dirty="0" err="1"/>
              <a:t>amount</a:t>
            </a:r>
            <a:r>
              <a:rPr lang="it-IT" dirty="0"/>
              <a:t> of flow </a:t>
            </a:r>
            <a:r>
              <a:rPr lang="it-IT" dirty="0" err="1"/>
              <a:t>results</a:t>
            </a:r>
            <a:r>
              <a:rPr lang="it-IT" dirty="0"/>
              <a:t> in </a:t>
            </a:r>
            <a:r>
              <a:rPr lang="it-IT" dirty="0" err="1"/>
              <a:t>increasing</a:t>
            </a:r>
            <a:r>
              <a:rPr lang="it-IT" dirty="0"/>
              <a:t> the </a:t>
            </a:r>
            <a:r>
              <a:rPr lang="it-IT" dirty="0" err="1"/>
              <a:t>total</a:t>
            </a:r>
            <a:r>
              <a:rPr lang="it-IT" dirty="0"/>
              <a:t> cost.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appears</a:t>
            </a:r>
            <a:r>
              <a:rPr lang="it-IT" dirty="0"/>
              <a:t> to be no </a:t>
            </a:r>
            <a:r>
              <a:rPr lang="it-IT" dirty="0" err="1"/>
              <a:t>algorithm</a:t>
            </a:r>
            <a:r>
              <a:rPr lang="it-IT" dirty="0"/>
              <a:t> for a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, help </a:t>
            </a:r>
            <a:r>
              <a:rPr lang="it-IT" dirty="0" err="1"/>
              <a:t>yourself</a:t>
            </a:r>
            <a:r>
              <a:rPr lang="it-IT" dirty="0"/>
              <a:t> with </a:t>
            </a:r>
            <a:r>
              <a:rPr lang="it-IT" dirty="0" err="1"/>
              <a:t>binary</a:t>
            </a:r>
            <a:r>
              <a:rPr lang="it-IT" dirty="0"/>
              <a:t>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an </a:t>
            </a:r>
            <a:r>
              <a:rPr lang="it-IT" dirty="0" err="1"/>
              <a:t>aid</a:t>
            </a:r>
            <a:r>
              <a:rPr lang="it-IT" dirty="0"/>
              <a:t> to </a:t>
            </a:r>
            <a:r>
              <a:rPr lang="it-IT" dirty="0" err="1"/>
              <a:t>guess</a:t>
            </a:r>
            <a:r>
              <a:rPr lang="it-IT" dirty="0"/>
              <a:t> the </a:t>
            </a:r>
            <a:r>
              <a:rPr lang="it-IT" dirty="0" err="1"/>
              <a:t>solution</a:t>
            </a:r>
            <a:r>
              <a:rPr lang="it-IT" dirty="0"/>
              <a:t> (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applicable</a:t>
            </a:r>
            <a:r>
              <a:rPr lang="it-IT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962885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3: Hit?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CGAL toy </a:t>
            </a:r>
            <a:r>
              <a:rPr lang="it-IT" dirty="0" err="1"/>
              <a:t>problem</a:t>
            </a:r>
            <a:r>
              <a:rPr lang="it-IT" dirty="0"/>
              <a:t>, </a:t>
            </a: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ray</a:t>
            </a:r>
            <a:r>
              <a:rPr lang="it-IT" dirty="0"/>
              <a:t> and a set of </a:t>
            </a:r>
            <a:r>
              <a:rPr lang="it-IT" dirty="0" err="1"/>
              <a:t>segments</a:t>
            </a:r>
            <a:r>
              <a:rPr lang="it-IT" dirty="0"/>
              <a:t>, check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exists</a:t>
            </a:r>
            <a:r>
              <a:rPr lang="it-IT" dirty="0"/>
              <a:t> an </a:t>
            </a:r>
            <a:r>
              <a:rPr lang="it-IT" dirty="0" err="1"/>
              <a:t>intersection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ray</a:t>
            </a:r>
            <a:r>
              <a:rPr lang="it-IT" dirty="0"/>
              <a:t> and a </a:t>
            </a:r>
            <a:r>
              <a:rPr lang="it-IT" dirty="0" err="1"/>
              <a:t>segment</a:t>
            </a:r>
            <a:endParaRPr lang="it-IT" dirty="0"/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predicate-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and the input size can be </a:t>
            </a:r>
            <a:r>
              <a:rPr lang="it-IT" dirty="0" err="1"/>
              <a:t>stored</a:t>
            </a:r>
            <a:r>
              <a:rPr lang="it-IT" dirty="0"/>
              <a:t> in </a:t>
            </a:r>
            <a:r>
              <a:rPr lang="it-IT" i="1" dirty="0"/>
              <a:t>double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use the EPIC kernel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loss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To make the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faster</a:t>
            </a:r>
            <a:r>
              <a:rPr lang="it-IT" dirty="0"/>
              <a:t>, check for </a:t>
            </a:r>
            <a:r>
              <a:rPr lang="it-IT" dirty="0" err="1"/>
              <a:t>intersections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one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</a:t>
            </a:r>
            <a:r>
              <a:rPr lang="it-IT" dirty="0" err="1"/>
              <a:t>yet</a:t>
            </a:r>
            <a:r>
              <a:rPr lang="it-IT" dirty="0"/>
              <a:t> (</a:t>
            </a:r>
            <a:r>
              <a:rPr lang="it-IT" dirty="0" err="1"/>
              <a:t>considerable</a:t>
            </a:r>
            <a:r>
              <a:rPr lang="it-IT" dirty="0"/>
              <a:t> </a:t>
            </a:r>
            <a:r>
              <a:rPr lang="it-IT" dirty="0" err="1"/>
              <a:t>speedup</a:t>
            </a:r>
            <a:r>
              <a:rPr lang="it-IT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52383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3: First Hit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ray</a:t>
            </a:r>
            <a:r>
              <a:rPr lang="it-IT" dirty="0"/>
              <a:t> and a set of </a:t>
            </a:r>
            <a:r>
              <a:rPr lang="it-IT" dirty="0" err="1"/>
              <a:t>segments</a:t>
            </a:r>
            <a:r>
              <a:rPr lang="it-IT" dirty="0"/>
              <a:t>, check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exists</a:t>
            </a:r>
            <a:r>
              <a:rPr lang="it-IT" dirty="0"/>
              <a:t> an </a:t>
            </a:r>
            <a:r>
              <a:rPr lang="it-IT" dirty="0" err="1"/>
              <a:t>intersection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ray</a:t>
            </a:r>
            <a:r>
              <a:rPr lang="it-IT" dirty="0"/>
              <a:t> and a </a:t>
            </a:r>
            <a:r>
              <a:rPr lang="it-IT" dirty="0" err="1"/>
              <a:t>segment</a:t>
            </a:r>
            <a:r>
              <a:rPr lang="it-IT" dirty="0"/>
              <a:t> and </a:t>
            </a:r>
            <a:r>
              <a:rPr lang="it-IT" dirty="0" err="1"/>
              <a:t>find</a:t>
            </a:r>
            <a:r>
              <a:rPr lang="it-IT" dirty="0"/>
              <a:t> the </a:t>
            </a:r>
            <a:r>
              <a:rPr lang="it-IT" dirty="0" err="1"/>
              <a:t>nearest</a:t>
            </a:r>
            <a:r>
              <a:rPr lang="it-IT" dirty="0"/>
              <a:t> one.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requires</a:t>
            </a:r>
            <a:r>
              <a:rPr lang="it-IT" dirty="0"/>
              <a:t> </a:t>
            </a:r>
            <a:r>
              <a:rPr lang="it-IT" dirty="0" err="1"/>
              <a:t>constructions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must use the EPEC kernel.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trick</a:t>
            </a:r>
            <a:r>
              <a:rPr lang="it-IT" dirty="0"/>
              <a:t> </a:t>
            </a:r>
            <a:r>
              <a:rPr lang="it-IT" dirty="0" err="1"/>
              <a:t>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useless</a:t>
            </a:r>
            <a:r>
              <a:rPr lang="it-IT" dirty="0"/>
              <a:t> </a:t>
            </a:r>
            <a:r>
              <a:rPr lang="it-IT" dirty="0" err="1"/>
              <a:t>intersection</a:t>
            </a:r>
            <a:r>
              <a:rPr lang="it-IT" dirty="0"/>
              <a:t> </a:t>
            </a:r>
            <a:r>
              <a:rPr lang="it-IT" dirty="0" err="1"/>
              <a:t>computations</a:t>
            </a:r>
            <a:r>
              <a:rPr lang="it-IT" dirty="0"/>
              <a:t> by clipping the </a:t>
            </a:r>
            <a:r>
              <a:rPr lang="it-IT" dirty="0" err="1"/>
              <a:t>ray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to the </a:t>
            </a:r>
            <a:r>
              <a:rPr lang="it-IT" dirty="0" err="1"/>
              <a:t>nearest</a:t>
            </a:r>
            <a:r>
              <a:rPr lang="it-IT" dirty="0"/>
              <a:t> </a:t>
            </a:r>
            <a:r>
              <a:rPr lang="it-IT" dirty="0" err="1"/>
              <a:t>intersection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. </a:t>
            </a:r>
            <a:r>
              <a:rPr lang="it-IT" dirty="0" err="1"/>
              <a:t>This</a:t>
            </a:r>
            <a:r>
              <a:rPr lang="it-IT" dirty="0"/>
              <a:t> way,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nearer</a:t>
            </a:r>
            <a:r>
              <a:rPr lang="it-IT" dirty="0"/>
              <a:t> </a:t>
            </a:r>
            <a:r>
              <a:rPr lang="it-IT" dirty="0" err="1"/>
              <a:t>intersection</a:t>
            </a:r>
            <a:r>
              <a:rPr lang="it-IT" dirty="0"/>
              <a:t> points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current</a:t>
            </a:r>
            <a:r>
              <a:rPr lang="it-IT" dirty="0"/>
              <a:t> one are </a:t>
            </a:r>
            <a:r>
              <a:rPr lang="it-IT" dirty="0" err="1"/>
              <a:t>computed</a:t>
            </a:r>
            <a:r>
              <a:rPr lang="it-IT" dirty="0"/>
              <a:t>, for a </a:t>
            </a:r>
            <a:r>
              <a:rPr lang="it-IT" dirty="0" err="1"/>
              <a:t>total</a:t>
            </a:r>
            <a:r>
              <a:rPr lang="it-IT" dirty="0"/>
              <a:t> of O(</a:t>
            </a:r>
            <a:r>
              <a:rPr lang="it-IT" dirty="0" err="1"/>
              <a:t>logn</a:t>
            </a:r>
            <a:r>
              <a:rPr lang="it-IT" dirty="0"/>
              <a:t>) in a random </a:t>
            </a:r>
            <a:r>
              <a:rPr lang="it-IT" dirty="0" err="1"/>
              <a:t>sequence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However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strategy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reduce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computations</a:t>
            </a:r>
            <a:r>
              <a:rPr lang="it-IT" dirty="0"/>
              <a:t> in case of an </a:t>
            </a:r>
            <a:r>
              <a:rPr lang="it-IT" dirty="0" err="1"/>
              <a:t>adversarial</a:t>
            </a:r>
            <a:r>
              <a:rPr lang="it-IT" dirty="0"/>
              <a:t> input, </a:t>
            </a:r>
            <a:r>
              <a:rPr lang="it-IT" dirty="0" err="1"/>
              <a:t>namely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segment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 </a:t>
            </a:r>
            <a:r>
              <a:rPr lang="it-IT" dirty="0" err="1"/>
              <a:t>nearer</a:t>
            </a:r>
            <a:r>
              <a:rPr lang="it-IT" dirty="0"/>
              <a:t> </a:t>
            </a:r>
            <a:r>
              <a:rPr lang="it-IT" dirty="0" err="1"/>
              <a:t>intersection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preceding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. </a:t>
            </a:r>
            <a:r>
              <a:rPr lang="it-IT" dirty="0" err="1"/>
              <a:t>Since</a:t>
            </a:r>
            <a:r>
              <a:rPr lang="it-IT" dirty="0"/>
              <a:t> the input order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irrelevant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, a </a:t>
            </a:r>
            <a:r>
              <a:rPr lang="it-IT" dirty="0" err="1"/>
              <a:t>random_shuffle</a:t>
            </a:r>
            <a:r>
              <a:rPr lang="it-IT" dirty="0"/>
              <a:t>()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advised</a:t>
            </a:r>
            <a:r>
              <a:rPr lang="it-IT" dirty="0"/>
              <a:t> to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annoying</a:t>
            </a:r>
            <a:r>
              <a:rPr lang="it-IT" dirty="0"/>
              <a:t> case.</a:t>
            </a:r>
          </a:p>
        </p:txBody>
      </p:sp>
    </p:spTree>
    <p:extLst>
      <p:ext uri="{BB962C8B-B14F-4D97-AF65-F5344CB8AC3E}">
        <p14:creationId xmlns:p14="http://schemas.microsoft.com/office/powerpoint/2010/main" val="3734927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3: Antenna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set of points, </a:t>
            </a:r>
            <a:r>
              <a:rPr lang="it-IT" dirty="0" err="1"/>
              <a:t>find</a:t>
            </a:r>
            <a:r>
              <a:rPr lang="it-IT" dirty="0"/>
              <a:t> the </a:t>
            </a:r>
            <a:r>
              <a:rPr lang="it-IT" dirty="0" err="1"/>
              <a:t>radius</a:t>
            </a:r>
            <a:r>
              <a:rPr lang="it-IT" dirty="0"/>
              <a:t> of the minimum </a:t>
            </a:r>
            <a:r>
              <a:rPr lang="it-IT" dirty="0" err="1"/>
              <a:t>enclosing</a:t>
            </a:r>
            <a:r>
              <a:rPr lang="it-IT" dirty="0"/>
              <a:t> </a:t>
            </a:r>
            <a:r>
              <a:rPr lang="it-IT" dirty="0" err="1"/>
              <a:t>circle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algorithm</a:t>
            </a:r>
            <a:r>
              <a:rPr lang="it-IT" dirty="0"/>
              <a:t> and library </a:t>
            </a:r>
            <a:r>
              <a:rPr lang="it-IT" dirty="0" err="1"/>
              <a:t>methods</a:t>
            </a:r>
            <a:r>
              <a:rPr lang="it-IT" dirty="0"/>
              <a:t> to compute the minimum </a:t>
            </a:r>
            <a:r>
              <a:rPr lang="it-IT" dirty="0" err="1"/>
              <a:t>enclosing</a:t>
            </a:r>
            <a:r>
              <a:rPr lang="it-IT" dirty="0"/>
              <a:t> </a:t>
            </a:r>
            <a:r>
              <a:rPr lang="it-IT" dirty="0" err="1"/>
              <a:t>circle</a:t>
            </a:r>
            <a:r>
              <a:rPr lang="it-IT" dirty="0"/>
              <a:t> can be </a:t>
            </a:r>
            <a:r>
              <a:rPr lang="it-IT" dirty="0" err="1"/>
              <a:t>found</a:t>
            </a:r>
            <a:r>
              <a:rPr lang="it-IT" dirty="0"/>
              <a:t> on the tutorial slides.</a:t>
            </a:r>
          </a:p>
          <a:p>
            <a:pPr marL="0" indent="0">
              <a:buNone/>
            </a:pP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one of the rare </a:t>
            </a:r>
            <a:r>
              <a:rPr lang="it-IT" dirty="0" err="1"/>
              <a:t>cases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 err="1"/>
              <a:t>EPEC_with_sqrt</a:t>
            </a:r>
            <a:r>
              <a:rPr lang="it-IT" dirty="0"/>
              <a:t> kernel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unavoidable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output the </a:t>
            </a:r>
            <a:r>
              <a:rPr lang="it-IT" dirty="0" err="1"/>
              <a:t>radius</a:t>
            </a:r>
            <a:r>
              <a:rPr lang="it-IT" dirty="0"/>
              <a:t> of the minimum </a:t>
            </a:r>
            <a:r>
              <a:rPr lang="it-IT" dirty="0" err="1"/>
              <a:t>enclosing</a:t>
            </a:r>
            <a:r>
              <a:rPr lang="it-IT" dirty="0"/>
              <a:t> </a:t>
            </a:r>
            <a:r>
              <a:rPr lang="it-IT" dirty="0" err="1"/>
              <a:t>circle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40308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3072</TotalTime>
  <Words>9302</Words>
  <Application>Microsoft Office PowerPoint</Application>
  <PresentationFormat>Widescreen</PresentationFormat>
  <Paragraphs>573</Paragraphs>
  <Slides>60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60</vt:i4>
      </vt:variant>
    </vt:vector>
  </HeadingPairs>
  <TitlesOfParts>
    <vt:vector size="66" baseType="lpstr">
      <vt:lpstr>Arial</vt:lpstr>
      <vt:lpstr>Calibri</vt:lpstr>
      <vt:lpstr>Calibri Light</vt:lpstr>
      <vt:lpstr>Cambria Math</vt:lpstr>
      <vt:lpstr>Wingdings</vt:lpstr>
      <vt:lpstr>Tema di Office</vt:lpstr>
      <vt:lpstr>PotW 2: Deck of Cards</vt:lpstr>
      <vt:lpstr>Week 2: Burning Coins</vt:lpstr>
      <vt:lpstr>Week 2: Beach Bars</vt:lpstr>
      <vt:lpstr>Week 2: Defensive Line</vt:lpstr>
      <vt:lpstr>Week 2: The Great Game</vt:lpstr>
      <vt:lpstr>PotW 3: From Russia With Love</vt:lpstr>
      <vt:lpstr>Week 3: Hit?</vt:lpstr>
      <vt:lpstr>Week 3: First Hit</vt:lpstr>
      <vt:lpstr>Week 3: Antenna</vt:lpstr>
      <vt:lpstr>Week 3: Hiking Maps</vt:lpstr>
      <vt:lpstr>PotW 4: The Fighting Pits of Meereen</vt:lpstr>
      <vt:lpstr>Week 4: First Steps With BGL</vt:lpstr>
      <vt:lpstr>Week 4: Important Bridges</vt:lpstr>
      <vt:lpstr>Week 4: Ant Challenge</vt:lpstr>
      <vt:lpstr>Week 4: Buddy Selection</vt:lpstr>
      <vt:lpstr>PotW 5: Motorcycles</vt:lpstr>
      <vt:lpstr>Week 5: Boats</vt:lpstr>
      <vt:lpstr>Week 5: Moving Books</vt:lpstr>
      <vt:lpstr>Week 5: Severus Snape</vt:lpstr>
      <vt:lpstr>Week 5: Asterix The Gaul</vt:lpstr>
      <vt:lpstr>PotW 6: Planet Express</vt:lpstr>
      <vt:lpstr>Week 6: What Is The Maximum?</vt:lpstr>
      <vt:lpstr>Week 6: Diet</vt:lpstr>
      <vt:lpstr>Week 6: Inball</vt:lpstr>
      <vt:lpstr>Week 6: Lannister</vt:lpstr>
      <vt:lpstr>PotW 7: Octopussy</vt:lpstr>
      <vt:lpstr>Week 7: Shopping Trip</vt:lpstr>
      <vt:lpstr>Week 7: Knights</vt:lpstr>
      <vt:lpstr>Week 7: Coin Tossing Tournament</vt:lpstr>
      <vt:lpstr>Week 7: London</vt:lpstr>
      <vt:lpstr>PotW 8: Suez</vt:lpstr>
      <vt:lpstr>Week 8: Bistro</vt:lpstr>
      <vt:lpstr>Week 8: Germs</vt:lpstr>
      <vt:lpstr>Week 8: H1N1</vt:lpstr>
      <vt:lpstr>Week 8: Light The Stage</vt:lpstr>
      <vt:lpstr>PotW 9: Kingdom Defence</vt:lpstr>
      <vt:lpstr>Week 9: Algocoön Group</vt:lpstr>
      <vt:lpstr>Week 9: Real Estate Market</vt:lpstr>
      <vt:lpstr>Week 9: Canteen</vt:lpstr>
      <vt:lpstr>Week 9: Placing Knights</vt:lpstr>
      <vt:lpstr>PotW 10: GoldenEye</vt:lpstr>
      <vt:lpstr>Week 10: Asterix In Switzerland</vt:lpstr>
      <vt:lpstr>Week 10: World Cup</vt:lpstr>
      <vt:lpstr>Week 10: Evolution</vt:lpstr>
      <vt:lpstr>Week 10: Asterix And The Chariot Race</vt:lpstr>
      <vt:lpstr>PotW 11: Phantom Menace</vt:lpstr>
      <vt:lpstr>Week 11: Return Of The Jedi</vt:lpstr>
      <vt:lpstr>Week 11: Idefix</vt:lpstr>
      <vt:lpstr>Week 11: Asterix And The Roman Legions</vt:lpstr>
      <vt:lpstr>Week 11: The Iron Islands</vt:lpstr>
      <vt:lpstr>PotW 12: San Francisco</vt:lpstr>
      <vt:lpstr>Week 12: On Her Majesty’s Secret Service</vt:lpstr>
      <vt:lpstr>Week 12: Hong Kong</vt:lpstr>
      <vt:lpstr>Week 12: Car Sharing</vt:lpstr>
      <vt:lpstr>Week 12: Bonus Level</vt:lpstr>
      <vt:lpstr>PotW 13: Clues</vt:lpstr>
      <vt:lpstr>Week 13: Hagrid</vt:lpstr>
      <vt:lpstr>Week 13: Ludo Bagman</vt:lpstr>
      <vt:lpstr>Week 13: Punch</vt:lpstr>
      <vt:lpstr>PotW 14: India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PotW 2: Deck of Cards</dc:title>
  <dc:creator>Tarquini  Luca</dc:creator>
  <cp:lastModifiedBy>Tarquini  Luca</cp:lastModifiedBy>
  <cp:revision>46</cp:revision>
  <dcterms:created xsi:type="dcterms:W3CDTF">2022-01-02T09:05:15Z</dcterms:created>
  <dcterms:modified xsi:type="dcterms:W3CDTF">2022-01-20T11:54:38Z</dcterms:modified>
</cp:coreProperties>
</file>