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99" r:id="rId21"/>
    <p:sldId id="267" r:id="rId22"/>
    <p:sldId id="280" r:id="rId23"/>
    <p:sldId id="281" r:id="rId24"/>
    <p:sldId id="282" r:id="rId25"/>
    <p:sldId id="268" r:id="rId26"/>
    <p:sldId id="289" r:id="rId27"/>
    <p:sldId id="270" r:id="rId28"/>
    <p:sldId id="271" r:id="rId29"/>
    <p:sldId id="272" r:id="rId30"/>
    <p:sldId id="283" r:id="rId31"/>
    <p:sldId id="295" r:id="rId32"/>
    <p:sldId id="273" r:id="rId33"/>
    <p:sldId id="274" r:id="rId34"/>
    <p:sldId id="293" r:id="rId35"/>
    <p:sldId id="294" r:id="rId36"/>
    <p:sldId id="298" r:id="rId37"/>
    <p:sldId id="300" r:id="rId38"/>
    <p:sldId id="301" r:id="rId39"/>
    <p:sldId id="290" r:id="rId40"/>
    <p:sldId id="302" r:id="rId41"/>
    <p:sldId id="275" r:id="rId42"/>
    <p:sldId id="303" r:id="rId43"/>
    <p:sldId id="305" r:id="rId44"/>
    <p:sldId id="304" r:id="rId45"/>
    <p:sldId id="265" r:id="rId46"/>
    <p:sldId id="296" r:id="rId47"/>
    <p:sldId id="266" r:id="rId48"/>
    <p:sldId id="297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  <p14:sldId id="29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8" id="{927E4A6E-13AD-4A27-9FF5-57F015E3C6A4}">
          <p14:sldIdLst>
            <p14:sldId id="295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  <p14:sldId id="298"/>
          </p14:sldIdLst>
        </p14:section>
        <p14:section name="Week 10" id="{EDF0374A-5B45-4455-834F-1E6B18913DEE}">
          <p14:sldIdLst>
            <p14:sldId id="300"/>
            <p14:sldId id="301"/>
          </p14:sldIdLst>
        </p14:section>
        <p14:section name="Week 11" id="{D7852702-F01B-4275-9521-0DF5E2C9FA14}">
          <p14:sldIdLst>
            <p14:sldId id="290"/>
            <p14:sldId id="302"/>
          </p14:sldIdLst>
        </p14:section>
        <p14:section name="Week 12" id="{D60A898A-F010-4D08-AEC5-EE641BA86044}">
          <p14:sldIdLst>
            <p14:sldId id="275"/>
            <p14:sldId id="303"/>
            <p14:sldId id="305"/>
            <p14:sldId id="304"/>
          </p14:sldIdLst>
        </p14:section>
        <p14:section name="Week 13" id="{3746DD47-8D04-4C8A-885A-B1E64472A159}">
          <p14:sldIdLst>
            <p14:sldId id="265"/>
            <p14:sldId id="296"/>
            <p14:sldId id="266"/>
          </p14:sldIdLst>
        </p14:section>
        <p14:section name="Week 14" id="{72D42D61-2F76-48E6-B336-7DC4DC21FCD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Asterix The Gaul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(d, t),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bonus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i-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s[i] to d.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bounds,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brute-force.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bonus,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bonuses</a:t>
            </a:r>
            <a:r>
              <a:rPr lang="it-IT" dirty="0"/>
              <a:t> (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in </a:t>
            </a:r>
            <a:r>
              <a:rPr lang="it-IT" dirty="0" err="1"/>
              <a:t>sorted</a:t>
            </a:r>
            <a:r>
              <a:rPr lang="it-IT" dirty="0"/>
              <a:t> order).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Split &amp; List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condition</a:t>
            </a:r>
            <a:r>
              <a:rPr lang="it-IT" dirty="0"/>
              <a:t> sum == k </a:t>
            </a:r>
            <a:r>
              <a:rPr lang="it-IT" dirty="0" err="1"/>
              <a:t>becomes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reconstruct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sort L2 with </a:t>
            </a:r>
            <a:r>
              <a:rPr lang="it-IT" dirty="0" err="1"/>
              <a:t>respect</a:t>
            </a:r>
            <a:r>
              <a:rPr lang="it-IT" dirty="0"/>
              <a:t> to t and </a:t>
            </a:r>
            <a:r>
              <a:rPr lang="it-IT" dirty="0" err="1"/>
              <a:t>find</a:t>
            </a:r>
            <a:r>
              <a:rPr lang="it-IT" dirty="0"/>
              <a:t> the best d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 &lt; T (create a new </a:t>
            </a:r>
            <a:r>
              <a:rPr lang="it-IT" dirty="0" err="1"/>
              <a:t>vector</a:t>
            </a:r>
            <a:r>
              <a:rPr lang="it-IT" dirty="0"/>
              <a:t> with best d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 of L2).</a:t>
            </a:r>
          </a:p>
          <a:p>
            <a:pPr marL="0" indent="0">
              <a:buNone/>
            </a:pPr>
            <a:r>
              <a:rPr lang="it-IT" dirty="0"/>
              <a:t>The new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some sort of double </a:t>
            </a:r>
            <a:r>
              <a:rPr lang="it-IT" dirty="0" err="1"/>
              <a:t>ordering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I </a:t>
            </a:r>
            <a:r>
              <a:rPr lang="it-IT" dirty="0" err="1"/>
              <a:t>cannot</a:t>
            </a:r>
            <a:r>
              <a:rPr lang="it-IT" dirty="0"/>
              <a:t> make </a:t>
            </a:r>
            <a:r>
              <a:rPr lang="it-IT" dirty="0" err="1"/>
              <a:t>assumptions</a:t>
            </a:r>
            <a:r>
              <a:rPr lang="it-IT" dirty="0"/>
              <a:t> on d </a:t>
            </a:r>
            <a:r>
              <a:rPr lang="it-IT" dirty="0" err="1"/>
              <a:t>since</a:t>
            </a:r>
            <a:r>
              <a:rPr lang="it-IT" dirty="0"/>
              <a:t> I </a:t>
            </a:r>
            <a:r>
              <a:rPr lang="it-IT" dirty="0" err="1"/>
              <a:t>sorted</a:t>
            </a:r>
            <a:r>
              <a:rPr lang="it-IT" dirty="0"/>
              <a:t> on 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 linear </a:t>
            </a:r>
            <a:r>
              <a:rPr lang="it-IT" dirty="0" err="1"/>
              <a:t>search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Iterate over L1 </a:t>
            </a:r>
            <a:r>
              <a:rPr lang="it-IT" dirty="0" err="1"/>
              <a:t>until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t1 + L2[i].t &lt; T &amp;&amp; d1 + </a:t>
            </a:r>
            <a:r>
              <a:rPr lang="it-IT" dirty="0" err="1"/>
              <a:t>bestd</a:t>
            </a:r>
            <a:r>
              <a:rPr lang="it-IT" dirty="0"/>
              <a:t>[i] &gt;= D</a:t>
            </a:r>
          </a:p>
        </p:txBody>
      </p:sp>
    </p:spTree>
    <p:extLst>
      <p:ext uri="{BB962C8B-B14F-4D97-AF65-F5344CB8AC3E}">
        <p14:creationId xmlns:p14="http://schemas.microsoft.com/office/powerpoint/2010/main" val="248674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Sort the array </a:t>
            </a:r>
            <a:r>
              <a:rPr lang="it-IT" dirty="0" err="1"/>
              <a:t>based</a:t>
            </a:r>
            <a:r>
              <a:rPr lang="it-IT" dirty="0"/>
              <a:t> on the positions and do a sliding window: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x[i] and x[j] </a:t>
            </a:r>
            <a:r>
              <a:rPr lang="it-IT" dirty="0" err="1"/>
              <a:t>is</a:t>
            </a:r>
            <a:r>
              <a:rPr lang="it-IT" dirty="0"/>
              <a:t> 200.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positions </a:t>
            </a:r>
            <a:r>
              <a:rPr lang="it-IT" dirty="0" err="1"/>
              <a:t>as</a:t>
            </a:r>
            <a:r>
              <a:rPr lang="it-IT" dirty="0"/>
              <a:t> j-i and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ceil</a:t>
            </a:r>
            <a:r>
              <a:rPr lang="it-IT" dirty="0"/>
              <a:t>((x[j-1]-x[i])/2.0).</a:t>
            </a:r>
          </a:p>
          <a:p>
            <a:pPr marL="0" indent="0">
              <a:buNone/>
            </a:pPr>
            <a:r>
              <a:rPr lang="it-IT" dirty="0"/>
              <a:t>Update best </a:t>
            </a:r>
            <a:r>
              <a:rPr lang="it-IT" dirty="0" err="1"/>
              <a:t>results</a:t>
            </a:r>
            <a:r>
              <a:rPr lang="it-IT" dirty="0"/>
              <a:t> in a </a:t>
            </a:r>
            <a:r>
              <a:rPr lang="it-IT" dirty="0" err="1"/>
              <a:t>results</a:t>
            </a:r>
            <a:r>
              <a:rPr lang="it-IT" dirty="0"/>
              <a:t> array.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and </a:t>
            </a:r>
            <a:r>
              <a:rPr lang="it-IT" dirty="0" err="1"/>
              <a:t>dist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best, just </a:t>
            </a:r>
            <a:r>
              <a:rPr lang="it-IT" dirty="0" err="1"/>
              <a:t>add</a:t>
            </a:r>
            <a:r>
              <a:rPr lang="it-IT" dirty="0"/>
              <a:t> a new location, </a:t>
            </a:r>
            <a:r>
              <a:rPr lang="it-IT" dirty="0" err="1"/>
              <a:t>otherwise</a:t>
            </a:r>
            <a:r>
              <a:rPr lang="it-IT" dirty="0"/>
              <a:t> clear the array.</a:t>
            </a:r>
          </a:p>
          <a:p>
            <a:pPr marL="0" indent="0">
              <a:buNone/>
            </a:pP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((par[j-1]-par[i])%2 == 0)    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((par[j-1]-par[i])/2 + par[i]);</a:t>
            </a:r>
          </a:p>
          <a:p>
            <a:pPr marL="0" indent="0">
              <a:buNone/>
            </a:pPr>
            <a:r>
              <a:rPr lang="it-IT" dirty="0"/>
              <a:t>		else{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floor</a:t>
            </a:r>
            <a:r>
              <a:rPr lang="it-IT" dirty="0"/>
              <a:t>((par[j-1]-par[i])/2.0) + par[i]);    		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ceil</a:t>
            </a:r>
            <a:r>
              <a:rPr lang="it-IT" dirty="0"/>
              <a:t>((par[j-1]-par[i])/2.0) + par[i]);  }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8: Suez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rectangles</a:t>
            </a:r>
            <a:r>
              <a:rPr lang="it-IT" dirty="0"/>
              <a:t> (h*w) and </a:t>
            </a:r>
            <a:r>
              <a:rPr lang="it-IT" dirty="0" err="1"/>
              <a:t>their</a:t>
            </a:r>
            <a:r>
              <a:rPr lang="it-IT" dirty="0"/>
              <a:t> center points,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(ah*</a:t>
            </a:r>
            <a:r>
              <a:rPr lang="it-IT" dirty="0" err="1"/>
              <a:t>aw</a:t>
            </a:r>
            <a:r>
              <a:rPr lang="it-IT" dirty="0"/>
              <a:t>) </a:t>
            </a:r>
            <a:r>
              <a:rPr lang="it-IT" dirty="0" err="1"/>
              <a:t>rectangles</a:t>
            </a:r>
            <a:r>
              <a:rPr lang="it-IT" dirty="0"/>
              <a:t> to </a:t>
            </a:r>
            <a:r>
              <a:rPr lang="it-IT" dirty="0" err="1"/>
              <a:t>available</a:t>
            </a:r>
            <a:r>
              <a:rPr lang="it-IT" dirty="0"/>
              <a:t> free center points so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sum of </a:t>
            </a:r>
            <a:r>
              <a:rPr lang="it-IT" dirty="0" err="1"/>
              <a:t>perimeters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size and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 LP </a:t>
            </a:r>
            <a:r>
              <a:rPr lang="it-IT" dirty="0" err="1"/>
              <a:t>is</a:t>
            </a:r>
            <a:r>
              <a:rPr lang="it-IT" dirty="0"/>
              <a:t> the best way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a first </a:t>
            </a:r>
            <a:r>
              <a:rPr lang="it-IT" dirty="0" err="1"/>
              <a:t>glance</a:t>
            </a:r>
            <a:r>
              <a:rPr lang="it-IT" dirty="0"/>
              <a:t>, </a:t>
            </a:r>
            <a:r>
              <a:rPr lang="it-IT" dirty="0" err="1"/>
              <a:t>contraints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-OR </a:t>
            </a:r>
            <a:r>
              <a:rPr lang="it-IT" dirty="0" err="1"/>
              <a:t>form</a:t>
            </a:r>
            <a:r>
              <a:rPr lang="it-IT" dirty="0"/>
              <a:t> (on x || on y). Linear </a:t>
            </a:r>
            <a:r>
              <a:rPr lang="it-IT" dirty="0" err="1"/>
              <a:t>constraints</a:t>
            </a:r>
            <a:r>
              <a:rPr lang="it-IT" dirty="0"/>
              <a:t> are </a:t>
            </a:r>
            <a:r>
              <a:rPr lang="it-IT" dirty="0" err="1"/>
              <a:t>inferred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in the 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h and w </a:t>
            </a:r>
            <a:r>
              <a:rPr lang="it-IT" dirty="0" err="1"/>
              <a:t>dimensions</a:t>
            </a:r>
            <a:r>
              <a:rPr lang="it-IT" dirty="0"/>
              <a:t> (</a:t>
            </a:r>
            <a:r>
              <a:rPr lang="it-IT" b="1" dirty="0" err="1"/>
              <a:t>scaled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After setting up </a:t>
            </a:r>
            <a:r>
              <a:rPr lang="it-IT" dirty="0" err="1"/>
              <a:t>constraints</a:t>
            </a:r>
            <a:r>
              <a:rPr lang="it-IT" dirty="0"/>
              <a:t> for new </a:t>
            </a:r>
            <a:r>
              <a:rPr lang="it-IT" dirty="0" err="1"/>
              <a:t>rectangles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/>
              <a:t>one</a:t>
            </a:r>
            <a:r>
              <a:rPr lang="it-IT" dirty="0"/>
              <a:t> more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for the </a:t>
            </a:r>
            <a:r>
              <a:rPr lang="it-IT" dirty="0" err="1"/>
              <a:t>nearest</a:t>
            </a:r>
            <a:r>
              <a:rPr lang="it-IT" dirty="0"/>
              <a:t>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constraints</a:t>
            </a:r>
            <a:r>
              <a:rPr lang="it-IT" dirty="0"/>
              <a:t> on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infer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put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the minimum </a:t>
            </a:r>
            <a:r>
              <a:rPr lang="it-IT" b="1" dirty="0" err="1"/>
              <a:t>scaled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x or y) </a:t>
            </a:r>
            <a:r>
              <a:rPr lang="it-IT" dirty="0" err="1"/>
              <a:t>between</a:t>
            </a:r>
            <a:r>
              <a:rPr lang="it-IT" dirty="0"/>
              <a:t> the new </a:t>
            </a:r>
            <a:r>
              <a:rPr lang="it-IT" dirty="0" err="1"/>
              <a:t>rectangle</a:t>
            </a:r>
            <a:r>
              <a:rPr lang="it-IT" dirty="0"/>
              <a:t> and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store the index (0,…,m)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with the size of the input (</a:t>
            </a:r>
            <a:r>
              <a:rPr lang="it-IT" dirty="0" err="1"/>
              <a:t>int</a:t>
            </a:r>
            <a:r>
              <a:rPr lang="it-IT" dirty="0"/>
              <a:t> or long).</a:t>
            </a:r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constraints</a:t>
            </a:r>
            <a:r>
              <a:rPr lang="it-IT" dirty="0"/>
              <a:t> must be </a:t>
            </a:r>
            <a:r>
              <a:rPr lang="it-IT" dirty="0" err="1"/>
              <a:t>derived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LP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constraints</a:t>
            </a:r>
            <a:r>
              <a:rPr lang="it-IT" dirty="0"/>
              <a:t> to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89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Partial</a:t>
            </a:r>
            <a:r>
              <a:rPr lang="it-IT" dirty="0"/>
              <a:t> test sets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hints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Placing</a:t>
            </a:r>
            <a:r>
              <a:rPr lang="it-IT" dirty="0"/>
              <a:t>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chessboard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maximum </a:t>
            </a:r>
            <a:r>
              <a:rPr lang="it-IT" dirty="0" err="1"/>
              <a:t>independent</a:t>
            </a:r>
            <a:r>
              <a:rPr lang="it-IT" dirty="0"/>
              <a:t> set in a bipartite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color).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some of the </a:t>
            </a:r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occupied</a:t>
            </a:r>
            <a:r>
              <a:rPr lang="it-IT" dirty="0"/>
              <a:t> (</a:t>
            </a:r>
            <a:r>
              <a:rPr lang="it-IT" dirty="0" err="1"/>
              <a:t>holes</a:t>
            </a:r>
            <a:r>
              <a:rPr lang="it-IT" dirty="0"/>
              <a:t>).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independent</a:t>
            </a:r>
            <a:r>
              <a:rPr lang="it-IT" dirty="0"/>
              <a:t> set on a bipartite </a:t>
            </a:r>
            <a:r>
              <a:rPr lang="it-IT" dirty="0" err="1"/>
              <a:t>graph</a:t>
            </a:r>
            <a:r>
              <a:rPr lang="it-IT" dirty="0"/>
              <a:t> =&gt; </a:t>
            </a:r>
            <a:r>
              <a:rPr lang="it-IT" dirty="0" err="1"/>
              <a:t>MaxFlow</a:t>
            </a:r>
            <a:r>
              <a:rPr lang="it-IT" dirty="0"/>
              <a:t> = </a:t>
            </a:r>
            <a:r>
              <a:rPr lang="it-IT" dirty="0" err="1"/>
              <a:t>MinVC</a:t>
            </a:r>
            <a:r>
              <a:rPr lang="it-IT" dirty="0"/>
              <a:t> = N – </a:t>
            </a:r>
            <a:r>
              <a:rPr lang="it-IT" dirty="0" err="1"/>
              <a:t>MaxIS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Holes</a:t>
            </a:r>
            <a:r>
              <a:rPr lang="it-IT" dirty="0"/>
              <a:t> are part of the </a:t>
            </a:r>
            <a:r>
              <a:rPr lang="it-IT" dirty="0" err="1"/>
              <a:t>MaxIS</a:t>
            </a:r>
            <a:r>
              <a:rPr lang="it-IT" dirty="0"/>
              <a:t>, must </a:t>
            </a:r>
            <a:r>
              <a:rPr lang="it-IT" dirty="0" err="1"/>
              <a:t>subtract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directed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one color to </a:t>
            </a:r>
            <a:r>
              <a:rPr lang="it-IT" dirty="0" err="1"/>
              <a:t>another</a:t>
            </a:r>
            <a:r>
              <a:rPr lang="it-IT" dirty="0"/>
              <a:t> (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reasoning</a:t>
            </a:r>
            <a:r>
              <a:rPr lang="it-IT" dirty="0"/>
              <a:t> and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model the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42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In </a:t>
            </a:r>
            <a:r>
              <a:rPr lang="it-IT" dirty="0" err="1"/>
              <a:t>Switzerland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vertex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property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a subset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free-standing, </a:t>
                </a:r>
                <a:r>
                  <a:rPr lang="it-IT" dirty="0" err="1"/>
                  <a:t>namely</a:t>
                </a:r>
                <a:r>
                  <a:rPr lang="it-IT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&gt;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!∈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main</a:t>
                </a:r>
                <a:r>
                  <a:rPr lang="it-IT" dirty="0"/>
                  <a:t> idea </a:t>
                </a:r>
                <a:r>
                  <a:rPr lang="it-IT" dirty="0" err="1"/>
                  <a:t>is</a:t>
                </a:r>
                <a:r>
                  <a:rPr lang="it-IT" dirty="0"/>
                  <a:t> to use flow and </a:t>
                </a:r>
                <a:r>
                  <a:rPr lang="it-IT" dirty="0" err="1"/>
                  <a:t>think</a:t>
                </a:r>
                <a:r>
                  <a:rPr lang="it-IT" dirty="0"/>
                  <a:t> of </a:t>
                </a:r>
                <a:r>
                  <a:rPr lang="it-IT" dirty="0" err="1"/>
                  <a:t>what</a:t>
                </a:r>
                <a:r>
                  <a:rPr lang="it-IT" dirty="0"/>
                  <a:t>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 </a:t>
                </a:r>
                <a:r>
                  <a:rPr lang="it-IT" dirty="0" err="1"/>
                  <a:t>implies</a:t>
                </a:r>
                <a:r>
                  <a:rPr lang="it-IT" dirty="0"/>
                  <a:t> on </a:t>
                </a:r>
                <a:r>
                  <a:rPr lang="it-IT" dirty="0" err="1"/>
                  <a:t>it</a:t>
                </a:r>
                <a:r>
                  <a:rPr lang="it-IT" dirty="0"/>
                  <a:t>: </a:t>
                </a:r>
                <a:r>
                  <a:rPr lang="it-IT" dirty="0" err="1"/>
                  <a:t>if</a:t>
                </a:r>
                <a:r>
                  <a:rPr lang="it-IT" dirty="0"/>
                  <a:t> some </a:t>
                </a:r>
                <a:r>
                  <a:rPr lang="it-IT" dirty="0" err="1"/>
                  <a:t>vertices</a:t>
                </a:r>
                <a:r>
                  <a:rPr lang="it-IT" dirty="0"/>
                  <a:t> are free-standing, </a:t>
                </a: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r>
                  <a:rPr lang="it-IT" dirty="0"/>
                  <a:t> a </a:t>
                </a:r>
                <a:r>
                  <a:rPr lang="it-IT" dirty="0" err="1"/>
                  <a:t>bottleneck</a:t>
                </a:r>
                <a:r>
                  <a:rPr lang="it-IT" dirty="0"/>
                  <a:t> in flow, </a:t>
                </a:r>
                <a:r>
                  <a:rPr lang="it-IT" dirty="0" err="1"/>
                  <a:t>since</a:t>
                </a:r>
                <a:r>
                  <a:rPr lang="it-IT" dirty="0"/>
                  <a:t> flow </a:t>
                </a:r>
                <a:r>
                  <a:rPr lang="it-IT" dirty="0" err="1"/>
                  <a:t>leaving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subset </a:t>
                </a:r>
                <a:r>
                  <a:rPr lang="it-IT" dirty="0" err="1"/>
                  <a:t>will</a:t>
                </a:r>
                <a:r>
                  <a:rPr lang="it-IT" dirty="0"/>
                  <a:t> be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sum of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properties</a:t>
                </a:r>
                <a:r>
                  <a:rPr lang="it-IT" dirty="0"/>
                  <a:t> on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 (b). By </a:t>
                </a:r>
                <a:r>
                  <a:rPr lang="it-IT" dirty="0" err="1"/>
                  <a:t>connecting</a:t>
                </a:r>
                <a:r>
                  <a:rPr lang="it-IT" dirty="0"/>
                  <a:t> positive </a:t>
                </a:r>
                <a:r>
                  <a:rPr lang="it-IT" dirty="0" err="1"/>
                  <a:t>properties</a:t>
                </a:r>
                <a:r>
                  <a:rPr lang="it-IT" dirty="0"/>
                  <a:t> to the source and negative </a:t>
                </a:r>
                <a:r>
                  <a:rPr lang="it-IT" dirty="0" err="1"/>
                  <a:t>ones</a:t>
                </a:r>
                <a:r>
                  <a:rPr lang="it-IT" dirty="0"/>
                  <a:t> to a </a:t>
                </a:r>
                <a:r>
                  <a:rPr lang="it-IT" dirty="0" err="1"/>
                  <a:t>sink</a:t>
                </a:r>
                <a:r>
                  <a:rPr lang="it-IT" dirty="0"/>
                  <a:t>,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, i.e.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free-standing set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sum_positive_b</a:t>
                </a:r>
                <a:r>
                  <a:rPr lang="it-IT" dirty="0"/>
                  <a:t> &gt; flow.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flows for </a:t>
                </a:r>
                <a:r>
                  <a:rPr lang="it-IT" dirty="0" err="1"/>
                  <a:t>problems</a:t>
                </a:r>
                <a:r>
                  <a:rPr lang="it-IT" dirty="0"/>
                  <a:t> with yes/no </a:t>
                </a:r>
                <a:r>
                  <a:rPr lang="it-IT" dirty="0" err="1"/>
                  <a:t>answer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16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</a:t>
            </a:r>
            <a:r>
              <a:rPr lang="it-IT" dirty="0" err="1"/>
              <a:t>Evolution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vertex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decreasing</a:t>
            </a:r>
            <a:r>
              <a:rPr lang="it-IT" dirty="0"/>
              <a:t> from root to </a:t>
            </a:r>
            <a:r>
              <a:rPr lang="it-IT" dirty="0" err="1"/>
              <a:t>leaves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ancestor</a:t>
            </a:r>
            <a:r>
              <a:rPr lang="it-IT" dirty="0"/>
              <a:t> vertex </a:t>
            </a:r>
            <a:r>
              <a:rPr lang="it-IT" dirty="0" err="1"/>
              <a:t>closest</a:t>
            </a:r>
            <a:r>
              <a:rPr lang="it-IT" dirty="0"/>
              <a:t> to root from a </a:t>
            </a:r>
            <a:r>
              <a:rPr lang="it-IT" dirty="0" err="1"/>
              <a:t>starting</a:t>
            </a:r>
            <a:r>
              <a:rPr lang="it-IT" dirty="0"/>
              <a:t> vertex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weight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b.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O(n^2)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too</a:t>
            </a:r>
            <a:r>
              <a:rPr lang="it-IT" dirty="0"/>
              <a:t> large.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store </a:t>
            </a:r>
            <a:r>
              <a:rPr lang="it-IT" dirty="0" err="1"/>
              <a:t>all</a:t>
            </a:r>
            <a:r>
              <a:rPr lang="it-IT" dirty="0"/>
              <a:t> the queries first,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per </a:t>
            </a:r>
            <a:r>
              <a:rPr lang="it-IT" dirty="0" err="1"/>
              <a:t>starting</a:t>
            </a:r>
            <a:r>
              <a:rPr lang="it-IT" dirty="0"/>
              <a:t> vertex and do a </a:t>
            </a:r>
            <a:r>
              <a:rPr lang="it-IT" b="1" dirty="0"/>
              <a:t>single</a:t>
            </a:r>
            <a:r>
              <a:rPr lang="it-IT" dirty="0"/>
              <a:t> DFS </a:t>
            </a:r>
            <a:r>
              <a:rPr lang="it-IT" dirty="0" err="1"/>
              <a:t>visit</a:t>
            </a:r>
            <a:r>
              <a:rPr lang="it-IT" dirty="0"/>
              <a:t> of the </a:t>
            </a:r>
            <a:r>
              <a:rPr lang="it-IT" dirty="0" err="1"/>
              <a:t>tree</a:t>
            </a:r>
            <a:r>
              <a:rPr lang="it-IT" dirty="0"/>
              <a:t>. Use a </a:t>
            </a:r>
            <a:r>
              <a:rPr lang="it-IT" dirty="0" err="1"/>
              <a:t>tmp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to store the indexes </a:t>
            </a:r>
            <a:r>
              <a:rPr lang="it-IT" dirty="0" err="1"/>
              <a:t>visited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do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on the </a:t>
            </a:r>
            <a:r>
              <a:rPr lang="it-IT" dirty="0" err="1"/>
              <a:t>fly</a:t>
            </a:r>
            <a:r>
              <a:rPr lang="it-IT" dirty="0"/>
              <a:t> over </a:t>
            </a:r>
            <a:r>
              <a:rPr lang="it-IT" dirty="0" err="1"/>
              <a:t>tmp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query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vertex.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tmp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Rearrange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follow the </a:t>
            </a:r>
            <a:r>
              <a:rPr lang="it-IT" dirty="0" err="1"/>
              <a:t>natural</a:t>
            </a:r>
            <a:r>
              <a:rPr lang="it-IT" dirty="0"/>
              <a:t> flow of the </a:t>
            </a:r>
            <a:r>
              <a:rPr lang="it-IT" dirty="0" err="1"/>
              <a:t>problem</a:t>
            </a:r>
            <a:r>
              <a:rPr lang="it-IT" dirty="0"/>
              <a:t> (in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we</a:t>
            </a:r>
            <a:r>
              <a:rPr lang="it-IT" dirty="0"/>
              <a:t> store </a:t>
            </a:r>
            <a:r>
              <a:rPr lang="it-IT" dirty="0" err="1"/>
              <a:t>all</a:t>
            </a:r>
            <a:r>
              <a:rPr lang="it-IT" dirty="0"/>
              <a:t> the queries first).</a:t>
            </a:r>
          </a:p>
        </p:txBody>
      </p:sp>
    </p:spTree>
    <p:extLst>
      <p:ext uri="{BB962C8B-B14F-4D97-AF65-F5344CB8AC3E}">
        <p14:creationId xmlns:p14="http://schemas.microsoft.com/office/powerpoint/2010/main" val="308442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Return Of The Jedi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second-best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Discard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while</a:t>
            </a:r>
            <a:r>
              <a:rPr lang="it-IT" dirty="0"/>
              <a:t> building a second 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 overall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weird</a:t>
            </a:r>
            <a:r>
              <a:rPr lang="it-IT" dirty="0"/>
              <a:t> to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307312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On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Majesty’s</a:t>
            </a:r>
            <a:r>
              <a:rPr lang="it-IT" dirty="0"/>
              <a:t> Secret Service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starting</a:t>
                </a:r>
                <a:r>
                  <a:rPr lang="it-IT" dirty="0"/>
                  <a:t> points and a set of </a:t>
                </a:r>
                <a:r>
                  <a:rPr lang="it-IT" dirty="0" err="1"/>
                  <a:t>destinations</a:t>
                </a:r>
                <a:r>
                  <a:rPr lang="it-IT" dirty="0"/>
                  <a:t> in a </a:t>
                </a:r>
                <a:r>
                  <a:rPr lang="it-IT" dirty="0" err="1"/>
                  <a:t>graph</a:t>
                </a:r>
                <a:r>
                  <a:rPr lang="it-IT" dirty="0"/>
                  <a:t>, output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reaches</a:t>
                </a:r>
                <a:r>
                  <a:rPr lang="it-IT" dirty="0"/>
                  <a:t> a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Additions</a:t>
                </a:r>
                <a:r>
                  <a:rPr lang="it-IT" dirty="0"/>
                  <a:t>: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additional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and up 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it-IT" dirty="0"/>
                  <a:t> points can match with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one </a:t>
                </a:r>
                <a:r>
                  <a:rPr lang="it-IT" dirty="0" err="1"/>
                  <a:t>at</a:t>
                </a:r>
                <a:r>
                  <a:rPr lang="it-IT" dirty="0"/>
                  <a:t> a time (i.e. the second point must </a:t>
                </a:r>
                <a:r>
                  <a:rPr lang="it-IT" dirty="0" err="1"/>
                  <a:t>wait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reaching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no </a:t>
                </a:r>
                <a:r>
                  <a:rPr lang="it-IT" dirty="0" err="1"/>
                  <a:t>direct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for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First </a:t>
                </a:r>
                <a:r>
                  <a:rPr lang="it-IT" dirty="0" err="1"/>
                  <a:t>thing</a:t>
                </a:r>
                <a:r>
                  <a:rPr lang="it-IT" dirty="0"/>
                  <a:t> to do </a:t>
                </a:r>
                <a:r>
                  <a:rPr lang="it-IT" dirty="0" err="1"/>
                  <a:t>is</a:t>
                </a:r>
                <a:r>
                  <a:rPr lang="it-IT" dirty="0"/>
                  <a:t> to reduce the </a:t>
                </a:r>
                <a:r>
                  <a:rPr lang="it-IT" dirty="0" err="1"/>
                  <a:t>problem</a:t>
                </a:r>
                <a:r>
                  <a:rPr lang="it-IT" dirty="0"/>
                  <a:t> to an </a:t>
                </a:r>
                <a:r>
                  <a:rPr lang="it-IT" dirty="0" err="1"/>
                  <a:t>assignment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=&gt; </a:t>
                </a:r>
                <a:r>
                  <a:rPr lang="it-IT" dirty="0" err="1"/>
                  <a:t>modify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and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edges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Then</a:t>
                </a:r>
                <a:r>
                  <a:rPr lang="it-IT" dirty="0"/>
                  <a:t> do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(</a:t>
                </a:r>
                <a:r>
                  <a:rPr lang="it-IT" dirty="0" err="1"/>
                  <a:t>guess</a:t>
                </a:r>
                <a:r>
                  <a:rPr lang="it-IT" dirty="0"/>
                  <a:t>)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 For the case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, create </a:t>
                </a:r>
                <a:r>
                  <a:rPr lang="it-IT" dirty="0" err="1"/>
                  <a:t>additional</a:t>
                </a:r>
                <a:r>
                  <a:rPr lang="it-IT" dirty="0"/>
                  <a:t> </a:t>
                </a:r>
                <a:r>
                  <a:rPr lang="it-IT" dirty="0" err="1"/>
                  <a:t>destinations</a:t>
                </a:r>
                <a:r>
                  <a:rPr lang="it-IT" dirty="0"/>
                  <a:t> and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to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Compute a maximum matching.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size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starting</a:t>
                </a:r>
                <a:r>
                  <a:rPr lang="it-IT" dirty="0"/>
                  <a:t> points, </a:t>
                </a:r>
                <a:r>
                  <a:rPr lang="it-IT" dirty="0" err="1"/>
                  <a:t>try</a:t>
                </a:r>
                <a:r>
                  <a:rPr lang="it-IT" dirty="0"/>
                  <a:t> to </a:t>
                </a:r>
                <a:r>
                  <a:rPr lang="it-IT" dirty="0" err="1"/>
                  <a:t>decrease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Modifying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usually</a:t>
                </a:r>
                <a:r>
                  <a:rPr lang="it-IT" dirty="0"/>
                  <a:t> a good </a:t>
                </a:r>
                <a:r>
                  <a:rPr lang="it-IT" dirty="0" err="1"/>
                  <a:t>choice</a:t>
                </a:r>
                <a:r>
                  <a:rPr lang="it-IT" dirty="0"/>
                  <a:t> to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understand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Nodes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reachable</a:t>
                </a:r>
                <a:r>
                  <a:rPr lang="it-IT" dirty="0"/>
                  <a:t> by </a:t>
                </a:r>
                <a:r>
                  <a:rPr lang="it-IT" dirty="0" err="1"/>
                  <a:t>Dijkstra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weight of </a:t>
                </a:r>
                <a:r>
                  <a:rPr lang="it-IT" dirty="0" err="1"/>
                  <a:t>numeric_limits</a:t>
                </a:r>
                <a:r>
                  <a:rPr lang="it-IT" dirty="0"/>
                  <a:t>&lt;</a:t>
                </a:r>
                <a:r>
                  <a:rPr lang="it-IT" dirty="0" err="1"/>
                  <a:t>int</a:t>
                </a:r>
                <a:r>
                  <a:rPr lang="it-IT" dirty="0"/>
                  <a:t>&gt;::max() =&gt; </a:t>
                </a:r>
                <a:r>
                  <a:rPr lang="it-IT" dirty="0" err="1"/>
                  <a:t>watch</a:t>
                </a:r>
                <a:r>
                  <a:rPr lang="it-IT" dirty="0"/>
                  <a:t> out for overflows!</a:t>
                </a:r>
              </a:p>
              <a:p>
                <a:pPr marL="0" indent="0">
                  <a:buNone/>
                </a:pPr>
                <a:r>
                  <a:rPr lang="it-IT" dirty="0" err="1"/>
                  <a:t>Partial</a:t>
                </a:r>
                <a:r>
                  <a:rPr lang="it-IT" dirty="0"/>
                  <a:t> points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:r>
                  <a:rPr lang="it-IT" dirty="0" err="1"/>
                  <a:t>hints</a:t>
                </a:r>
                <a:r>
                  <a:rPr lang="it-IT" dirty="0"/>
                  <a:t>! (the second test set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answer</a:t>
                </a:r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suggesting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guessing</a:t>
                </a:r>
                <a:r>
                  <a:rPr lang="it-IT" dirty="0"/>
                  <a:t> with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good </a:t>
                </a:r>
                <a:r>
                  <a:rPr lang="it-IT" dirty="0" err="1"/>
                  <a:t>approach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  <a:blipFill>
                <a:blip r:embed="rId2"/>
                <a:stretch>
                  <a:fillRect l="-173" t="-15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496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Car Sharing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87361" cy="4459766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of </a:t>
            </a:r>
            <a:r>
              <a:rPr lang="it-IT" dirty="0" err="1"/>
              <a:t>movements</a:t>
            </a:r>
            <a:r>
              <a:rPr lang="it-IT" dirty="0"/>
              <a:t> over time.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cost, </a:t>
            </a:r>
            <a:r>
              <a:rPr lang="it-IT" dirty="0" err="1"/>
              <a:t>maximize</a:t>
            </a:r>
            <a:r>
              <a:rPr lang="it-IT" dirty="0"/>
              <a:t> the cost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movements</a:t>
            </a:r>
            <a:r>
              <a:rPr lang="it-IT" dirty="0"/>
              <a:t> with a planning schedule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MinCost-MaxFlow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successive_shortest_paths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offset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ruled</a:t>
            </a:r>
            <a:r>
              <a:rPr lang="it-IT" dirty="0"/>
              <a:t> by time (</a:t>
            </a:r>
            <a:r>
              <a:rPr lang="it-IT" dirty="0" err="1"/>
              <a:t>arrival-departure</a:t>
            </a:r>
            <a:r>
              <a:rPr lang="it-IT" dirty="0"/>
              <a:t>)*</a:t>
            </a:r>
            <a:r>
              <a:rPr lang="it-IT" dirty="0" err="1"/>
              <a:t>max_cost</a:t>
            </a:r>
            <a:r>
              <a:rPr lang="it-IT" b="1" dirty="0"/>
              <a:t>. </a:t>
            </a:r>
            <a:r>
              <a:rPr lang="it-IT" b="1" dirty="0" err="1"/>
              <a:t>Every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the SAME </a:t>
            </a:r>
            <a:r>
              <a:rPr lang="it-IT" b="1" dirty="0" err="1"/>
              <a:t>offet</a:t>
            </a:r>
            <a:r>
              <a:rPr lang="it-IT" b="1" dirty="0"/>
              <a:t>.</a:t>
            </a:r>
          </a:p>
          <a:p>
            <a:pPr marL="0" indent="0">
              <a:buNone/>
            </a:pP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times in the </a:t>
            </a:r>
            <a:r>
              <a:rPr lang="it-IT" dirty="0" err="1"/>
              <a:t>graph</a:t>
            </a:r>
            <a:r>
              <a:rPr lang="it-IT" dirty="0"/>
              <a:t> =&gt; first store the </a:t>
            </a:r>
            <a:r>
              <a:rPr lang="it-IT" dirty="0" err="1"/>
              <a:t>relationships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create the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0 and MAXTIME </a:t>
            </a:r>
            <a:r>
              <a:rPr lang="it-IT" dirty="0" err="1"/>
              <a:t>node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Use a set to sort time slots for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Play a bit with </a:t>
            </a:r>
            <a:r>
              <a:rPr lang="it-IT" dirty="0" err="1"/>
              <a:t>offsets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’ index.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moments of the </a:t>
            </a:r>
            <a:r>
              <a:rPr lang="it-IT" dirty="0" err="1"/>
              <a:t>same</a:t>
            </a:r>
            <a:r>
              <a:rPr lang="it-IT" dirty="0"/>
              <a:t> location to store </a:t>
            </a:r>
            <a:r>
              <a:rPr lang="it-IT" dirty="0" err="1"/>
              <a:t>unused</a:t>
            </a:r>
            <a:r>
              <a:rPr lang="it-IT" dirty="0"/>
              <a:t> flow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b="1" dirty="0" err="1"/>
              <a:t>Canteen</a:t>
            </a:r>
            <a:r>
              <a:rPr lang="it-IT" dirty="0"/>
              <a:t>).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44D126-3A94-4C74-99EE-E71C34B6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20416" r="60938" b="56528"/>
          <a:stretch/>
        </p:blipFill>
        <p:spPr>
          <a:xfrm>
            <a:off x="7053585" y="365125"/>
            <a:ext cx="4371975" cy="1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8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Bonus Level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down or to the </a:t>
            </a:r>
            <a:r>
              <a:rPr lang="it-IT" dirty="0" err="1"/>
              <a:t>right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 and up and </a:t>
            </a:r>
            <a:r>
              <a:rPr lang="it-IT" dirty="0" err="1"/>
              <a:t>left</a:t>
            </a:r>
            <a:r>
              <a:rPr lang="it-IT" dirty="0"/>
              <a:t> from the </a:t>
            </a:r>
            <a:r>
              <a:rPr lang="it-IT" dirty="0" err="1"/>
              <a:t>right-downmost</a:t>
            </a:r>
            <a:r>
              <a:rPr lang="it-IT" dirty="0"/>
              <a:t> point, </a:t>
            </a:r>
            <a:r>
              <a:rPr lang="it-IT" dirty="0" err="1"/>
              <a:t>collect</a:t>
            </a:r>
            <a:r>
              <a:rPr lang="it-IT" dirty="0"/>
              <a:t> the maximum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point, </a:t>
            </a:r>
            <a:r>
              <a:rPr lang="it-IT" dirty="0" err="1"/>
              <a:t>reaching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right</a:t>
            </a:r>
            <a:r>
              <a:rPr lang="it-IT" dirty="0"/>
              <a:t>-down point and back.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refine</a:t>
            </a:r>
            <a:r>
              <a:rPr lang="it-IT" dirty="0"/>
              <a:t> the DP </a:t>
            </a:r>
            <a:r>
              <a:rPr lang="it-IT" dirty="0" err="1"/>
              <a:t>formulation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First,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 with 4 </a:t>
            </a:r>
            <a:r>
              <a:rPr lang="it-IT" dirty="0" err="1"/>
              <a:t>indices</a:t>
            </a:r>
            <a:r>
              <a:rPr lang="it-IT" dirty="0"/>
              <a:t>: i1, i2, j1, j2</a:t>
            </a:r>
          </a:p>
          <a:p>
            <a:pPr marL="0" indent="0">
              <a:buNone/>
            </a:pPr>
            <a:r>
              <a:rPr lang="it-IT" dirty="0"/>
              <a:t>Pick the i1, j1 </a:t>
            </a:r>
            <a:r>
              <a:rPr lang="it-IT" dirty="0" err="1"/>
              <a:t>cell</a:t>
            </a:r>
            <a:r>
              <a:rPr lang="it-IT" dirty="0"/>
              <a:t> (set </a:t>
            </a:r>
            <a:r>
              <a:rPr lang="it-IT" dirty="0" err="1"/>
              <a:t>it</a:t>
            </a:r>
            <a:r>
              <a:rPr lang="it-IT" dirty="0"/>
              <a:t> to 0)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recur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4 </a:t>
            </a:r>
            <a:r>
              <a:rPr lang="it-IT" dirty="0" err="1"/>
              <a:t>combinations</a:t>
            </a:r>
            <a:r>
              <a:rPr lang="it-IT" dirty="0"/>
              <a:t> of </a:t>
            </a:r>
            <a:r>
              <a:rPr lang="it-IT" dirty="0" err="1"/>
              <a:t>indices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i1,j1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the i2, j2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diagonal</a:t>
            </a:r>
            <a:r>
              <a:rPr lang="it-IT" dirty="0"/>
              <a:t> =&gt; </a:t>
            </a:r>
            <a:r>
              <a:rPr lang="it-IT" dirty="0" err="1"/>
              <a:t>space</a:t>
            </a:r>
            <a:r>
              <a:rPr lang="it-IT" dirty="0"/>
              <a:t> (i1,i2,j1,j2)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to (i1,i2,diag) (n*n*(2*n-1)).</a:t>
            </a:r>
          </a:p>
          <a:p>
            <a:pPr marL="0" indent="0">
              <a:buNone/>
            </a:pPr>
            <a:r>
              <a:rPr lang="it-IT" dirty="0"/>
              <a:t>j1 = </a:t>
            </a:r>
            <a:r>
              <a:rPr lang="it-IT" dirty="0" err="1"/>
              <a:t>diag</a:t>
            </a:r>
            <a:r>
              <a:rPr lang="it-IT" dirty="0"/>
              <a:t> – i1, j2 = </a:t>
            </a:r>
            <a:r>
              <a:rPr lang="it-IT" dirty="0" err="1"/>
              <a:t>diag</a:t>
            </a:r>
            <a:r>
              <a:rPr lang="it-IT" dirty="0"/>
              <a:t> – i2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dimension</a:t>
            </a:r>
            <a:r>
              <a:rPr lang="it-IT" dirty="0"/>
              <a:t> of the state to the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Naive</a:t>
            </a:r>
            <a:r>
              <a:rPr lang="it-IT" dirty="0"/>
              <a:t> DP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sufficient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623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Ludo </a:t>
            </a:r>
            <a:r>
              <a:rPr lang="it-IT" dirty="0" err="1"/>
              <a:t>Bagman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a bipartite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constraint</a:t>
            </a:r>
            <a:r>
              <a:rPr lang="it-IT" dirty="0"/>
              <a:t> on minimum </a:t>
            </a:r>
            <a:r>
              <a:rPr lang="it-IT" dirty="0" err="1"/>
              <a:t>participation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and output the minimum cost for an </a:t>
            </a:r>
            <a:r>
              <a:rPr lang="it-IT" dirty="0" err="1"/>
              <a:t>assignment</a:t>
            </a:r>
            <a:r>
              <a:rPr lang="it-IT" dirty="0"/>
              <a:t> of </a:t>
            </a:r>
            <a:r>
              <a:rPr lang="it-IT" dirty="0" err="1"/>
              <a:t>cardinality</a:t>
            </a:r>
            <a:r>
              <a:rPr lang="it-IT" dirty="0"/>
              <a:t> p.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matching, minimum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one </a:t>
            </a:r>
            <a:r>
              <a:rPr lang="it-IT" dirty="0" err="1"/>
              <a:t>kind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b="1" dirty="0"/>
              <a:t>dummy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side and split the flow in </a:t>
            </a:r>
            <a:r>
              <a:rPr lang="it-IT" dirty="0" err="1"/>
              <a:t>two</a:t>
            </a:r>
            <a:r>
              <a:rPr lang="it-IT" dirty="0"/>
              <a:t>: part of </a:t>
            </a:r>
            <a:r>
              <a:rPr lang="it-IT" dirty="0" err="1"/>
              <a:t>it</a:t>
            </a:r>
            <a:r>
              <a:rPr lang="it-IT" dirty="0"/>
              <a:t> must flow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 E </a:t>
            </a:r>
            <a:r>
              <a:rPr lang="it-IT" dirty="0" err="1"/>
              <a:t>vertices</a:t>
            </a:r>
            <a:r>
              <a:rPr lang="it-IT" dirty="0"/>
              <a:t> (</a:t>
            </a:r>
            <a:r>
              <a:rPr lang="it-IT" dirty="0" err="1"/>
              <a:t>exactly</a:t>
            </a:r>
            <a:r>
              <a:rPr lang="it-IT" dirty="0"/>
              <a:t> L),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flow </a:t>
            </a:r>
            <a:r>
              <a:rPr lang="it-IT" dirty="0" err="1"/>
              <a:t>anywhere</a:t>
            </a:r>
            <a:r>
              <a:rPr lang="it-IT" dirty="0"/>
              <a:t> (</a:t>
            </a:r>
            <a:r>
              <a:rPr lang="it-IT" b="1" dirty="0"/>
              <a:t>no more </a:t>
            </a:r>
            <a:r>
              <a:rPr lang="it-IT" b="1" dirty="0" err="1"/>
              <a:t>than</a:t>
            </a:r>
            <a:r>
              <a:rPr lang="it-IT" dirty="0"/>
              <a:t> P-E*L supply for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side (demand of </a:t>
            </a:r>
            <a:r>
              <a:rPr lang="it-IT" dirty="0" err="1"/>
              <a:t>exactly</a:t>
            </a:r>
            <a:r>
              <a:rPr lang="it-IT" dirty="0"/>
              <a:t> L for </a:t>
            </a:r>
            <a:r>
              <a:rPr lang="it-IT" dirty="0" err="1"/>
              <a:t>each</a:t>
            </a:r>
            <a:r>
              <a:rPr lang="it-IT" dirty="0"/>
              <a:t> of the W </a:t>
            </a:r>
            <a:r>
              <a:rPr lang="it-IT" dirty="0" err="1"/>
              <a:t>vertices</a:t>
            </a:r>
            <a:r>
              <a:rPr lang="it-IT" dirty="0"/>
              <a:t> and P-W*L for </a:t>
            </a:r>
            <a:r>
              <a:rPr lang="it-IT" dirty="0" err="1"/>
              <a:t>another</a:t>
            </a:r>
            <a:r>
              <a:rPr lang="it-IT" dirty="0"/>
              <a:t>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matching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b="1" dirty="0"/>
              <a:t>duplicate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and use the dummy </a:t>
            </a:r>
            <a:r>
              <a:rPr lang="it-IT" dirty="0" err="1"/>
              <a:t>node’s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flow to generate more matches in </a:t>
            </a:r>
            <a:r>
              <a:rPr lang="it-IT" dirty="0" err="1"/>
              <a:t>there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The key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force some flow to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Adding</a:t>
            </a:r>
            <a:r>
              <a:rPr lang="it-IT" dirty="0"/>
              <a:t> and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1FB91E-260A-434C-A65B-B83F4CA5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4" y="4508930"/>
            <a:ext cx="3113056" cy="1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14: India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minimum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. 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Kind</a:t>
            </a:r>
            <a:r>
              <a:rPr lang="it-IT" dirty="0"/>
              <a:t> of the inverse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maximum flow to start with.</a:t>
            </a:r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guessing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=&gt;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and </a:t>
            </a:r>
            <a:r>
              <a:rPr lang="it-IT" dirty="0" err="1"/>
              <a:t>upper</a:t>
            </a:r>
            <a:r>
              <a:rPr lang="it-IT" dirty="0"/>
              <a:t> bounds. </a:t>
            </a:r>
            <a:r>
              <a:rPr lang="it-IT" dirty="0" err="1"/>
              <a:t>Add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last </a:t>
            </a:r>
            <a:r>
              <a:rPr lang="it-IT" dirty="0" err="1"/>
              <a:t>result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supply.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mincost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supply.</a:t>
            </a:r>
          </a:p>
          <a:p>
            <a:pPr marL="0" indent="0">
              <a:buNone/>
            </a:pP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flow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no </a:t>
            </a: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help </a:t>
            </a:r>
            <a:r>
              <a:rPr lang="it-IT" dirty="0" err="1"/>
              <a:t>yourself</a:t>
            </a:r>
            <a:r>
              <a:rPr lang="it-IT" dirty="0"/>
              <a:t> with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aid</a:t>
            </a:r>
            <a:r>
              <a:rPr lang="it-IT"/>
              <a:t> to guess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8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6814</Words>
  <Application>Microsoft Office PowerPoint</Application>
  <PresentationFormat>Widescreen</PresentationFormat>
  <Paragraphs>425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Week 5: Asterix The Gaul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8: Suez</vt:lpstr>
      <vt:lpstr>PotW 9: Kingdom Defence</vt:lpstr>
      <vt:lpstr>Week 9: Algocoön Group</vt:lpstr>
      <vt:lpstr>Week 9: Real Estate Market</vt:lpstr>
      <vt:lpstr>Week 9: Canteen</vt:lpstr>
      <vt:lpstr>Week 9: Placing Knights</vt:lpstr>
      <vt:lpstr>Week 10: Asterix In Switzerland</vt:lpstr>
      <vt:lpstr>Week 10: Evolution</vt:lpstr>
      <vt:lpstr>PotW 11: Phantom Menace</vt:lpstr>
      <vt:lpstr>Week 11: Return Of The Jedi</vt:lpstr>
      <vt:lpstr>PotW 12: San Francisco</vt:lpstr>
      <vt:lpstr>Week 12: On Her Majesty’s Secret Service</vt:lpstr>
      <vt:lpstr>Week 12: Car Sharing</vt:lpstr>
      <vt:lpstr>Week 12: Bonus Level</vt:lpstr>
      <vt:lpstr>Week 13: Hagrid</vt:lpstr>
      <vt:lpstr>Week 13: Ludo Bagman</vt:lpstr>
      <vt:lpstr>Week 13: Punch</vt:lpstr>
      <vt:lpstr>PotW 14: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35</cp:revision>
  <dcterms:created xsi:type="dcterms:W3CDTF">2022-01-02T09:05:15Z</dcterms:created>
  <dcterms:modified xsi:type="dcterms:W3CDTF">2022-01-14T17:59:29Z</dcterms:modified>
</cp:coreProperties>
</file>