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2" r:id="rId5"/>
    <p:sldId id="264" r:id="rId6"/>
    <p:sldId id="259" r:id="rId7"/>
    <p:sldId id="276" r:id="rId8"/>
    <p:sldId id="277" r:id="rId9"/>
    <p:sldId id="278" r:id="rId10"/>
    <p:sldId id="287" r:id="rId11"/>
    <p:sldId id="263" r:id="rId12"/>
    <p:sldId id="279" r:id="rId13"/>
    <p:sldId id="284" r:id="rId14"/>
    <p:sldId id="285" r:id="rId15"/>
    <p:sldId id="286" r:id="rId16"/>
    <p:sldId id="288" r:id="rId17"/>
    <p:sldId id="269" r:id="rId18"/>
    <p:sldId id="267" r:id="rId19"/>
    <p:sldId id="280" r:id="rId20"/>
    <p:sldId id="281" r:id="rId21"/>
    <p:sldId id="282" r:id="rId22"/>
    <p:sldId id="268" r:id="rId23"/>
    <p:sldId id="289" r:id="rId24"/>
    <p:sldId id="270" r:id="rId25"/>
    <p:sldId id="271" r:id="rId26"/>
    <p:sldId id="272" r:id="rId27"/>
    <p:sldId id="283" r:id="rId28"/>
    <p:sldId id="273" r:id="rId29"/>
    <p:sldId id="274" r:id="rId30"/>
    <p:sldId id="290" r:id="rId31"/>
    <p:sldId id="275" r:id="rId32"/>
    <p:sldId id="265" r:id="rId33"/>
    <p:sldId id="266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 2" id="{86709867-ED62-43A1-82E3-6907978DA981}">
          <p14:sldIdLst>
            <p14:sldId id="258"/>
            <p14:sldId id="256"/>
            <p14:sldId id="260"/>
            <p14:sldId id="262"/>
            <p14:sldId id="264"/>
          </p14:sldIdLst>
        </p14:section>
        <p14:section name="Week 3" id="{3A96A772-92BE-4754-BD70-B3795CA85DCD}">
          <p14:sldIdLst>
            <p14:sldId id="259"/>
            <p14:sldId id="276"/>
            <p14:sldId id="277"/>
            <p14:sldId id="278"/>
            <p14:sldId id="287"/>
          </p14:sldIdLst>
        </p14:section>
        <p14:section name="Week 4" id="{4F84F8DF-7D97-4AB5-8E5C-A2B8AE8B09E0}">
          <p14:sldIdLst>
            <p14:sldId id="263"/>
            <p14:sldId id="279"/>
            <p14:sldId id="284"/>
            <p14:sldId id="285"/>
            <p14:sldId id="286"/>
          </p14:sldIdLst>
        </p14:section>
        <p14:section name="Week 5" id="{F32A4344-364E-4A7C-BEB7-8CBBF6CF5F28}">
          <p14:sldIdLst>
            <p14:sldId id="288"/>
            <p14:sldId id="269"/>
          </p14:sldIdLst>
        </p14:section>
        <p14:section name="Week 6" id="{E04B83F5-9DBC-4E4A-BEFB-FF624D11218F}">
          <p14:sldIdLst>
            <p14:sldId id="267"/>
            <p14:sldId id="280"/>
            <p14:sldId id="281"/>
            <p14:sldId id="282"/>
            <p14:sldId id="268"/>
          </p14:sldIdLst>
        </p14:section>
        <p14:section name="Week 7" id="{FEE8C6F0-CCE8-4320-A1F3-B79B858E0CBE}">
          <p14:sldIdLst>
            <p14:sldId id="289"/>
            <p14:sldId id="270"/>
            <p14:sldId id="271"/>
            <p14:sldId id="272"/>
            <p14:sldId id="283"/>
          </p14:sldIdLst>
        </p14:section>
        <p14:section name="Week 9" id="{C394EE0D-37EE-49DE-8307-F614D3D47E23}">
          <p14:sldIdLst>
            <p14:sldId id="273"/>
            <p14:sldId id="274"/>
          </p14:sldIdLst>
        </p14:section>
        <p14:section name="Week 11" id="{D7852702-F01B-4275-9521-0DF5E2C9FA14}">
          <p14:sldIdLst>
            <p14:sldId id="290"/>
          </p14:sldIdLst>
        </p14:section>
        <p14:section name="Week 12" id="{D60A898A-F010-4D08-AEC5-EE641BA86044}">
          <p14:sldIdLst>
            <p14:sldId id="275"/>
          </p14:sldIdLst>
        </p14:section>
        <p14:section name="Week 13" id="{3746DD47-8D04-4C8A-885A-B1E64472A159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DF9E1-E46E-4F04-826D-DD2D7573A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37A44A-C6FC-4664-BDE4-77333D40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9E0049-9521-44BC-B3EF-7D370A9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4F8F84-3D47-43F5-B6F4-286F7B2F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38FD3-C394-474C-A88F-D207E3AE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62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9E9D1-5A36-4816-A7A0-DDFE0A46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4D1DF9-ED0A-4176-87E8-43F2705C0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34F47D-6B5A-4AC0-A587-1E8E4981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FDB8B-1C04-487D-92F7-B1BF5BE2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1147FD-49A0-40CD-AC39-922F0093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46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A3C87C-2883-430F-9482-8750BFFC4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F8CED8-2159-483B-B326-22402EC7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819B2B-F734-434A-B577-8B665D51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FDE1A-433D-4BB4-BBAB-DF3524A5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ACB4DA-441E-461F-8822-2CADC823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85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13B5E-928E-43BA-8A1E-F4F5668D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2C616E-CBEC-4F42-9554-8E5AD2C1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D933C5-078A-4F72-9670-F54C9413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AC1A1D-9663-4874-A6CD-8F1C688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B661D2-E0CB-4E0A-8135-A4319187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22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3B50C-0117-4F16-BC46-A7A72EE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FCF29-78B0-4639-B052-75276236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464175-8CB5-440B-9FA4-4D731BC2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B3FE03-79C6-4EAF-8986-64E03D7B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286E98-1CB1-4B7F-80E2-1CB699A4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81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F42F6-71D3-42D9-80EE-84F6D2D6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27FD16-2D10-4AE7-BD04-4A524626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DF8EDB-31C4-4C4F-B621-EFF53B62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61EF6C-1E21-4D3C-90DC-F4EB718A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DA053C-EB83-40B0-A4DF-27F2113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43A687-D31D-4689-A714-E0658D4D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90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99C37-9774-49FD-877E-89820241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6F19B3-8C19-4E9D-8A05-0662977B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D949E6-08B4-4F4C-89C6-480EFE553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4B8D230-C3BA-4768-A3F3-FBAA2460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2BAE3C-6D38-4ACB-B326-D2E324A10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A7894DB-0C43-4A42-AB60-BD48D18A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2454AB-4728-4554-BE8A-B7E84263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649117-27B8-4C1A-864C-F7A91C53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7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CE057-388A-4868-8B15-CFBEEC27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748C8A-4976-4933-A8CA-075BFB17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65C382-1C53-4F57-A45E-8A12E33C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6363E2-E3F8-4405-9C32-3B1289EA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4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349C4C-01A5-4A6A-96AF-D0AE7CE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B7FA9A-928B-4513-9F9E-299E0BDD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04AD02-00A7-469C-A2E0-88D690BD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7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CA256-8760-4FC3-A69D-DD705653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519C31-C78E-48D3-BBB1-68ED8608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8FB34C-BDCD-4A07-A44A-0B68D59A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2D4FF3-CBCA-418F-82C7-72356AD7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990442-9418-4AF7-A05F-7D1E3AAB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2DE89D-126D-4D80-A504-25C4C383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94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51608-4C16-4555-A101-03F921B9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1278AB-1843-4A1B-8180-A973C0C36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424E6D-5FD4-4754-B301-CB68A31B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CABCD5-E551-404A-9A00-925A4C9C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0F30AF-2AE6-4999-9E11-F7637C70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97654C-75DA-4FDA-814D-7BFE1577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34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A01193B-0103-479B-A200-E91F252D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42FB64-65BD-4212-B1D8-31DB1E39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AE97B5-82BE-48B7-A113-7E3FCE928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7DCD-1350-4B3A-8A04-7434B4EEA719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F9E526-7163-4C35-AE8E-EA84C848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71F8A8-DF54-44A4-BE53-C6D3F1434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97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2: Deck of Cards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cards, </a:t>
                </a:r>
                <a:r>
                  <a:rPr lang="it-IT" dirty="0" err="1"/>
                  <a:t>calculate</a:t>
                </a:r>
                <a:r>
                  <a:rPr lang="it-IT" dirty="0"/>
                  <a:t> the sum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indices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nearest</a:t>
                </a:r>
                <a:r>
                  <a:rPr lang="it-IT" dirty="0"/>
                  <a:t> to a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k: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discover</a:t>
                </a:r>
                <a:r>
                  <a:rPr lang="it-IT" dirty="0"/>
                  <a:t> sums </a:t>
                </a:r>
                <a:r>
                  <a:rPr lang="it-IT" dirty="0" err="1"/>
                  <a:t>between</a:t>
                </a:r>
                <a:r>
                  <a:rPr lang="it-IT" dirty="0"/>
                  <a:t> to </a:t>
                </a:r>
                <a:r>
                  <a:rPr lang="it-IT" dirty="0" err="1"/>
                  <a:t>indices</a:t>
                </a:r>
                <a:r>
                  <a:rPr lang="it-IT" dirty="0"/>
                  <a:t> i and j, </a:t>
                </a:r>
                <a:r>
                  <a:rPr lang="it-IT" dirty="0" err="1"/>
                  <a:t>keep</a:t>
                </a:r>
                <a:r>
                  <a:rPr lang="it-IT" dirty="0"/>
                  <a:t>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Complexity</a:t>
                </a:r>
                <a:r>
                  <a:rPr lang="it-IT" dirty="0"/>
                  <a:t> O(n)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27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</a:t>
            </a:r>
            <a:r>
              <a:rPr lang="it-IT" dirty="0" err="1"/>
              <a:t>Hiking</a:t>
            </a:r>
            <a:r>
              <a:rPr lang="it-IT" dirty="0"/>
              <a:t> Maps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segments</a:t>
            </a:r>
            <a:r>
              <a:rPr lang="it-IT" dirty="0"/>
              <a:t> and a set of </a:t>
            </a:r>
            <a:r>
              <a:rPr lang="it-IT" dirty="0" err="1"/>
              <a:t>triangles</a:t>
            </a:r>
            <a:r>
              <a:rPr lang="it-IT" dirty="0"/>
              <a:t> (the input </a:t>
            </a:r>
            <a:r>
              <a:rPr lang="it-IT" dirty="0" err="1"/>
              <a:t>is</a:t>
            </a:r>
            <a:r>
              <a:rPr lang="it-IT" dirty="0"/>
              <a:t> made of </a:t>
            </a:r>
            <a:r>
              <a:rPr lang="it-IT" dirty="0" err="1"/>
              <a:t>pairs</a:t>
            </a:r>
            <a:r>
              <a:rPr lang="it-IT" dirty="0"/>
              <a:t> of points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boundaries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), </a:t>
            </a:r>
            <a:r>
              <a:rPr lang="it-IT" dirty="0" err="1"/>
              <a:t>find</a:t>
            </a:r>
            <a:r>
              <a:rPr lang="it-IT" dirty="0"/>
              <a:t> the minimum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triangles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cover </a:t>
            </a:r>
            <a:r>
              <a:rPr lang="it-IT" dirty="0" err="1"/>
              <a:t>together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set of </a:t>
            </a:r>
            <a:r>
              <a:rPr lang="it-IT" dirty="0" err="1"/>
              <a:t>segments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can be split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subproblems</a:t>
            </a:r>
            <a:r>
              <a:rPr lang="it-I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triangles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(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avoiding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: FIRST </a:t>
            </a:r>
            <a:r>
              <a:rPr lang="it-IT" dirty="0" err="1"/>
              <a:t>orient</a:t>
            </a:r>
            <a:r>
              <a:rPr lang="it-IT" dirty="0"/>
              <a:t> the </a:t>
            </a:r>
            <a:r>
              <a:rPr lang="it-IT" dirty="0" err="1"/>
              <a:t>pairs</a:t>
            </a:r>
            <a:r>
              <a:rPr lang="it-IT" dirty="0"/>
              <a:t> of points so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sides of the </a:t>
            </a:r>
            <a:r>
              <a:rPr lang="it-IT" dirty="0" err="1"/>
              <a:t>triangle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lie</a:t>
            </a:r>
            <a:r>
              <a:rPr lang="it-IT" dirty="0"/>
              <a:t> on the </a:t>
            </a:r>
            <a:r>
              <a:rPr lang="it-IT" dirty="0" err="1"/>
              <a:t>left</a:t>
            </a:r>
            <a:r>
              <a:rPr lang="it-IT" dirty="0"/>
              <a:t>, THEN check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extremes</a:t>
            </a:r>
            <a:r>
              <a:rPr lang="it-IT" dirty="0"/>
              <a:t> of a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lie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right</a:t>
            </a:r>
            <a:r>
              <a:rPr lang="it-IT" dirty="0"/>
              <a:t> side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with CGAL::</a:t>
            </a:r>
            <a:r>
              <a:rPr lang="it-IT" dirty="0" err="1"/>
              <a:t>right_turn</a:t>
            </a:r>
            <a:r>
              <a:rPr lang="it-IT" dirty="0"/>
              <a:t>(q1, q2, </a:t>
            </a:r>
            <a:r>
              <a:rPr lang="it-IT" dirty="0" err="1"/>
              <a:t>extreme</a:t>
            </a:r>
            <a:r>
              <a:rPr lang="it-IT" dirty="0"/>
              <a:t>)). Store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triangle</a:t>
            </a:r>
            <a:r>
              <a:rPr lang="it-IT" dirty="0"/>
              <a:t> </a:t>
            </a:r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(the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contained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Kind</a:t>
            </a:r>
            <a:r>
              <a:rPr lang="it-IT" dirty="0"/>
              <a:t> of sliding window (</a:t>
            </a:r>
            <a:r>
              <a:rPr lang="it-IT" dirty="0" err="1"/>
              <a:t>quadratic</a:t>
            </a:r>
            <a:r>
              <a:rPr lang="it-IT" dirty="0"/>
              <a:t>) to check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interval</a:t>
            </a:r>
            <a:r>
              <a:rPr lang="it-IT" dirty="0"/>
              <a:t> of </a:t>
            </a:r>
            <a:r>
              <a:rPr lang="it-IT" dirty="0" err="1"/>
              <a:t>triangles</a:t>
            </a:r>
            <a:r>
              <a:rPr lang="it-IT" dirty="0"/>
              <a:t> [b, e] </a:t>
            </a:r>
            <a:r>
              <a:rPr lang="it-IT" dirty="0" err="1"/>
              <a:t>contains</a:t>
            </a:r>
            <a:r>
              <a:rPr lang="it-IT" dirty="0"/>
              <a:t> ALL of the </a:t>
            </a:r>
            <a:r>
              <a:rPr lang="it-IT" dirty="0" err="1"/>
              <a:t>segments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Constructions</a:t>
            </a:r>
            <a:r>
              <a:rPr lang="it-IT" dirty="0"/>
              <a:t> can be </a:t>
            </a:r>
            <a:r>
              <a:rPr lang="it-IT" dirty="0" err="1"/>
              <a:t>avoided</a:t>
            </a:r>
            <a:r>
              <a:rPr lang="it-IT" dirty="0"/>
              <a:t> and </a:t>
            </a:r>
            <a:r>
              <a:rPr lang="it-IT" dirty="0" err="1"/>
              <a:t>allow</a:t>
            </a:r>
            <a:r>
              <a:rPr lang="it-IT" dirty="0"/>
              <a:t> to pass with a </a:t>
            </a:r>
            <a:r>
              <a:rPr lang="it-IT" dirty="0" err="1"/>
              <a:t>naiver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7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4: The Fighting Pits of </a:t>
            </a:r>
            <a:r>
              <a:rPr lang="it-IT" dirty="0" err="1"/>
              <a:t>Meereen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queue</a:t>
                </a:r>
                <a:r>
                  <a:rPr lang="it-IT" dirty="0"/>
                  <a:t> of k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≤4)</m:t>
                    </m:r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asks</a:t>
                </a:r>
                <a:r>
                  <a:rPr lang="it-IT" dirty="0"/>
                  <a:t> for the last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it-IT" dirty="0"/>
                  <a:t> elements per </a:t>
                </a:r>
                <a:r>
                  <a:rPr lang="it-IT" dirty="0" err="1"/>
                  <a:t>selection</a:t>
                </a:r>
                <a:r>
                  <a:rPr lang="it-IT" dirty="0"/>
                  <a:t> (1000 times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minus</a:t>
                </a:r>
                <a:r>
                  <a:rPr lang="it-IT" dirty="0"/>
                  <a:t> the </a:t>
                </a:r>
                <a:r>
                  <a:rPr lang="it-IT" dirty="0" err="1"/>
                  <a:t>abs</a:t>
                </a:r>
                <a:r>
                  <a:rPr lang="it-IT" dirty="0"/>
                  <a:t> diff of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sets), </a:t>
                </a:r>
                <a:r>
                  <a:rPr lang="it-IT" dirty="0" err="1"/>
                  <a:t>calculate</a:t>
                </a:r>
                <a:r>
                  <a:rPr lang="it-IT" dirty="0"/>
                  <a:t> a </a:t>
                </a:r>
                <a:r>
                  <a:rPr lang="it-IT" dirty="0" err="1"/>
                  <a:t>partition</a:t>
                </a:r>
                <a:r>
                  <a:rPr lang="it-IT" dirty="0"/>
                  <a:t> order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so to </a:t>
                </a: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DP </a:t>
                </a:r>
                <a:r>
                  <a:rPr lang="it-IT" dirty="0" err="1"/>
                  <a:t>approach</a:t>
                </a:r>
                <a:r>
                  <a:rPr lang="it-IT" dirty="0"/>
                  <a:t>, DP state </a:t>
                </a:r>
                <a:r>
                  <a:rPr lang="it-IT" dirty="0" err="1"/>
                  <a:t>keeps</a:t>
                </a:r>
                <a:r>
                  <a:rPr lang="it-IT" dirty="0"/>
                  <a:t> track of the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selected</a:t>
                </a:r>
                <a:r>
                  <a:rPr lang="it-IT" dirty="0"/>
                  <a:t> in </a:t>
                </a:r>
                <a:r>
                  <a:rPr lang="it-IT" dirty="0" err="1"/>
                  <a:t>both</a:t>
                </a:r>
                <a:r>
                  <a:rPr lang="it-IT" dirty="0"/>
                  <a:t> sets,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last m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set.</a:t>
                </a:r>
              </a:p>
              <a:p>
                <a:pPr marL="0" indent="0">
                  <a:buNone/>
                </a:pPr>
                <a:r>
                  <a:rPr lang="it-IT" dirty="0"/>
                  <a:t>To sum up: </a:t>
                </a:r>
                <a:r>
                  <a:rPr lang="it-IT" dirty="0" err="1"/>
                  <a:t>starting</a:t>
                </a:r>
                <a:r>
                  <a:rPr lang="it-IT" dirty="0"/>
                  <a:t> index in the </a:t>
                </a:r>
                <a:r>
                  <a:rPr lang="it-IT" dirty="0" err="1"/>
                  <a:t>queue</a:t>
                </a:r>
                <a:r>
                  <a:rPr lang="it-IT" dirty="0"/>
                  <a:t>, last and second-last </a:t>
                </a:r>
                <a:r>
                  <a:rPr lang="it-IT" dirty="0" err="1"/>
                  <a:t>type</a:t>
                </a:r>
                <a:r>
                  <a:rPr lang="it-IT" dirty="0"/>
                  <a:t> for </a:t>
                </a:r>
                <a:r>
                  <a:rPr lang="it-IT" dirty="0" err="1"/>
                  <a:t>each</a:t>
                </a:r>
                <a:r>
                  <a:rPr lang="it-IT" dirty="0"/>
                  <a:t> set,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 (or </a:t>
                </a:r>
                <a:r>
                  <a:rPr lang="it-IT" dirty="0" err="1"/>
                  <a:t>difference</a:t>
                </a:r>
                <a:r>
                  <a:rPr lang="it-IT" dirty="0"/>
                  <a:t> to </a:t>
                </a:r>
                <a:r>
                  <a:rPr lang="it-IT" dirty="0" err="1"/>
                  <a:t>cut</a:t>
                </a:r>
                <a:r>
                  <a:rPr lang="it-IT" dirty="0"/>
                  <a:t> one </a:t>
                </a:r>
                <a:r>
                  <a:rPr lang="it-IT" dirty="0" err="1"/>
                  <a:t>dimension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/>
                  <a:t>A </a:t>
                </a:r>
                <a:r>
                  <a:rPr lang="it-IT" dirty="0" err="1"/>
                  <a:t>total</a:t>
                </a:r>
                <a:r>
                  <a:rPr lang="it-IT" dirty="0"/>
                  <a:t> of 7 </a:t>
                </a:r>
                <a:r>
                  <a:rPr lang="it-IT" dirty="0" err="1"/>
                  <a:t>dimensions</a:t>
                </a:r>
                <a:r>
                  <a:rPr lang="it-IT" dirty="0"/>
                  <a:t>, </a:t>
                </a:r>
                <a:r>
                  <a:rPr lang="it-IT" dirty="0" err="1"/>
                  <a:t>but</a:t>
                </a:r>
                <a:r>
                  <a:rPr lang="it-IT" dirty="0"/>
                  <a:t> small overall =&gt; </a:t>
                </a:r>
                <a:r>
                  <a:rPr lang="it-IT" dirty="0" err="1"/>
                  <a:t>Complexity</a:t>
                </a:r>
                <a:r>
                  <a:rPr lang="it-IT" dirty="0"/>
                  <a:t> O(n*</a:t>
                </a:r>
                <a:r>
                  <a:rPr lang="it-IT" dirty="0" err="1"/>
                  <a:t>relevant-const</a:t>
                </a:r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5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1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First Steps With BGL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weighted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compute the sum of the weights of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the </a:t>
            </a:r>
            <a:r>
              <a:rPr lang="it-IT" dirty="0" err="1"/>
              <a:t>longest</a:t>
            </a:r>
            <a:r>
              <a:rPr lang="it-IT" dirty="0"/>
              <a:t>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</a:t>
            </a:r>
            <a:r>
              <a:rPr lang="it-IT" dirty="0" err="1"/>
              <a:t>node</a:t>
            </a:r>
            <a:r>
              <a:rPr lang="it-IT" dirty="0"/>
              <a:t> 0.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use </a:t>
            </a:r>
            <a:r>
              <a:rPr lang="it-IT" dirty="0" err="1"/>
              <a:t>Kruskal’s</a:t>
            </a:r>
            <a:r>
              <a:rPr lang="it-IT" dirty="0"/>
              <a:t> and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by the </a:t>
            </a:r>
            <a:r>
              <a:rPr lang="it-IT" dirty="0" err="1"/>
              <a:t>boost</a:t>
            </a:r>
            <a:r>
              <a:rPr lang="it-IT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386479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</a:t>
            </a:r>
            <a:r>
              <a:rPr lang="it-IT" dirty="0" err="1"/>
              <a:t>Important</a:t>
            </a:r>
            <a:r>
              <a:rPr lang="it-IT" dirty="0"/>
              <a:t> Bridges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bridges</a:t>
            </a:r>
            <a:r>
              <a:rPr lang="it-IT" dirty="0"/>
              <a:t> (or </a:t>
            </a:r>
            <a:r>
              <a:rPr lang="it-IT" dirty="0" err="1"/>
              <a:t>cut-edges</a:t>
            </a:r>
            <a:r>
              <a:rPr lang="it-IT" dirty="0"/>
              <a:t>) in </a:t>
            </a:r>
            <a:r>
              <a:rPr lang="it-IT" dirty="0" err="1"/>
              <a:t>sorted</a:t>
            </a:r>
            <a:r>
              <a:rPr lang="it-IT" dirty="0"/>
              <a:t> order.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biconnected</a:t>
            </a:r>
            <a:r>
              <a:rPr lang="it-IT" dirty="0"/>
              <a:t> component of 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subgraphs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removal</a:t>
            </a:r>
            <a:r>
              <a:rPr lang="it-IT" dirty="0"/>
              <a:t> of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disconnect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subgraph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observe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of a </a:t>
            </a:r>
            <a:r>
              <a:rPr lang="it-IT" dirty="0" err="1"/>
              <a:t>biconnected</a:t>
            </a:r>
            <a:r>
              <a:rPr lang="it-IT" dirty="0"/>
              <a:t> component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bridge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33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Ant Challenge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10 weights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of a </a:t>
            </a:r>
            <a:r>
              <a:rPr lang="it-IT" dirty="0" err="1"/>
              <a:t>graph</a:t>
            </a:r>
            <a:r>
              <a:rPr lang="it-IT" dirty="0"/>
              <a:t>.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a to b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lies</a:t>
            </a:r>
            <a:r>
              <a:rPr lang="it-IT" dirty="0"/>
              <a:t> on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with one set of weights.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10 </a:t>
            </a:r>
            <a:r>
              <a:rPr lang="it-IT" dirty="0" err="1"/>
              <a:t>types</a:t>
            </a:r>
            <a:r>
              <a:rPr lang="it-IT" dirty="0"/>
              <a:t> of weights,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iteratively</a:t>
            </a:r>
            <a:r>
              <a:rPr lang="it-IT" dirty="0"/>
              <a:t> compute the MST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next</a:t>
            </a:r>
            <a:r>
              <a:rPr lang="it-IT" dirty="0"/>
              <a:t> step </a:t>
            </a:r>
            <a:r>
              <a:rPr lang="it-IT" dirty="0" err="1"/>
              <a:t>is</a:t>
            </a:r>
            <a:r>
              <a:rPr lang="it-IT" dirty="0"/>
              <a:t> to merge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MSTs</a:t>
            </a:r>
            <a:r>
              <a:rPr lang="it-IT" dirty="0"/>
              <a:t> in a new </a:t>
            </a:r>
            <a:r>
              <a:rPr lang="it-IT" dirty="0" err="1"/>
              <a:t>graph</a:t>
            </a:r>
            <a:r>
              <a:rPr lang="it-IT" dirty="0"/>
              <a:t> (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shouldn’t</a:t>
            </a:r>
            <a:r>
              <a:rPr lang="it-IT" dirty="0"/>
              <a:t> </a:t>
            </a:r>
            <a:r>
              <a:rPr lang="it-IT" dirty="0" err="1"/>
              <a:t>worry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overlapping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works on </a:t>
            </a:r>
            <a:r>
              <a:rPr lang="it-IT" dirty="0" err="1"/>
              <a:t>multigraphs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Finally</a:t>
            </a:r>
            <a:r>
              <a:rPr lang="it-IT" dirty="0"/>
              <a:t>, call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60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Buddy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list of </a:t>
            </a:r>
            <a:r>
              <a:rPr lang="it-IT" dirty="0" err="1"/>
              <a:t>strings</a:t>
            </a:r>
            <a:r>
              <a:rPr lang="it-IT" dirty="0"/>
              <a:t> per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a maximum </a:t>
            </a:r>
            <a:r>
              <a:rPr lang="it-IT" dirty="0" err="1"/>
              <a:t>pair</a:t>
            </a:r>
            <a:r>
              <a:rPr lang="it-IT" dirty="0"/>
              <a:t> matching so the </a:t>
            </a:r>
            <a:r>
              <a:rPr lang="it-IT" dirty="0" err="1"/>
              <a:t>matched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f common </a:t>
            </a:r>
            <a:r>
              <a:rPr lang="it-IT" dirty="0" err="1"/>
              <a:t>strings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f </a:t>
            </a:r>
            <a:r>
              <a:rPr lang="it-IT" dirty="0" err="1"/>
              <a:t>strings</a:t>
            </a:r>
            <a:r>
              <a:rPr lang="it-IT" dirty="0"/>
              <a:t> in common.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convenient</a:t>
            </a:r>
            <a:r>
              <a:rPr lang="it-IT" dirty="0"/>
              <a:t> to </a:t>
            </a:r>
            <a:r>
              <a:rPr lang="it-IT" dirty="0" err="1"/>
              <a:t>count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common </a:t>
            </a:r>
            <a:r>
              <a:rPr lang="it-IT" dirty="0" err="1"/>
              <a:t>strings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with a merge-like </a:t>
            </a:r>
            <a:r>
              <a:rPr lang="it-IT" dirty="0" err="1"/>
              <a:t>approach</a:t>
            </a:r>
            <a:r>
              <a:rPr lang="it-IT" dirty="0"/>
              <a:t> (O(n)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arrays)).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matching </a:t>
            </a:r>
            <a:r>
              <a:rPr lang="it-IT" dirty="0" err="1"/>
              <a:t>is</a:t>
            </a:r>
            <a:r>
              <a:rPr lang="it-IT" dirty="0"/>
              <a:t> maximum (</a:t>
            </a:r>
            <a:r>
              <a:rPr lang="it-IT" dirty="0" err="1"/>
              <a:t>perfect</a:t>
            </a:r>
            <a:r>
              <a:rPr lang="it-IT" dirty="0"/>
              <a:t>),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/>
              <a:t>its </a:t>
            </a:r>
            <a:r>
              <a:rPr lang="it-IT" dirty="0"/>
              <a:t>size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 n/2, with n </a:t>
            </a:r>
            <a:r>
              <a:rPr lang="it-IT" dirty="0" err="1"/>
              <a:t>being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13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5: </a:t>
            </a:r>
            <a:r>
              <a:rPr lang="it-IT" dirty="0" err="1"/>
              <a:t>Motorcycles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lines </a:t>
            </a:r>
            <a:r>
              <a:rPr lang="it-IT" dirty="0" err="1"/>
              <a:t>starting</a:t>
            </a:r>
            <a:r>
              <a:rPr lang="it-IT" dirty="0"/>
              <a:t> from the y-</a:t>
            </a:r>
            <a:r>
              <a:rPr lang="it-IT" dirty="0" err="1"/>
              <a:t>axis</a:t>
            </a:r>
            <a:r>
              <a:rPr lang="it-IT" dirty="0"/>
              <a:t>, tell </a:t>
            </a:r>
            <a:r>
              <a:rPr lang="it-IT" dirty="0" err="1"/>
              <a:t>which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make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infinity</a:t>
            </a:r>
            <a:r>
              <a:rPr lang="it-IT" dirty="0"/>
              <a:t>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lines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intersections</a:t>
            </a:r>
            <a:r>
              <a:rPr lang="it-IT" dirty="0"/>
              <a:t> or,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, are the </a:t>
            </a:r>
            <a:r>
              <a:rPr lang="it-IT" dirty="0" err="1"/>
              <a:t>earliest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(in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),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others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sort the lines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their</a:t>
            </a:r>
            <a:r>
              <a:rPr lang="it-IT" dirty="0"/>
              <a:t> y </a:t>
            </a:r>
            <a:r>
              <a:rPr lang="it-IT" dirty="0" err="1"/>
              <a:t>starting</a:t>
            </a:r>
            <a:r>
              <a:rPr lang="it-IT" dirty="0"/>
              <a:t> point.</a:t>
            </a:r>
          </a:p>
          <a:p>
            <a:pPr marL="0" indent="0">
              <a:buNone/>
            </a:pPr>
            <a:r>
              <a:rPr lang="it-IT" dirty="0"/>
              <a:t>Store for </a:t>
            </a:r>
            <a:r>
              <a:rPr lang="it-IT" dirty="0" err="1"/>
              <a:t>every</a:t>
            </a:r>
            <a:r>
              <a:rPr lang="it-IT" dirty="0"/>
              <a:t> line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point,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slope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original</a:t>
            </a:r>
            <a:r>
              <a:rPr lang="it-IT" dirty="0"/>
              <a:t> index (the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the </a:t>
            </a:r>
            <a:r>
              <a:rPr lang="it-IT" dirty="0" err="1"/>
              <a:t>sorting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Do an </a:t>
            </a:r>
            <a:r>
              <a:rPr lang="it-IT" dirty="0" err="1"/>
              <a:t>iteration</a:t>
            </a:r>
            <a:r>
              <a:rPr lang="it-IT" dirty="0"/>
              <a:t> from bottom to top and one from top to bottom, </a:t>
            </a:r>
            <a:r>
              <a:rPr lang="it-IT" dirty="0" err="1"/>
              <a:t>marking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/>
              <a:t>false </a:t>
            </a:r>
            <a:r>
              <a:rPr lang="it-IT" dirty="0"/>
              <a:t>the lines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slope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minimum.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compare </a:t>
            </a:r>
            <a:r>
              <a:rPr lang="it-IT" dirty="0" err="1"/>
              <a:t>slopes</a:t>
            </a:r>
            <a:r>
              <a:rPr lang="it-IT" dirty="0"/>
              <a:t>: from bottom to top, use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&lt; CGAL::</a:t>
            </a:r>
            <a:r>
              <a:rPr lang="it-IT" dirty="0" err="1"/>
              <a:t>abs</a:t>
            </a:r>
            <a:r>
              <a:rPr lang="it-IT" dirty="0"/>
              <a:t>(best) ||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== CGAL::</a:t>
            </a:r>
            <a:r>
              <a:rPr lang="it-IT" dirty="0" err="1"/>
              <a:t>abs</a:t>
            </a:r>
            <a:r>
              <a:rPr lang="it-IT" dirty="0"/>
              <a:t>(best) &amp;&amp; </a:t>
            </a:r>
            <a:r>
              <a:rPr lang="it-IT" dirty="0" err="1"/>
              <a:t>curr</a:t>
            </a:r>
            <a:r>
              <a:rPr lang="it-IT" dirty="0"/>
              <a:t> &gt; 0 (EDGE CASE) to update best and </a:t>
            </a:r>
            <a:r>
              <a:rPr lang="it-IT" dirty="0" err="1"/>
              <a:t>curr</a:t>
            </a:r>
            <a:r>
              <a:rPr lang="it-IT" dirty="0"/>
              <a:t> &lt; best to set </a:t>
            </a:r>
            <a:r>
              <a:rPr lang="it-IT" dirty="0" err="1"/>
              <a:t>current</a:t>
            </a:r>
            <a:r>
              <a:rPr lang="it-IT" dirty="0"/>
              <a:t> line </a:t>
            </a:r>
            <a:r>
              <a:rPr lang="it-IT" dirty="0" err="1"/>
              <a:t>as</a:t>
            </a:r>
            <a:r>
              <a:rPr lang="it-IT" dirty="0"/>
              <a:t> false.</a:t>
            </a:r>
          </a:p>
          <a:p>
            <a:pPr marL="0" indent="0">
              <a:buNone/>
            </a:pPr>
            <a:r>
              <a:rPr lang="it-IT" dirty="0"/>
              <a:t>From top to bottom, just use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&lt;= CGAL::</a:t>
            </a:r>
            <a:r>
              <a:rPr lang="it-IT" dirty="0" err="1"/>
              <a:t>abs</a:t>
            </a:r>
            <a:r>
              <a:rPr lang="it-IT" dirty="0"/>
              <a:t>(best) to update best and </a:t>
            </a:r>
            <a:r>
              <a:rPr lang="it-IT" dirty="0" err="1"/>
              <a:t>curr</a:t>
            </a:r>
            <a:r>
              <a:rPr lang="it-IT" dirty="0"/>
              <a:t> &gt; best to set </a:t>
            </a:r>
            <a:r>
              <a:rPr lang="it-IT" dirty="0" err="1"/>
              <a:t>current</a:t>
            </a:r>
            <a:r>
              <a:rPr lang="it-IT" dirty="0"/>
              <a:t> line </a:t>
            </a:r>
            <a:r>
              <a:rPr lang="it-IT" dirty="0" err="1"/>
              <a:t>as</a:t>
            </a:r>
            <a:r>
              <a:rPr lang="it-IT" dirty="0"/>
              <a:t> false.</a:t>
            </a:r>
          </a:p>
          <a:p>
            <a:pPr marL="0" indent="0">
              <a:buNone/>
            </a:pPr>
            <a:r>
              <a:rPr lang="it-IT" dirty="0"/>
              <a:t>I </a:t>
            </a:r>
            <a:r>
              <a:rPr lang="it-IT" dirty="0" err="1"/>
              <a:t>used</a:t>
            </a:r>
            <a:r>
              <a:rPr lang="it-IT" dirty="0"/>
              <a:t> CGAL::</a:t>
            </a:r>
            <a:r>
              <a:rPr lang="it-IT" dirty="0" err="1"/>
              <a:t>Gmpq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full points, </a:t>
            </a:r>
            <a:r>
              <a:rPr lang="it-IT" dirty="0" err="1"/>
              <a:t>not</a:t>
            </a:r>
            <a:r>
              <a:rPr lang="it-IT" dirty="0"/>
              <a:t> a kernel!</a:t>
            </a:r>
          </a:p>
          <a:p>
            <a:pPr marL="0" indent="0">
              <a:buNone/>
            </a:pPr>
            <a:r>
              <a:rPr lang="it-IT" dirty="0"/>
              <a:t>Note: 75 points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pretty</a:t>
            </a:r>
            <a:r>
              <a:rPr lang="it-IT" dirty="0"/>
              <a:t> immediate.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54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</a:t>
            </a:r>
            <a:r>
              <a:rPr lang="it-IT" dirty="0" err="1"/>
              <a:t>Severus</a:t>
            </a:r>
            <a:r>
              <a:rPr lang="it-IT" dirty="0"/>
              <a:t> </a:t>
            </a:r>
            <a:r>
              <a:rPr lang="it-IT" dirty="0" err="1"/>
              <a:t>Snape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of </a:t>
                </a:r>
                <a:r>
                  <a:rPr lang="it-IT" dirty="0" err="1"/>
                  <a:t>elements</a:t>
                </a:r>
                <a:r>
                  <a:rPr lang="it-IT" dirty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one set are given in pairs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</a:t>
                </a:r>
                <a:r>
                  <a:rPr lang="it-IT" dirty="0" err="1"/>
                  <a:t>other</a:t>
                </a:r>
                <a:r>
                  <a:rPr lang="it-IT" dirty="0"/>
                  <a:t> one are </a:t>
                </a:r>
                <a:r>
                  <a:rPr lang="it-IT" dirty="0" err="1"/>
                  <a:t>described</a:t>
                </a:r>
                <a:r>
                  <a:rPr lang="it-IT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elements</a:t>
                </a:r>
                <a:r>
                  <a:rPr lang="it-IT" dirty="0"/>
                  <a:t> of the first set </a:t>
                </a:r>
                <a:r>
                  <a:rPr lang="it-IT" dirty="0" err="1"/>
                  <a:t>each</a:t>
                </a:r>
                <a:r>
                  <a:rPr lang="it-IT" dirty="0"/>
                  <a:t>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second one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those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An intuitive strategy </a:t>
                </a:r>
                <a:r>
                  <a:rPr lang="it-IT" dirty="0" err="1"/>
                  <a:t>would</a:t>
                </a:r>
                <a:r>
                  <a:rPr lang="it-IT" dirty="0"/>
                  <a:t> be to </a:t>
                </a:r>
                <a:r>
                  <a:rPr lang="it-IT" dirty="0" err="1"/>
                  <a:t>greedily</a:t>
                </a:r>
                <a:r>
                  <a:rPr lang="it-IT" dirty="0"/>
                  <a:t> </a:t>
                </a: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B </a:t>
                </a:r>
                <a:r>
                  <a:rPr lang="it-IT" dirty="0" err="1"/>
                  <a:t>elements</a:t>
                </a:r>
                <a:r>
                  <a:rPr lang="it-IT" dirty="0"/>
                  <a:t> by </a:t>
                </a:r>
                <a:r>
                  <a:rPr lang="it-IT" dirty="0" err="1"/>
                  <a:t>sorting</a:t>
                </a:r>
                <a:r>
                  <a:rPr lang="it-IT" dirty="0"/>
                  <a:t> the B set and to </a:t>
                </a: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A </a:t>
                </a:r>
                <a:r>
                  <a:rPr lang="it-IT" dirty="0" err="1"/>
                  <a:t>elements</a:t>
                </a:r>
                <a:r>
                  <a:rPr lang="it-IT" dirty="0"/>
                  <a:t> with a </a:t>
                </a:r>
                <a:r>
                  <a:rPr lang="it-IT" dirty="0" err="1"/>
                  <a:t>knapsack</a:t>
                </a:r>
                <a:r>
                  <a:rPr lang="it-IT" dirty="0"/>
                  <a:t>-like DP (capacity1 ≥ H &amp;&amp; capacity2 ≥ P).</a:t>
                </a:r>
              </a:p>
              <a:p>
                <a:pPr marL="0" indent="0">
                  <a:buNone/>
                </a:pPr>
                <a:r>
                  <a:rPr lang="it-IT" dirty="0" err="1"/>
                  <a:t>However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too</a:t>
                </a:r>
                <a:r>
                  <a:rPr lang="it-IT" dirty="0"/>
                  <a:t> large to </a:t>
                </a:r>
                <a:r>
                  <a:rPr lang="it-IT" dirty="0" err="1"/>
                  <a:t>keep</a:t>
                </a:r>
                <a:r>
                  <a:rPr lang="it-IT" dirty="0"/>
                  <a:t> track in a DP </a:t>
                </a:r>
                <a:r>
                  <a:rPr lang="it-IT" dirty="0" err="1"/>
                  <a:t>dimension</a:t>
                </a:r>
                <a:r>
                  <a:rPr lang="it-IT" dirty="0"/>
                  <a:t>. On the </a:t>
                </a:r>
                <a:r>
                  <a:rPr lang="it-IT" dirty="0" err="1"/>
                  <a:t>other</a:t>
                </a:r>
                <a:r>
                  <a:rPr lang="it-IT" dirty="0"/>
                  <a:t> hand,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reasonable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for a DP.</a:t>
                </a:r>
              </a:p>
              <a:p>
                <a:pPr marL="0" indent="0">
                  <a:buNone/>
                </a:pPr>
                <a:r>
                  <a:rPr lang="it-IT" dirty="0"/>
                  <a:t>The DP relation must </a:t>
                </a:r>
                <a:r>
                  <a:rPr lang="it-IT" dirty="0" err="1"/>
                  <a:t>hence</a:t>
                </a:r>
                <a:r>
                  <a:rPr lang="it-IT" dirty="0"/>
                  <a:t> be </a:t>
                </a:r>
                <a:r>
                  <a:rPr lang="it-IT" dirty="0" err="1"/>
                  <a:t>changed</a:t>
                </a:r>
                <a:r>
                  <a:rPr lang="it-IT" dirty="0"/>
                  <a:t> to </a:t>
                </a:r>
                <a:r>
                  <a:rPr lang="it-IT" dirty="0" err="1"/>
                  <a:t>maximizing</a:t>
                </a:r>
                <a:r>
                  <a:rPr lang="it-IT" dirty="0"/>
                  <a:t> p </a:t>
                </a: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and </a:t>
                </a:r>
                <a:r>
                  <a:rPr lang="it-IT" dirty="0" err="1"/>
                  <a:t>capacity</a:t>
                </a:r>
                <a:r>
                  <a:rPr lang="it-IT" dirty="0"/>
                  <a:t> ≥ H (</a:t>
                </a:r>
                <a:r>
                  <a:rPr lang="it-IT" dirty="0" err="1"/>
                  <a:t>see</a:t>
                </a:r>
                <a:r>
                  <a:rPr lang="it-IT" dirty="0"/>
                  <a:t> </a:t>
                </a:r>
                <a:r>
                  <a:rPr lang="it-IT" b="1" dirty="0"/>
                  <a:t>San Francisco</a:t>
                </a:r>
                <a:r>
                  <a:rPr lang="it-IT" dirty="0"/>
                  <a:t>).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be </a:t>
                </a:r>
                <a:r>
                  <a:rPr lang="it-IT" dirty="0" err="1"/>
                  <a:t>done</a:t>
                </a:r>
                <a:r>
                  <a:rPr lang="it-IT" dirty="0"/>
                  <a:t> by </a:t>
                </a:r>
                <a:r>
                  <a:rPr lang="it-IT" dirty="0" err="1"/>
                  <a:t>iterating</a:t>
                </a:r>
                <a:r>
                  <a:rPr lang="it-IT" dirty="0"/>
                  <a:t> over </a:t>
                </a:r>
                <a:r>
                  <a:rPr lang="it-IT" dirty="0" err="1"/>
                  <a:t>this</a:t>
                </a:r>
                <a:r>
                  <a:rPr lang="it-IT" dirty="0"/>
                  <a:t> DP </a:t>
                </a:r>
                <a:r>
                  <a:rPr lang="it-IT" dirty="0" err="1"/>
                  <a:t>while</a:t>
                </a:r>
                <a:r>
                  <a:rPr lang="it-IT" dirty="0"/>
                  <a:t>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must be </a:t>
                </a:r>
                <a:r>
                  <a:rPr lang="it-IT" dirty="0" err="1"/>
                  <a:t>picked</a:t>
                </a:r>
                <a:r>
                  <a:rPr lang="it-IT" dirty="0"/>
                  <a:t>.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soon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result</a:t>
                </a:r>
                <a:r>
                  <a:rPr lang="it-IT" dirty="0"/>
                  <a:t> of the DP </a:t>
                </a:r>
                <a:r>
                  <a:rPr lang="it-IT" dirty="0" err="1"/>
                  <a:t>is</a:t>
                </a:r>
                <a:r>
                  <a:rPr lang="it-IT" dirty="0"/>
                  <a:t> ≥ P.</a:t>
                </a:r>
              </a:p>
              <a:p>
                <a:pPr marL="0" indent="0">
                  <a:buNone/>
                </a:pPr>
                <a:r>
                  <a:rPr lang="it-IT" dirty="0" err="1"/>
                  <a:t>Remark</a:t>
                </a:r>
                <a:r>
                  <a:rPr lang="it-IT" dirty="0"/>
                  <a:t>: the h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b="1" dirty="0" err="1"/>
                  <a:t>capped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0 =&gt; </a:t>
                </a:r>
                <a:r>
                  <a:rPr lang="it-IT" dirty="0" err="1"/>
                  <a:t>if</a:t>
                </a:r>
                <a:r>
                  <a:rPr lang="it-IT" dirty="0"/>
                  <a:t>(h &lt;=0) h = 0, so to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most</a:t>
                </a:r>
                <a:r>
                  <a:rPr lang="it-IT" dirty="0"/>
                  <a:t> 1024 </a:t>
                </a:r>
                <a:r>
                  <a:rPr lang="it-IT" dirty="0" err="1"/>
                  <a:t>values</a:t>
                </a:r>
                <a:r>
                  <a:rPr lang="it-IT" dirty="0"/>
                  <a:t>.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h &lt; 0 are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important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To </a:t>
                </a:r>
                <a:r>
                  <a:rPr lang="it-IT" dirty="0" err="1"/>
                  <a:t>deal</a:t>
                </a:r>
                <a:r>
                  <a:rPr lang="it-IT" dirty="0"/>
                  <a:t> with </a:t>
                </a:r>
                <a:r>
                  <a:rPr lang="it-IT" dirty="0" err="1"/>
                  <a:t>decreasing</a:t>
                </a:r>
                <a:r>
                  <a:rPr lang="it-IT" dirty="0"/>
                  <a:t>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adopt</a:t>
                </a:r>
                <a:r>
                  <a:rPr lang="it-IT" dirty="0"/>
                  <a:t> the following strategy: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for the first k </a:t>
                </a:r>
                <a:r>
                  <a:rPr lang="it-IT" dirty="0" err="1"/>
                  <a:t>elements</a:t>
                </a:r>
                <a:r>
                  <a:rPr lang="it-IT" dirty="0"/>
                  <a:t> in B, check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A’s</a:t>
                </a:r>
                <a:r>
                  <a:rPr lang="it-IT" dirty="0"/>
                  <a:t> DP can </a:t>
                </a:r>
                <a:r>
                  <a:rPr lang="it-IT" dirty="0" err="1"/>
                  <a:t>return</a:t>
                </a:r>
                <a:r>
                  <a:rPr lang="it-IT" dirty="0"/>
                  <a:t> a </a:t>
                </a:r>
                <a:r>
                  <a:rPr lang="it-IT" dirty="0" err="1"/>
                  <a:t>value</a:t>
                </a:r>
                <a:r>
                  <a:rPr lang="it-IT" dirty="0"/>
                  <a:t> ≥ P+(long)</a:t>
                </a:r>
                <a:r>
                  <a:rPr lang="it-IT" dirty="0" err="1"/>
                  <a:t>numB</a:t>
                </a:r>
                <a:r>
                  <a:rPr lang="it-IT" dirty="0"/>
                  <a:t>*b.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numA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still</a:t>
                </a:r>
                <a:r>
                  <a:rPr lang="it-IT" dirty="0"/>
                  <a:t>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solution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suitable</a:t>
                </a:r>
                <a:r>
                  <a:rPr lang="it-IT" dirty="0"/>
                  <a:t>. </a:t>
                </a:r>
                <a:r>
                  <a:rPr lang="it-IT" dirty="0" err="1"/>
                  <a:t>Because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decreases</a:t>
                </a:r>
                <a:r>
                  <a:rPr lang="it-IT" dirty="0"/>
                  <a:t> </a:t>
                </a:r>
                <a:r>
                  <a:rPr lang="it-IT" dirty="0" err="1"/>
                  <a:t>when</a:t>
                </a:r>
                <a:r>
                  <a:rPr lang="it-IT" dirty="0"/>
                  <a:t> k </a:t>
                </a:r>
                <a:r>
                  <a:rPr lang="it-IT" dirty="0" err="1"/>
                  <a:t>does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apply</a:t>
                </a:r>
                <a:r>
                  <a:rPr lang="it-IT" dirty="0"/>
                  <a:t> a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search</a:t>
                </a:r>
                <a:r>
                  <a:rPr lang="it-IT" dirty="0"/>
                  <a:t> to </a:t>
                </a:r>
                <a:r>
                  <a:rPr lang="it-IT" dirty="0" err="1"/>
                  <a:t>find</a:t>
                </a:r>
                <a:r>
                  <a:rPr lang="it-IT" dirty="0"/>
                  <a:t> the minimum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Beware</a:t>
                </a:r>
                <a:r>
                  <a:rPr lang="it-IT" dirty="0"/>
                  <a:t> to first start with </a:t>
                </a:r>
                <a:r>
                  <a:rPr lang="it-IT" dirty="0" err="1"/>
                  <a:t>all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in B and THEN to </a:t>
                </a:r>
                <a:r>
                  <a:rPr lang="it-IT" dirty="0" err="1"/>
                  <a:t>bisect</a:t>
                </a:r>
                <a:r>
                  <a:rPr lang="it-IT" dirty="0"/>
                  <a:t> in the </a:t>
                </a:r>
                <a:r>
                  <a:rPr lang="it-IT" dirty="0" err="1"/>
                  <a:t>search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16" t="-11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883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6: Planet Express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graph</a:t>
            </a:r>
            <a:r>
              <a:rPr lang="it-IT" dirty="0"/>
              <a:t> with k </a:t>
            </a:r>
            <a:r>
              <a:rPr lang="it-IT" dirty="0" err="1"/>
              <a:t>starting</a:t>
            </a:r>
            <a:r>
              <a:rPr lang="it-IT" dirty="0"/>
              <a:t> points and one </a:t>
            </a:r>
            <a:r>
              <a:rPr lang="it-IT" dirty="0" err="1"/>
              <a:t>destination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one </a:t>
            </a:r>
            <a:r>
              <a:rPr lang="it-IT" dirty="0" err="1"/>
              <a:t>starting</a:t>
            </a:r>
            <a:r>
              <a:rPr lang="it-IT" dirty="0"/>
              <a:t> points to the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destination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«</a:t>
            </a:r>
            <a:r>
              <a:rPr lang="it-IT" dirty="0" err="1"/>
              <a:t>teleport</a:t>
            </a:r>
            <a:r>
              <a:rPr lang="it-IT" dirty="0"/>
              <a:t>»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connect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. The weight of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those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scc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Invert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so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once,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destination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 dummy vertex per </a:t>
            </a:r>
            <a:r>
              <a:rPr lang="it-IT" dirty="0" err="1"/>
              <a:t>every</a:t>
            </a:r>
            <a:r>
              <a:rPr lang="it-IT" dirty="0"/>
              <a:t> component and </a:t>
            </a:r>
            <a:r>
              <a:rPr lang="it-IT" dirty="0" err="1"/>
              <a:t>connect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 the special </a:t>
            </a:r>
            <a:r>
              <a:rPr lang="it-IT" dirty="0" err="1"/>
              <a:t>vertices</a:t>
            </a:r>
            <a:r>
              <a:rPr lang="it-IT" dirty="0"/>
              <a:t> with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: weight 0 and weight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to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graph</a:t>
            </a:r>
            <a:r>
              <a:rPr lang="it-IT" dirty="0"/>
              <a:t>, by </a:t>
            </a:r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, </a:t>
            </a:r>
            <a:r>
              <a:rPr lang="it-IT" dirty="0" err="1"/>
              <a:t>inverting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or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duplicating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405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Maximum?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LP toy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variables</a:t>
            </a:r>
            <a:r>
              <a:rPr lang="it-IT" dirty="0"/>
              <a:t> and the </a:t>
            </a:r>
            <a:r>
              <a:rPr lang="it-IT" dirty="0" err="1"/>
              <a:t>constraints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</a:t>
            </a:r>
            <a:r>
              <a:rPr lang="it-IT" dirty="0" err="1"/>
              <a:t>apply</a:t>
            </a:r>
            <a:r>
              <a:rPr lang="it-IT" dirty="0"/>
              <a:t> CGAL LP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89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in a </a:t>
            </a:r>
            <a:r>
              <a:rPr lang="it-IT" dirty="0" err="1"/>
              <a:t>one-to-one</a:t>
            </a:r>
            <a:r>
              <a:rPr lang="it-IT" dirty="0"/>
              <a:t> setting, </a:t>
            </a:r>
            <a:r>
              <a:rPr lang="it-IT" dirty="0" err="1"/>
              <a:t>where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the </a:t>
            </a:r>
            <a:r>
              <a:rPr lang="it-IT" dirty="0" err="1"/>
              <a:t>leftmost</a:t>
            </a:r>
            <a:r>
              <a:rPr lang="it-IT" dirty="0"/>
              <a:t> or the </a:t>
            </a:r>
            <a:r>
              <a:rPr lang="it-IT" dirty="0" err="1"/>
              <a:t>rightmost</a:t>
            </a:r>
            <a:r>
              <a:rPr lang="it-IT" dirty="0"/>
              <a:t> </a:t>
            </a:r>
            <a:r>
              <a:rPr lang="it-IT" dirty="0" err="1"/>
              <a:t>coin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 with a </a:t>
            </a:r>
            <a:r>
              <a:rPr lang="it-IT" dirty="0" err="1"/>
              <a:t>condition</a:t>
            </a:r>
            <a:r>
              <a:rPr lang="it-IT" dirty="0"/>
              <a:t> on the turn: </a:t>
            </a: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mine, </a:t>
            </a:r>
            <a:r>
              <a:rPr lang="it-IT" dirty="0" err="1"/>
              <a:t>maximize</a:t>
            </a:r>
            <a:r>
              <a:rPr lang="it-IT" dirty="0"/>
              <a:t> the sum;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other’s</a:t>
            </a:r>
            <a:r>
              <a:rPr lang="it-IT" dirty="0"/>
              <a:t>, play to </a:t>
            </a:r>
            <a:r>
              <a:rPr lang="it-IT" dirty="0" err="1"/>
              <a:t>minimize</a:t>
            </a:r>
            <a:r>
              <a:rPr lang="it-IT" dirty="0"/>
              <a:t> (</a:t>
            </a:r>
            <a:r>
              <a:rPr lang="it-IT" dirty="0" err="1"/>
              <a:t>worst</a:t>
            </a:r>
            <a:r>
              <a:rPr lang="it-IT" dirty="0"/>
              <a:t>-case)</a:t>
            </a:r>
          </a:p>
        </p:txBody>
      </p:sp>
    </p:spTree>
    <p:extLst>
      <p:ext uri="{BB962C8B-B14F-4D97-AF65-F5344CB8AC3E}">
        <p14:creationId xmlns:p14="http://schemas.microsoft.com/office/powerpoint/2010/main" val="17144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Diet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LP </a:t>
                </a:r>
                <a:r>
                  <a:rPr lang="it-IT" dirty="0" err="1"/>
                  <a:t>problem</a:t>
                </a:r>
                <a:r>
                  <a:rPr lang="it-IT" dirty="0"/>
                  <a:t>: 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dirty="0" err="1"/>
                  <a:t>Constraints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/>
                  <a:t> (~ 80 </a:t>
                </a:r>
                <a:r>
                  <a:rPr lang="it-IT" dirty="0" err="1"/>
                  <a:t>constraints</a:t>
                </a:r>
                <a:r>
                  <a:rPr lang="it-IT" dirty="0"/>
                  <a:t>)</a:t>
                </a:r>
              </a:p>
              <a:p>
                <a:pPr marL="0" indent="0">
                  <a:buNone/>
                </a:pP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sup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(~100 </a:t>
                </a:r>
                <a:r>
                  <a:rPr lang="it-IT" dirty="0" err="1"/>
                  <a:t>variables</a:t>
                </a:r>
                <a:r>
                  <a:rPr lang="it-IT" dirty="0"/>
                  <a:t>)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</a:t>
                </a:r>
                <a:r>
                  <a:rPr lang="it-IT" dirty="0" err="1"/>
                  <a:t>translate</a:t>
                </a:r>
                <a:r>
                  <a:rPr lang="it-IT" dirty="0"/>
                  <a:t> the story </a:t>
                </a:r>
                <a:r>
                  <a:rPr lang="it-IT" dirty="0" err="1"/>
                  <a:t>into</a:t>
                </a:r>
                <a:r>
                  <a:rPr lang="it-IT" dirty="0"/>
                  <a:t> the </a:t>
                </a:r>
                <a:r>
                  <a:rPr lang="it-IT" dirty="0" err="1"/>
                  <a:t>mathematical</a:t>
                </a:r>
                <a:r>
                  <a:rPr lang="it-IT" dirty="0"/>
                  <a:t> </a:t>
                </a:r>
                <a:r>
                  <a:rPr lang="it-IT" dirty="0" err="1"/>
                  <a:t>formulation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, </a:t>
                </a:r>
                <a:r>
                  <a:rPr lang="it-IT" dirty="0" err="1"/>
                  <a:t>carefully</a:t>
                </a:r>
                <a:r>
                  <a:rPr lang="it-IT" dirty="0"/>
                  <a:t> </a:t>
                </a:r>
                <a:r>
                  <a:rPr lang="it-IT" dirty="0" err="1"/>
                  <a:t>choosing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are the </a:t>
                </a:r>
                <a:r>
                  <a:rPr lang="it-IT" dirty="0" err="1"/>
                  <a:t>variables</a:t>
                </a:r>
                <a:r>
                  <a:rPr lang="it-IT" dirty="0"/>
                  <a:t> of the linear </a:t>
                </a:r>
                <a:r>
                  <a:rPr lang="it-IT" dirty="0" err="1"/>
                  <a:t>program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3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Inball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d-</a:t>
                </a:r>
                <a:r>
                  <a:rPr lang="it-IT" dirty="0" err="1"/>
                  <a:t>dimensional</a:t>
                </a:r>
                <a:r>
                  <a:rPr lang="it-IT" dirty="0"/>
                  <a:t> </a:t>
                </a:r>
                <a:r>
                  <a:rPr lang="it-IT" dirty="0" err="1"/>
                  <a:t>half-planes</a:t>
                </a:r>
                <a:r>
                  <a:rPr lang="it-IT" dirty="0"/>
                  <a:t>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radius</a:t>
                </a:r>
                <a:r>
                  <a:rPr lang="it-IT" dirty="0"/>
                  <a:t> of a </a:t>
                </a:r>
                <a:r>
                  <a:rPr lang="it-IT" dirty="0" err="1"/>
                  <a:t>ball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fits</a:t>
                </a:r>
                <a:r>
                  <a:rPr lang="it-IT" dirty="0"/>
                  <a:t> inside of the </a:t>
                </a:r>
                <a:r>
                  <a:rPr lang="it-IT" dirty="0" err="1"/>
                  <a:t>closed</a:t>
                </a:r>
                <a:r>
                  <a:rPr lang="it-IT" dirty="0"/>
                  <a:t> </a:t>
                </a:r>
                <a:r>
                  <a:rPr lang="it-IT" dirty="0" err="1"/>
                  <a:t>region</a:t>
                </a:r>
                <a:r>
                  <a:rPr lang="it-IT" dirty="0"/>
                  <a:t> </a:t>
                </a:r>
                <a:r>
                  <a:rPr lang="it-IT" dirty="0" err="1"/>
                  <a:t>they</a:t>
                </a:r>
                <a:r>
                  <a:rPr lang="it-IT" dirty="0"/>
                  <a:t> can </a:t>
                </a:r>
                <a:r>
                  <a:rPr lang="it-IT" dirty="0" err="1"/>
                  <a:t>possibly</a:t>
                </a:r>
                <a:r>
                  <a:rPr lang="it-IT" dirty="0"/>
                  <a:t> generate.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</a:t>
                </a:r>
                <a:r>
                  <a:rPr lang="it-IT" b="1" dirty="0" err="1"/>
                  <a:t>geometric</a:t>
                </a:r>
                <a:r>
                  <a:rPr lang="it-IT" b="1" dirty="0"/>
                  <a:t> </a:t>
                </a:r>
                <a:r>
                  <a:rPr lang="it-IT" b="1" dirty="0" err="1"/>
                  <a:t>reasoning</a:t>
                </a:r>
                <a:r>
                  <a:rPr lang="it-IT" dirty="0"/>
                  <a:t> in order to </a:t>
                </a:r>
                <a:r>
                  <a:rPr lang="it-IT" dirty="0" err="1"/>
                  <a:t>properly</a:t>
                </a:r>
                <a:r>
                  <a:rPr lang="it-IT" dirty="0"/>
                  <a:t> </a:t>
                </a:r>
                <a:r>
                  <a:rPr lang="it-IT" dirty="0" err="1"/>
                  <a:t>define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 order for the </a:t>
                </a:r>
                <a:r>
                  <a:rPr lang="it-IT" dirty="0" err="1"/>
                  <a:t>ball</a:t>
                </a:r>
                <a:r>
                  <a:rPr lang="it-IT" dirty="0"/>
                  <a:t> to </a:t>
                </a:r>
                <a:r>
                  <a:rPr lang="it-IT" dirty="0" err="1"/>
                  <a:t>fit</a:t>
                </a:r>
                <a:r>
                  <a:rPr lang="it-IT" dirty="0"/>
                  <a:t>, 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sensible</a:t>
                </a:r>
                <a:r>
                  <a:rPr lang="it-IT" dirty="0"/>
                  <a:t> points are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nearest</a:t>
                </a:r>
                <a:r>
                  <a:rPr lang="it-IT" dirty="0"/>
                  <a:t> to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half-plane</a:t>
                </a:r>
                <a:r>
                  <a:rPr lang="it-IT" dirty="0"/>
                  <a:t>.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observe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these</a:t>
                </a:r>
                <a:r>
                  <a:rPr lang="it-IT" dirty="0"/>
                  <a:t> points </a:t>
                </a:r>
                <a:r>
                  <a:rPr lang="it-IT" dirty="0" err="1"/>
                  <a:t>have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direction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, with </a:t>
                </a:r>
                <a:r>
                  <a:rPr lang="it-IT" dirty="0" err="1"/>
                  <a:t>respect</a:t>
                </a:r>
                <a:r>
                  <a:rPr lang="it-IT" dirty="0"/>
                  <a:t> to the center of the </a:t>
                </a:r>
                <a:r>
                  <a:rPr lang="it-IT" dirty="0" err="1"/>
                  <a:t>ball</a:t>
                </a:r>
                <a:r>
                  <a:rPr lang="it-IT" dirty="0"/>
                  <a:t>. </a:t>
                </a: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therefore</a:t>
                </a:r>
                <a:r>
                  <a:rPr lang="it-IT" dirty="0"/>
                  <a:t> </a:t>
                </a:r>
                <a:r>
                  <a:rPr lang="it-IT" dirty="0" err="1"/>
                  <a:t>focused</a:t>
                </a:r>
                <a:r>
                  <a:rPr lang="it-IT" dirty="0"/>
                  <a:t> in </a:t>
                </a:r>
                <a:r>
                  <a:rPr lang="it-IT" dirty="0" err="1"/>
                  <a:t>defining</a:t>
                </a:r>
                <a:r>
                  <a:rPr lang="it-IT" dirty="0"/>
                  <a:t> </a:t>
                </a:r>
                <a:r>
                  <a:rPr lang="it-IT" dirty="0" err="1"/>
                  <a:t>constraints</a:t>
                </a:r>
                <a:r>
                  <a:rPr lang="it-IT" dirty="0"/>
                  <a:t> for </a:t>
                </a:r>
                <a:r>
                  <a:rPr lang="it-IT" dirty="0" err="1"/>
                  <a:t>these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points.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statements</a:t>
                </a:r>
                <a:r>
                  <a:rPr lang="it-IT" dirty="0"/>
                  <a:t> </a:t>
                </a:r>
                <a:r>
                  <a:rPr lang="it-IT" dirty="0" err="1"/>
                  <a:t>gives</a:t>
                </a:r>
                <a:r>
                  <a:rPr lang="it-IT" dirty="0"/>
                  <a:t> a </a:t>
                </a:r>
                <a:r>
                  <a:rPr lang="it-IT" dirty="0" err="1"/>
                  <a:t>hint</a:t>
                </a:r>
                <a:r>
                  <a:rPr lang="it-IT" dirty="0"/>
                  <a:t> </a:t>
                </a:r>
                <a:r>
                  <a:rPr lang="it-IT" dirty="0" err="1"/>
                  <a:t>stating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/>
                  <a:t>norm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an </a:t>
                </a:r>
                <a:r>
                  <a:rPr lang="it-IT" b="1" dirty="0" err="1"/>
                  <a:t>integer</a:t>
                </a:r>
                <a:r>
                  <a:rPr lang="it-IT" dirty="0"/>
                  <a:t>, so I </a:t>
                </a:r>
                <a:r>
                  <a:rPr lang="it-IT" dirty="0" err="1"/>
                  <a:t>infer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appear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coefficient</a:t>
                </a:r>
                <a:r>
                  <a:rPr lang="it-IT" dirty="0"/>
                  <a:t> inside the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the center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extreme</a:t>
                </a:r>
                <a:r>
                  <a:rPr lang="it-IT" dirty="0"/>
                  <a:t> point with </a:t>
                </a:r>
                <a:r>
                  <a:rPr lang="it-IT" dirty="0" err="1"/>
                  <a:t>respect</a:t>
                </a:r>
                <a:r>
                  <a:rPr lang="it-IT" dirty="0"/>
                  <a:t> to an </a:t>
                </a:r>
                <a:r>
                  <a:rPr lang="it-IT" dirty="0" err="1"/>
                  <a:t>half-plane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it-IT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being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trick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therefore</a:t>
                </a:r>
                <a:r>
                  <a:rPr lang="it-IT" dirty="0"/>
                  <a:t> to </a:t>
                </a:r>
                <a:r>
                  <a:rPr lang="it-IT" dirty="0" err="1"/>
                  <a:t>add</a:t>
                </a:r>
                <a:r>
                  <a:rPr lang="it-IT" dirty="0"/>
                  <a:t> a new </a:t>
                </a: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represents</a:t>
                </a:r>
                <a:r>
                  <a:rPr lang="it-IT" dirty="0"/>
                  <a:t> an r-</a:t>
                </a:r>
                <a:r>
                  <a:rPr lang="it-IT" dirty="0" err="1"/>
                  <a:t>distant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Watch for </a:t>
                </a:r>
                <a:r>
                  <a:rPr lang="it-IT" dirty="0" err="1"/>
                  <a:t>lower</a:t>
                </a:r>
                <a:r>
                  <a:rPr lang="it-IT" dirty="0"/>
                  <a:t> and/or </a:t>
                </a:r>
                <a:r>
                  <a:rPr lang="it-IT" dirty="0" err="1"/>
                  <a:t>upper</a:t>
                </a:r>
                <a:r>
                  <a:rPr lang="it-IT" dirty="0"/>
                  <a:t> </a:t>
                </a:r>
                <a:r>
                  <a:rPr lang="it-IT" b="1" dirty="0"/>
                  <a:t>bounds</a:t>
                </a:r>
                <a:r>
                  <a:rPr lang="it-IT" dirty="0"/>
                  <a:t> on single </a:t>
                </a:r>
                <a:r>
                  <a:rPr lang="it-IT" dirty="0" err="1"/>
                  <a:t>variables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Carefully</a:t>
                </a:r>
                <a:r>
                  <a:rPr lang="it-IT" dirty="0"/>
                  <a:t>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</a:t>
                </a:r>
                <a:r>
                  <a:rPr lang="it-IT" dirty="0"/>
                  <a:t> (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might</a:t>
                </a:r>
                <a:r>
                  <a:rPr lang="it-IT" dirty="0"/>
                  <a:t> be </a:t>
                </a:r>
                <a:r>
                  <a:rPr lang="it-IT" dirty="0" err="1"/>
                  <a:t>hints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to </a:t>
                </a:r>
                <a:r>
                  <a:rPr lang="it-IT" dirty="0" err="1"/>
                  <a:t>represent</a:t>
                </a:r>
                <a:r>
                  <a:rPr lang="it-IT" dirty="0"/>
                  <a:t> </a:t>
                </a:r>
                <a:r>
                  <a:rPr lang="it-IT" dirty="0" err="1"/>
                  <a:t>distances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 r="-1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33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Lannister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2D </a:t>
                </a:r>
                <a:r>
                  <a:rPr lang="it-IT" dirty="0" err="1"/>
                  <a:t>plane</a:t>
                </a:r>
                <a:r>
                  <a:rPr lang="it-IT" dirty="0"/>
                  <a:t> with </a:t>
                </a:r>
                <a:r>
                  <a:rPr lang="it-IT" dirty="0" err="1"/>
                  <a:t>two</a:t>
                </a:r>
                <a:r>
                  <a:rPr lang="it-IT" dirty="0"/>
                  <a:t> oblique </a:t>
                </a:r>
                <a:r>
                  <a:rPr lang="it-IT" dirty="0" err="1"/>
                  <a:t>orthogonal</a:t>
                </a:r>
                <a:r>
                  <a:rPr lang="it-IT" dirty="0"/>
                  <a:t> lines and a set of points, solve the following linear </a:t>
                </a:r>
                <a:r>
                  <a:rPr lang="it-IT" dirty="0" err="1"/>
                  <a:t>program</a:t>
                </a:r>
                <a:r>
                  <a:rPr lang="it-IT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Divide the points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with a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longest</a:t>
                </a:r>
                <a:r>
                  <a:rPr lang="it-IT" dirty="0"/>
                  <a:t> </a:t>
                </a:r>
                <a:r>
                  <a:rPr lang="it-IT" dirty="0" err="1"/>
                  <a:t>vertical</a:t>
                </a:r>
                <a:r>
                  <a:rPr lang="it-IT" dirty="0"/>
                  <a:t> </a:t>
                </a:r>
                <a:r>
                  <a:rPr lang="it-IT" dirty="0" err="1"/>
                  <a:t>segment</a:t>
                </a:r>
                <a:r>
                  <a:rPr lang="it-IT" dirty="0"/>
                  <a:t> from a point to the </a:t>
                </a:r>
                <a:r>
                  <a:rPr lang="it-IT" dirty="0" err="1"/>
                  <a:t>orthogonal</a:t>
                </a:r>
                <a:r>
                  <a:rPr lang="it-IT" dirty="0"/>
                  <a:t>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Make sure </a:t>
                </a:r>
                <a:r>
                  <a:rPr lang="it-IT" dirty="0" err="1"/>
                  <a:t>that</a:t>
                </a:r>
                <a:r>
                  <a:rPr lang="it-IT" dirty="0"/>
                  <a:t> the sum of the </a:t>
                </a:r>
                <a:r>
                  <a:rPr lang="it-IT" dirty="0" err="1"/>
                  <a:t>horizontal</a:t>
                </a:r>
                <a:r>
                  <a:rPr lang="it-IT" dirty="0"/>
                  <a:t> </a:t>
                </a:r>
                <a:r>
                  <a:rPr lang="it-IT" dirty="0" err="1"/>
                  <a:t>segments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exceed</a:t>
                </a:r>
                <a:r>
                  <a:rPr lang="it-IT" dirty="0"/>
                  <a:t> a LONG </a:t>
                </a:r>
                <a:r>
                  <a:rPr lang="it-IT" dirty="0" err="1"/>
                  <a:t>value</a:t>
                </a:r>
                <a:r>
                  <a:rPr lang="it-IT" dirty="0"/>
                  <a:t> s.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line </a:t>
                </a:r>
                <a:r>
                  <a:rPr lang="it-IT" dirty="0" err="1"/>
                  <a:t>ax+by+c</a:t>
                </a:r>
                <a:r>
                  <a:rPr lang="it-IT" dirty="0"/>
                  <a:t>=0, a </a:t>
                </a:r>
                <a:r>
                  <a:rPr lang="it-IT" dirty="0" err="1"/>
                  <a:t>generic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described</a:t>
                </a:r>
                <a:r>
                  <a:rPr lang="it-IT" dirty="0"/>
                  <a:t> by: bx-ay+c2=0.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a line of 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horizontal</a:t>
                </a:r>
                <a:r>
                  <a:rPr lang="it-IT" dirty="0"/>
                  <a:t>, a = 1 </a:t>
                </a:r>
                <a:r>
                  <a:rPr lang="it-IT" dirty="0" err="1"/>
                  <a:t>without</a:t>
                </a:r>
                <a:r>
                  <a:rPr lang="it-IT" dirty="0"/>
                  <a:t> </a:t>
                </a:r>
                <a:r>
                  <a:rPr lang="it-IT" dirty="0" err="1"/>
                  <a:t>loss</a:t>
                </a:r>
                <a:r>
                  <a:rPr lang="it-IT" dirty="0"/>
                  <a:t> of </a:t>
                </a:r>
                <a:r>
                  <a:rPr lang="it-IT" dirty="0" err="1"/>
                  <a:t>generality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Thus</a:t>
                </a:r>
                <a:r>
                  <a:rPr lang="it-IT" dirty="0"/>
                  <a:t>,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: </a:t>
                </a:r>
                <a:r>
                  <a:rPr lang="it-IT" dirty="0" err="1"/>
                  <a:t>bx</a:t>
                </a:r>
                <a:r>
                  <a:rPr lang="it-IT" dirty="0"/>
                  <a:t> – y + c2 = 0.</a:t>
                </a:r>
              </a:p>
              <a:p>
                <a:pPr marL="0" indent="0">
                  <a:buNone/>
                </a:pP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to compute </a:t>
                </a:r>
                <a:r>
                  <a:rPr lang="it-IT" dirty="0" err="1"/>
                  <a:t>constraints</a:t>
                </a:r>
                <a:r>
                  <a:rPr lang="it-IT" dirty="0"/>
                  <a:t> on </a:t>
                </a:r>
                <a:r>
                  <a:rPr lang="it-IT" dirty="0" err="1"/>
                  <a:t>distances</a:t>
                </a:r>
                <a:r>
                  <a:rPr lang="it-IT" dirty="0"/>
                  <a:t> from the points,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Input </a:t>
                </a:r>
                <a:r>
                  <a:rPr lang="it-IT" dirty="0" err="1"/>
                  <a:t>type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LONG !!!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Try</a:t>
                </a:r>
                <a:r>
                  <a:rPr lang="it-IT" dirty="0"/>
                  <a:t> to make </a:t>
                </a:r>
                <a:r>
                  <a:rPr lang="it-IT" dirty="0" err="1"/>
                  <a:t>assumptions</a:t>
                </a:r>
                <a:r>
                  <a:rPr lang="it-IT" dirty="0"/>
                  <a:t> so to </a:t>
                </a:r>
                <a:r>
                  <a:rPr lang="it-IT" dirty="0" err="1"/>
                  <a:t>always</a:t>
                </a:r>
                <a:r>
                  <a:rPr lang="it-IT" dirty="0"/>
                  <a:t> </a:t>
                </a:r>
                <a:r>
                  <a:rPr lang="it-IT" dirty="0" err="1"/>
                  <a:t>obtain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 and </a:t>
                </a: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functions</a:t>
                </a:r>
                <a:r>
                  <a:rPr lang="it-IT" dirty="0"/>
                  <a:t> (</a:t>
                </a:r>
                <a:r>
                  <a:rPr lang="it-IT" dirty="0" err="1"/>
                  <a:t>If</a:t>
                </a:r>
                <a:r>
                  <a:rPr lang="it-IT" dirty="0"/>
                  <a:t> a != 1, </a:t>
                </a:r>
                <a:r>
                  <a:rPr lang="it-IT" dirty="0" err="1"/>
                  <a:t>constraints</a:t>
                </a:r>
                <a:r>
                  <a:rPr lang="it-IT" dirty="0"/>
                  <a:t> for the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would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be linear!).</a:t>
                </a:r>
              </a:p>
              <a:p>
                <a:pPr marL="0" indent="0">
                  <a:buNone/>
                </a:pPr>
                <a:r>
                  <a:rPr lang="it-IT" dirty="0"/>
                  <a:t>Output </a:t>
                </a:r>
                <a:r>
                  <a:rPr lang="it-IT" dirty="0" err="1"/>
                  <a:t>may</a:t>
                </a:r>
                <a:r>
                  <a:rPr lang="it-IT" dirty="0"/>
                  <a:t> </a:t>
                </a:r>
                <a:r>
                  <a:rPr lang="it-IT" dirty="0" err="1"/>
                  <a:t>depend</a:t>
                </a:r>
                <a:r>
                  <a:rPr lang="it-IT" dirty="0"/>
                  <a:t> on multiple calls to </a:t>
                </a:r>
                <a:r>
                  <a:rPr lang="it-IT" dirty="0" err="1"/>
                  <a:t>solve_linear_program</a:t>
                </a:r>
                <a:r>
                  <a:rPr lang="it-IT" dirty="0"/>
                  <a:t> (</a:t>
                </a:r>
                <a:r>
                  <a:rPr lang="it-IT" dirty="0" err="1"/>
                  <a:t>maybe</a:t>
                </a:r>
                <a:r>
                  <a:rPr lang="it-IT" dirty="0"/>
                  <a:t> after </a:t>
                </a:r>
                <a:r>
                  <a:rPr lang="it-IT" dirty="0" err="1"/>
                  <a:t>adding</a:t>
                </a:r>
                <a:r>
                  <a:rPr lang="it-IT" dirty="0"/>
                  <a:t> more </a:t>
                </a:r>
                <a:r>
                  <a:rPr lang="it-IT" dirty="0" err="1"/>
                  <a:t>constraints</a:t>
                </a:r>
                <a:r>
                  <a:rPr lang="it-IT" dirty="0"/>
                  <a:t>).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31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7: </a:t>
            </a:r>
            <a:r>
              <a:rPr lang="it-IT" dirty="0" err="1"/>
              <a:t>Octopussy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complete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property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tree</a:t>
            </a:r>
            <a:r>
              <a:rPr lang="it-IT" dirty="0"/>
              <a:t> from the </a:t>
            </a:r>
            <a:r>
              <a:rPr lang="it-IT" dirty="0" err="1"/>
              <a:t>leaves</a:t>
            </a:r>
            <a:r>
              <a:rPr lang="it-IT" dirty="0"/>
              <a:t> up to the root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property</a:t>
            </a:r>
            <a:r>
              <a:rPr lang="it-IT" dirty="0"/>
              <a:t> of the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Tree</a:t>
            </a:r>
            <a:r>
              <a:rPr lang="it-IT" dirty="0"/>
              <a:t>, a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works: sort the </a:t>
            </a:r>
            <a:r>
              <a:rPr lang="it-IT" dirty="0" err="1"/>
              <a:t>properties</a:t>
            </a:r>
            <a:r>
              <a:rPr lang="it-IT" dirty="0"/>
              <a:t> in </a:t>
            </a:r>
            <a:r>
              <a:rPr lang="it-IT" dirty="0" err="1"/>
              <a:t>increasing</a:t>
            </a:r>
            <a:r>
              <a:rPr lang="it-IT" dirty="0"/>
              <a:t> order and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subtrees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the overall time </a:t>
            </a:r>
            <a:r>
              <a:rPr lang="it-IT" dirty="0" err="1"/>
              <a:t>spent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subtrees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property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subtree’s</a:t>
            </a:r>
            <a:r>
              <a:rPr lang="it-IT" dirty="0"/>
              <a:t> root </a:t>
            </a:r>
            <a:r>
              <a:rPr lang="it-IT" dirty="0" err="1"/>
              <a:t>at</a:t>
            </a:r>
            <a:r>
              <a:rPr lang="it-IT" dirty="0"/>
              <a:t> some point, the </a:t>
            </a:r>
            <a:r>
              <a:rPr lang="it-IT" dirty="0" err="1"/>
              <a:t>answer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«no»,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«yes».</a:t>
            </a:r>
          </a:p>
          <a:p>
            <a:pPr marL="0" indent="0">
              <a:buNone/>
            </a:pPr>
            <a:r>
              <a:rPr lang="it-IT" dirty="0"/>
              <a:t>Use flags to </a:t>
            </a:r>
            <a:r>
              <a:rPr lang="it-IT" dirty="0" err="1"/>
              <a:t>mark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subtrees</a:t>
            </a:r>
            <a:r>
              <a:rPr lang="it-IT" dirty="0"/>
              <a:t> (do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!!!).</a:t>
            </a:r>
          </a:p>
          <a:p>
            <a:pPr marL="0" indent="0">
              <a:buNone/>
            </a:pPr>
            <a:r>
              <a:rPr lang="it-IT" dirty="0"/>
              <a:t>Use a recursive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the visiting time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subtree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make use of some </a:t>
            </a:r>
            <a:r>
              <a:rPr lang="it-IT" dirty="0" err="1"/>
              <a:t>precomputation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recursion</a:t>
            </a:r>
            <a:r>
              <a:rPr lang="it-IT" dirty="0"/>
              <a:t> in </a:t>
            </a:r>
            <a:r>
              <a:rPr lang="it-IT" dirty="0" err="1"/>
              <a:t>trees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680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Shopping Trip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demand </a:t>
            </a:r>
            <a:r>
              <a:rPr lang="it-IT" dirty="0" err="1"/>
              <a:t>nodes</a:t>
            </a:r>
            <a:r>
              <a:rPr lang="it-IT" dirty="0"/>
              <a:t> =&gt;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</a:t>
            </a:r>
            <a:r>
              <a:rPr lang="it-IT" dirty="0" err="1"/>
              <a:t>every</a:t>
            </a:r>
            <a:r>
              <a:rPr lang="it-IT" dirty="0"/>
              <a:t> demand </a:t>
            </a:r>
            <a:r>
              <a:rPr lang="it-IT" dirty="0" err="1"/>
              <a:t>node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demand </a:t>
            </a:r>
            <a:r>
              <a:rPr lang="it-IT" dirty="0" err="1"/>
              <a:t>nodes</a:t>
            </a:r>
            <a:r>
              <a:rPr lang="it-IT" dirty="0"/>
              <a:t>, output «yes».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Max-Flow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edge-disjoint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976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</a:t>
            </a:r>
            <a:r>
              <a:rPr lang="it-IT" dirty="0" err="1"/>
              <a:t>Knights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and </a:t>
            </a:r>
            <a:r>
              <a:rPr lang="it-IT" dirty="0" err="1"/>
              <a:t>vertices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c, </a:t>
            </a:r>
            <a:r>
              <a:rPr lang="it-IT" dirty="0" err="1"/>
              <a:t>calculate</a:t>
            </a:r>
            <a:r>
              <a:rPr lang="it-IT" dirty="0"/>
              <a:t> the maximum flow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vertex </a:t>
            </a:r>
            <a:r>
              <a:rPr lang="it-IT" dirty="0" err="1"/>
              <a:t>capacities</a:t>
            </a:r>
            <a:r>
              <a:rPr lang="it-IT" dirty="0"/>
              <a:t>, split </a:t>
            </a:r>
            <a:r>
              <a:rPr lang="it-IT" dirty="0" err="1"/>
              <a:t>each</a:t>
            </a:r>
            <a:r>
              <a:rPr lang="it-IT" dirty="0"/>
              <a:t> vertex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: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incoming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whereas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outgoing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the source to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position and from </a:t>
            </a:r>
            <a:r>
              <a:rPr lang="it-IT" dirty="0" err="1"/>
              <a:t>escape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</p:txBody>
      </p:sp>
    </p:spTree>
    <p:extLst>
      <p:ext uri="{BB962C8B-B14F-4D97-AF65-F5344CB8AC3E}">
        <p14:creationId xmlns:p14="http://schemas.microsoft.com/office/powerpoint/2010/main" val="3011618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Coin </a:t>
            </a:r>
            <a:r>
              <a:rPr lang="it-IT" dirty="0" err="1"/>
              <a:t>Tossing</a:t>
            </a:r>
            <a:r>
              <a:rPr lang="it-IT" dirty="0"/>
              <a:t> Tournament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matches and a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the </a:t>
            </a:r>
            <a:r>
              <a:rPr lang="it-IT" dirty="0" err="1"/>
              <a:t>former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Bipartite </a:t>
            </a:r>
            <a:r>
              <a:rPr lang="it-IT" dirty="0" err="1"/>
              <a:t>graph</a:t>
            </a:r>
            <a:r>
              <a:rPr lang="it-IT" dirty="0"/>
              <a:t>: on one side matches, on the </a:t>
            </a:r>
            <a:r>
              <a:rPr lang="it-IT" dirty="0" err="1"/>
              <a:t>other</a:t>
            </a:r>
            <a:r>
              <a:rPr lang="it-IT" dirty="0"/>
              <a:t> side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leaderboard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obtainable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points </a:t>
            </a:r>
            <a:r>
              <a:rPr lang="it-IT" dirty="0" err="1"/>
              <a:t>flowing</a:t>
            </a:r>
            <a:r>
              <a:rPr lang="it-IT" dirty="0"/>
              <a:t> from the matches </a:t>
            </a:r>
            <a:r>
              <a:rPr lang="it-IT" dirty="0" err="1"/>
              <a:t>fulfill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points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in the </a:t>
            </a:r>
            <a:r>
              <a:rPr lang="it-IT" dirty="0" err="1"/>
              <a:t>leaderboard</a:t>
            </a:r>
            <a:r>
              <a:rPr lang="it-IT" dirty="0"/>
              <a:t> (i.e. flow == </a:t>
            </a:r>
            <a:r>
              <a:rPr lang="it-IT" dirty="0" err="1"/>
              <a:t>sum_points</a:t>
            </a:r>
            <a:r>
              <a:rPr lang="it-IT" dirty="0"/>
              <a:t>) AND </a:t>
            </a:r>
            <a:r>
              <a:rPr lang="it-IT" dirty="0" err="1"/>
              <a:t>all</a:t>
            </a:r>
            <a:r>
              <a:rPr lang="it-IT" dirty="0"/>
              <a:t> the matches are </a:t>
            </a:r>
            <a:r>
              <a:rPr lang="it-IT" dirty="0" err="1"/>
              <a:t>assigned</a:t>
            </a:r>
            <a:r>
              <a:rPr lang="it-IT" dirty="0"/>
              <a:t> a winner (i.e. flow == </a:t>
            </a:r>
            <a:r>
              <a:rPr lang="it-IT" dirty="0" err="1"/>
              <a:t>number_of_matches</a:t>
            </a:r>
            <a:r>
              <a:rPr lang="it-IT" dirty="0"/>
              <a:t>, </a:t>
            </a:r>
            <a:r>
              <a:rPr lang="it-IT" dirty="0" err="1"/>
              <a:t>edge</a:t>
            </a:r>
            <a:r>
              <a:rPr lang="it-IT" dirty="0"/>
              <a:t> case).</a:t>
            </a:r>
          </a:p>
          <a:p>
            <a:pPr marL="0" indent="0">
              <a:buNone/>
            </a:pPr>
            <a:r>
              <a:rPr lang="it-IT" dirty="0"/>
              <a:t>The max-flow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so to </a:t>
            </a:r>
            <a:r>
              <a:rPr lang="it-IT" dirty="0" err="1"/>
              <a:t>maximize</a:t>
            </a:r>
            <a:r>
              <a:rPr lang="it-IT" dirty="0"/>
              <a:t>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sets.</a:t>
            </a:r>
          </a:p>
        </p:txBody>
      </p:sp>
    </p:spTree>
    <p:extLst>
      <p:ext uri="{BB962C8B-B14F-4D97-AF65-F5344CB8AC3E}">
        <p14:creationId xmlns:p14="http://schemas.microsoft.com/office/powerpoint/2010/main" val="3678573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London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string</a:t>
            </a:r>
            <a:r>
              <a:rPr lang="it-IT" dirty="0"/>
              <a:t> and a set of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characters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construct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set.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intrinsic</a:t>
            </a:r>
            <a:r>
              <a:rPr lang="it-IT" dirty="0"/>
              <a:t> capability of </a:t>
            </a:r>
            <a:r>
              <a:rPr lang="it-IT" dirty="0" err="1"/>
              <a:t>maximizing</a:t>
            </a:r>
            <a:r>
              <a:rPr lang="it-IT" dirty="0"/>
              <a:t> a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sets.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sequentially</a:t>
            </a:r>
            <a:r>
              <a:rPr lang="it-IT" dirty="0"/>
              <a:t> </a:t>
            </a:r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appearing</a:t>
            </a:r>
            <a:r>
              <a:rPr lang="it-IT" dirty="0"/>
              <a:t> </a:t>
            </a:r>
            <a:r>
              <a:rPr lang="it-IT" dirty="0" err="1"/>
              <a:t>character</a:t>
            </a:r>
            <a:r>
              <a:rPr lang="it-IT" dirty="0"/>
              <a:t> in the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to store </a:t>
            </a:r>
            <a:r>
              <a:rPr lang="it-IT" dirty="0" err="1"/>
              <a:t>two</a:t>
            </a:r>
            <a:r>
              <a:rPr lang="it-IT" dirty="0"/>
              <a:t> sets of </a:t>
            </a:r>
            <a:r>
              <a:rPr lang="it-IT" dirty="0" err="1"/>
              <a:t>letters</a:t>
            </a:r>
            <a:r>
              <a:rPr lang="it-IT" dirty="0"/>
              <a:t> of the </a:t>
            </a:r>
            <a:r>
              <a:rPr lang="it-IT" dirty="0" err="1"/>
              <a:t>alphabet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26*2 </a:t>
            </a:r>
            <a:r>
              <a:rPr lang="it-IT" dirty="0" err="1"/>
              <a:t>nodes</a:t>
            </a:r>
            <a:r>
              <a:rPr lang="it-IT" dirty="0"/>
              <a:t>.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multiplicity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accounted</a:t>
            </a:r>
            <a:r>
              <a:rPr lang="it-IT" dirty="0"/>
              <a:t> in separate </a:t>
            </a:r>
            <a:r>
              <a:rPr lang="it-IT" dirty="0" err="1"/>
              <a:t>vectors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supply/demand of flow from/to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letter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Scan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input and use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to store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repeating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account for </a:t>
            </a:r>
            <a:r>
              <a:rPr lang="it-IT" dirty="0" err="1"/>
              <a:t>paired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, use a data </a:t>
            </a:r>
            <a:r>
              <a:rPr lang="it-IT" dirty="0" err="1"/>
              <a:t>structure</a:t>
            </a:r>
            <a:r>
              <a:rPr lang="it-IT" dirty="0"/>
              <a:t> to </a:t>
            </a:r>
            <a:r>
              <a:rPr lang="it-IT" dirty="0" err="1"/>
              <a:t>map</a:t>
            </a:r>
            <a:r>
              <a:rPr lang="it-IT" dirty="0"/>
              <a:t> the second </a:t>
            </a:r>
            <a:r>
              <a:rPr lang="it-IT" dirty="0" err="1"/>
              <a:t>letter</a:t>
            </a:r>
            <a:r>
              <a:rPr lang="it-IT" dirty="0"/>
              <a:t> to the first one and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draw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latter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length</a:t>
            </a:r>
            <a:r>
              <a:rPr lang="it-IT" dirty="0"/>
              <a:t> of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,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/>
              <a:t>N.B.:</a:t>
            </a:r>
            <a:r>
              <a:rPr lang="it-IT" dirty="0"/>
              <a:t> the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for the </a:t>
            </a:r>
            <a:r>
              <a:rPr lang="it-IT" dirty="0" err="1"/>
              <a:t>runtime</a:t>
            </a:r>
            <a:r>
              <a:rPr lang="it-IT" dirty="0"/>
              <a:t>. I </a:t>
            </a:r>
            <a:r>
              <a:rPr lang="it-IT" dirty="0" err="1"/>
              <a:t>stored</a:t>
            </a:r>
            <a:r>
              <a:rPr lang="it-IT" dirty="0"/>
              <a:t> the matchings in a </a:t>
            </a:r>
            <a:r>
              <a:rPr lang="it-IT" dirty="0" err="1"/>
              <a:t>matrix</a:t>
            </a:r>
            <a:r>
              <a:rPr lang="it-IT" dirty="0"/>
              <a:t> and </a:t>
            </a:r>
            <a:r>
              <a:rPr lang="it-IT" dirty="0" err="1"/>
              <a:t>added</a:t>
            </a:r>
            <a:r>
              <a:rPr lang="it-IT" dirty="0"/>
              <a:t>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b="1" dirty="0"/>
              <a:t>after</a:t>
            </a:r>
            <a:r>
              <a:rPr lang="it-IT" dirty="0"/>
              <a:t> reading </a:t>
            </a:r>
            <a:r>
              <a:rPr lang="it-IT" dirty="0" err="1"/>
              <a:t>all</a:t>
            </a:r>
            <a:r>
              <a:rPr lang="it-IT" dirty="0"/>
              <a:t> the input.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were</a:t>
            </a:r>
            <a:r>
              <a:rPr lang="it-IT" dirty="0"/>
              <a:t> to do </a:t>
            </a:r>
            <a:r>
              <a:rPr lang="it-IT" dirty="0" err="1"/>
              <a:t>this</a:t>
            </a:r>
            <a:r>
              <a:rPr lang="it-IT" dirty="0"/>
              <a:t> on-the-</a:t>
            </a:r>
            <a:r>
              <a:rPr lang="it-IT" dirty="0" err="1"/>
              <a:t>fly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b="1" dirty="0" err="1"/>
              <a:t>timeout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invoked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6513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9: Kingdom </a:t>
            </a:r>
            <a:r>
              <a:rPr lang="it-IT" dirty="0" err="1"/>
              <a:t>Defence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minimum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just like the one on the tutorial slides.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a </a:t>
            </a:r>
            <a:r>
              <a:rPr lang="it-IT" dirty="0" err="1"/>
              <a:t>needed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a minimum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capacity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to Cmax – </a:t>
            </a:r>
            <a:r>
              <a:rPr lang="it-IT" dirty="0" err="1"/>
              <a:t>Cmin</a:t>
            </a:r>
            <a:r>
              <a:rPr lang="it-IT" dirty="0"/>
              <a:t>, </a:t>
            </a:r>
            <a:r>
              <a:rPr lang="it-IT" dirty="0" err="1"/>
              <a:t>increase</a:t>
            </a:r>
            <a:r>
              <a:rPr lang="it-IT" dirty="0"/>
              <a:t> the demand of the source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</a:t>
            </a:r>
            <a:r>
              <a:rPr lang="it-IT" dirty="0" err="1"/>
              <a:t>Cmin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decreasing</a:t>
            </a:r>
            <a:r>
              <a:rPr lang="it-IT" dirty="0"/>
              <a:t> the demand of the target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</a:t>
            </a:r>
            <a:r>
              <a:rPr lang="it-IT" dirty="0" err="1"/>
              <a:t>Cmin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 </a:t>
            </a:r>
            <a:r>
              <a:rPr lang="it-IT" dirty="0" err="1"/>
              <a:t>calculate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the </a:t>
            </a:r>
            <a:r>
              <a:rPr lang="it-IT" dirty="0" err="1"/>
              <a:t>current</a:t>
            </a:r>
            <a:r>
              <a:rPr lang="it-IT" dirty="0"/>
              <a:t> one.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positive,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demand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</a:t>
            </a:r>
            <a:r>
              <a:rPr lang="it-IT" dirty="0" err="1"/>
              <a:t>sink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negative,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supply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source.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maximum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sum of the demands (positive </a:t>
            </a:r>
            <a:r>
              <a:rPr lang="it-IT" dirty="0" err="1"/>
              <a:t>differences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97814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Algocoön</a:t>
            </a:r>
            <a:r>
              <a:rPr lang="it-IT" dirty="0"/>
              <a:t> Group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endpoints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MinCut-MaxFlow</a:t>
            </a:r>
            <a:r>
              <a:rPr lang="it-IT" dirty="0"/>
              <a:t> </a:t>
            </a:r>
            <a:r>
              <a:rPr lang="it-IT" dirty="0" err="1"/>
              <a:t>theorem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slides), the </a:t>
            </a:r>
            <a:r>
              <a:rPr lang="it-IT" dirty="0" err="1"/>
              <a:t>value</a:t>
            </a:r>
            <a:r>
              <a:rPr lang="it-IT" dirty="0"/>
              <a:t> of a 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s and 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maximum flow </a:t>
            </a:r>
            <a:r>
              <a:rPr lang="it-IT" dirty="0" err="1"/>
              <a:t>flowing</a:t>
            </a:r>
            <a:r>
              <a:rPr lang="it-IT" dirty="0"/>
              <a:t> from s to t.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know </a:t>
            </a:r>
            <a:r>
              <a:rPr lang="it-IT" dirty="0" err="1"/>
              <a:t>what</a:t>
            </a:r>
            <a:r>
              <a:rPr lang="it-IT" dirty="0"/>
              <a:t> are the best endpoints to </a:t>
            </a:r>
            <a:r>
              <a:rPr lang="it-IT" dirty="0" err="1"/>
              <a:t>calculate</a:t>
            </a:r>
            <a:r>
              <a:rPr lang="it-IT" dirty="0"/>
              <a:t> the flow on.</a:t>
            </a:r>
          </a:p>
          <a:p>
            <a:pPr marL="0" indent="0">
              <a:buNone/>
            </a:pP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naively</a:t>
            </a:r>
            <a:r>
              <a:rPr lang="it-IT" dirty="0"/>
              <a:t> </a:t>
            </a:r>
            <a:r>
              <a:rPr lang="it-IT" dirty="0" err="1"/>
              <a:t>trying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combinations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(O(n^2)),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think</a:t>
            </a:r>
            <a:r>
              <a:rPr lang="it-IT" dirty="0"/>
              <a:t> of one </a:t>
            </a:r>
            <a:r>
              <a:rPr lang="it-IT" dirty="0" err="1"/>
              <a:t>node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part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partition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Hence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 for a flow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of </a:t>
            </a:r>
            <a:r>
              <a:rPr lang="it-IT" dirty="0" err="1"/>
              <a:t>generality</a:t>
            </a:r>
            <a:r>
              <a:rPr lang="it-IT" dirty="0"/>
              <a:t> and </a:t>
            </a:r>
            <a:r>
              <a:rPr lang="it-IT" dirty="0" err="1"/>
              <a:t>iterating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remaing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targets.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do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iterating</a:t>
            </a:r>
            <a:r>
              <a:rPr lang="it-IT" dirty="0"/>
              <a:t> over source </a:t>
            </a:r>
            <a:r>
              <a:rPr lang="it-IT" dirty="0" err="1"/>
              <a:t>nodes</a:t>
            </a:r>
            <a:r>
              <a:rPr lang="it-IT" dirty="0"/>
              <a:t> and </a:t>
            </a:r>
            <a:r>
              <a:rPr lang="it-IT" dirty="0" err="1"/>
              <a:t>leaving</a:t>
            </a:r>
            <a:r>
              <a:rPr lang="it-IT" dirty="0"/>
              <a:t> the target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(O(n)).</a:t>
            </a:r>
          </a:p>
          <a:p>
            <a:pPr marL="0" indent="0">
              <a:buNone/>
            </a:pPr>
            <a:r>
              <a:rPr lang="it-IT" dirty="0"/>
              <a:t>The minimum </a:t>
            </a:r>
            <a:r>
              <a:rPr lang="it-IT" dirty="0" err="1"/>
              <a:t>cut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pairs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the minimum </a:t>
            </a: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came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318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Beach </a:t>
            </a:r>
            <a:r>
              <a:rPr lang="it-IT" dirty="0" err="1"/>
              <a:t>Bars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locations and a scope (</a:t>
            </a:r>
            <a:r>
              <a:rPr lang="it-IT" dirty="0" err="1"/>
              <a:t>within</a:t>
            </a:r>
            <a:r>
              <a:rPr lang="it-IT" dirty="0"/>
              <a:t> 100m), </a:t>
            </a:r>
            <a:r>
              <a:rPr lang="it-IT" dirty="0" err="1"/>
              <a:t>find</a:t>
            </a:r>
            <a:r>
              <a:rPr lang="it-IT" dirty="0"/>
              <a:t> the maximum </a:t>
            </a:r>
            <a:r>
              <a:rPr lang="it-IT" dirty="0" err="1"/>
              <a:t>number</a:t>
            </a:r>
            <a:r>
              <a:rPr lang="it-IT" dirty="0"/>
              <a:t> of locations </a:t>
            </a:r>
            <a:r>
              <a:rPr lang="it-IT" dirty="0" err="1"/>
              <a:t>covered</a:t>
            </a:r>
            <a:r>
              <a:rPr lang="it-IT" dirty="0"/>
              <a:t> by the scope [x-100, x+100], the minimum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and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locations.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SOLVE IT ON CODEEXPERT</a:t>
            </a:r>
          </a:p>
        </p:txBody>
      </p:sp>
    </p:spTree>
    <p:extLst>
      <p:ext uri="{BB962C8B-B14F-4D97-AF65-F5344CB8AC3E}">
        <p14:creationId xmlns:p14="http://schemas.microsoft.com/office/powerpoint/2010/main" val="10335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11: Phantom </a:t>
            </a:r>
            <a:r>
              <a:rPr lang="it-IT" dirty="0" err="1"/>
              <a:t>Menace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a set of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and a set of end </a:t>
            </a:r>
            <a:r>
              <a:rPr lang="it-IT" dirty="0" err="1"/>
              <a:t>nodes</a:t>
            </a:r>
            <a:r>
              <a:rPr lang="it-IT" dirty="0"/>
              <a:t>, output the minimum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sets.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statement</a:t>
            </a:r>
            <a:r>
              <a:rPr lang="it-IT" dirty="0"/>
              <a:t> </a:t>
            </a:r>
            <a:r>
              <a:rPr lang="it-IT" dirty="0" err="1"/>
              <a:t>clearly</a:t>
            </a:r>
            <a:r>
              <a:rPr lang="it-IT" dirty="0"/>
              <a:t> </a:t>
            </a:r>
            <a:r>
              <a:rPr lang="it-IT" dirty="0" err="1"/>
              <a:t>tells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 minimum vertex </a:t>
            </a:r>
            <a:r>
              <a:rPr lang="it-IT" dirty="0" err="1"/>
              <a:t>cut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know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flow, </a:t>
            </a:r>
            <a:r>
              <a:rPr lang="it-IT" dirty="0" err="1"/>
              <a:t>simply</a:t>
            </a:r>
            <a:r>
              <a:rPr lang="it-IT" dirty="0"/>
              <a:t> split </a:t>
            </a:r>
            <a:r>
              <a:rPr lang="it-IT" dirty="0" err="1"/>
              <a:t>each</a:t>
            </a:r>
            <a:r>
              <a:rPr lang="it-IT" dirty="0"/>
              <a:t> vertex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(in and out) and </a:t>
            </a: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in </a:t>
            </a:r>
            <a:r>
              <a:rPr lang="it-IT" dirty="0" err="1"/>
              <a:t>between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corresponds</a:t>
            </a:r>
            <a:r>
              <a:rPr lang="it-IT" dirty="0"/>
              <a:t> to the minimum vertex </a:t>
            </a:r>
            <a:r>
              <a:rPr lang="it-IT" dirty="0" err="1"/>
              <a:t>cut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6533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12: San Francisco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weighted</a:t>
                </a:r>
                <a:r>
                  <a:rPr lang="it-IT" dirty="0"/>
                  <a:t> </a:t>
                </a:r>
                <a:r>
                  <a:rPr lang="it-IT" dirty="0" err="1"/>
                  <a:t>directed</a:t>
                </a:r>
                <a:r>
                  <a:rPr lang="it-IT" dirty="0"/>
                  <a:t> </a:t>
                </a:r>
                <a:r>
                  <a:rPr lang="it-IT" dirty="0" err="1"/>
                  <a:t>graph</a:t>
                </a:r>
                <a:r>
                  <a:rPr lang="it-IT" dirty="0"/>
                  <a:t> with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point, tell </a:t>
                </a:r>
                <a:r>
                  <a:rPr lang="it-IT" dirty="0" err="1"/>
                  <a:t>if</a:t>
                </a:r>
                <a:r>
                  <a:rPr lang="it-IT" dirty="0"/>
                  <a:t> a k-long </a:t>
                </a:r>
                <a:r>
                  <a:rPr lang="it-IT" dirty="0" err="1"/>
                  <a:t>path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total</a:t>
                </a:r>
                <a:r>
                  <a:rPr lang="it-IT" dirty="0"/>
                  <a:t> weight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a </a:t>
                </a:r>
                <a:r>
                  <a:rPr lang="it-IT" i="1" dirty="0"/>
                  <a:t>long</a:t>
                </a:r>
                <a:r>
                  <a:rPr lang="it-IT" dirty="0"/>
                  <a:t> </a:t>
                </a:r>
                <a:r>
                  <a:rPr lang="it-IT" dirty="0" err="1"/>
                  <a:t>threshold</a:t>
                </a:r>
                <a:r>
                  <a:rPr lang="it-IT" dirty="0"/>
                  <a:t> x.</a:t>
                </a:r>
              </a:p>
              <a:p>
                <a:pPr marL="0" indent="0">
                  <a:buNone/>
                </a:pPr>
                <a:r>
                  <a:rPr lang="it-IT" dirty="0"/>
                  <a:t>Points </a:t>
                </a:r>
                <a:r>
                  <a:rPr lang="it-IT" dirty="0" err="1"/>
                  <a:t>that</a:t>
                </a:r>
                <a:r>
                  <a:rPr lang="it-IT" dirty="0"/>
                  <a:t>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out </a:t>
                </a:r>
                <a:r>
                  <a:rPr lang="it-IT" dirty="0" err="1"/>
                  <a:t>edges</a:t>
                </a:r>
                <a:r>
                  <a:rPr lang="it-IT" dirty="0"/>
                  <a:t> are </a:t>
                </a:r>
                <a:r>
                  <a:rPr lang="it-IT" dirty="0" err="1"/>
                  <a:t>linked</a:t>
                </a:r>
                <a:r>
                  <a:rPr lang="it-IT" dirty="0"/>
                  <a:t> to the </a:t>
                </a:r>
                <a:r>
                  <a:rPr lang="it-IT" dirty="0" err="1"/>
                  <a:t>starting</a:t>
                </a:r>
                <a:r>
                  <a:rPr lang="it-IT" dirty="0"/>
                  <a:t> point with a 0-capacity </a:t>
                </a:r>
                <a:r>
                  <a:rPr lang="it-IT" dirty="0" err="1"/>
                  <a:t>edge</a:t>
                </a:r>
                <a:r>
                  <a:rPr lang="it-IT" dirty="0"/>
                  <a:t>. </a:t>
                </a:r>
                <a:r>
                  <a:rPr lang="it-IT" dirty="0" err="1"/>
                  <a:t>Flowing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count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move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approach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DP, </a:t>
                </a:r>
                <a:r>
                  <a:rPr lang="it-IT" dirty="0" err="1"/>
                  <a:t>since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an </a:t>
                </a:r>
                <a:r>
                  <a:rPr lang="it-IT" dirty="0" err="1"/>
                  <a:t>optimal</a:t>
                </a:r>
                <a:r>
                  <a:rPr lang="it-IT" dirty="0"/>
                  <a:t> </a:t>
                </a:r>
                <a:r>
                  <a:rPr lang="it-IT" dirty="0" err="1"/>
                  <a:t>substructure</a:t>
                </a:r>
                <a:r>
                  <a:rPr lang="it-IT" dirty="0"/>
                  <a:t>: telling </a:t>
                </a:r>
                <a:r>
                  <a:rPr lang="it-IT" dirty="0" err="1"/>
                  <a:t>if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 with k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equivalent</a:t>
                </a:r>
                <a:r>
                  <a:rPr lang="it-IT" dirty="0"/>
                  <a:t> to </a:t>
                </a:r>
                <a:r>
                  <a:rPr lang="it-IT" dirty="0" err="1"/>
                  <a:t>finding</a:t>
                </a:r>
                <a:r>
                  <a:rPr lang="it-IT" dirty="0"/>
                  <a:t> the best out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x-w[</a:t>
                </a:r>
                <a:r>
                  <a:rPr lang="it-IT" dirty="0" err="1"/>
                  <a:t>edge</a:t>
                </a:r>
                <a:r>
                  <a:rPr lang="it-IT" dirty="0"/>
                  <a:t>] with k-1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the target </a:t>
                </a:r>
                <a:r>
                  <a:rPr lang="it-IT" dirty="0" err="1"/>
                  <a:t>node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impossible</a:t>
                </a:r>
                <a:r>
                  <a:rPr lang="it-IT" dirty="0"/>
                  <a:t> to build the intuitive DP </a:t>
                </a:r>
                <a:r>
                  <a:rPr lang="it-IT" dirty="0" err="1"/>
                  <a:t>where</a:t>
                </a:r>
                <a:r>
                  <a:rPr lang="it-IT" dirty="0"/>
                  <a:t> I </a:t>
                </a:r>
                <a:r>
                  <a:rPr lang="it-IT" dirty="0" err="1"/>
                  <a:t>have</a:t>
                </a:r>
                <a:r>
                  <a:rPr lang="it-IT" dirty="0"/>
                  <a:t> to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while</a:t>
                </a:r>
                <a:r>
                  <a:rPr lang="it-IT" dirty="0"/>
                  <a:t> keeping track of </a:t>
                </a:r>
                <a:r>
                  <a:rPr lang="it-IT" dirty="0" err="1"/>
                  <a:t>this</a:t>
                </a:r>
                <a:r>
                  <a:rPr lang="it-IT" dirty="0"/>
                  <a:t> big intermediate </a:t>
                </a:r>
                <a:r>
                  <a:rPr lang="it-IT" dirty="0" err="1"/>
                  <a:t>value</a:t>
                </a:r>
                <a:r>
                  <a:rPr lang="it-IT" dirty="0"/>
                  <a:t> in </a:t>
                </a:r>
                <a:r>
                  <a:rPr lang="it-IT" dirty="0" err="1"/>
                  <a:t>my</a:t>
                </a:r>
                <a:r>
                  <a:rPr lang="it-IT" dirty="0"/>
                  <a:t> state. </a:t>
                </a:r>
                <a:r>
                  <a:rPr lang="it-IT" dirty="0" err="1"/>
                  <a:t>Hence</a:t>
                </a:r>
                <a:r>
                  <a:rPr lang="it-IT" dirty="0"/>
                  <a:t>, I </a:t>
                </a:r>
                <a:r>
                  <a:rPr lang="it-IT" dirty="0" err="1"/>
                  <a:t>change</a:t>
                </a:r>
                <a:r>
                  <a:rPr lang="it-IT" dirty="0"/>
                  <a:t> the DP relation to </a:t>
                </a:r>
                <a:r>
                  <a:rPr lang="it-IT" dirty="0" err="1"/>
                  <a:t>calculating</a:t>
                </a:r>
                <a:r>
                  <a:rPr lang="it-IT" dirty="0"/>
                  <a:t> the maximum weight I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with a FIXED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By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</a:t>
                </a:r>
                <a:r>
                  <a:rPr lang="it-IT" dirty="0" err="1"/>
                  <a:t>outside</a:t>
                </a:r>
                <a:r>
                  <a:rPr lang="it-IT" dirty="0"/>
                  <a:t> the DP relation I </a:t>
                </a:r>
                <a:r>
                  <a:rPr lang="it-IT" dirty="0" err="1"/>
                  <a:t>keep</a:t>
                </a:r>
                <a:r>
                  <a:rPr lang="it-IT" dirty="0"/>
                  <a:t> track of the minimum </a:t>
                </a:r>
                <a:r>
                  <a:rPr lang="it-IT" dirty="0" err="1"/>
                  <a:t>amount</a:t>
                </a:r>
                <a:r>
                  <a:rPr lang="it-IT" dirty="0"/>
                  <a:t> </a:t>
                </a:r>
                <a:r>
                  <a:rPr lang="it-IT" dirty="0" err="1"/>
                  <a:t>needed</a:t>
                </a:r>
                <a:r>
                  <a:rPr lang="it-IT" dirty="0"/>
                  <a:t> and break from the loop.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deriving</a:t>
                </a:r>
                <a:r>
                  <a:rPr lang="it-IT" dirty="0"/>
                  <a:t> a DP relation,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possible</a:t>
                </a:r>
                <a:r>
                  <a:rPr lang="it-IT" dirty="0"/>
                  <a:t> </a:t>
                </a:r>
                <a:r>
                  <a:rPr lang="it-IT" dirty="0" err="1"/>
                  <a:t>dimensions</a:t>
                </a:r>
                <a:r>
                  <a:rPr lang="it-IT" dirty="0"/>
                  <a:t> of </a:t>
                </a:r>
                <a:r>
                  <a:rPr lang="it-IT" dirty="0" err="1"/>
                  <a:t>its</a:t>
                </a:r>
                <a:r>
                  <a:rPr lang="it-IT" dirty="0"/>
                  <a:t> state!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  <a:blipFill>
                <a:blip r:embed="rId2"/>
                <a:stretch>
                  <a:fillRect l="-522" t="-22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49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</a:t>
            </a:r>
            <a:r>
              <a:rPr lang="it-IT" dirty="0" err="1"/>
              <a:t>Hagrid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tree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best visiting order so to </a:t>
            </a:r>
            <a:r>
              <a:rPr lang="it-IT" dirty="0" err="1"/>
              <a:t>maximize</a:t>
            </a:r>
            <a:r>
              <a:rPr lang="it-IT" dirty="0"/>
              <a:t> the cost of </a:t>
            </a:r>
            <a:r>
              <a:rPr lang="it-IT" dirty="0" err="1"/>
              <a:t>each</a:t>
            </a:r>
            <a:r>
              <a:rPr lang="it-IT" dirty="0"/>
              <a:t> vertex. The cost </a:t>
            </a:r>
            <a:r>
              <a:rPr lang="it-IT" dirty="0" err="1"/>
              <a:t>diminishes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visiting time </a:t>
            </a:r>
            <a:r>
              <a:rPr lang="it-IT" dirty="0" err="1"/>
              <a:t>increases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Recursively</a:t>
            </a:r>
            <a:r>
              <a:rPr lang="it-IT" dirty="0"/>
              <a:t> </a:t>
            </a:r>
            <a:r>
              <a:rPr lang="it-IT" dirty="0" err="1"/>
              <a:t>calculate</a:t>
            </a:r>
            <a:r>
              <a:rPr lang="it-IT" dirty="0"/>
              <a:t> the time t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subtree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n and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prefer</a:t>
            </a:r>
            <a:r>
              <a:rPr lang="it-IT" dirty="0"/>
              <a:t> the </a:t>
            </a:r>
            <a:r>
              <a:rPr lang="it-IT" dirty="0" err="1"/>
              <a:t>lowest</a:t>
            </a:r>
            <a:r>
              <a:rPr lang="it-IT" dirty="0"/>
              <a:t> t/n in the DFS.</a:t>
            </a:r>
          </a:p>
        </p:txBody>
      </p:sp>
    </p:spTree>
    <p:extLst>
      <p:ext uri="{BB962C8B-B14F-4D97-AF65-F5344CB8AC3E}">
        <p14:creationId xmlns:p14="http://schemas.microsoft.com/office/powerpoint/2010/main" val="501329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Punch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array, </a:t>
            </a:r>
            <a:r>
              <a:rPr lang="it-IT" dirty="0" err="1"/>
              <a:t>minimize</a:t>
            </a:r>
            <a:r>
              <a:rPr lang="it-IT" dirty="0"/>
              <a:t> the cost of a </a:t>
            </a:r>
            <a:r>
              <a:rPr lang="it-IT" dirty="0" err="1"/>
              <a:t>collection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k.</a:t>
            </a:r>
          </a:p>
          <a:p>
            <a:pPr marL="0" indent="0">
              <a:buNone/>
            </a:pP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, </a:t>
            </a:r>
            <a:r>
              <a:rPr lang="it-IT" dirty="0" err="1"/>
              <a:t>maximize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distinct</a:t>
            </a:r>
            <a:r>
              <a:rPr lang="it-IT" dirty="0"/>
              <a:t> beverages.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Unbounded</a:t>
            </a:r>
            <a:r>
              <a:rPr lang="it-IT" dirty="0"/>
              <a:t> </a:t>
            </a:r>
            <a:r>
              <a:rPr lang="it-IT" dirty="0" err="1"/>
              <a:t>knapsack</a:t>
            </a:r>
            <a:r>
              <a:rPr lang="it-IT" dirty="0"/>
              <a:t> DP with </a:t>
            </a:r>
            <a:r>
              <a:rPr lang="it-IT" dirty="0" err="1"/>
              <a:t>pair</a:t>
            </a:r>
            <a:r>
              <a:rPr lang="it-IT" dirty="0"/>
              <a:t>&lt;</a:t>
            </a:r>
            <a:r>
              <a:rPr lang="it-IT" dirty="0" err="1"/>
              <a:t>int,int</a:t>
            </a:r>
            <a:r>
              <a:rPr lang="it-IT" dirty="0"/>
              <a:t>&gt;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result</a:t>
            </a:r>
            <a:r>
              <a:rPr lang="it-IT" dirty="0"/>
              <a:t>. Use a custom compare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distinct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cost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Use a </a:t>
            </a:r>
            <a:r>
              <a:rPr lang="it-IT" dirty="0" err="1"/>
              <a:t>bool</a:t>
            </a:r>
            <a:r>
              <a:rPr lang="it-IT" dirty="0"/>
              <a:t> flag to </a:t>
            </a:r>
            <a:r>
              <a:rPr lang="it-IT" dirty="0" err="1"/>
              <a:t>keep</a:t>
            </a:r>
            <a:r>
              <a:rPr lang="it-IT" dirty="0"/>
              <a:t> track of </a:t>
            </a:r>
            <a:r>
              <a:rPr lang="it-IT" dirty="0" err="1"/>
              <a:t>when</a:t>
            </a:r>
            <a:r>
              <a:rPr lang="it-IT" dirty="0"/>
              <a:t> DP switches to a new </a:t>
            </a:r>
            <a:r>
              <a:rPr lang="it-IT" dirty="0" err="1"/>
              <a:t>element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19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Defensive</a:t>
            </a:r>
            <a:r>
              <a:rPr lang="it-IT" dirty="0"/>
              <a:t>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defense </a:t>
                </a:r>
                <a:r>
                  <a:rPr lang="it-IT" dirty="0" err="1"/>
                  <a:t>values</a:t>
                </a:r>
                <a:r>
                  <a:rPr lang="it-IT" dirty="0"/>
                  <a:t> and an </a:t>
                </a:r>
                <a:r>
                  <a:rPr lang="it-IT" dirty="0" err="1"/>
                  <a:t>attack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attacked</a:t>
                </a:r>
                <a:r>
                  <a:rPr lang="it-IT" dirty="0"/>
                  <a:t> </a:t>
                </a:r>
                <a:r>
                  <a:rPr lang="it-IT" dirty="0" err="1"/>
                  <a:t>defenders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e>
                    </m:nary>
                  </m:oMath>
                </a14:m>
                <a:r>
                  <a:rPr lang="it-IT" dirty="0"/>
                  <a:t>by </a:t>
                </a:r>
                <a:r>
                  <a:rPr lang="it-IT" dirty="0" err="1"/>
                  <a:t>choosing</a:t>
                </a:r>
                <a:r>
                  <a:rPr lang="it-IT" dirty="0"/>
                  <a:t> non-</a:t>
                </a:r>
                <a:r>
                  <a:rPr lang="it-IT" dirty="0" err="1"/>
                  <a:t>overlapping</a:t>
                </a:r>
                <a:r>
                  <a:rPr lang="it-IT" dirty="0"/>
                  <a:t> </a:t>
                </a:r>
                <a:r>
                  <a:rPr lang="it-IT" dirty="0" err="1"/>
                  <a:t>intervals</a:t>
                </a:r>
                <a:r>
                  <a:rPr lang="it-IT" dirty="0"/>
                  <a:t> [a, b]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sum of defense </a:t>
                </a:r>
                <a:r>
                  <a:rPr lang="it-IT" dirty="0" err="1"/>
                  <a:t>values</a:t>
                </a:r>
                <a:r>
                  <a:rPr lang="it-IT" dirty="0"/>
                  <a:t> over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interval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equal</a:t>
                </a:r>
                <a:r>
                  <a:rPr lang="it-IT" dirty="0"/>
                  <a:t> to k.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calculate</a:t>
                </a:r>
                <a:r>
                  <a:rPr lang="it-IT" dirty="0"/>
                  <a:t> the k-sum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every</a:t>
                </a:r>
                <a:r>
                  <a:rPr lang="it-IT" dirty="0"/>
                  <a:t> index.</a:t>
                </a:r>
              </a:p>
              <a:p>
                <a:pPr marL="0" indent="0">
                  <a:buNone/>
                </a:pPr>
                <a:r>
                  <a:rPr lang="it-IT" dirty="0" err="1"/>
                  <a:t>Knapsack</a:t>
                </a:r>
                <a:r>
                  <a:rPr lang="it-IT" dirty="0"/>
                  <a:t> DP to </a:t>
                </a:r>
                <a:r>
                  <a:rPr lang="it-IT" dirty="0" err="1"/>
                  <a:t>select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points. </a:t>
                </a:r>
                <a:r>
                  <a:rPr lang="it-IT" dirty="0" err="1"/>
                  <a:t>Don’t</a:t>
                </a:r>
                <a:r>
                  <a:rPr lang="it-IT" dirty="0"/>
                  <a:t> </a:t>
                </a:r>
                <a:r>
                  <a:rPr lang="it-IT" dirty="0" err="1"/>
                  <a:t>select</a:t>
                </a:r>
                <a:r>
                  <a:rPr lang="it-IT" dirty="0"/>
                  <a:t> a </a:t>
                </a:r>
                <a:r>
                  <a:rPr lang="it-IT" dirty="0" err="1"/>
                  <a:t>starting</a:t>
                </a:r>
                <a:r>
                  <a:rPr lang="it-IT" dirty="0"/>
                  <a:t> point </a:t>
                </a:r>
                <a:r>
                  <a:rPr lang="it-IT" dirty="0" err="1"/>
                  <a:t>if</a:t>
                </a:r>
                <a:r>
                  <a:rPr lang="it-IT" dirty="0"/>
                  <a:t> no k-sum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that</a:t>
                </a:r>
                <a:r>
                  <a:rPr lang="it-IT" dirty="0"/>
                  <a:t> index.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Switching to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precomputation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 </a:t>
                </a:r>
                <a:r>
                  <a:rPr lang="it-IT" dirty="0" err="1"/>
                  <a:t>sometimes</a:t>
                </a:r>
                <a:r>
                  <a:rPr lang="it-IT" dirty="0"/>
                  <a:t> </a:t>
                </a:r>
                <a:r>
                  <a:rPr lang="it-IT" dirty="0" err="1"/>
                  <a:t>useful</a:t>
                </a:r>
                <a:r>
                  <a:rPr lang="it-IT" dirty="0"/>
                  <a:t> to </a:t>
                </a:r>
                <a:r>
                  <a:rPr lang="it-IT" dirty="0" err="1"/>
                  <a:t>simplify</a:t>
                </a:r>
                <a:r>
                  <a:rPr lang="it-IT" dirty="0"/>
                  <a:t> the DP relation.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812" b="-5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9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The Great Game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paths</a:t>
            </a:r>
            <a:r>
              <a:rPr lang="it-IT" dirty="0"/>
              <a:t> from 1 to n, play a game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must </a:t>
            </a:r>
            <a:r>
              <a:rPr lang="it-IT" dirty="0" err="1"/>
              <a:t>move</a:t>
            </a:r>
            <a:r>
              <a:rPr lang="it-IT" dirty="0"/>
              <a:t> one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parity</a:t>
            </a:r>
            <a:r>
              <a:rPr lang="it-IT" dirty="0"/>
              <a:t> of the round </a:t>
            </a:r>
            <a:r>
              <a:rPr lang="it-IT" dirty="0" err="1"/>
              <a:t>number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the one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u="sng" dirty="0"/>
              <a:t>:</a:t>
            </a:r>
            <a:r>
              <a:rPr lang="it-IT" dirty="0"/>
              <a:t> </a:t>
            </a:r>
            <a:r>
              <a:rPr lang="it-IT" dirty="0" err="1"/>
              <a:t>explore</a:t>
            </a:r>
            <a:r>
              <a:rPr lang="it-IT" dirty="0"/>
              <a:t> the </a:t>
            </a:r>
            <a:r>
              <a:rPr lang="it-IT" dirty="0" err="1"/>
              <a:t>moves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separately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linked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Output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wins</a:t>
            </a:r>
            <a:r>
              <a:rPr lang="it-IT" dirty="0"/>
              <a:t>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who’s</a:t>
            </a:r>
            <a:r>
              <a:rPr lang="it-IT" dirty="0"/>
              <a:t> the </a:t>
            </a:r>
            <a:r>
              <a:rPr lang="it-IT" dirty="0" err="1"/>
              <a:t>owner</a:t>
            </a:r>
            <a:r>
              <a:rPr lang="it-IT" dirty="0"/>
              <a:t> of the first </a:t>
            </a:r>
            <a:r>
              <a:rPr lang="it-IT" dirty="0" err="1"/>
              <a:t>meeple</a:t>
            </a:r>
            <a:r>
              <a:rPr lang="it-IT" dirty="0"/>
              <a:t> to </a:t>
            </a:r>
            <a:r>
              <a:rPr lang="it-IT" dirty="0" err="1"/>
              <a:t>arrive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n.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the </a:t>
            </a:r>
            <a:r>
              <a:rPr lang="it-IT" dirty="0" err="1"/>
              <a:t>owner’s</a:t>
            </a:r>
            <a:r>
              <a:rPr lang="it-IT" dirty="0"/>
              <a:t> turn play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play to </a:t>
            </a:r>
            <a:r>
              <a:rPr lang="it-IT" dirty="0" err="1"/>
              <a:t>maximize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Edge case: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 are the </a:t>
            </a:r>
            <a:r>
              <a:rPr lang="it-IT" dirty="0" err="1"/>
              <a:t>same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parity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25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3: From Russia With Love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 and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passengers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gain. Extension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Similarly</a:t>
            </a:r>
            <a:r>
              <a:rPr lang="it-IT" dirty="0"/>
              <a:t>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, play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turn, play to </a:t>
            </a:r>
            <a:r>
              <a:rPr lang="it-IT" dirty="0" err="1"/>
              <a:t>minimize</a:t>
            </a:r>
            <a:r>
              <a:rPr lang="it-IT" dirty="0"/>
              <a:t> </a:t>
            </a:r>
            <a:r>
              <a:rPr lang="it-IT" dirty="0" err="1"/>
              <a:t>others</a:t>
            </a:r>
            <a:r>
              <a:rPr lang="it-IT" dirty="0"/>
              <a:t>’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 (</a:t>
            </a:r>
            <a:r>
              <a:rPr lang="it-IT" dirty="0" err="1"/>
              <a:t>worst</a:t>
            </a:r>
            <a:r>
              <a:rPr lang="it-IT" dirty="0"/>
              <a:t> case) =&gt; DP.</a:t>
            </a:r>
          </a:p>
          <a:p>
            <a:pPr marL="0" indent="0">
              <a:buNone/>
            </a:pPr>
            <a:r>
              <a:rPr lang="it-IT" dirty="0"/>
              <a:t>DP </a:t>
            </a:r>
            <a:r>
              <a:rPr lang="it-IT" dirty="0" err="1"/>
              <a:t>table</a:t>
            </a:r>
            <a:r>
              <a:rPr lang="it-IT" dirty="0"/>
              <a:t>: </a:t>
            </a:r>
            <a:r>
              <a:rPr lang="it-IT" dirty="0" err="1"/>
              <a:t>left</a:t>
            </a:r>
            <a:r>
              <a:rPr lang="it-IT" dirty="0"/>
              <a:t> index, </a:t>
            </a:r>
            <a:r>
              <a:rPr lang="it-IT" dirty="0" err="1"/>
              <a:t>right</a:t>
            </a:r>
            <a:r>
              <a:rPr lang="it-IT" dirty="0"/>
              <a:t> index, </a:t>
            </a:r>
            <a:r>
              <a:rPr lang="it-IT" dirty="0" err="1"/>
              <a:t>bool</a:t>
            </a:r>
            <a:r>
              <a:rPr lang="it-IT" dirty="0"/>
              <a:t> turn (mine or </a:t>
            </a:r>
            <a:r>
              <a:rPr lang="it-IT" dirty="0" err="1"/>
              <a:t>not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DP state can </a:t>
            </a:r>
            <a:r>
              <a:rPr lang="it-IT" dirty="0" err="1"/>
              <a:t>further</a:t>
            </a:r>
            <a:r>
              <a:rPr lang="it-IT" dirty="0"/>
              <a:t> be </a:t>
            </a:r>
            <a:r>
              <a:rPr lang="it-IT" dirty="0" err="1"/>
              <a:t>reduced</a:t>
            </a:r>
            <a:r>
              <a:rPr lang="it-IT" dirty="0"/>
              <a:t> by </a:t>
            </a:r>
            <a:r>
              <a:rPr lang="it-IT" dirty="0" err="1"/>
              <a:t>removing</a:t>
            </a:r>
            <a:r>
              <a:rPr lang="it-IT" dirty="0"/>
              <a:t> the turn </a:t>
            </a:r>
            <a:r>
              <a:rPr lang="it-IT" dirty="0" err="1"/>
              <a:t>variable</a:t>
            </a:r>
            <a:r>
              <a:rPr lang="it-IT" dirty="0"/>
              <a:t> (</a:t>
            </a:r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),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full points.</a:t>
            </a:r>
          </a:p>
        </p:txBody>
      </p:sp>
    </p:spTree>
    <p:extLst>
      <p:ext uri="{BB962C8B-B14F-4D97-AF65-F5344CB8AC3E}">
        <p14:creationId xmlns:p14="http://schemas.microsoft.com/office/powerpoint/2010/main" val="79763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Hit?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CGAL toy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predicate-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and the input size can be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i="1" dirty="0"/>
              <a:t>double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use the EPIC kernel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make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, check for </a:t>
            </a:r>
            <a:r>
              <a:rPr lang="it-IT" dirty="0" err="1"/>
              <a:t>intersections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one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(</a:t>
            </a:r>
            <a:r>
              <a:rPr lang="it-IT" dirty="0" err="1"/>
              <a:t>considerable</a:t>
            </a:r>
            <a:r>
              <a:rPr lang="it-IT" dirty="0"/>
              <a:t> </a:t>
            </a:r>
            <a:r>
              <a:rPr lang="it-IT" dirty="0" err="1"/>
              <a:t>speedup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5238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First Hit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nearest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must use the EPEC kernel.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trick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computations</a:t>
            </a:r>
            <a:r>
              <a:rPr lang="it-IT" dirty="0"/>
              <a:t> by clipping the </a:t>
            </a:r>
            <a:r>
              <a:rPr lang="it-IT" dirty="0" err="1"/>
              <a:t>ray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to the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way,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points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one are </a:t>
            </a:r>
            <a:r>
              <a:rPr lang="it-IT" dirty="0" err="1"/>
              <a:t>computed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O(</a:t>
            </a:r>
            <a:r>
              <a:rPr lang="it-IT" dirty="0" err="1"/>
              <a:t>logn</a:t>
            </a:r>
            <a:r>
              <a:rPr lang="it-IT" dirty="0"/>
              <a:t>) in a random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strategy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computations</a:t>
            </a:r>
            <a:r>
              <a:rPr lang="it-IT" dirty="0"/>
              <a:t> in case of an </a:t>
            </a:r>
            <a:r>
              <a:rPr lang="it-IT" dirty="0" err="1"/>
              <a:t>adversarial</a:t>
            </a:r>
            <a:r>
              <a:rPr lang="it-IT" dirty="0"/>
              <a:t> input,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preceding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the input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a </a:t>
            </a:r>
            <a:r>
              <a:rPr lang="it-IT" dirty="0" err="1"/>
              <a:t>random_shuffle</a:t>
            </a:r>
            <a:r>
              <a:rPr lang="it-IT" dirty="0"/>
              <a:t>()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annoying</a:t>
            </a:r>
            <a:r>
              <a:rPr lang="it-IT" dirty="0"/>
              <a:t> case.</a:t>
            </a:r>
          </a:p>
        </p:txBody>
      </p:sp>
    </p:spTree>
    <p:extLst>
      <p:ext uri="{BB962C8B-B14F-4D97-AF65-F5344CB8AC3E}">
        <p14:creationId xmlns:p14="http://schemas.microsoft.com/office/powerpoint/2010/main" val="373492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Antenna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points,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algorithm</a:t>
            </a:r>
            <a:r>
              <a:rPr lang="it-IT" dirty="0"/>
              <a:t> and library </a:t>
            </a:r>
            <a:r>
              <a:rPr lang="it-IT" dirty="0" err="1"/>
              <a:t>methods</a:t>
            </a:r>
            <a:r>
              <a:rPr lang="it-IT" dirty="0"/>
              <a:t> to compute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 can be </a:t>
            </a:r>
            <a:r>
              <a:rPr lang="it-IT" dirty="0" err="1"/>
              <a:t>found</a:t>
            </a:r>
            <a:r>
              <a:rPr lang="it-IT" dirty="0"/>
              <a:t> on the tutorial slides.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the rare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EPEC_with_sqrt</a:t>
            </a:r>
            <a:r>
              <a:rPr lang="it-IT" dirty="0"/>
              <a:t> kernel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unavoidable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output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03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4244</Words>
  <Application>Microsoft Office PowerPoint</Application>
  <PresentationFormat>Widescreen</PresentationFormat>
  <Paragraphs>262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Tema di Office</vt:lpstr>
      <vt:lpstr>PotW 2: Deck of Cards</vt:lpstr>
      <vt:lpstr>Week 2: Burning coins</vt:lpstr>
      <vt:lpstr>Week 2: Beach Bars</vt:lpstr>
      <vt:lpstr>Week 2: Defensive Line</vt:lpstr>
      <vt:lpstr>Week 2: The Great Game</vt:lpstr>
      <vt:lpstr>PotW 3: From Russia With Love</vt:lpstr>
      <vt:lpstr>Week 3: Hit?</vt:lpstr>
      <vt:lpstr>Week 3: First Hit</vt:lpstr>
      <vt:lpstr>Week 3: Antenna</vt:lpstr>
      <vt:lpstr>Week 3: Hiking Maps</vt:lpstr>
      <vt:lpstr>PotW 4: The Fighting Pits of Meereen</vt:lpstr>
      <vt:lpstr>Week 4: First Steps With BGL</vt:lpstr>
      <vt:lpstr>Week 4: Important Bridges</vt:lpstr>
      <vt:lpstr>Week 4: Ant Challenge</vt:lpstr>
      <vt:lpstr>Week 4: Buddy Selection</vt:lpstr>
      <vt:lpstr>PotW 5: Motorcycles</vt:lpstr>
      <vt:lpstr>Week 5: Severus Snape</vt:lpstr>
      <vt:lpstr>PotW 6: Planet Express</vt:lpstr>
      <vt:lpstr>Week 6: What Is The Maximum?</vt:lpstr>
      <vt:lpstr>Week 6: Diet</vt:lpstr>
      <vt:lpstr>Week 6: Inball</vt:lpstr>
      <vt:lpstr>Week 6: Lannister</vt:lpstr>
      <vt:lpstr>PotW 7: Octopussy</vt:lpstr>
      <vt:lpstr>Week 7: Shopping Trip</vt:lpstr>
      <vt:lpstr>Week 7: Knights</vt:lpstr>
      <vt:lpstr>Week 7: Coin Tossing Tournament</vt:lpstr>
      <vt:lpstr>Week 7: London</vt:lpstr>
      <vt:lpstr>PotW 9: Kingdom Defence</vt:lpstr>
      <vt:lpstr>Week 9: Algocoön Group</vt:lpstr>
      <vt:lpstr>PotW 11: Phantom Menace</vt:lpstr>
      <vt:lpstr>PotW 12: San Francisco</vt:lpstr>
      <vt:lpstr>Week 13: Hagrid</vt:lpstr>
      <vt:lpstr>Week 13: Punch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PotW 2: Deck of Cards</dc:title>
  <dc:creator>Tarquini  Luca</dc:creator>
  <cp:lastModifiedBy>Tarquini  Luca</cp:lastModifiedBy>
  <cp:revision>15</cp:revision>
  <dcterms:created xsi:type="dcterms:W3CDTF">2022-01-02T09:05:15Z</dcterms:created>
  <dcterms:modified xsi:type="dcterms:W3CDTF">2022-01-08T17:59:39Z</dcterms:modified>
</cp:coreProperties>
</file>