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64" r:id="rId6"/>
    <p:sldId id="257" r:id="rId7"/>
    <p:sldId id="263" r:id="rId8"/>
    <p:sldId id="266" r:id="rId9"/>
    <p:sldId id="270" r:id="rId10"/>
    <p:sldId id="258" r:id="rId11"/>
    <p:sldId id="262" r:id="rId12"/>
    <p:sldId id="260" r:id="rId13"/>
    <p:sldId id="271" r:id="rId14"/>
    <p:sldId id="261" r:id="rId15"/>
    <p:sldId id="268" r:id="rId16"/>
    <p:sldId id="269" r:id="rId17"/>
    <p:sldId id="259" r:id="rId18"/>
    <p:sldId id="26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s.wikipedia.org/wiki/Archivo:Spotify_logo_2013%E2%80%932015.sv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D748FBC-F70F-499E-8E53-E831C7F901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9550" y="5039081"/>
            <a:ext cx="8288035" cy="1095059"/>
          </a:xfrm>
        </p:spPr>
        <p:txBody>
          <a:bodyPr>
            <a:normAutofit/>
          </a:bodyPr>
          <a:lstStyle/>
          <a:p>
            <a:pPr algn="l"/>
            <a:r>
              <a:rPr lang="it-IT" sz="4800">
                <a:latin typeface="Arial Black" panose="020B0A04020102020204" pitchFamily="34" charset="0"/>
                <a:cs typeface="Arial" panose="020B0604020202020204" pitchFamily="34" charset="0"/>
              </a:rPr>
              <a:t>HIT SONGS PREDICTOR 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1A8F9BB-5EEB-4920-A42D-034D42BAB8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9550" y="6134140"/>
            <a:ext cx="8450577" cy="495260"/>
          </a:xfrm>
        </p:spPr>
        <p:txBody>
          <a:bodyPr>
            <a:normAutofit fontScale="92500"/>
          </a:bodyPr>
          <a:lstStyle/>
          <a:p>
            <a:pPr algn="l"/>
            <a:r>
              <a:rPr lang="it-IT">
                <a:latin typeface="Arial Rounded MT Bold" panose="020F0704030504030204" pitchFamily="34" charset="0"/>
              </a:rPr>
              <a:t>Filippo Salvati - Federico Buccellato - Giuseppe Cicerone - Giacomo Sansoni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0B963C3-15D0-48B4-976A-0C7B6DBF0C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19567" y="0"/>
            <a:ext cx="3622429" cy="4585353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CA76C48E-80C0-48BA-932B-846F6F93586F}"/>
              </a:ext>
            </a:extLst>
          </p:cNvPr>
          <p:cNvSpPr txBox="1"/>
          <p:nvPr/>
        </p:nvSpPr>
        <p:spPr>
          <a:xfrm>
            <a:off x="8970127" y="6429345"/>
            <a:ext cx="184730" cy="20005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endParaRPr lang="it-IT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0285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24437BC-1C97-4153-A146-9E988B645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200">
                <a:latin typeface="Arial Black" panose="020B0A04020102020204" pitchFamily="34" charset="0"/>
              </a:rPr>
              <a:t>CURVA ROC</a:t>
            </a:r>
          </a:p>
        </p:txBody>
      </p:sp>
      <p:pic>
        <p:nvPicPr>
          <p:cNvPr id="4" name="Immagine 4">
            <a:extLst>
              <a:ext uri="{FF2B5EF4-FFF2-40B4-BE49-F238E27FC236}">
                <a16:creationId xmlns:a16="http://schemas.microsoft.com/office/drawing/2014/main" id="{E16EBFFD-B02D-4B31-9D6A-F02E749E56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7050" y="1718851"/>
            <a:ext cx="9257060" cy="447711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80692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4BE2B4-54B7-44AD-926C-CA8293FD6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200">
                <a:latin typeface="Arial Black" panose="020B0A04020102020204" pitchFamily="34" charset="0"/>
              </a:rPr>
              <a:t>CURVA ROC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773D7AB-F10C-4558-898A-FF642FE66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770" y="1270000"/>
            <a:ext cx="8596668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sz="2000">
                <a:latin typeface="Arial Rounded MT Bold" panose="020F0704030504030204" pitchFamily="34" charset="0"/>
              </a:rPr>
              <a:t>Area sottesa dalla curva </a:t>
            </a:r>
            <a:r>
              <a:rPr lang="it-IT" sz="2000" err="1">
                <a:latin typeface="Arial Rounded MT Bold" panose="020F0704030504030204" pitchFamily="34" charset="0"/>
              </a:rPr>
              <a:t>Roc</a:t>
            </a:r>
            <a:endParaRPr lang="it-IT" sz="2000">
              <a:latin typeface="Arial Rounded MT Bold" panose="020F0704030504030204" pitchFamily="34" charset="0"/>
            </a:endParaRPr>
          </a:p>
        </p:txBody>
      </p:sp>
      <p:pic>
        <p:nvPicPr>
          <p:cNvPr id="5" name="Immagine 22">
            <a:extLst>
              <a:ext uri="{FF2B5EF4-FFF2-40B4-BE49-F238E27FC236}">
                <a16:creationId xmlns:a16="http://schemas.microsoft.com/office/drawing/2014/main" id="{6DDA4179-3B69-4309-B451-C1041B3E8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670" y="1879695"/>
            <a:ext cx="9594618" cy="436870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06626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C5D315-6BE5-412A-B996-788E85958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0" y="366376"/>
            <a:ext cx="4847570" cy="281434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it-IT" sz="3200">
                <a:latin typeface="Arial Black" panose="020B0A04020102020204" pitchFamily="34" charset="0"/>
              </a:rPr>
              <a:t>CONFRONTO FRA GLI ESTIMATES NELLE VARIE DECADI</a:t>
            </a:r>
          </a:p>
        </p:txBody>
      </p:sp>
      <p:pic>
        <p:nvPicPr>
          <p:cNvPr id="3" name="Immagine 3">
            <a:extLst>
              <a:ext uri="{FF2B5EF4-FFF2-40B4-BE49-F238E27FC236}">
                <a16:creationId xmlns:a16="http://schemas.microsoft.com/office/drawing/2014/main" id="{90C27A37-7C94-4B03-8C8A-4EC64CE7D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7900" y="246367"/>
            <a:ext cx="4892469" cy="2937804"/>
          </a:xfrm>
          <a:prstGeom prst="rect">
            <a:avLst/>
          </a:prstGeom>
        </p:spPr>
      </p:pic>
      <p:pic>
        <p:nvPicPr>
          <p:cNvPr id="4" name="Immagine 5">
            <a:extLst>
              <a:ext uri="{FF2B5EF4-FFF2-40B4-BE49-F238E27FC236}">
                <a16:creationId xmlns:a16="http://schemas.microsoft.com/office/drawing/2014/main" id="{9C0C0F96-CC1F-4E31-944A-540DB3C27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561" y="3674214"/>
            <a:ext cx="4844845" cy="2901701"/>
          </a:xfrm>
          <a:prstGeom prst="rect">
            <a:avLst/>
          </a:prstGeom>
        </p:spPr>
      </p:pic>
      <p:pic>
        <p:nvPicPr>
          <p:cNvPr id="6" name="Immagine 7">
            <a:extLst>
              <a:ext uri="{FF2B5EF4-FFF2-40B4-BE49-F238E27FC236}">
                <a16:creationId xmlns:a16="http://schemas.microsoft.com/office/drawing/2014/main" id="{F5037C5C-F711-4658-8FD6-04559E8F9B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4045" y="3675840"/>
            <a:ext cx="4881715" cy="2898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011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C5D315-6BE5-412A-B996-788E85958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0" y="284294"/>
            <a:ext cx="4847570" cy="291206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it-IT" sz="3200">
                <a:latin typeface="Arial Black" panose="020B0A04020102020204" pitchFamily="34" charset="0"/>
              </a:rPr>
              <a:t>CONFRONTO FRA I P-VALUES NELLE VARIE DECADI</a:t>
            </a:r>
          </a:p>
        </p:txBody>
      </p:sp>
      <p:pic>
        <p:nvPicPr>
          <p:cNvPr id="3" name="Immagine 4">
            <a:extLst>
              <a:ext uri="{FF2B5EF4-FFF2-40B4-BE49-F238E27FC236}">
                <a16:creationId xmlns:a16="http://schemas.microsoft.com/office/drawing/2014/main" id="{B94AA573-C093-4501-B386-0941530B7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0915" y="281552"/>
            <a:ext cx="4783394" cy="2915057"/>
          </a:xfrm>
          <a:prstGeom prst="rect">
            <a:avLst/>
          </a:prstGeom>
        </p:spPr>
      </p:pic>
      <p:pic>
        <p:nvPicPr>
          <p:cNvPr id="5" name="Immagine 5">
            <a:extLst>
              <a:ext uri="{FF2B5EF4-FFF2-40B4-BE49-F238E27FC236}">
                <a16:creationId xmlns:a16="http://schemas.microsoft.com/office/drawing/2014/main" id="{25824C75-E7D5-4366-A884-AA012F514D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6335" y="3711085"/>
            <a:ext cx="4820263" cy="2901701"/>
          </a:xfrm>
          <a:prstGeom prst="rect">
            <a:avLst/>
          </a:prstGeom>
        </p:spPr>
      </p:pic>
      <p:pic>
        <p:nvPicPr>
          <p:cNvPr id="6" name="Immagine 6">
            <a:extLst>
              <a:ext uri="{FF2B5EF4-FFF2-40B4-BE49-F238E27FC236}">
                <a16:creationId xmlns:a16="http://schemas.microsoft.com/office/drawing/2014/main" id="{91F68A4E-940A-480E-91E2-7CF35EBBBC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465" y="3712710"/>
            <a:ext cx="4783393" cy="289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226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82E8747-08FE-436B-A8C1-E3271ED38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183" y="642529"/>
            <a:ext cx="8596668" cy="1320800"/>
          </a:xfrm>
        </p:spPr>
        <p:txBody>
          <a:bodyPr/>
          <a:lstStyle/>
          <a:p>
            <a:r>
              <a:rPr lang="it-IT" sz="3200">
                <a:latin typeface="Arial Black" panose="020B0A04020102020204" pitchFamily="34" charset="0"/>
              </a:rPr>
              <a:t>EUROVISION</a:t>
            </a:r>
            <a:br>
              <a:rPr lang="it-IT"/>
            </a:br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5165B3C-D56A-455D-BCC4-6CE8E2B16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183" y="1484853"/>
            <a:ext cx="4909108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sz="2000">
                <a:latin typeface="Arial Rounded MT Bold" panose="020F0704030504030204" pitchFamily="34" charset="0"/>
              </a:rPr>
              <a:t>Abbiamo voluto utilizzare i coefficienti ottenuti dalla regressione precedente per predire quali canzoni dell'</a:t>
            </a:r>
            <a:r>
              <a:rPr lang="it-IT" sz="2000" err="1">
                <a:latin typeface="Arial Rounded MT Bold" panose="020F0704030504030204" pitchFamily="34" charset="0"/>
              </a:rPr>
              <a:t>Eurovision</a:t>
            </a:r>
            <a:r>
              <a:rPr lang="it-IT" sz="2000">
                <a:latin typeface="Arial Rounded MT Bold" panose="020F0704030504030204" pitchFamily="34" charset="0"/>
              </a:rPr>
              <a:t> Song Contest 2021 possano essere hit o no.</a:t>
            </a:r>
          </a:p>
        </p:txBody>
      </p:sp>
      <p:pic>
        <p:nvPicPr>
          <p:cNvPr id="5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C73F908D-D873-47D6-A07E-3E64B2A3DE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0375" y="3898799"/>
            <a:ext cx="4945950" cy="27553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E74F7579-6484-4F2F-AD26-7AFAC1D1DC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646" y="590090"/>
            <a:ext cx="5024561" cy="28337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Immagine 6" descr="Immagine che contiene tavolo&#10;&#10;Descrizione generata automaticamente">
            <a:extLst>
              <a:ext uri="{FF2B5EF4-FFF2-40B4-BE49-F238E27FC236}">
                <a16:creationId xmlns:a16="http://schemas.microsoft.com/office/drawing/2014/main" id="{07EAAAAA-1F80-455A-8745-B52926DF85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555" y="3902782"/>
            <a:ext cx="4857135" cy="2724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5584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10F8A7-FD19-4AA9-85FB-5AEBE939B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3200">
                <a:latin typeface="Arial Black" panose="020B0A04020102020204" pitchFamily="34" charset="0"/>
              </a:rPr>
              <a:t>EUROVISION</a:t>
            </a:r>
            <a:r>
              <a:rPr lang="it-IT"/>
              <a:t> </a:t>
            </a:r>
            <a:br>
              <a:rPr lang="it-IT"/>
            </a:br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1C140F1-4A48-459F-912F-4D4C09F23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6524850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sz="2000">
                <a:latin typeface="Arial Rounded MT Bold" panose="020F0704030504030204" pitchFamily="34" charset="0"/>
              </a:rPr>
              <a:t>Abbiamo ottenuto che 34 canzoni sono classificabili come potenziali hit mentre 4 no</a:t>
            </a:r>
          </a:p>
        </p:txBody>
      </p:sp>
      <p:pic>
        <p:nvPicPr>
          <p:cNvPr id="5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2455A4F1-C141-49E8-88CF-BFE76525B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838" y="3334299"/>
            <a:ext cx="9910414" cy="21220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4866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9" name="Rectangle 72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30" name="Isosceles Triangle 74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35859AA-F2BD-42D8-96B5-96E70E2B4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411" y="1359569"/>
            <a:ext cx="4898129" cy="501716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it-IT" sz="2000">
                <a:solidFill>
                  <a:schemeClr val="bg1"/>
                </a:solidFill>
                <a:latin typeface="Arial Rounded MT Bold"/>
              </a:rPr>
              <a:t>6 dataset da oltre 5000 canzoni per decennio: </a:t>
            </a:r>
            <a:endParaRPr lang="it-IT" sz="200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it-IT" sz="2000">
                <a:solidFill>
                  <a:schemeClr val="bg1"/>
                </a:solidFill>
                <a:latin typeface="Arial Rounded MT Bold"/>
              </a:rPr>
              <a:t>    60’  70’  80’  90’  00’  10’</a:t>
            </a:r>
          </a:p>
          <a:p>
            <a:pPr>
              <a:lnSpc>
                <a:spcPct val="90000"/>
              </a:lnSpc>
            </a:pPr>
            <a:endParaRPr lang="it-IT" sz="170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>
              <a:lnSpc>
                <a:spcPct val="90000"/>
              </a:lnSpc>
            </a:pPr>
            <a:r>
              <a:rPr lang="it-IT" sz="2000">
                <a:solidFill>
                  <a:schemeClr val="bg1"/>
                </a:solidFill>
                <a:latin typeface="Arial Rounded MT Bold"/>
              </a:rPr>
              <a:t>Regressione logistica</a:t>
            </a:r>
          </a:p>
          <a:p>
            <a:pPr>
              <a:lnSpc>
                <a:spcPct val="90000"/>
              </a:lnSpc>
            </a:pPr>
            <a:endParaRPr lang="it-IT" sz="170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>
              <a:lnSpc>
                <a:spcPct val="90000"/>
              </a:lnSpc>
            </a:pPr>
            <a:r>
              <a:rPr lang="it-IT" sz="2000">
                <a:solidFill>
                  <a:schemeClr val="bg1"/>
                </a:solidFill>
                <a:latin typeface="Arial Rounded MT Bold"/>
              </a:rPr>
              <a:t>Quando è una hit?</a:t>
            </a:r>
          </a:p>
          <a:p>
            <a:pPr>
              <a:lnSpc>
                <a:spcPct val="90000"/>
              </a:lnSpc>
            </a:pPr>
            <a:endParaRPr lang="it-IT" sz="170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>
              <a:lnSpc>
                <a:spcPct val="90000"/>
              </a:lnSpc>
            </a:pPr>
            <a:r>
              <a:rPr lang="it-IT" sz="2000">
                <a:solidFill>
                  <a:schemeClr val="bg1"/>
                </a:solidFill>
                <a:latin typeface="Arial Rounded MT Bold"/>
              </a:rPr>
              <a:t>Weekly List Hot 100 Tracks by Billboard </a:t>
            </a:r>
            <a:endParaRPr lang="it-IT" sz="200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026" name="Picture 2" descr="billboard charts on Twitter: &amp;quot;The #Hot100 top 10 (chart dated Jan. 18,  2020)… &amp;quot;">
            <a:extLst>
              <a:ext uri="{FF2B5EF4-FFF2-40B4-BE49-F238E27FC236}">
                <a16:creationId xmlns:a16="http://schemas.microsoft.com/office/drawing/2014/main" id="{382CEDE7-F26F-4E99-B248-C6210A352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13706" y="655647"/>
            <a:ext cx="4900269" cy="490026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031" name="Isosceles Triangle 76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3996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B82C22F-B5F8-417B-84FD-042673D37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644" y="90311"/>
            <a:ext cx="9150573" cy="1206054"/>
          </a:xfrm>
        </p:spPr>
        <p:txBody>
          <a:bodyPr>
            <a:normAutofit/>
          </a:bodyPr>
          <a:lstStyle/>
          <a:p>
            <a:r>
              <a:rPr lang="it-IT">
                <a:latin typeface="Arial Black" panose="020B0A04020102020204" pitchFamily="34" charset="0"/>
              </a:rPr>
              <a:t>DATASET</a:t>
            </a:r>
            <a:br>
              <a:rPr lang="it-IT">
                <a:latin typeface="Arial Black" panose="020B0A04020102020204" pitchFamily="34" charset="0"/>
              </a:rPr>
            </a:br>
            <a:r>
              <a:rPr lang="it-IT" sz="2400">
                <a:latin typeface="Arial Black" panose="020B0A04020102020204" pitchFamily="34" charset="0"/>
              </a:rPr>
              <a:t>COVARIATE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37C5FE7-BFB1-4173-8685-A872DCBA86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653" y="1547919"/>
            <a:ext cx="13831746" cy="794830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sz="2800" err="1">
                <a:latin typeface="Arial Rounded MT Bold" panose="020F0704030504030204" pitchFamily="34" charset="0"/>
              </a:rPr>
              <a:t>Danceability</a:t>
            </a:r>
            <a:endParaRPr lang="it-IT" sz="2800">
              <a:latin typeface="Arial Rounded MT Bold" panose="020F0704030504030204" pitchFamily="34" charset="0"/>
            </a:endParaRPr>
          </a:p>
          <a:p>
            <a:r>
              <a:rPr lang="it-IT" sz="2800">
                <a:latin typeface="Arial Rounded MT Bold"/>
              </a:rPr>
              <a:t>Energy</a:t>
            </a:r>
          </a:p>
          <a:p>
            <a:r>
              <a:rPr lang="it-IT" sz="2800">
                <a:latin typeface="Arial Rounded MT Bold"/>
              </a:rPr>
              <a:t>Loudness </a:t>
            </a:r>
          </a:p>
          <a:p>
            <a:r>
              <a:rPr lang="it-IT" sz="2800">
                <a:latin typeface="Arial Rounded MT Bold"/>
              </a:rPr>
              <a:t>Mode</a:t>
            </a:r>
          </a:p>
          <a:p>
            <a:r>
              <a:rPr lang="it-IT" sz="2800" err="1">
                <a:latin typeface="Arial Rounded MT Bold"/>
              </a:rPr>
              <a:t>Acousticness</a:t>
            </a:r>
            <a:r>
              <a:rPr lang="it-IT" sz="2800">
                <a:latin typeface="Arial Rounded MT Bold"/>
              </a:rPr>
              <a:t> </a:t>
            </a:r>
            <a:endParaRPr lang="it-IT" sz="2800">
              <a:latin typeface="Arial Rounded MT Bold" panose="020F0704030504030204" pitchFamily="34" charset="0"/>
            </a:endParaRPr>
          </a:p>
          <a:p>
            <a:r>
              <a:rPr lang="it-IT" sz="2800" err="1">
                <a:latin typeface="Arial Rounded MT Bold"/>
              </a:rPr>
              <a:t>Instrumentalness</a:t>
            </a:r>
            <a:endParaRPr lang="it-IT" sz="2800">
              <a:latin typeface="Arial Rounded MT Bold"/>
            </a:endParaRPr>
          </a:p>
          <a:p>
            <a:r>
              <a:rPr lang="it-IT" sz="2800" err="1">
                <a:latin typeface="Arial Rounded MT Bold"/>
              </a:rPr>
              <a:t>Liveness</a:t>
            </a:r>
            <a:endParaRPr lang="it-IT" sz="2800">
              <a:latin typeface="Arial Rounded MT Bold"/>
            </a:endParaRPr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B79BF946-43FD-4CEC-AD62-6A5FAFA3471A}"/>
              </a:ext>
            </a:extLst>
          </p:cNvPr>
          <p:cNvSpPr txBox="1">
            <a:spLocks/>
          </p:cNvSpPr>
          <p:nvPr/>
        </p:nvSpPr>
        <p:spPr>
          <a:xfrm>
            <a:off x="5371735" y="1003389"/>
            <a:ext cx="11096977" cy="54317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it-IT" sz="2800">
              <a:latin typeface="Arial Rounded MT Bold" panose="020F0704030504030204" pitchFamily="34" charset="0"/>
            </a:endParaRPr>
          </a:p>
          <a:p>
            <a:r>
              <a:rPr lang="it-IT" sz="2800">
                <a:latin typeface="Arial Rounded MT Bold"/>
              </a:rPr>
              <a:t>Valence </a:t>
            </a:r>
            <a:endParaRPr lang="it-IT" sz="2800">
              <a:latin typeface="Arial Rounded MT Bold" panose="020F0704030504030204" pitchFamily="34" charset="0"/>
            </a:endParaRPr>
          </a:p>
          <a:p>
            <a:r>
              <a:rPr lang="it-IT" sz="2800">
                <a:latin typeface="Arial Rounded MT Bold"/>
              </a:rPr>
              <a:t>Tempo</a:t>
            </a:r>
          </a:p>
          <a:p>
            <a:r>
              <a:rPr lang="it-IT" sz="2800" err="1">
                <a:latin typeface="Arial Rounded MT Bold"/>
              </a:rPr>
              <a:t>Duration_ms</a:t>
            </a:r>
            <a:r>
              <a:rPr lang="it-IT" sz="2800">
                <a:latin typeface="Arial Rounded MT Bold"/>
              </a:rPr>
              <a:t> </a:t>
            </a:r>
            <a:endParaRPr lang="it-IT" sz="2800">
              <a:latin typeface="Arial Rounded MT Bold" panose="020F0704030504030204" pitchFamily="34" charset="0"/>
            </a:endParaRPr>
          </a:p>
          <a:p>
            <a:r>
              <a:rPr lang="it-IT" sz="2800" err="1">
                <a:latin typeface="Arial Rounded MT Bold"/>
              </a:rPr>
              <a:t>Time_signature</a:t>
            </a:r>
            <a:endParaRPr lang="it-IT" sz="2800">
              <a:latin typeface="Arial Rounded MT Bold"/>
            </a:endParaRPr>
          </a:p>
          <a:p>
            <a:r>
              <a:rPr lang="it-IT" sz="2800">
                <a:latin typeface="Arial Rounded MT Bold"/>
              </a:rPr>
              <a:t>Chorus hit</a:t>
            </a:r>
          </a:p>
          <a:p>
            <a:r>
              <a:rPr lang="it-IT" sz="2800" err="1">
                <a:latin typeface="Arial Rounded MT Bold"/>
              </a:rPr>
              <a:t>Sections</a:t>
            </a:r>
          </a:p>
          <a:p>
            <a:pPr marL="0" indent="0">
              <a:buNone/>
            </a:pPr>
            <a:endParaRPr lang="it-IT" sz="2800">
              <a:latin typeface="Arial Rounded MT Bold"/>
            </a:endParaRPr>
          </a:p>
          <a:p>
            <a:pPr marL="0" indent="0">
              <a:buNone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78129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1687C8-C1DF-4652-B6D9-214543505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5" name="Segnaposto contenuto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550443FD-B22A-4CE0-ABF0-E8A33528C7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6148" r="3824" b="5667"/>
          <a:stretch/>
        </p:blipFill>
        <p:spPr>
          <a:xfrm>
            <a:off x="409725" y="520860"/>
            <a:ext cx="11104941" cy="5727539"/>
          </a:xfrm>
        </p:spPr>
      </p:pic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B8C98659-9D02-475D-AD7B-1DB439B9DE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813" t="10197" b="6901"/>
          <a:stretch/>
        </p:blipFill>
        <p:spPr>
          <a:xfrm>
            <a:off x="7451953" y="1413789"/>
            <a:ext cx="4062713" cy="4834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074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81B46DA-9762-42DC-929C-E2E7AA057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>
                <a:latin typeface="Arial Black" panose="020B0A04020102020204" pitchFamily="34" charset="0"/>
              </a:rPr>
              <a:t>REGRESSIONE LOGISTICA MULTIPLA</a:t>
            </a:r>
            <a:br>
              <a:rPr lang="it-IT">
                <a:latin typeface="Arial Black" panose="020B0A04020102020204" pitchFamily="34" charset="0"/>
              </a:rPr>
            </a:br>
            <a:r>
              <a:rPr lang="it-IT" sz="2700">
                <a:latin typeface="Arial Black" panose="020B0A04020102020204" pitchFamily="34" charset="0"/>
              </a:rPr>
              <a:t>DATASET 2010 – 2020</a:t>
            </a:r>
            <a:br>
              <a:rPr lang="it-IT" sz="2700">
                <a:latin typeface="Arial Black" panose="020B0A04020102020204" pitchFamily="34" charset="0"/>
              </a:rPr>
            </a:br>
            <a:br>
              <a:rPr lang="it-IT" sz="2700">
                <a:latin typeface="Arial Black" panose="020B0A04020102020204" pitchFamily="34" charset="0"/>
              </a:rPr>
            </a:br>
            <a:r>
              <a:rPr lang="it-IT" sz="2700">
                <a:solidFill>
                  <a:schemeClr val="tx1"/>
                </a:solidFill>
                <a:latin typeface="Arial Rounded MT Bold" panose="020F0704030504030204" pitchFamily="34" charset="0"/>
              </a:rPr>
              <a:t>Prima</a:t>
            </a:r>
            <a:r>
              <a:rPr lang="it-IT" sz="2700">
                <a:solidFill>
                  <a:schemeClr val="tx1"/>
                </a:solidFill>
                <a:latin typeface="Arial Black" panose="020B0A04020102020204" pitchFamily="34" charset="0"/>
              </a:rPr>
              <a:t> </a:t>
            </a:r>
            <a:r>
              <a:rPr lang="it-IT" sz="2700">
                <a:solidFill>
                  <a:schemeClr val="tx1"/>
                </a:solidFill>
                <a:latin typeface="Arial Rounded MT Bold" panose="020F0704030504030204" pitchFamily="34" charset="0"/>
              </a:rPr>
              <a:t>chiamata</a:t>
            </a:r>
          </a:p>
        </p:txBody>
      </p:sp>
      <p:pic>
        <p:nvPicPr>
          <p:cNvPr id="21" name="Segnaposto contenuto 20" descr="Immagine che contiene testo&#10;&#10;Descrizione generata automaticamente">
            <a:extLst>
              <a:ext uri="{FF2B5EF4-FFF2-40B4-BE49-F238E27FC236}">
                <a16:creationId xmlns:a16="http://schemas.microsoft.com/office/drawing/2014/main" id="{A28CF0D7-8802-4F5F-A0A5-6B06C6493B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0426" r="37896" b="23814"/>
          <a:stretch/>
        </p:blipFill>
        <p:spPr>
          <a:xfrm>
            <a:off x="356417" y="2550442"/>
            <a:ext cx="6319190" cy="31913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3" name="Immagine 22" descr="Immagine che contiene testo&#10;&#10;Descrizione generata automaticamente">
            <a:extLst>
              <a:ext uri="{FF2B5EF4-FFF2-40B4-BE49-F238E27FC236}">
                <a16:creationId xmlns:a16="http://schemas.microsoft.com/office/drawing/2014/main" id="{D78ED778-87C8-4152-B938-79ECCF076A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367" r="57878" b="8215"/>
          <a:stretch/>
        </p:blipFill>
        <p:spPr>
          <a:xfrm>
            <a:off x="7195178" y="1755661"/>
            <a:ext cx="4742005" cy="433262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41386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3FAC66E-EED9-454C-87D9-B04893459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50522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it-IT" sz="3200">
                <a:latin typeface="Arial Black" panose="020B0A04020102020204" pitchFamily="34" charset="0"/>
              </a:rPr>
              <a:t>METODO STEPWISE: BACKWARD SELECTION CON MINIMIZZAZIONE AIC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6CE9349-3617-4DE4-9DAF-D25BF8A12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71322"/>
            <a:ext cx="8596668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sz="2000">
                <a:latin typeface="Arial Rounded MT Bold"/>
              </a:rPr>
              <a:t>LA PROCEDURA PORTA ALLO SCARTO DI: CHORUS HIT E SECTION</a:t>
            </a:r>
          </a:p>
          <a:p>
            <a:pPr marL="0" indent="0">
              <a:buNone/>
            </a:pPr>
            <a:r>
              <a:rPr lang="it-IT"/>
              <a:t>   </a:t>
            </a:r>
          </a:p>
        </p:txBody>
      </p:sp>
      <p:pic>
        <p:nvPicPr>
          <p:cNvPr id="6" name="Immagine 6">
            <a:extLst>
              <a:ext uri="{FF2B5EF4-FFF2-40B4-BE49-F238E27FC236}">
                <a16:creationId xmlns:a16="http://schemas.microsoft.com/office/drawing/2014/main" id="{3616F6B3-E8B5-4C5B-9D84-AFD6F708B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8777" y="2600602"/>
            <a:ext cx="5198533" cy="43685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Immagine 9" descr="Immagine che contiene tavolo&#10;&#10;Descrizione generata automaticamente">
            <a:extLst>
              <a:ext uri="{FF2B5EF4-FFF2-40B4-BE49-F238E27FC236}">
                <a16:creationId xmlns:a16="http://schemas.microsoft.com/office/drawing/2014/main" id="{D8EF45C3-A6FB-4D4E-8D16-1E2D15F1B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734" y="3175219"/>
            <a:ext cx="4986866" cy="314281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Immagine 10" descr="Immagine che contiene testo, ricevuta&#10;&#10;Descrizione generata automaticamente">
            <a:extLst>
              <a:ext uri="{FF2B5EF4-FFF2-40B4-BE49-F238E27FC236}">
                <a16:creationId xmlns:a16="http://schemas.microsoft.com/office/drawing/2014/main" id="{88C99C6F-D1C0-4E26-9734-470C11AB3B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6985" y="3289342"/>
            <a:ext cx="6489697" cy="253356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68146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B58EEB-5D83-4B48-BCAB-9BDF7C686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200">
                <a:latin typeface="Arial Black" panose="020B0A04020102020204" pitchFamily="34" charset="0"/>
              </a:rPr>
              <a:t>TEST ANOVA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7ED09A8-BCD9-4080-825C-121B4D3E31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sz="2000">
                <a:latin typeface="Arial Rounded MT Bold" panose="020F0704030504030204" pitchFamily="34" charset="0"/>
              </a:rPr>
              <a:t>Confrontiamo il modello originario con quello appena ottenuto</a:t>
            </a:r>
          </a:p>
        </p:txBody>
      </p:sp>
      <p:pic>
        <p:nvPicPr>
          <p:cNvPr id="5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44813521-5AB6-435E-A818-647F8BDE6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8443" y="3116719"/>
            <a:ext cx="6994939" cy="22470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76766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56D808A0-9A82-41C4-9CEA-39722A442D59}"/>
              </a:ext>
            </a:extLst>
          </p:cNvPr>
          <p:cNvSpPr txBox="1"/>
          <p:nvPr/>
        </p:nvSpPr>
        <p:spPr>
          <a:xfrm>
            <a:off x="698740" y="770626"/>
            <a:ext cx="8882332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3200">
                <a:solidFill>
                  <a:schemeClr val="accent1"/>
                </a:solidFill>
                <a:latin typeface="Arial Black"/>
                <a:ea typeface="+mj-ea"/>
                <a:cs typeface="+mj-cs"/>
              </a:rPr>
              <a:t>MATRICE DI CONFUSIONE E ACCURATEZZA MODELLO </a:t>
            </a:r>
          </a:p>
          <a:p>
            <a:endParaRPr lang="it-IT" sz="360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7D7EA76-E288-4231-8F00-89C1E8794465}"/>
              </a:ext>
            </a:extLst>
          </p:cNvPr>
          <p:cNvSpPr txBox="1"/>
          <p:nvPr/>
        </p:nvSpPr>
        <p:spPr>
          <a:xfrm>
            <a:off x="4724400" y="3200399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/>
              <a:t>Fare clic per inserire testo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7BEA402-93D7-4173-A17B-94D6F2C30A1D}"/>
              </a:ext>
            </a:extLst>
          </p:cNvPr>
          <p:cNvSpPr txBox="1"/>
          <p:nvPr/>
        </p:nvSpPr>
        <p:spPr>
          <a:xfrm>
            <a:off x="4867275" y="3343274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/>
              <a:t>Fare clic per inserire testo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A522048-07A0-4BF4-A488-A38734738478}"/>
              </a:ext>
            </a:extLst>
          </p:cNvPr>
          <p:cNvSpPr txBox="1"/>
          <p:nvPr/>
        </p:nvSpPr>
        <p:spPr>
          <a:xfrm>
            <a:off x="4073729" y="3595002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/>
              <a:t>Fare clic per inserire testo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D531451A-8549-47F1-A041-0BA717F54D27}"/>
              </a:ext>
            </a:extLst>
          </p:cNvPr>
          <p:cNvSpPr txBox="1"/>
          <p:nvPr/>
        </p:nvSpPr>
        <p:spPr>
          <a:xfrm>
            <a:off x="5153025" y="3629024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/>
              <a:t>Fare clic per inserire testo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B7AE56B-AC8A-4EDE-991E-EC1C6D5294AA}"/>
              </a:ext>
            </a:extLst>
          </p:cNvPr>
          <p:cNvSpPr txBox="1"/>
          <p:nvPr/>
        </p:nvSpPr>
        <p:spPr>
          <a:xfrm>
            <a:off x="4724399" y="4889246"/>
            <a:ext cx="304274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000">
                <a:latin typeface="Arial Rounded MT Bold" panose="020F0704030504030204" pitchFamily="34" charset="0"/>
              </a:rPr>
              <a:t>Accuratezza = 0.8097</a:t>
            </a:r>
          </a:p>
        </p:txBody>
      </p:sp>
      <p:pic>
        <p:nvPicPr>
          <p:cNvPr id="12" name="Immagine 11" descr="Immagine che contiene testo&#10;&#10;Descrizione generata automaticamente">
            <a:extLst>
              <a:ext uri="{FF2B5EF4-FFF2-40B4-BE49-F238E27FC236}">
                <a16:creationId xmlns:a16="http://schemas.microsoft.com/office/drawing/2014/main" id="{BB548BAF-B099-420C-85E2-10A196049F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9" t="40409" r="35276" b="31703"/>
          <a:stretch/>
        </p:blipFill>
        <p:spPr>
          <a:xfrm>
            <a:off x="698740" y="1975974"/>
            <a:ext cx="9292596" cy="233554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4" name="Immagine 13" descr="Immagine che contiene testo&#10;&#10;Descrizione generata automaticamente">
            <a:extLst>
              <a:ext uri="{FF2B5EF4-FFF2-40B4-BE49-F238E27FC236}">
                <a16:creationId xmlns:a16="http://schemas.microsoft.com/office/drawing/2014/main" id="{265B85A5-956B-4DF8-A154-208E8FD13E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34" t="48750" r="80406" b="41825"/>
          <a:stretch/>
        </p:blipFill>
        <p:spPr>
          <a:xfrm>
            <a:off x="698740" y="4563250"/>
            <a:ext cx="3864098" cy="11037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31914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64CFBE5-502C-49D8-8318-9C12F8856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200">
                <a:latin typeface="Arial Black" panose="020B0A04020102020204" pitchFamily="34" charset="0"/>
              </a:rPr>
              <a:t>SENSITIVITA’ E SPECIFICITA’</a:t>
            </a:r>
          </a:p>
        </p:txBody>
      </p:sp>
      <p:pic>
        <p:nvPicPr>
          <p:cNvPr id="4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942A69C1-6161-45FE-8408-A035CD8DD4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5010" y="2077623"/>
            <a:ext cx="8101908" cy="270275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90793535"/>
      </p:ext>
    </p:extLst>
  </p:cSld>
  <p:clrMapOvr>
    <a:masterClrMapping/>
  </p:clrMapOvr>
</p:sld>
</file>

<file path=ppt/theme/theme1.xml><?xml version="1.0" encoding="utf-8"?>
<a:theme xmlns:a="http://schemas.openxmlformats.org/drawingml/2006/main" name="Sfaccettatur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39BB9D256FF30498DB281A5D832B98E" ma:contentTypeVersion="10" ma:contentTypeDescription="Creare un nuovo documento." ma:contentTypeScope="" ma:versionID="5a6b090dabf69b171b8a07f30b9dcf92">
  <xsd:schema xmlns:xsd="http://www.w3.org/2001/XMLSchema" xmlns:xs="http://www.w3.org/2001/XMLSchema" xmlns:p="http://schemas.microsoft.com/office/2006/metadata/properties" xmlns:ns3="a22d8523-35d1-4e05-9178-b6faf3973611" xmlns:ns4="c4973340-0492-4ebe-8bab-b5bb1f8ebe1a" targetNamespace="http://schemas.microsoft.com/office/2006/metadata/properties" ma:root="true" ma:fieldsID="31663db41fc089c08e7396346b7d1733" ns3:_="" ns4:_="">
    <xsd:import namespace="a22d8523-35d1-4e05-9178-b6faf3973611"/>
    <xsd:import namespace="c4973340-0492-4ebe-8bab-b5bb1f8ebe1a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2d8523-35d1-4e05-9178-b6faf397361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suggerimento condivisione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4973340-0492-4ebe-8bab-b5bb1f8ebe1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D1211A5-79EF-429F-AAF1-5BB12C8DE83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2C23210-80F3-4ECB-9054-5CD072E6F0FE}">
  <ds:schemaRefs>
    <ds:schemaRef ds:uri="http://schemas.microsoft.com/office/2006/documentManagement/types"/>
    <ds:schemaRef ds:uri="http://schemas.microsoft.com/office/infopath/2007/PartnerControls"/>
    <ds:schemaRef ds:uri="a22d8523-35d1-4e05-9178-b6faf3973611"/>
    <ds:schemaRef ds:uri="c4973340-0492-4ebe-8bab-b5bb1f8ebe1a"/>
    <ds:schemaRef ds:uri="http://schemas.openxmlformats.org/package/2006/metadata/core-properties"/>
    <ds:schemaRef ds:uri="http://purl.org/dc/elements/1.1/"/>
    <ds:schemaRef ds:uri="http://purl.org/dc/dcmitype/"/>
    <ds:schemaRef ds:uri="http://schemas.microsoft.com/office/2006/metadata/propertie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94D09E40-79CC-46EC-A718-8EAE9B644A94}">
  <ds:schemaRefs>
    <ds:schemaRef ds:uri="a22d8523-35d1-4e05-9178-b6faf3973611"/>
    <ds:schemaRef ds:uri="c4973340-0492-4ebe-8bab-b5bb1f8ebe1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</TotalTime>
  <Words>210</Words>
  <Application>Microsoft Office PowerPoint</Application>
  <PresentationFormat>Widescreen</PresentationFormat>
  <Paragraphs>47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16" baseType="lpstr">
      <vt:lpstr>Sfaccettatura</vt:lpstr>
      <vt:lpstr>HIT SONGS PREDICTOR </vt:lpstr>
      <vt:lpstr>Presentazione standard di PowerPoint</vt:lpstr>
      <vt:lpstr>DATASET COVARIATE</vt:lpstr>
      <vt:lpstr>Presentazione standard di PowerPoint</vt:lpstr>
      <vt:lpstr>REGRESSIONE LOGISTICA MULTIPLA DATASET 2010 – 2020  Prima chiamata</vt:lpstr>
      <vt:lpstr>METODO STEPWISE: BACKWARD SELECTION CON MINIMIZZAZIONE AIC</vt:lpstr>
      <vt:lpstr>TEST ANOVA</vt:lpstr>
      <vt:lpstr>Presentazione standard di PowerPoint</vt:lpstr>
      <vt:lpstr>SENSITIVITA’ E SPECIFICITA’</vt:lpstr>
      <vt:lpstr>CURVA ROC</vt:lpstr>
      <vt:lpstr>CURVA ROC</vt:lpstr>
      <vt:lpstr>CONFRONTO FRA GLI ESTIMATES NELLE VARIE DECADI</vt:lpstr>
      <vt:lpstr>CONFRONTO FRA I P-VALUES NELLE VARIE DECADI</vt:lpstr>
      <vt:lpstr>EUROVISION </vt:lpstr>
      <vt:lpstr>EUROVISION 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Filippo Salvati</dc:creator>
  <cp:lastModifiedBy>Federico Buccellato</cp:lastModifiedBy>
  <cp:revision>3</cp:revision>
  <dcterms:created xsi:type="dcterms:W3CDTF">2021-07-14T07:58:38Z</dcterms:created>
  <dcterms:modified xsi:type="dcterms:W3CDTF">2023-09-11T09:01:32Z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0x010100A39BB9D256FF30498DB281A5D832B98E</vt:lpwstr>
  </property>
</Properties>
</file>