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80" d="100"/>
          <a:sy n="80" d="100"/>
        </p:scale>
        <p:origin x="7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3T09:04:06.4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1,'6528'0,"-6513"0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6732C-FA37-4949-9755-EF47E2E4FF8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8B96-B2E1-43B5-9011-31A1279E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517-FC72-C408-25A3-0A1E10BE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5F6EB-5042-74CB-1C4F-DE53BE91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1BE8-2C78-3BC7-1374-BCB54895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718A-2BB5-66EE-B082-1D42B0F3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61F9-07FC-4604-9014-F778BD76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B940-6A44-A4B2-BC23-F8C691D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F642-212D-80AB-0762-6DF7B4745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B555-607E-E3DF-8950-3834FA7C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DFE4-1581-3115-B239-7B3CB30D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A121-FB5B-CA7A-25DA-15F4FFCE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D666D-1F6D-FC8D-4C24-5E4F5990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9E8F7-0D9B-940A-9EA7-B515371A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4136-6D07-1F47-359C-EC7DFB07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121D-1037-A1E6-1BB2-477DC37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AD1B-0F3E-E261-D845-D956CDFA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AFBE-F19C-BF6B-3D30-0683F1EB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ED8B-B9CA-9463-F0D3-C0795CB3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078E-57E3-E951-EB44-8629091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C4AD-9069-772A-2921-0682716C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79FB-C906-3397-C1DE-B4714D50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AF5F-861A-7A76-37DE-B555E90C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D51B-D747-82C8-FA15-CC360AD3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264D-2D19-1E60-96F3-61317B61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A588-3A14-D79D-E87F-F65C2433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DD1D-D7BA-C568-4647-79FA888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04B-6693-E8CE-70C9-DE305524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1C3F-3E19-4E28-CC8B-D2FD2CE33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732C9-6469-B3D6-E7CD-6F9CAE9BF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F495-A27A-B914-C4D0-B0CE700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27C8-A8C0-12E7-9B32-1F1E61C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3775-F78D-582E-C0E4-52D12AE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3A8B-3D41-24F8-952F-2A9058BE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3373-2D21-5677-B2F6-90F45504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FE6CA-493E-3D88-4B5B-4412048D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2CA35-2DA0-359F-58C3-0D149EC8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E4DA-3CA9-8E7C-0955-C1EF50D8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78B50-586C-34F7-2204-33926A2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778E2-8ED8-C10B-EDCF-C5C6AAD6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5AA68-9CB1-0055-F03B-37D5A9A2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D4B0-1DDA-EE59-8B98-FF1686B8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CEE39-B164-0736-9AC5-6A34AE71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3DD57-0EF5-33FD-E560-5CC39EE8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C799B-7033-F4E6-3AEC-0498DA0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110EE-C824-C5C8-692D-CBB9491E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D25AE-1396-7921-5409-CBC70C24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1D26-BA25-F75A-1396-6E4806F7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831F-1A31-7898-5B11-CA4AB274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E21C-D675-29C1-DDDA-72C72A3C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B26E-9DD8-9939-07AB-52B3C32B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8278-C510-C93C-6970-959C3E37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157D6-248B-6E67-1969-E4BBC273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DFF-56FB-706B-F3DB-9F345844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FACF-91CC-38FD-D9E4-32217EE3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5108B-FED6-304D-889A-A562E451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BF50C-4CD1-E7D3-5096-90B713A6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F99EF-08E1-6AB3-80AC-1C65EDF6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B398-2CE7-1033-FAE1-73E45EFD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9F60-FCBC-D211-49AE-A873960F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1B5C-C237-A9F9-6103-93F2C63F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D430-81CF-D692-6DFD-C7404367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8188-566C-EC00-4F85-52FA0604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456F-3BF4-41B9-B4B3-D87ACEA79C36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1CE4-0D54-3E89-5137-3D792078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3E8B-B218-A8A1-4512-3E5AA431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350C-6445-42CE-999C-421CEEF9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F6BA-1649-8038-49BD-ECC175DC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US" b="1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0690C51A-9CDA-D88D-5E24-769B9A0C9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4" r="22132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0D25-B6F2-0A32-A779-2F0D4AF2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b="1" dirty="0"/>
              <a:t>Parametric Approaches</a:t>
            </a:r>
          </a:p>
          <a:p>
            <a:pPr lvl="1"/>
            <a:r>
              <a:rPr lang="en-US" sz="2000" dirty="0"/>
              <a:t>Logistic Classifier</a:t>
            </a:r>
          </a:p>
          <a:p>
            <a:pPr lvl="2"/>
            <a:r>
              <a:rPr lang="en-US" dirty="0"/>
              <a:t>Basic Logistic Regression</a:t>
            </a:r>
          </a:p>
          <a:p>
            <a:pPr lvl="2"/>
            <a:r>
              <a:rPr lang="en-US" dirty="0"/>
              <a:t>Logistic Regression with Backward Variable Selection</a:t>
            </a:r>
          </a:p>
          <a:p>
            <a:pPr lvl="2"/>
            <a:r>
              <a:rPr lang="en-US" dirty="0"/>
              <a:t>Logistic Regression with Shrinkage Method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2000" dirty="0"/>
              <a:t>Naive Bayes</a:t>
            </a:r>
          </a:p>
          <a:p>
            <a:r>
              <a:rPr lang="en-US" sz="2000" b="1" dirty="0"/>
              <a:t>Non-Parametric Approach</a:t>
            </a:r>
          </a:p>
          <a:p>
            <a:pPr lvl="1"/>
            <a:r>
              <a:rPr lang="en-US" sz="2000" dirty="0"/>
              <a:t>K-Nearest Neighbors (KNN)</a:t>
            </a:r>
          </a:p>
        </p:txBody>
      </p:sp>
    </p:spTree>
    <p:extLst>
      <p:ext uri="{BB962C8B-B14F-4D97-AF65-F5344CB8AC3E}">
        <p14:creationId xmlns:p14="http://schemas.microsoft.com/office/powerpoint/2010/main" val="37666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B1170-E355-4CDE-50FA-AC19EB9A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Results – Logistic Regression</a:t>
            </a:r>
          </a:p>
        </p:txBody>
      </p:sp>
      <p:pic>
        <p:nvPicPr>
          <p:cNvPr id="5" name="Content Placeholder 4" descr="A diagram with blue and orange squares&#10;&#10;Description automatically generated">
            <a:extLst>
              <a:ext uri="{FF2B5EF4-FFF2-40B4-BE49-F238E27FC236}">
                <a16:creationId xmlns:a16="http://schemas.microsoft.com/office/drawing/2014/main" id="{DAE90B5A-E55C-8406-23E9-52347BA0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27731"/>
            <a:ext cx="7225748" cy="52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C3C0F-D6D2-CB01-E31F-0A092D16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Classification Results – Naïve Bayes</a:t>
            </a:r>
          </a:p>
        </p:txBody>
      </p:sp>
      <p:pic>
        <p:nvPicPr>
          <p:cNvPr id="9" name="Content Placeholder 8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49C7B8E9-380D-8155-3388-D14D145A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56" y="833098"/>
            <a:ext cx="7289622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B368-2B2A-DED0-DCA1-AB53DE06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Results - KNN</a:t>
            </a:r>
          </a:p>
        </p:txBody>
      </p:sp>
      <p:pic>
        <p:nvPicPr>
          <p:cNvPr id="5" name="Content Placeholder 4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C8F9DFB9-A1EF-CC5F-64FB-E2271308B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81924"/>
            <a:ext cx="7225748" cy="50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7BA5-48A7-BDD2-A239-7D1EAE25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Logistic Regression – Model Output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C33AAA6-BF96-5FBE-DE4F-5293A0EE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1" y="640080"/>
            <a:ext cx="5685348" cy="5578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78DAB5-AF44-6A0A-6936-2CF8F4500C98}"/>
              </a:ext>
            </a:extLst>
          </p:cNvPr>
          <p:cNvSpPr/>
          <p:nvPr/>
        </p:nvSpPr>
        <p:spPr>
          <a:xfrm>
            <a:off x="5048250" y="2409825"/>
            <a:ext cx="5219700" cy="132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50349-860C-2EA7-9FE5-0E7FD0E829A6}"/>
              </a:ext>
            </a:extLst>
          </p:cNvPr>
          <p:cNvSpPr/>
          <p:nvPr/>
        </p:nvSpPr>
        <p:spPr>
          <a:xfrm>
            <a:off x="5048250" y="5791200"/>
            <a:ext cx="1047750" cy="132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95539-780D-3EE5-54D6-B97F0DE60F58}"/>
              </a:ext>
            </a:extLst>
          </p:cNvPr>
          <p:cNvSpPr txBox="1"/>
          <p:nvPr/>
        </p:nvSpPr>
        <p:spPr>
          <a:xfrm>
            <a:off x="1163126" y="390739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VIF : </a:t>
            </a:r>
            <a:r>
              <a:rPr lang="en-US" sz="1800" b="0" i="0" u="none" strike="noStrike" baseline="0" dirty="0">
                <a:latin typeface="LMMono10-Regular"/>
              </a:rPr>
              <a:t>2.045321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AF454-547B-1D0C-B494-277767B1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600075"/>
            <a:ext cx="10044023" cy="626519"/>
          </a:xfrm>
        </p:spPr>
        <p:txBody>
          <a:bodyPr anchor="ctr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Logistic Regression with Backward Variable Selection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VIF Iterations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A69F0-0B2F-FA87-ABBA-FD122EC7A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56" y="2286845"/>
            <a:ext cx="3631359" cy="384427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5C833A-3748-E000-C9F3-6CC25E1B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487" y="2286845"/>
            <a:ext cx="4297398" cy="3844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F4447-A3DD-4AB2-A6D4-007EE377F91B}"/>
              </a:ext>
            </a:extLst>
          </p:cNvPr>
          <p:cNvSpPr txBox="1"/>
          <p:nvPr/>
        </p:nvSpPr>
        <p:spPr>
          <a:xfrm>
            <a:off x="4575533" y="2743434"/>
            <a:ext cx="1989769" cy="37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4 iterations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0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F84CE-65F5-581D-81FA-B923452E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 with Backward Variable Selection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Output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40E81A-80AE-2DC1-D7E6-8AB3BB05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677" y="257114"/>
            <a:ext cx="5219700" cy="5485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71E6F2-47B6-A029-E28A-946B7901AFCB}"/>
              </a:ext>
            </a:extLst>
          </p:cNvPr>
          <p:cNvSpPr/>
          <p:nvPr/>
        </p:nvSpPr>
        <p:spPr>
          <a:xfrm>
            <a:off x="5895750" y="2781239"/>
            <a:ext cx="4619849" cy="132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08A1B-D8C6-2210-840C-EC8681C97E8C}"/>
              </a:ext>
            </a:extLst>
          </p:cNvPr>
          <p:cNvSpPr/>
          <p:nvPr/>
        </p:nvSpPr>
        <p:spPr>
          <a:xfrm>
            <a:off x="5895751" y="2323431"/>
            <a:ext cx="4619849" cy="200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984C5-503B-5D71-8C44-50DFF90194F4}"/>
              </a:ext>
            </a:extLst>
          </p:cNvPr>
          <p:cNvSpPr/>
          <p:nvPr/>
        </p:nvSpPr>
        <p:spPr>
          <a:xfrm>
            <a:off x="5847902" y="5238750"/>
            <a:ext cx="1047750" cy="132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583DD-0DFA-F025-F29D-4335C98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with Shrinkage Method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Lasso Regression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4366BF65-8DE3-D8A9-7718-83DDC0A4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60999"/>
            <a:ext cx="6780700" cy="55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AB79D-61BC-0DFB-0BB6-4D0BE548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Comparison of Models – ROC CURVE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A3BCC880-2486-5FBC-48F6-F4D064B7D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835" y="643466"/>
            <a:ext cx="56316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413CD-A41A-C051-7D7B-1966EEEA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33" y="2218655"/>
            <a:ext cx="4343688" cy="16061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Logistic Regression Model Selection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0B607A-09D2-0229-8D9E-5F3428AB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669" y="585886"/>
            <a:ext cx="4371155" cy="127844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97929A-2379-B18D-E6B9-D0C0B451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1669" y="2612559"/>
            <a:ext cx="4371155" cy="13085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F87CF2-3AB2-5029-02B8-374CF0A4C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69" y="4681386"/>
            <a:ext cx="4371155" cy="12542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89EC9C-A32A-25BC-B7A0-EC4E8F6A2A2A}"/>
              </a:ext>
            </a:extLst>
          </p:cNvPr>
          <p:cNvSpPr txBox="1"/>
          <p:nvPr/>
        </p:nvSpPr>
        <p:spPr>
          <a:xfrm>
            <a:off x="7210425" y="257175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Logistic Regression</a:t>
            </a:r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8275B-7E15-AC45-0123-86DDAC8391CA}"/>
              </a:ext>
            </a:extLst>
          </p:cNvPr>
          <p:cNvSpPr txBox="1"/>
          <p:nvPr/>
        </p:nvSpPr>
        <p:spPr>
          <a:xfrm>
            <a:off x="7287337" y="2004187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Logistic Regression with Backward Variable Selection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714E7-528F-A553-E144-5BA475A3E02C}"/>
              </a:ext>
            </a:extLst>
          </p:cNvPr>
          <p:cNvSpPr txBox="1"/>
          <p:nvPr/>
        </p:nvSpPr>
        <p:spPr>
          <a:xfrm>
            <a:off x="6909399" y="4079865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dirty="0"/>
              <a:t>Logistic Regression with Shrinkage Method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2C795A-3967-B598-E9E7-2378685E15E5}"/>
                  </a:ext>
                </a:extLst>
              </p14:cNvPr>
              <p14:cNvContentPartPr/>
              <p14:nvPr/>
            </p14:nvContentPartPr>
            <p14:xfrm>
              <a:off x="7343655" y="1451310"/>
              <a:ext cx="235584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2C795A-3967-B598-E9E7-2378685E15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0015" y="1343670"/>
                <a:ext cx="2463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42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9F4C-4703-BA2A-D82B-5398551A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3CE6B-AE77-97BA-1940-C0CDF9EC307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Choose the model with 10 variables</a:t>
            </a:r>
          </a:p>
        </p:txBody>
      </p:sp>
      <p:pic>
        <p:nvPicPr>
          <p:cNvPr id="5" name="Content Placeholder 4" descr="A graph with a red dot&#10;&#10;Description automatically generated">
            <a:extLst>
              <a:ext uri="{FF2B5EF4-FFF2-40B4-BE49-F238E27FC236}">
                <a16:creationId xmlns:a16="http://schemas.microsoft.com/office/drawing/2014/main" id="{E2DDD6D5-AFF2-E1A3-A3E7-AEF329F4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1458952"/>
            <a:ext cx="6921940" cy="40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46066-C547-921B-6BA6-F0645D23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with Cross Validation</a:t>
            </a: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99FA807C-997F-7A3B-5317-17C2A11D9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22397"/>
            <a:ext cx="6780700" cy="461087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C00FE1E-FCC6-9B6F-0A90-3E44844EAF20}"/>
              </a:ext>
            </a:extLst>
          </p:cNvPr>
          <p:cNvSpPr/>
          <p:nvPr/>
        </p:nvSpPr>
        <p:spPr>
          <a:xfrm>
            <a:off x="9201150" y="3876675"/>
            <a:ext cx="352425" cy="5334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0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LMMono10-Regular</vt:lpstr>
      <vt:lpstr>Office Theme</vt:lpstr>
      <vt:lpstr>Methodology</vt:lpstr>
      <vt:lpstr>Basic Logistic Regression – Model Output</vt:lpstr>
      <vt:lpstr>Logistic Regression with Backward Variable Selection VIF Iterations </vt:lpstr>
      <vt:lpstr>Logistic Regression with Backward Variable Selection Model Output </vt:lpstr>
      <vt:lpstr>Logistic Regression with Shrinkage Method Lasso Regression </vt:lpstr>
      <vt:lpstr>Comparison of Models – ROC CURVE</vt:lpstr>
      <vt:lpstr>Logistic Regression Model Selection</vt:lpstr>
      <vt:lpstr>Naïve Bayes</vt:lpstr>
      <vt:lpstr>KNN with Cross Validation</vt:lpstr>
      <vt:lpstr>Classification Results – Logistic Regression</vt:lpstr>
      <vt:lpstr>Classification Results – Naïve Bayes</vt:lpstr>
      <vt:lpstr>Classification Results -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suleyman erim</dc:creator>
  <cp:lastModifiedBy>suleyman erim</cp:lastModifiedBy>
  <cp:revision>1</cp:revision>
  <dcterms:created xsi:type="dcterms:W3CDTF">2023-07-23T08:35:06Z</dcterms:created>
  <dcterms:modified xsi:type="dcterms:W3CDTF">2023-07-23T09:25:42Z</dcterms:modified>
</cp:coreProperties>
</file>