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marL="0" algn="l" defTabSz="2191405" rtl="0" eaLnBrk="1" latinLnBrk="0" hangingPunct="1">
      <a:defRPr sz="8600" kern="1200">
        <a:solidFill>
          <a:schemeClr val="tx1"/>
        </a:solidFill>
        <a:latin typeface="+mn-lt"/>
        <a:ea typeface="+mn-ea"/>
        <a:cs typeface="+mn-cs"/>
      </a:defRPr>
    </a:lvl1pPr>
    <a:lvl2pPr marL="2191405" algn="l" defTabSz="2191405" rtl="0" eaLnBrk="1" latinLnBrk="0" hangingPunct="1">
      <a:defRPr sz="8600" kern="1200">
        <a:solidFill>
          <a:schemeClr val="tx1"/>
        </a:solidFill>
        <a:latin typeface="+mn-lt"/>
        <a:ea typeface="+mn-ea"/>
        <a:cs typeface="+mn-cs"/>
      </a:defRPr>
    </a:lvl2pPr>
    <a:lvl3pPr marL="4382811" algn="l" defTabSz="2191405" rtl="0" eaLnBrk="1" latinLnBrk="0" hangingPunct="1">
      <a:defRPr sz="8600" kern="1200">
        <a:solidFill>
          <a:schemeClr val="tx1"/>
        </a:solidFill>
        <a:latin typeface="+mn-lt"/>
        <a:ea typeface="+mn-ea"/>
        <a:cs typeface="+mn-cs"/>
      </a:defRPr>
    </a:lvl3pPr>
    <a:lvl4pPr marL="6574216" algn="l" defTabSz="2191405" rtl="0" eaLnBrk="1" latinLnBrk="0" hangingPunct="1">
      <a:defRPr sz="8600" kern="1200">
        <a:solidFill>
          <a:schemeClr val="tx1"/>
        </a:solidFill>
        <a:latin typeface="+mn-lt"/>
        <a:ea typeface="+mn-ea"/>
        <a:cs typeface="+mn-cs"/>
      </a:defRPr>
    </a:lvl4pPr>
    <a:lvl5pPr marL="8765621" algn="l" defTabSz="2191405" rtl="0" eaLnBrk="1" latinLnBrk="0" hangingPunct="1">
      <a:defRPr sz="8600" kern="1200">
        <a:solidFill>
          <a:schemeClr val="tx1"/>
        </a:solidFill>
        <a:latin typeface="+mn-lt"/>
        <a:ea typeface="+mn-ea"/>
        <a:cs typeface="+mn-cs"/>
      </a:defRPr>
    </a:lvl5pPr>
    <a:lvl6pPr marL="10957027" algn="l" defTabSz="2191405" rtl="0" eaLnBrk="1" latinLnBrk="0" hangingPunct="1">
      <a:defRPr sz="8600" kern="1200">
        <a:solidFill>
          <a:schemeClr val="tx1"/>
        </a:solidFill>
        <a:latin typeface="+mn-lt"/>
        <a:ea typeface="+mn-ea"/>
        <a:cs typeface="+mn-cs"/>
      </a:defRPr>
    </a:lvl6pPr>
    <a:lvl7pPr marL="13148432" algn="l" defTabSz="2191405" rtl="0" eaLnBrk="1" latinLnBrk="0" hangingPunct="1">
      <a:defRPr sz="8600" kern="1200">
        <a:solidFill>
          <a:schemeClr val="tx1"/>
        </a:solidFill>
        <a:latin typeface="+mn-lt"/>
        <a:ea typeface="+mn-ea"/>
        <a:cs typeface="+mn-cs"/>
      </a:defRPr>
    </a:lvl7pPr>
    <a:lvl8pPr marL="15339837" algn="l" defTabSz="2191405" rtl="0" eaLnBrk="1" latinLnBrk="0" hangingPunct="1">
      <a:defRPr sz="8600" kern="1200">
        <a:solidFill>
          <a:schemeClr val="tx1"/>
        </a:solidFill>
        <a:latin typeface="+mn-lt"/>
        <a:ea typeface="+mn-ea"/>
        <a:cs typeface="+mn-cs"/>
      </a:defRPr>
    </a:lvl8pPr>
    <a:lvl9pPr marL="17531243" algn="l" defTabSz="2191405"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436">
          <p15:clr>
            <a:srgbClr val="A4A3A4"/>
          </p15:clr>
        </p15:guide>
        <p15:guide id="2" orient="horz" pos="281">
          <p15:clr>
            <a:srgbClr val="A4A3A4"/>
          </p15:clr>
        </p15:guide>
        <p15:guide id="3" pos="27370">
          <p15:clr>
            <a:srgbClr val="A4A3A4"/>
          </p15:clr>
        </p15:guide>
        <p15:guide id="4" pos="280">
          <p15:clr>
            <a:srgbClr val="A4A3A4"/>
          </p15:clr>
        </p15:guide>
        <p15:guide id="5" pos="7046">
          <p15:clr>
            <a:srgbClr val="A4A3A4"/>
          </p15:clr>
        </p15:guide>
        <p15:guide id="6" pos="20608">
          <p15:clr>
            <a:srgbClr val="A4A3A4"/>
          </p15:clr>
        </p15:guide>
        <p15:guide id="7" pos="7449">
          <p15:clr>
            <a:srgbClr val="A4A3A4"/>
          </p15:clr>
        </p15:guide>
        <p15:guide id="8" pos="2020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87A1"/>
    <a:srgbClr val="F37321"/>
    <a:srgbClr val="4A6A7E"/>
    <a:srgbClr val="828E1B"/>
    <a:srgbClr val="D7452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33" autoAdjust="0"/>
    <p:restoredTop sz="94677" autoAdjust="0"/>
  </p:normalViewPr>
  <p:slideViewPr>
    <p:cSldViewPr snapToGrid="0" snapToObjects="1">
      <p:cViewPr>
        <p:scale>
          <a:sx n="30" d="100"/>
          <a:sy n="30" d="100"/>
        </p:scale>
        <p:origin x="1338" y="-948"/>
      </p:cViewPr>
      <p:guideLst>
        <p:guide orient="horz" pos="20436"/>
        <p:guide orient="horz" pos="281"/>
        <p:guide pos="27370"/>
        <p:guide pos="280"/>
        <p:guide pos="7046"/>
        <p:guide pos="20608"/>
        <p:guide pos="7449"/>
        <p:guide pos="2020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stak.engr.oregonstate.edu\students\l\longmane\Windows.Documents\Desktop\fmea.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Severity </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Sheet1!$A$2:$A$18</c:f>
              <c:strCache>
                <c:ptCount val="17"/>
                <c:pt idx="0">
                  <c:v>Local Folder 5</c:v>
                </c:pt>
                <c:pt idx="1">
                  <c:v>Wikipedia 10</c:v>
                </c:pt>
                <c:pt idx="2">
                  <c:v>Uninstall ROS 12</c:v>
                </c:pt>
                <c:pt idx="3">
                  <c:v>Fork Bomb 2</c:v>
                </c:pt>
                <c:pt idx="4">
                  <c:v>Pkillker 9 </c:v>
                </c:pt>
                <c:pt idx="5">
                  <c:v>Network bomb 3</c:v>
                </c:pt>
                <c:pt idx="6">
                  <c:v>Start WW3 13</c:v>
                </c:pt>
                <c:pt idx="7">
                  <c:v>Bitcoin mining 14</c:v>
                </c:pt>
                <c:pt idx="8">
                  <c:v>Fibbonacci 4</c:v>
                </c:pt>
                <c:pt idx="9">
                  <c:v>Node Replacement 6</c:v>
                </c:pt>
                <c:pt idx="10">
                  <c:v>Root dump 11</c:v>
                </c:pt>
                <c:pt idx="11">
                  <c:v>Bogobogo 7</c:v>
                </c:pt>
                <c:pt idx="12">
                  <c:v>Eavesdrop 1</c:v>
                </c:pt>
                <c:pt idx="13">
                  <c:v>MavLink 16</c:v>
                </c:pt>
                <c:pt idx="14">
                  <c:v>Change URI 8</c:v>
                </c:pt>
                <c:pt idx="15">
                  <c:v>GPS spoof 15 </c:v>
                </c:pt>
                <c:pt idx="16">
                  <c:v>Netcat 17</c:v>
                </c:pt>
              </c:strCache>
            </c:strRef>
          </c:cat>
          <c:val>
            <c:numRef>
              <c:f>Sheet1!$B$2:$B$18</c:f>
              <c:numCache>
                <c:formatCode>General</c:formatCode>
                <c:ptCount val="17"/>
                <c:pt idx="0">
                  <c:v>2</c:v>
                </c:pt>
                <c:pt idx="1">
                  <c:v>2</c:v>
                </c:pt>
                <c:pt idx="2">
                  <c:v>7</c:v>
                </c:pt>
                <c:pt idx="3">
                  <c:v>8</c:v>
                </c:pt>
                <c:pt idx="4">
                  <c:v>8</c:v>
                </c:pt>
                <c:pt idx="5">
                  <c:v>6</c:v>
                </c:pt>
                <c:pt idx="6">
                  <c:v>10</c:v>
                </c:pt>
                <c:pt idx="7">
                  <c:v>5</c:v>
                </c:pt>
                <c:pt idx="8">
                  <c:v>5</c:v>
                </c:pt>
                <c:pt idx="9">
                  <c:v>5</c:v>
                </c:pt>
                <c:pt idx="10">
                  <c:v>5</c:v>
                </c:pt>
                <c:pt idx="11">
                  <c:v>5</c:v>
                </c:pt>
                <c:pt idx="12">
                  <c:v>3</c:v>
                </c:pt>
                <c:pt idx="13">
                  <c:v>6</c:v>
                </c:pt>
                <c:pt idx="14">
                  <c:v>7</c:v>
                </c:pt>
                <c:pt idx="15">
                  <c:v>7</c:v>
                </c:pt>
                <c:pt idx="16">
                  <c:v>7</c:v>
                </c:pt>
              </c:numCache>
            </c:numRef>
          </c:val>
          <c:extLst>
            <c:ext xmlns:c16="http://schemas.microsoft.com/office/drawing/2014/chart" uri="{C3380CC4-5D6E-409C-BE32-E72D297353CC}">
              <c16:uniqueId val="{00000000-14AA-4CD0-A5C3-FFAAF1831B10}"/>
            </c:ext>
          </c:extLst>
        </c:ser>
        <c:ser>
          <c:idx val="1"/>
          <c:order val="1"/>
          <c:tx>
            <c:strRef>
              <c:f>Sheet1!$C$1</c:f>
              <c:strCache>
                <c:ptCount val="1"/>
                <c:pt idx="0">
                  <c:v>Occurance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Sheet1!$A$2:$A$18</c:f>
              <c:strCache>
                <c:ptCount val="17"/>
                <c:pt idx="0">
                  <c:v>Local Folder 5</c:v>
                </c:pt>
                <c:pt idx="1">
                  <c:v>Wikipedia 10</c:v>
                </c:pt>
                <c:pt idx="2">
                  <c:v>Uninstall ROS 12</c:v>
                </c:pt>
                <c:pt idx="3">
                  <c:v>Fork Bomb 2</c:v>
                </c:pt>
                <c:pt idx="4">
                  <c:v>Pkillker 9 </c:v>
                </c:pt>
                <c:pt idx="5">
                  <c:v>Network bomb 3</c:v>
                </c:pt>
                <c:pt idx="6">
                  <c:v>Start WW3 13</c:v>
                </c:pt>
                <c:pt idx="7">
                  <c:v>Bitcoin mining 14</c:v>
                </c:pt>
                <c:pt idx="8">
                  <c:v>Fibbonacci 4</c:v>
                </c:pt>
                <c:pt idx="9">
                  <c:v>Node Replacement 6</c:v>
                </c:pt>
                <c:pt idx="10">
                  <c:v>Root dump 11</c:v>
                </c:pt>
                <c:pt idx="11">
                  <c:v>Bogobogo 7</c:v>
                </c:pt>
                <c:pt idx="12">
                  <c:v>Eavesdrop 1</c:v>
                </c:pt>
                <c:pt idx="13">
                  <c:v>MavLink 16</c:v>
                </c:pt>
                <c:pt idx="14">
                  <c:v>Change URI 8</c:v>
                </c:pt>
                <c:pt idx="15">
                  <c:v>GPS spoof 15 </c:v>
                </c:pt>
                <c:pt idx="16">
                  <c:v>Netcat 17</c:v>
                </c:pt>
              </c:strCache>
            </c:strRef>
          </c:cat>
          <c:val>
            <c:numRef>
              <c:f>Sheet1!$C$2:$C$18</c:f>
              <c:numCache>
                <c:formatCode>General</c:formatCode>
                <c:ptCount val="17"/>
                <c:pt idx="0">
                  <c:v>2</c:v>
                </c:pt>
                <c:pt idx="1">
                  <c:v>3</c:v>
                </c:pt>
                <c:pt idx="2">
                  <c:v>4</c:v>
                </c:pt>
                <c:pt idx="3">
                  <c:v>3</c:v>
                </c:pt>
                <c:pt idx="4">
                  <c:v>5</c:v>
                </c:pt>
                <c:pt idx="5">
                  <c:v>5</c:v>
                </c:pt>
                <c:pt idx="6">
                  <c:v>1</c:v>
                </c:pt>
                <c:pt idx="7">
                  <c:v>4</c:v>
                </c:pt>
                <c:pt idx="8">
                  <c:v>4</c:v>
                </c:pt>
                <c:pt idx="9">
                  <c:v>6</c:v>
                </c:pt>
                <c:pt idx="10">
                  <c:v>6</c:v>
                </c:pt>
                <c:pt idx="11">
                  <c:v>5</c:v>
                </c:pt>
                <c:pt idx="12">
                  <c:v>9</c:v>
                </c:pt>
                <c:pt idx="13">
                  <c:v>6</c:v>
                </c:pt>
                <c:pt idx="14">
                  <c:v>6</c:v>
                </c:pt>
                <c:pt idx="15">
                  <c:v>6</c:v>
                </c:pt>
                <c:pt idx="16">
                  <c:v>7</c:v>
                </c:pt>
              </c:numCache>
            </c:numRef>
          </c:val>
          <c:extLst>
            <c:ext xmlns:c16="http://schemas.microsoft.com/office/drawing/2014/chart" uri="{C3380CC4-5D6E-409C-BE32-E72D297353CC}">
              <c16:uniqueId val="{00000001-14AA-4CD0-A5C3-FFAAF1831B10}"/>
            </c:ext>
          </c:extLst>
        </c:ser>
        <c:ser>
          <c:idx val="2"/>
          <c:order val="2"/>
          <c:tx>
            <c:strRef>
              <c:f>Sheet1!$D$1</c:f>
              <c:strCache>
                <c:ptCount val="1"/>
                <c:pt idx="0">
                  <c:v>Detection</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Sheet1!$A$2:$A$18</c:f>
              <c:strCache>
                <c:ptCount val="17"/>
                <c:pt idx="0">
                  <c:v>Local Folder 5</c:v>
                </c:pt>
                <c:pt idx="1">
                  <c:v>Wikipedia 10</c:v>
                </c:pt>
                <c:pt idx="2">
                  <c:v>Uninstall ROS 12</c:v>
                </c:pt>
                <c:pt idx="3">
                  <c:v>Fork Bomb 2</c:v>
                </c:pt>
                <c:pt idx="4">
                  <c:v>Pkillker 9 </c:v>
                </c:pt>
                <c:pt idx="5">
                  <c:v>Network bomb 3</c:v>
                </c:pt>
                <c:pt idx="6">
                  <c:v>Start WW3 13</c:v>
                </c:pt>
                <c:pt idx="7">
                  <c:v>Bitcoin mining 14</c:v>
                </c:pt>
                <c:pt idx="8">
                  <c:v>Fibbonacci 4</c:v>
                </c:pt>
                <c:pt idx="9">
                  <c:v>Node Replacement 6</c:v>
                </c:pt>
                <c:pt idx="10">
                  <c:v>Root dump 11</c:v>
                </c:pt>
                <c:pt idx="11">
                  <c:v>Bogobogo 7</c:v>
                </c:pt>
                <c:pt idx="12">
                  <c:v>Eavesdrop 1</c:v>
                </c:pt>
                <c:pt idx="13">
                  <c:v>MavLink 16</c:v>
                </c:pt>
                <c:pt idx="14">
                  <c:v>Change URI 8</c:v>
                </c:pt>
                <c:pt idx="15">
                  <c:v>GPS spoof 15 </c:v>
                </c:pt>
                <c:pt idx="16">
                  <c:v>Netcat 17</c:v>
                </c:pt>
              </c:strCache>
            </c:strRef>
          </c:cat>
          <c:val>
            <c:numRef>
              <c:f>Sheet1!$D$2:$D$18</c:f>
              <c:numCache>
                <c:formatCode>General</c:formatCode>
                <c:ptCount val="17"/>
                <c:pt idx="0">
                  <c:v>2</c:v>
                </c:pt>
                <c:pt idx="1">
                  <c:v>7</c:v>
                </c:pt>
                <c:pt idx="2">
                  <c:v>2</c:v>
                </c:pt>
                <c:pt idx="3">
                  <c:v>3</c:v>
                </c:pt>
                <c:pt idx="4">
                  <c:v>2</c:v>
                </c:pt>
                <c:pt idx="5">
                  <c:v>3</c:v>
                </c:pt>
                <c:pt idx="6">
                  <c:v>9</c:v>
                </c:pt>
                <c:pt idx="7">
                  <c:v>5</c:v>
                </c:pt>
                <c:pt idx="8">
                  <c:v>6</c:v>
                </c:pt>
                <c:pt idx="9">
                  <c:v>4</c:v>
                </c:pt>
                <c:pt idx="10">
                  <c:v>4</c:v>
                </c:pt>
                <c:pt idx="11">
                  <c:v>5</c:v>
                </c:pt>
                <c:pt idx="12">
                  <c:v>8</c:v>
                </c:pt>
                <c:pt idx="13">
                  <c:v>7</c:v>
                </c:pt>
                <c:pt idx="14">
                  <c:v>7</c:v>
                </c:pt>
                <c:pt idx="15">
                  <c:v>8</c:v>
                </c:pt>
                <c:pt idx="16">
                  <c:v>8</c:v>
                </c:pt>
              </c:numCache>
            </c:numRef>
          </c:val>
          <c:extLst>
            <c:ext xmlns:c16="http://schemas.microsoft.com/office/drawing/2014/chart" uri="{C3380CC4-5D6E-409C-BE32-E72D297353CC}">
              <c16:uniqueId val="{00000002-14AA-4CD0-A5C3-FFAAF1831B10}"/>
            </c:ext>
          </c:extLst>
        </c:ser>
        <c:dLbls>
          <c:showLegendKey val="0"/>
          <c:showVal val="0"/>
          <c:showCatName val="0"/>
          <c:showSerName val="0"/>
          <c:showPercent val="0"/>
          <c:showBubbleSize val="0"/>
        </c:dLbls>
        <c:gapWidth val="219"/>
        <c:overlap val="-27"/>
        <c:axId val="350054832"/>
        <c:axId val="350055160"/>
      </c:barChart>
      <c:lineChart>
        <c:grouping val="standard"/>
        <c:varyColors val="0"/>
        <c:ser>
          <c:idx val="3"/>
          <c:order val="3"/>
          <c:tx>
            <c:strRef>
              <c:f>Sheet1!$E$1</c:f>
              <c:strCache>
                <c:ptCount val="1"/>
                <c:pt idx="0">
                  <c:v>RPN</c:v>
                </c:pt>
              </c:strCache>
            </c:strRef>
          </c:tx>
          <c:spPr>
            <a:ln w="34925" cap="rnd">
              <a:solidFill>
                <a:schemeClr val="accent4"/>
              </a:solidFill>
              <a:round/>
            </a:ln>
            <a:effectLst>
              <a:outerShdw blurRad="57150" dist="19050" dir="5400000" algn="ctr" rotWithShape="0">
                <a:srgbClr val="000000">
                  <a:alpha val="63000"/>
                </a:srgbClr>
              </a:outerShdw>
            </a:effectLst>
          </c:spPr>
          <c:marker>
            <c:symbol val="none"/>
          </c:marker>
          <c:cat>
            <c:strRef>
              <c:f>Sheet1!$A$2:$A$18</c:f>
              <c:strCache>
                <c:ptCount val="17"/>
                <c:pt idx="0">
                  <c:v>Local Folder 5</c:v>
                </c:pt>
                <c:pt idx="1">
                  <c:v>Wikipedia 10</c:v>
                </c:pt>
                <c:pt idx="2">
                  <c:v>Uninstall ROS 12</c:v>
                </c:pt>
                <c:pt idx="3">
                  <c:v>Fork Bomb 2</c:v>
                </c:pt>
                <c:pt idx="4">
                  <c:v>Pkillker 9 </c:v>
                </c:pt>
                <c:pt idx="5">
                  <c:v>Network bomb 3</c:v>
                </c:pt>
                <c:pt idx="6">
                  <c:v>Start WW3 13</c:v>
                </c:pt>
                <c:pt idx="7">
                  <c:v>Bitcoin mining 14</c:v>
                </c:pt>
                <c:pt idx="8">
                  <c:v>Fibbonacci 4</c:v>
                </c:pt>
                <c:pt idx="9">
                  <c:v>Node Replacement 6</c:v>
                </c:pt>
                <c:pt idx="10">
                  <c:v>Root dump 11</c:v>
                </c:pt>
                <c:pt idx="11">
                  <c:v>Bogobogo 7</c:v>
                </c:pt>
                <c:pt idx="12">
                  <c:v>Eavesdrop 1</c:v>
                </c:pt>
                <c:pt idx="13">
                  <c:v>MavLink 16</c:v>
                </c:pt>
                <c:pt idx="14">
                  <c:v>Change URI 8</c:v>
                </c:pt>
                <c:pt idx="15">
                  <c:v>GPS spoof 15 </c:v>
                </c:pt>
                <c:pt idx="16">
                  <c:v>Netcat 17</c:v>
                </c:pt>
              </c:strCache>
            </c:strRef>
          </c:cat>
          <c:val>
            <c:numRef>
              <c:f>Sheet1!$E$2:$E$18</c:f>
              <c:numCache>
                <c:formatCode>General</c:formatCode>
                <c:ptCount val="17"/>
                <c:pt idx="0">
                  <c:v>8</c:v>
                </c:pt>
                <c:pt idx="1">
                  <c:v>42</c:v>
                </c:pt>
                <c:pt idx="2">
                  <c:v>56</c:v>
                </c:pt>
                <c:pt idx="3">
                  <c:v>72</c:v>
                </c:pt>
                <c:pt idx="4">
                  <c:v>80</c:v>
                </c:pt>
                <c:pt idx="5">
                  <c:v>90</c:v>
                </c:pt>
                <c:pt idx="6">
                  <c:v>90</c:v>
                </c:pt>
                <c:pt idx="7">
                  <c:v>100</c:v>
                </c:pt>
                <c:pt idx="8">
                  <c:v>120</c:v>
                </c:pt>
                <c:pt idx="9">
                  <c:v>120</c:v>
                </c:pt>
                <c:pt idx="10">
                  <c:v>120</c:v>
                </c:pt>
                <c:pt idx="11">
                  <c:v>125</c:v>
                </c:pt>
                <c:pt idx="12">
                  <c:v>216</c:v>
                </c:pt>
                <c:pt idx="13">
                  <c:v>252</c:v>
                </c:pt>
                <c:pt idx="14">
                  <c:v>294</c:v>
                </c:pt>
                <c:pt idx="15">
                  <c:v>336</c:v>
                </c:pt>
                <c:pt idx="16">
                  <c:v>392</c:v>
                </c:pt>
              </c:numCache>
            </c:numRef>
          </c:val>
          <c:smooth val="0"/>
          <c:extLst>
            <c:ext xmlns:c16="http://schemas.microsoft.com/office/drawing/2014/chart" uri="{C3380CC4-5D6E-409C-BE32-E72D297353CC}">
              <c16:uniqueId val="{00000003-14AA-4CD0-A5C3-FFAAF1831B10}"/>
            </c:ext>
          </c:extLst>
        </c:ser>
        <c:dLbls>
          <c:showLegendKey val="0"/>
          <c:showVal val="0"/>
          <c:showCatName val="0"/>
          <c:showSerName val="0"/>
          <c:showPercent val="0"/>
          <c:showBubbleSize val="0"/>
        </c:dLbls>
        <c:marker val="1"/>
        <c:smooth val="0"/>
        <c:axId val="350058440"/>
        <c:axId val="350058112"/>
      </c:lineChart>
      <c:catAx>
        <c:axId val="35005483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50055160"/>
        <c:crosses val="autoZero"/>
        <c:auto val="1"/>
        <c:lblAlgn val="ctr"/>
        <c:lblOffset val="100"/>
        <c:noMultiLvlLbl val="0"/>
      </c:catAx>
      <c:valAx>
        <c:axId val="35005516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50054832"/>
        <c:crosses val="autoZero"/>
        <c:crossBetween val="between"/>
      </c:valAx>
      <c:valAx>
        <c:axId val="350058112"/>
        <c:scaling>
          <c:orientation val="minMax"/>
        </c:scaling>
        <c:delete val="0"/>
        <c:axPos val="r"/>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50058440"/>
        <c:crosses val="max"/>
        <c:crossBetween val="between"/>
      </c:valAx>
      <c:catAx>
        <c:axId val="350058440"/>
        <c:scaling>
          <c:orientation val="minMax"/>
        </c:scaling>
        <c:delete val="1"/>
        <c:axPos val="b"/>
        <c:numFmt formatCode="General" sourceLinked="1"/>
        <c:majorTickMark val="none"/>
        <c:minorTickMark val="none"/>
        <c:tickLblPos val="nextTo"/>
        <c:crossAx val="350058112"/>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95F848-6DDA-9042-95D4-0071278BB24B}" type="datetimeFigureOut">
              <a:rPr lang="en-US" smtClean="0"/>
              <a:t>04/17/2017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9ECB87-BC75-5243-A71C-D7645131CF71}" type="slidenum">
              <a:rPr lang="en-US" smtClean="0"/>
              <a:t>‹#›</a:t>
            </a:fld>
            <a:endParaRPr lang="en-US"/>
          </a:p>
        </p:txBody>
      </p:sp>
    </p:spTree>
    <p:extLst>
      <p:ext uri="{BB962C8B-B14F-4D97-AF65-F5344CB8AC3E}">
        <p14:creationId xmlns:p14="http://schemas.microsoft.com/office/powerpoint/2010/main" val="223914218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If tri-fold</a:t>
            </a:r>
            <a:r>
              <a:rPr lang="en-US" baseline="0" dirty="0"/>
              <a:t> mounting at SMS – make sure no text or image is in-between</a:t>
            </a:r>
            <a:r>
              <a:rPr lang="en-US" dirty="0"/>
              <a:t> the two vertical guide</a:t>
            </a:r>
            <a:r>
              <a:rPr lang="en-US" baseline="0" dirty="0"/>
              <a:t> lines; this space will be cut away. </a:t>
            </a:r>
            <a:r>
              <a:rPr lang="en-US" baseline="0"/>
              <a:t>To view the vertical guide lines: Select “View” from the main menu, select “Guides” from the pull down menu, and lastly select “Static Guides”.</a:t>
            </a:r>
            <a:endParaRPr lang="en-US"/>
          </a:p>
          <a:p>
            <a:pPr marL="0" marR="0" indent="0" algn="l" defTabSz="457200" rtl="0" eaLnBrk="1" fontAlgn="auto" latinLnBrk="0" hangingPunct="1">
              <a:lnSpc>
                <a:spcPct val="100000"/>
              </a:lnSpc>
              <a:spcBef>
                <a:spcPts val="0"/>
              </a:spcBef>
              <a:spcAft>
                <a:spcPts val="0"/>
              </a:spcAft>
              <a:buClrTx/>
              <a:buSzTx/>
              <a:buFontTx/>
              <a:buNone/>
              <a:tabLst/>
              <a:defRPr/>
            </a:pPr>
            <a:endParaRPr lang="en-US"/>
          </a:p>
          <a:p>
            <a:endParaRPr lang="en-US" dirty="0"/>
          </a:p>
        </p:txBody>
      </p:sp>
      <p:sp>
        <p:nvSpPr>
          <p:cNvPr id="4" name="Slide Number Placeholder 3"/>
          <p:cNvSpPr>
            <a:spLocks noGrp="1"/>
          </p:cNvSpPr>
          <p:nvPr>
            <p:ph type="sldNum" sz="quarter" idx="10"/>
          </p:nvPr>
        </p:nvSpPr>
        <p:spPr/>
        <p:txBody>
          <a:bodyPr/>
          <a:lstStyle/>
          <a:p>
            <a:fld id="{9B9ECB87-BC75-5243-A71C-D7645131CF71}" type="slidenum">
              <a:rPr lang="en-US" smtClean="0"/>
              <a:t>1</a:t>
            </a:fld>
            <a:endParaRPr lang="en-US"/>
          </a:p>
        </p:txBody>
      </p:sp>
    </p:spTree>
    <p:extLst>
      <p:ext uri="{BB962C8B-B14F-4D97-AF65-F5344CB8AC3E}">
        <p14:creationId xmlns:p14="http://schemas.microsoft.com/office/powerpoint/2010/main" val="21100371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32715200" y="465976"/>
            <a:ext cx="10718798" cy="32015254"/>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33104663" y="761998"/>
            <a:ext cx="0" cy="31423211"/>
          </a:xfrm>
          <a:prstGeom prst="line">
            <a:avLst/>
          </a:prstGeom>
          <a:ln w="12700" cmpd="sng">
            <a:solidFill>
              <a:schemeClr val="bg1"/>
            </a:solidFill>
            <a:prstDash val="dash"/>
          </a:ln>
        </p:spPr>
        <p:style>
          <a:lnRef idx="2">
            <a:schemeClr val="accent1"/>
          </a:lnRef>
          <a:fillRef idx="0">
            <a:schemeClr val="accent1"/>
          </a:fillRef>
          <a:effectRef idx="1">
            <a:schemeClr val="accent1"/>
          </a:effectRef>
          <a:fontRef idx="minor">
            <a:schemeClr val="tx1"/>
          </a:fontRef>
        </p:style>
      </p:cxnSp>
      <p:sp>
        <p:nvSpPr>
          <p:cNvPr id="9" name="Rectangle 8"/>
          <p:cNvSpPr/>
          <p:nvPr userDrawn="1"/>
        </p:nvSpPr>
        <p:spPr>
          <a:xfrm>
            <a:off x="457200" y="451572"/>
            <a:ext cx="10737850" cy="3201525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444500" y="451574"/>
            <a:ext cx="723900" cy="1523999"/>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33000758" y="451574"/>
            <a:ext cx="10449117" cy="1524000"/>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10774364" y="451574"/>
            <a:ext cx="31504234" cy="15240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userDrawn="1"/>
        </p:nvSpPr>
        <p:spPr>
          <a:xfrm>
            <a:off x="1168400" y="451574"/>
            <a:ext cx="10026650" cy="1524000"/>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userDrawn="1"/>
        </p:nvSpPr>
        <p:spPr>
          <a:xfrm>
            <a:off x="1955176" y="766000"/>
            <a:ext cx="8825537" cy="707886"/>
          </a:xfrm>
          <a:prstGeom prst="rect">
            <a:avLst/>
          </a:prstGeom>
          <a:noFill/>
        </p:spPr>
        <p:txBody>
          <a:bodyPr wrap="square" rtlCol="0" anchor="t" anchorCtr="0">
            <a:spAutoFit/>
          </a:bodyPr>
          <a:lstStyle/>
          <a:p>
            <a:pPr>
              <a:spcAft>
                <a:spcPts val="1800"/>
              </a:spcAft>
            </a:pPr>
            <a:r>
              <a:rPr lang="en-US" sz="4000" b="1" dirty="0">
                <a:solidFill>
                  <a:schemeClr val="bg1"/>
                </a:solidFill>
              </a:rPr>
              <a:t>COLLEGE OF ENGINEERING</a:t>
            </a:r>
            <a:endParaRPr lang="en-US" sz="4000" dirty="0">
              <a:solidFill>
                <a:schemeClr val="bg1"/>
              </a:solidFill>
            </a:endParaRPr>
          </a:p>
        </p:txBody>
      </p:sp>
      <p:sp>
        <p:nvSpPr>
          <p:cNvPr id="22" name="Rectangle 21"/>
          <p:cNvSpPr/>
          <p:nvPr userDrawn="1"/>
        </p:nvSpPr>
        <p:spPr>
          <a:xfrm>
            <a:off x="12638460" y="451574"/>
            <a:ext cx="1551675" cy="1524000"/>
          </a:xfrm>
          <a:prstGeom prst="rect">
            <a:avLst/>
          </a:prstGeom>
          <a:solidFill>
            <a:srgbClr val="5D87A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12208934" y="451574"/>
            <a:ext cx="429525" cy="1523999"/>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userDrawn="1"/>
        </p:nvSpPr>
        <p:spPr>
          <a:xfrm>
            <a:off x="15181888" y="766000"/>
            <a:ext cx="16238992" cy="707886"/>
          </a:xfrm>
          <a:prstGeom prst="rect">
            <a:avLst/>
          </a:prstGeom>
          <a:noFill/>
        </p:spPr>
        <p:txBody>
          <a:bodyPr wrap="square" rtlCol="0" anchor="t" anchorCtr="0">
            <a:spAutoFit/>
          </a:bodyPr>
          <a:lstStyle/>
          <a:p>
            <a:pPr algn="r">
              <a:spcAft>
                <a:spcPts val="1800"/>
              </a:spcAft>
            </a:pPr>
            <a:r>
              <a:rPr lang="en-US" sz="4000" b="1" dirty="0">
                <a:latin typeface="Georgia"/>
                <a:cs typeface="Georgia"/>
              </a:rPr>
              <a:t>Electrical Engineering &amp; Computer Science</a:t>
            </a:r>
          </a:p>
        </p:txBody>
      </p:sp>
      <p:sp>
        <p:nvSpPr>
          <p:cNvPr id="31" name="Rectangle 30"/>
          <p:cNvSpPr/>
          <p:nvPr userDrawn="1"/>
        </p:nvSpPr>
        <p:spPr>
          <a:xfrm>
            <a:off x="33070796" y="451574"/>
            <a:ext cx="9475175" cy="1524000"/>
          </a:xfrm>
          <a:prstGeom prst="rect">
            <a:avLst/>
          </a:prstGeom>
          <a:solidFill>
            <a:srgbClr val="5D87A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32721016" y="451572"/>
            <a:ext cx="383647" cy="1524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descr="expo_poster-ta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474399" y="28421061"/>
            <a:ext cx="6975476" cy="2581337"/>
          </a:xfrm>
          <a:prstGeom prst="rect">
            <a:avLst/>
          </a:prstGeom>
        </p:spPr>
      </p:pic>
    </p:spTree>
    <p:extLst>
      <p:ext uri="{BB962C8B-B14F-4D97-AF65-F5344CB8AC3E}">
        <p14:creationId xmlns:p14="http://schemas.microsoft.com/office/powerpoint/2010/main" val="300076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B6BD69-149A-CD41-9E7C-E241C9398BA0}" type="datetimeFigureOut">
              <a:rPr lang="en-US" smtClean="0"/>
              <a:t>04/17/2017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4152380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361905" y="6324600"/>
            <a:ext cx="47282097"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07982" y="6324600"/>
            <a:ext cx="141122400" cy="1348206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B6BD69-149A-CD41-9E7C-E241C9398BA0}" type="datetimeFigureOut">
              <a:rPr lang="en-US" smtClean="0"/>
              <a:t>04/17/2017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150387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B6BD69-149A-CD41-9E7C-E241C9398BA0}" type="datetimeFigureOut">
              <a:rPr lang="en-US" smtClean="0"/>
              <a:t>04/17/2017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554847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3" y="13952225"/>
            <a:ext cx="37307520" cy="7200898"/>
          </a:xfrm>
        </p:spPr>
        <p:txBody>
          <a:bodyPr anchor="b"/>
          <a:lstStyle>
            <a:lvl1pPr marL="0" indent="0">
              <a:buNone/>
              <a:defRPr sz="9600">
                <a:solidFill>
                  <a:schemeClr val="tx1">
                    <a:tint val="75000"/>
                  </a:schemeClr>
                </a:solidFill>
              </a:defRPr>
            </a:lvl1pPr>
            <a:lvl2pPr marL="2191405" indent="0">
              <a:buNone/>
              <a:defRPr sz="8600">
                <a:solidFill>
                  <a:schemeClr val="tx1">
                    <a:tint val="75000"/>
                  </a:schemeClr>
                </a:solidFill>
              </a:defRPr>
            </a:lvl2pPr>
            <a:lvl3pPr marL="4382811" indent="0">
              <a:buNone/>
              <a:defRPr sz="7700">
                <a:solidFill>
                  <a:schemeClr val="tx1">
                    <a:tint val="75000"/>
                  </a:schemeClr>
                </a:solidFill>
              </a:defRPr>
            </a:lvl3pPr>
            <a:lvl4pPr marL="6574216" indent="0">
              <a:buNone/>
              <a:defRPr sz="6700">
                <a:solidFill>
                  <a:schemeClr val="tx1">
                    <a:tint val="75000"/>
                  </a:schemeClr>
                </a:solidFill>
              </a:defRPr>
            </a:lvl4pPr>
            <a:lvl5pPr marL="8765621" indent="0">
              <a:buNone/>
              <a:defRPr sz="6700">
                <a:solidFill>
                  <a:schemeClr val="tx1">
                    <a:tint val="75000"/>
                  </a:schemeClr>
                </a:solidFill>
              </a:defRPr>
            </a:lvl5pPr>
            <a:lvl6pPr marL="10957027" indent="0">
              <a:buNone/>
              <a:defRPr sz="6700">
                <a:solidFill>
                  <a:schemeClr val="tx1">
                    <a:tint val="75000"/>
                  </a:schemeClr>
                </a:solidFill>
              </a:defRPr>
            </a:lvl6pPr>
            <a:lvl7pPr marL="13148432" indent="0">
              <a:buNone/>
              <a:defRPr sz="6700">
                <a:solidFill>
                  <a:schemeClr val="tx1">
                    <a:tint val="75000"/>
                  </a:schemeClr>
                </a:solidFill>
              </a:defRPr>
            </a:lvl7pPr>
            <a:lvl8pPr marL="15339837" indent="0">
              <a:buNone/>
              <a:defRPr sz="6700">
                <a:solidFill>
                  <a:schemeClr val="tx1">
                    <a:tint val="75000"/>
                  </a:schemeClr>
                </a:solidFill>
              </a:defRPr>
            </a:lvl8pPr>
            <a:lvl9pPr marL="17531243" indent="0">
              <a:buNone/>
              <a:defRPr sz="67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6B6BD69-149A-CD41-9E7C-E241C9398BA0}" type="datetimeFigureOut">
              <a:rPr lang="en-US" smtClean="0"/>
              <a:t>04/17/2017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3970169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07984" y="36865560"/>
            <a:ext cx="9419844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437943" y="36865560"/>
            <a:ext cx="94206057"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6B6BD69-149A-CD41-9E7C-E241C9398BA0}" type="datetimeFigureOut">
              <a:rPr lang="en-US" smtClean="0"/>
              <a:t>04/17/2017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486378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1"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3" cy="3070858"/>
          </a:xfrm>
        </p:spPr>
        <p:txBody>
          <a:bodyPr anchor="b"/>
          <a:lstStyle>
            <a:lvl1pPr marL="0" indent="0">
              <a:buNone/>
              <a:defRPr sz="11500" b="1"/>
            </a:lvl1pPr>
            <a:lvl2pPr marL="2191405" indent="0">
              <a:buNone/>
              <a:defRPr sz="9600" b="1"/>
            </a:lvl2pPr>
            <a:lvl3pPr marL="4382811" indent="0">
              <a:buNone/>
              <a:defRPr sz="8600" b="1"/>
            </a:lvl3pPr>
            <a:lvl4pPr marL="6574216" indent="0">
              <a:buNone/>
              <a:defRPr sz="7700" b="1"/>
            </a:lvl4pPr>
            <a:lvl5pPr marL="8765621" indent="0">
              <a:buNone/>
              <a:defRPr sz="7700" b="1"/>
            </a:lvl5pPr>
            <a:lvl6pPr marL="10957027" indent="0">
              <a:buNone/>
              <a:defRPr sz="7700" b="1"/>
            </a:lvl6pPr>
            <a:lvl7pPr marL="13148432" indent="0">
              <a:buNone/>
              <a:defRPr sz="7700" b="1"/>
            </a:lvl7pPr>
            <a:lvl8pPr marL="15339837" indent="0">
              <a:buNone/>
              <a:defRPr sz="7700" b="1"/>
            </a:lvl8pPr>
            <a:lvl9pPr marL="17531243" indent="0">
              <a:buNone/>
              <a:defRPr sz="7700" b="1"/>
            </a:lvl9pPr>
          </a:lstStyle>
          <a:p>
            <a:pPr lvl="0"/>
            <a:r>
              <a:rPr lang="en-US"/>
              <a:t>Edit Master text styles</a:t>
            </a:r>
          </a:p>
        </p:txBody>
      </p:sp>
      <p:sp>
        <p:nvSpPr>
          <p:cNvPr id="4" name="Content Placeholder 3"/>
          <p:cNvSpPr>
            <a:spLocks noGrp="1"/>
          </p:cNvSpPr>
          <p:nvPr>
            <p:ph sz="half" idx="2"/>
          </p:nvPr>
        </p:nvSpPr>
        <p:spPr>
          <a:xfrm>
            <a:off x="2194560" y="10439400"/>
            <a:ext cx="19392903"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3" y="7368542"/>
            <a:ext cx="19400520" cy="3070858"/>
          </a:xfrm>
        </p:spPr>
        <p:txBody>
          <a:bodyPr anchor="b"/>
          <a:lstStyle>
            <a:lvl1pPr marL="0" indent="0">
              <a:buNone/>
              <a:defRPr sz="11500" b="1"/>
            </a:lvl1pPr>
            <a:lvl2pPr marL="2191405" indent="0">
              <a:buNone/>
              <a:defRPr sz="9600" b="1"/>
            </a:lvl2pPr>
            <a:lvl3pPr marL="4382811" indent="0">
              <a:buNone/>
              <a:defRPr sz="8600" b="1"/>
            </a:lvl3pPr>
            <a:lvl4pPr marL="6574216" indent="0">
              <a:buNone/>
              <a:defRPr sz="7700" b="1"/>
            </a:lvl4pPr>
            <a:lvl5pPr marL="8765621" indent="0">
              <a:buNone/>
              <a:defRPr sz="7700" b="1"/>
            </a:lvl5pPr>
            <a:lvl6pPr marL="10957027" indent="0">
              <a:buNone/>
              <a:defRPr sz="7700" b="1"/>
            </a:lvl6pPr>
            <a:lvl7pPr marL="13148432" indent="0">
              <a:buNone/>
              <a:defRPr sz="7700" b="1"/>
            </a:lvl7pPr>
            <a:lvl8pPr marL="15339837" indent="0">
              <a:buNone/>
              <a:defRPr sz="7700" b="1"/>
            </a:lvl8pPr>
            <a:lvl9pPr marL="17531243" indent="0">
              <a:buNone/>
              <a:defRPr sz="7700" b="1"/>
            </a:lvl9pPr>
          </a:lstStyle>
          <a:p>
            <a:pPr lvl="0"/>
            <a:r>
              <a:rPr lang="en-US"/>
              <a:t>Edit Master text styles</a:t>
            </a:r>
          </a:p>
        </p:txBody>
      </p:sp>
      <p:sp>
        <p:nvSpPr>
          <p:cNvPr id="6" name="Content Placeholder 5"/>
          <p:cNvSpPr>
            <a:spLocks noGrp="1"/>
          </p:cNvSpPr>
          <p:nvPr>
            <p:ph sz="quarter" idx="4"/>
          </p:nvPr>
        </p:nvSpPr>
        <p:spPr>
          <a:xfrm>
            <a:off x="22296123"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6B6BD69-149A-CD41-9E7C-E241C9398BA0}" type="datetimeFigureOut">
              <a:rPr lang="en-US" smtClean="0"/>
              <a:t>04/17/2017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1142534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6B6BD69-149A-CD41-9E7C-E241C9398BA0}" type="datetimeFigureOut">
              <a:rPr lang="en-US" smtClean="0"/>
              <a:t>04/17/2017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379133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B6BD69-149A-CD41-9E7C-E241C9398BA0}" type="datetimeFigureOut">
              <a:rPr lang="en-US" smtClean="0"/>
              <a:t>04/17/2017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1564554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3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1405" indent="0">
              <a:buNone/>
              <a:defRPr sz="5800"/>
            </a:lvl2pPr>
            <a:lvl3pPr marL="4382811" indent="0">
              <a:buNone/>
              <a:defRPr sz="4800"/>
            </a:lvl3pPr>
            <a:lvl4pPr marL="6574216" indent="0">
              <a:buNone/>
              <a:defRPr sz="4300"/>
            </a:lvl4pPr>
            <a:lvl5pPr marL="8765621" indent="0">
              <a:buNone/>
              <a:defRPr sz="4300"/>
            </a:lvl5pPr>
            <a:lvl6pPr marL="10957027" indent="0">
              <a:buNone/>
              <a:defRPr sz="4300"/>
            </a:lvl6pPr>
            <a:lvl7pPr marL="13148432" indent="0">
              <a:buNone/>
              <a:defRPr sz="4300"/>
            </a:lvl7pPr>
            <a:lvl8pPr marL="15339837" indent="0">
              <a:buNone/>
              <a:defRPr sz="4300"/>
            </a:lvl8pPr>
            <a:lvl9pPr marL="17531243" indent="0">
              <a:buNone/>
              <a:defRPr sz="4300"/>
            </a:lvl9pPr>
          </a:lstStyle>
          <a:p>
            <a:pPr lvl="0"/>
            <a:r>
              <a:rPr lang="en-US"/>
              <a:t>Edit Master text styles</a:t>
            </a:r>
          </a:p>
        </p:txBody>
      </p:sp>
      <p:sp>
        <p:nvSpPr>
          <p:cNvPr id="5" name="Date Placeholder 4"/>
          <p:cNvSpPr>
            <a:spLocks noGrp="1"/>
          </p:cNvSpPr>
          <p:nvPr>
            <p:ph type="dt" sz="half" idx="10"/>
          </p:nvPr>
        </p:nvSpPr>
        <p:spPr/>
        <p:txBody>
          <a:bodyPr/>
          <a:lstStyle/>
          <a:p>
            <a:fld id="{56B6BD69-149A-CD41-9E7C-E241C9398BA0}" type="datetimeFigureOut">
              <a:rPr lang="en-US" smtClean="0"/>
              <a:t>04/17/2017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077349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300"/>
            </a:lvl1pPr>
            <a:lvl2pPr marL="2191405" indent="0">
              <a:buNone/>
              <a:defRPr sz="13400"/>
            </a:lvl2pPr>
            <a:lvl3pPr marL="4382811" indent="0">
              <a:buNone/>
              <a:defRPr sz="11500"/>
            </a:lvl3pPr>
            <a:lvl4pPr marL="6574216" indent="0">
              <a:buNone/>
              <a:defRPr sz="9600"/>
            </a:lvl4pPr>
            <a:lvl5pPr marL="8765621" indent="0">
              <a:buNone/>
              <a:defRPr sz="9600"/>
            </a:lvl5pPr>
            <a:lvl6pPr marL="10957027" indent="0">
              <a:buNone/>
              <a:defRPr sz="9600"/>
            </a:lvl6pPr>
            <a:lvl7pPr marL="13148432" indent="0">
              <a:buNone/>
              <a:defRPr sz="9600"/>
            </a:lvl7pPr>
            <a:lvl8pPr marL="15339837" indent="0">
              <a:buNone/>
              <a:defRPr sz="9600"/>
            </a:lvl8pPr>
            <a:lvl9pPr marL="17531243" indent="0">
              <a:buNone/>
              <a:defRPr sz="9600"/>
            </a:lvl9pPr>
          </a:lstStyle>
          <a:p>
            <a:r>
              <a:rPr lang="en-US"/>
              <a:t>Click icon to add picture</a:t>
            </a:r>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1405" indent="0">
              <a:buNone/>
              <a:defRPr sz="5800"/>
            </a:lvl2pPr>
            <a:lvl3pPr marL="4382811" indent="0">
              <a:buNone/>
              <a:defRPr sz="4800"/>
            </a:lvl3pPr>
            <a:lvl4pPr marL="6574216" indent="0">
              <a:buNone/>
              <a:defRPr sz="4300"/>
            </a:lvl4pPr>
            <a:lvl5pPr marL="8765621" indent="0">
              <a:buNone/>
              <a:defRPr sz="4300"/>
            </a:lvl5pPr>
            <a:lvl6pPr marL="10957027" indent="0">
              <a:buNone/>
              <a:defRPr sz="4300"/>
            </a:lvl6pPr>
            <a:lvl7pPr marL="13148432" indent="0">
              <a:buNone/>
              <a:defRPr sz="4300"/>
            </a:lvl7pPr>
            <a:lvl8pPr marL="15339837" indent="0">
              <a:buNone/>
              <a:defRPr sz="4300"/>
            </a:lvl8pPr>
            <a:lvl9pPr marL="17531243" indent="0">
              <a:buNone/>
              <a:defRPr sz="4300"/>
            </a:lvl9pPr>
          </a:lstStyle>
          <a:p>
            <a:pPr lvl="0"/>
            <a:r>
              <a:rPr lang="en-US"/>
              <a:t>Edit Master text styles</a:t>
            </a:r>
          </a:p>
        </p:txBody>
      </p:sp>
      <p:sp>
        <p:nvSpPr>
          <p:cNvPr id="5" name="Date Placeholder 4"/>
          <p:cNvSpPr>
            <a:spLocks noGrp="1"/>
          </p:cNvSpPr>
          <p:nvPr>
            <p:ph type="dt" sz="half" idx="10"/>
          </p:nvPr>
        </p:nvSpPr>
        <p:spPr/>
        <p:txBody>
          <a:bodyPr/>
          <a:lstStyle/>
          <a:p>
            <a:fld id="{56B6BD69-149A-CD41-9E7C-E241C9398BA0}" type="datetimeFigureOut">
              <a:rPr lang="en-US" smtClean="0"/>
              <a:t>04/17/2017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3459552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1" y="1318262"/>
            <a:ext cx="39502080" cy="5486400"/>
          </a:xfrm>
          <a:prstGeom prst="rect">
            <a:avLst/>
          </a:prstGeom>
        </p:spPr>
        <p:txBody>
          <a:bodyPr vert="horz" lIns="438281" tIns="219141" rIns="438281" bIns="219141" rtlCol="0" anchor="ctr">
            <a:normAutofit/>
          </a:bodyPr>
          <a:lstStyle/>
          <a:p>
            <a:r>
              <a:rPr lang="en-US"/>
              <a:t>Click to edit Master title style</a:t>
            </a:r>
          </a:p>
        </p:txBody>
      </p:sp>
      <p:sp>
        <p:nvSpPr>
          <p:cNvPr id="3" name="Text Placeholder 2"/>
          <p:cNvSpPr>
            <a:spLocks noGrp="1"/>
          </p:cNvSpPr>
          <p:nvPr>
            <p:ph type="body" idx="1"/>
          </p:nvPr>
        </p:nvSpPr>
        <p:spPr>
          <a:xfrm>
            <a:off x="2194561" y="7680963"/>
            <a:ext cx="39502080" cy="21724622"/>
          </a:xfrm>
          <a:prstGeom prst="rect">
            <a:avLst/>
          </a:prstGeom>
        </p:spPr>
        <p:txBody>
          <a:bodyPr vert="horz" lIns="438281" tIns="219141" rIns="438281" bIns="219141"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281" tIns="219141" rIns="438281" bIns="219141" rtlCol="0" anchor="ctr"/>
          <a:lstStyle>
            <a:lvl1pPr algn="l">
              <a:defRPr sz="5800">
                <a:solidFill>
                  <a:schemeClr val="tx1">
                    <a:tint val="75000"/>
                  </a:schemeClr>
                </a:solidFill>
              </a:defRPr>
            </a:lvl1pPr>
          </a:lstStyle>
          <a:p>
            <a:fld id="{56B6BD69-149A-CD41-9E7C-E241C9398BA0}" type="datetimeFigureOut">
              <a:rPr lang="en-US" smtClean="0"/>
              <a:t>04/17/2017</a:t>
            </a:fld>
            <a:endParaRPr lang="en-US"/>
          </a:p>
        </p:txBody>
      </p:sp>
      <p:sp>
        <p:nvSpPr>
          <p:cNvPr id="5" name="Footer Placeholder 4"/>
          <p:cNvSpPr>
            <a:spLocks noGrp="1"/>
          </p:cNvSpPr>
          <p:nvPr>
            <p:ph type="ftr" sz="quarter" idx="3"/>
          </p:nvPr>
        </p:nvSpPr>
        <p:spPr>
          <a:xfrm>
            <a:off x="14996161" y="30510482"/>
            <a:ext cx="13898880" cy="1752600"/>
          </a:xfrm>
          <a:prstGeom prst="rect">
            <a:avLst/>
          </a:prstGeom>
        </p:spPr>
        <p:txBody>
          <a:bodyPr vert="horz" lIns="438281" tIns="219141" rIns="438281" bIns="219141"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1" y="30510482"/>
            <a:ext cx="10241280" cy="1752600"/>
          </a:xfrm>
          <a:prstGeom prst="rect">
            <a:avLst/>
          </a:prstGeom>
        </p:spPr>
        <p:txBody>
          <a:bodyPr vert="horz" lIns="438281" tIns="219141" rIns="438281" bIns="219141" rtlCol="0" anchor="ctr"/>
          <a:lstStyle>
            <a:lvl1pPr algn="r">
              <a:defRPr sz="5800">
                <a:solidFill>
                  <a:schemeClr val="tx1">
                    <a:tint val="75000"/>
                  </a:schemeClr>
                </a:solidFill>
              </a:defRPr>
            </a:lvl1pPr>
          </a:lstStyle>
          <a:p>
            <a:fld id="{99F395D9-8F50-C84B-A57E-3B815FE84F5D}" type="slidenum">
              <a:rPr lang="en-US" smtClean="0"/>
              <a:t>‹#›</a:t>
            </a:fld>
            <a:endParaRPr lang="en-US"/>
          </a:p>
        </p:txBody>
      </p:sp>
    </p:spTree>
    <p:extLst>
      <p:ext uri="{BB962C8B-B14F-4D97-AF65-F5344CB8AC3E}">
        <p14:creationId xmlns:p14="http://schemas.microsoft.com/office/powerpoint/2010/main" val="33154569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1405" rtl="0" eaLnBrk="1" latinLnBrk="0" hangingPunct="1">
        <a:spcBef>
          <a:spcPct val="0"/>
        </a:spcBef>
        <a:buNone/>
        <a:defRPr sz="21100" kern="1200">
          <a:solidFill>
            <a:schemeClr val="tx1"/>
          </a:solidFill>
          <a:latin typeface="+mj-lt"/>
          <a:ea typeface="+mj-ea"/>
          <a:cs typeface="+mj-cs"/>
        </a:defRPr>
      </a:lvl1pPr>
    </p:titleStyle>
    <p:bodyStyle>
      <a:lvl1pPr marL="1643554" indent="-1643554" algn="l" defTabSz="2191405" rtl="0" eaLnBrk="1" latinLnBrk="0" hangingPunct="1">
        <a:spcBef>
          <a:spcPct val="20000"/>
        </a:spcBef>
        <a:buFont typeface="Arial"/>
        <a:buChar char="•"/>
        <a:defRPr sz="15300" kern="1200">
          <a:solidFill>
            <a:schemeClr val="tx1"/>
          </a:solidFill>
          <a:latin typeface="+mn-lt"/>
          <a:ea typeface="+mn-ea"/>
          <a:cs typeface="+mn-cs"/>
        </a:defRPr>
      </a:lvl1pPr>
      <a:lvl2pPr marL="3561034" indent="-1369628" algn="l" defTabSz="2191405" rtl="0" eaLnBrk="1" latinLnBrk="0" hangingPunct="1">
        <a:spcBef>
          <a:spcPct val="20000"/>
        </a:spcBef>
        <a:buFont typeface="Arial"/>
        <a:buChar char="–"/>
        <a:defRPr sz="13400" kern="1200">
          <a:solidFill>
            <a:schemeClr val="tx1"/>
          </a:solidFill>
          <a:latin typeface="+mn-lt"/>
          <a:ea typeface="+mn-ea"/>
          <a:cs typeface="+mn-cs"/>
        </a:defRPr>
      </a:lvl2pPr>
      <a:lvl3pPr marL="5478513" indent="-1095703" algn="l" defTabSz="2191405" rtl="0" eaLnBrk="1" latinLnBrk="0" hangingPunct="1">
        <a:spcBef>
          <a:spcPct val="20000"/>
        </a:spcBef>
        <a:buFont typeface="Arial"/>
        <a:buChar char="•"/>
        <a:defRPr sz="11500" kern="1200">
          <a:solidFill>
            <a:schemeClr val="tx1"/>
          </a:solidFill>
          <a:latin typeface="+mn-lt"/>
          <a:ea typeface="+mn-ea"/>
          <a:cs typeface="+mn-cs"/>
        </a:defRPr>
      </a:lvl3pPr>
      <a:lvl4pPr marL="7669919" indent="-1095703" algn="l" defTabSz="2191405" rtl="0" eaLnBrk="1" latinLnBrk="0" hangingPunct="1">
        <a:spcBef>
          <a:spcPct val="20000"/>
        </a:spcBef>
        <a:buFont typeface="Arial"/>
        <a:buChar char="–"/>
        <a:defRPr sz="9600" kern="1200">
          <a:solidFill>
            <a:schemeClr val="tx1"/>
          </a:solidFill>
          <a:latin typeface="+mn-lt"/>
          <a:ea typeface="+mn-ea"/>
          <a:cs typeface="+mn-cs"/>
        </a:defRPr>
      </a:lvl4pPr>
      <a:lvl5pPr marL="9861324" indent="-1095703" algn="l" defTabSz="2191405" rtl="0" eaLnBrk="1" latinLnBrk="0" hangingPunct="1">
        <a:spcBef>
          <a:spcPct val="20000"/>
        </a:spcBef>
        <a:buFont typeface="Arial"/>
        <a:buChar char="»"/>
        <a:defRPr sz="9600" kern="1200">
          <a:solidFill>
            <a:schemeClr val="tx1"/>
          </a:solidFill>
          <a:latin typeface="+mn-lt"/>
          <a:ea typeface="+mn-ea"/>
          <a:cs typeface="+mn-cs"/>
        </a:defRPr>
      </a:lvl5pPr>
      <a:lvl6pPr marL="12052729" indent="-1095703" algn="l" defTabSz="2191405" rtl="0" eaLnBrk="1" latinLnBrk="0" hangingPunct="1">
        <a:spcBef>
          <a:spcPct val="20000"/>
        </a:spcBef>
        <a:buFont typeface="Arial"/>
        <a:buChar char="•"/>
        <a:defRPr sz="9600" kern="1200">
          <a:solidFill>
            <a:schemeClr val="tx1"/>
          </a:solidFill>
          <a:latin typeface="+mn-lt"/>
          <a:ea typeface="+mn-ea"/>
          <a:cs typeface="+mn-cs"/>
        </a:defRPr>
      </a:lvl6pPr>
      <a:lvl7pPr marL="14244135" indent="-1095703" algn="l" defTabSz="2191405" rtl="0" eaLnBrk="1" latinLnBrk="0" hangingPunct="1">
        <a:spcBef>
          <a:spcPct val="20000"/>
        </a:spcBef>
        <a:buFont typeface="Arial"/>
        <a:buChar char="•"/>
        <a:defRPr sz="9600" kern="1200">
          <a:solidFill>
            <a:schemeClr val="tx1"/>
          </a:solidFill>
          <a:latin typeface="+mn-lt"/>
          <a:ea typeface="+mn-ea"/>
          <a:cs typeface="+mn-cs"/>
        </a:defRPr>
      </a:lvl7pPr>
      <a:lvl8pPr marL="16435540" indent="-1095703" algn="l" defTabSz="2191405" rtl="0" eaLnBrk="1" latinLnBrk="0" hangingPunct="1">
        <a:spcBef>
          <a:spcPct val="20000"/>
        </a:spcBef>
        <a:buFont typeface="Arial"/>
        <a:buChar char="•"/>
        <a:defRPr sz="9600" kern="1200">
          <a:solidFill>
            <a:schemeClr val="tx1"/>
          </a:solidFill>
          <a:latin typeface="+mn-lt"/>
          <a:ea typeface="+mn-ea"/>
          <a:cs typeface="+mn-cs"/>
        </a:defRPr>
      </a:lvl8pPr>
      <a:lvl9pPr marL="18626945" indent="-1095703" algn="l" defTabSz="2191405"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1405" rtl="0" eaLnBrk="1" latinLnBrk="0" hangingPunct="1">
        <a:defRPr sz="8600" kern="1200">
          <a:solidFill>
            <a:schemeClr val="tx1"/>
          </a:solidFill>
          <a:latin typeface="+mn-lt"/>
          <a:ea typeface="+mn-ea"/>
          <a:cs typeface="+mn-cs"/>
        </a:defRPr>
      </a:lvl1pPr>
      <a:lvl2pPr marL="2191405" algn="l" defTabSz="2191405" rtl="0" eaLnBrk="1" latinLnBrk="0" hangingPunct="1">
        <a:defRPr sz="8600" kern="1200">
          <a:solidFill>
            <a:schemeClr val="tx1"/>
          </a:solidFill>
          <a:latin typeface="+mn-lt"/>
          <a:ea typeface="+mn-ea"/>
          <a:cs typeface="+mn-cs"/>
        </a:defRPr>
      </a:lvl2pPr>
      <a:lvl3pPr marL="4382811" algn="l" defTabSz="2191405" rtl="0" eaLnBrk="1" latinLnBrk="0" hangingPunct="1">
        <a:defRPr sz="8600" kern="1200">
          <a:solidFill>
            <a:schemeClr val="tx1"/>
          </a:solidFill>
          <a:latin typeface="+mn-lt"/>
          <a:ea typeface="+mn-ea"/>
          <a:cs typeface="+mn-cs"/>
        </a:defRPr>
      </a:lvl3pPr>
      <a:lvl4pPr marL="6574216" algn="l" defTabSz="2191405" rtl="0" eaLnBrk="1" latinLnBrk="0" hangingPunct="1">
        <a:defRPr sz="8600" kern="1200">
          <a:solidFill>
            <a:schemeClr val="tx1"/>
          </a:solidFill>
          <a:latin typeface="+mn-lt"/>
          <a:ea typeface="+mn-ea"/>
          <a:cs typeface="+mn-cs"/>
        </a:defRPr>
      </a:lvl4pPr>
      <a:lvl5pPr marL="8765621" algn="l" defTabSz="2191405" rtl="0" eaLnBrk="1" latinLnBrk="0" hangingPunct="1">
        <a:defRPr sz="8600" kern="1200">
          <a:solidFill>
            <a:schemeClr val="tx1"/>
          </a:solidFill>
          <a:latin typeface="+mn-lt"/>
          <a:ea typeface="+mn-ea"/>
          <a:cs typeface="+mn-cs"/>
        </a:defRPr>
      </a:lvl5pPr>
      <a:lvl6pPr marL="10957027" algn="l" defTabSz="2191405" rtl="0" eaLnBrk="1" latinLnBrk="0" hangingPunct="1">
        <a:defRPr sz="8600" kern="1200">
          <a:solidFill>
            <a:schemeClr val="tx1"/>
          </a:solidFill>
          <a:latin typeface="+mn-lt"/>
          <a:ea typeface="+mn-ea"/>
          <a:cs typeface="+mn-cs"/>
        </a:defRPr>
      </a:lvl6pPr>
      <a:lvl7pPr marL="13148432" algn="l" defTabSz="2191405" rtl="0" eaLnBrk="1" latinLnBrk="0" hangingPunct="1">
        <a:defRPr sz="8600" kern="1200">
          <a:solidFill>
            <a:schemeClr val="tx1"/>
          </a:solidFill>
          <a:latin typeface="+mn-lt"/>
          <a:ea typeface="+mn-ea"/>
          <a:cs typeface="+mn-cs"/>
        </a:defRPr>
      </a:lvl7pPr>
      <a:lvl8pPr marL="15339837" algn="l" defTabSz="2191405" rtl="0" eaLnBrk="1" latinLnBrk="0" hangingPunct="1">
        <a:defRPr sz="8600" kern="1200">
          <a:solidFill>
            <a:schemeClr val="tx1"/>
          </a:solidFill>
          <a:latin typeface="+mn-lt"/>
          <a:ea typeface="+mn-ea"/>
          <a:cs typeface="+mn-cs"/>
        </a:defRPr>
      </a:lvl8pPr>
      <a:lvl9pPr marL="17531243" algn="l" defTabSz="2191405"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2469125" y="2483718"/>
            <a:ext cx="18951755" cy="1365892"/>
          </a:xfrm>
        </p:spPr>
        <p:txBody>
          <a:bodyPr lIns="0" tIns="0" rIns="0" bIns="0">
            <a:noAutofit/>
          </a:bodyPr>
          <a:lstStyle/>
          <a:p>
            <a:pPr algn="l"/>
            <a:r>
              <a:rPr lang="en-US" sz="8000" b="1" cap="all" dirty="0"/>
              <a:t>Security For robotics</a:t>
            </a:r>
          </a:p>
        </p:txBody>
      </p:sp>
      <p:sp>
        <p:nvSpPr>
          <p:cNvPr id="3" name="Subtitle 2"/>
          <p:cNvSpPr>
            <a:spLocks noGrp="1"/>
          </p:cNvSpPr>
          <p:nvPr>
            <p:ph type="subTitle" idx="4294967295"/>
          </p:nvPr>
        </p:nvSpPr>
        <p:spPr>
          <a:xfrm>
            <a:off x="12469125" y="3849610"/>
            <a:ext cx="18951755" cy="1267970"/>
          </a:xfrm>
        </p:spPr>
        <p:txBody>
          <a:bodyPr lIns="0" tIns="0" rIns="0" bIns="0">
            <a:normAutofit/>
          </a:bodyPr>
          <a:lstStyle/>
          <a:p>
            <a:pPr marL="0" indent="0" algn="l">
              <a:buNone/>
            </a:pPr>
            <a:r>
              <a:rPr lang="en-US" sz="5400" dirty="0">
                <a:solidFill>
                  <a:srgbClr val="F37321"/>
                </a:solidFill>
              </a:rPr>
              <a:t>Researching and Exploiting Vulnerabilities in ROS Drones </a:t>
            </a:r>
          </a:p>
        </p:txBody>
      </p:sp>
      <p:sp>
        <p:nvSpPr>
          <p:cNvPr id="13" name="TextBox 12"/>
          <p:cNvSpPr txBox="1"/>
          <p:nvPr/>
        </p:nvSpPr>
        <p:spPr>
          <a:xfrm>
            <a:off x="11799116" y="5215502"/>
            <a:ext cx="9222475" cy="13705544"/>
          </a:xfrm>
          <a:prstGeom prst="rect">
            <a:avLst/>
          </a:prstGeom>
          <a:noFill/>
        </p:spPr>
        <p:txBody>
          <a:bodyPr wrap="square" rtlCol="0" anchor="t" anchorCtr="0">
            <a:noAutofit/>
          </a:bodyPr>
          <a:lstStyle/>
          <a:p>
            <a:pPr>
              <a:spcAft>
                <a:spcPts val="1800"/>
              </a:spcAft>
            </a:pPr>
            <a:r>
              <a:rPr lang="en-US" sz="3600" b="1" dirty="0">
                <a:solidFill>
                  <a:srgbClr val="5D87A1"/>
                </a:solidFill>
              </a:rPr>
              <a:t>RESEARCH DESIGN</a:t>
            </a:r>
          </a:p>
          <a:p>
            <a:pPr>
              <a:spcAft>
                <a:spcPts val="1800"/>
              </a:spcAft>
            </a:pPr>
            <a:r>
              <a:rPr lang="en-US" sz="3000" dirty="0"/>
              <a:t>This project is designed like any traditional research project. It follows scientific methodology and is data driven, to draw empirical conclusions. You can see our threat model in the section to the left, which is the base framework for research decisions. Wherever we had the best starting point (i.e. the most preexisting data) was what we worked to exploit first. The aim was to exploit whatever vulnerability we were working on in the most logical and effective way. As much data as possible was gathered, meaning there is wide variety of data and that data is different for each class of attack. This made drawing any overarching final conclusions difficult, as well as defining which exploits are the most severe. Failure Mode Effects Analysis (FMEA) is a procedure used in a variety of fields which creates an empirical system for testing and logging any failures, which does gave us some overarching numbers. Somewhat akin to risk analysis, FMEA involves defining severity, occurrence, and detection rating scales, usually from 1 to 10.After these scales have been defined one can use them to calculate a risk priority number (RPN) and a criticality number with which the found failures can be mathematically ranked in order of importance. These we've ranked and compared to created our findings. You can see this represented in the chart below.</a:t>
            </a:r>
          </a:p>
          <a:p>
            <a:pPr>
              <a:spcAft>
                <a:spcPts val="1800"/>
              </a:spcAft>
            </a:pPr>
            <a:endParaRPr lang="en-US" sz="3000" dirty="0"/>
          </a:p>
        </p:txBody>
      </p:sp>
      <p:sp>
        <p:nvSpPr>
          <p:cNvPr id="14" name="TextBox 13"/>
          <p:cNvSpPr txBox="1"/>
          <p:nvPr/>
        </p:nvSpPr>
        <p:spPr>
          <a:xfrm>
            <a:off x="21945002" y="5215502"/>
            <a:ext cx="9222475" cy="8289483"/>
          </a:xfrm>
          <a:prstGeom prst="rect">
            <a:avLst/>
          </a:prstGeom>
          <a:noFill/>
        </p:spPr>
        <p:txBody>
          <a:bodyPr wrap="square" rtlCol="0">
            <a:noAutofit/>
          </a:bodyPr>
          <a:lstStyle/>
          <a:p>
            <a:pPr>
              <a:spcAft>
                <a:spcPts val="1800"/>
              </a:spcAft>
            </a:pPr>
            <a:r>
              <a:rPr lang="en-US" sz="3600" b="1" dirty="0">
                <a:solidFill>
                  <a:srgbClr val="5D87A1"/>
                </a:solidFill>
              </a:rPr>
              <a:t>OUR FINDINGS</a:t>
            </a:r>
          </a:p>
          <a:p>
            <a:pPr>
              <a:spcAft>
                <a:spcPts val="1800"/>
              </a:spcAft>
            </a:pPr>
            <a:r>
              <a:rPr lang="en-US" sz="3000" dirty="0"/>
              <a:t>If a malicious actor has access to ROS, and can load his/her own packages, he/she can do whatever he/she wants to the underlying OS/Drone Furthermore, unless the drone owner took specific care, it is not that hard to break into ROS in a wide variety of ways (TBD)If the wireless signal the drone is on is unprotected or weakly protected, it is mostly a matter of getting past that. (TBD)The underlying Drone OS setups tend to use published default user/passwords for root that can be looked up or guessed. (TBD)Wired drones are more difficult but also very rare. Security by obscurity. Radio signals can also be used, along with sending bad/tampered input to the drone’s sensors if applicable (TBD)</a:t>
            </a:r>
          </a:p>
        </p:txBody>
      </p:sp>
      <p:sp>
        <p:nvSpPr>
          <p:cNvPr id="26" name="TextBox 25"/>
          <p:cNvSpPr txBox="1"/>
          <p:nvPr/>
        </p:nvSpPr>
        <p:spPr>
          <a:xfrm>
            <a:off x="1406151" y="4108039"/>
            <a:ext cx="8550648" cy="19623198"/>
          </a:xfrm>
          <a:prstGeom prst="rect">
            <a:avLst/>
          </a:prstGeom>
          <a:noFill/>
        </p:spPr>
        <p:txBody>
          <a:bodyPr wrap="square" rtlCol="0" anchor="t" anchorCtr="0">
            <a:noAutofit/>
          </a:bodyPr>
          <a:lstStyle/>
          <a:p>
            <a:pPr>
              <a:spcAft>
                <a:spcPts val="1800"/>
              </a:spcAft>
            </a:pPr>
            <a:r>
              <a:rPr lang="en-US" sz="3600" b="1" dirty="0">
                <a:solidFill>
                  <a:srgbClr val="5D87A1"/>
                </a:solidFill>
              </a:rPr>
              <a:t>THE PROBLEM WITH ROS</a:t>
            </a:r>
          </a:p>
          <a:p>
            <a:pPr>
              <a:spcAft>
                <a:spcPts val="1800"/>
              </a:spcAft>
            </a:pPr>
            <a:r>
              <a:rPr lang="en-US" sz="3000" dirty="0"/>
              <a:t>The overarching issue with ROS from a security standpoint is that ROS was never designed to be secure. ROS was designed to basically be a application layer on top of your preferred operating system with some package support; not a full fledged operating system in and of itself. Adding things like built in security would just bloat the install and make it infeasible for some users running on limited hardware. As such ROS runs with the assumption that it should do whatever it is told without question, which leaves room for all sorts of attacks; it is just a matter what you want to make ROS due and how. As such, our research on threats can be broadly divided into 3 categories: attacks assuming some malignant actor managed to get into the system/ROS, attacks that “pollute” the communication channels to cause unintended actions, and attacks to get into the system itself via some communication channel.</a:t>
            </a:r>
          </a:p>
          <a:p>
            <a:pPr>
              <a:spcAft>
                <a:spcPts val="1800"/>
              </a:spcAft>
            </a:pPr>
            <a:endParaRPr lang="en-US" sz="3000" dirty="0"/>
          </a:p>
          <a:p>
            <a:pPr lvl="0">
              <a:spcAft>
                <a:spcPts val="1800"/>
              </a:spcAft>
            </a:pPr>
            <a:r>
              <a:rPr lang="en-US" sz="3600" b="1" dirty="0">
                <a:solidFill>
                  <a:srgbClr val="5D87A1"/>
                </a:solidFill>
              </a:rPr>
              <a:t>THREAT MODEL</a:t>
            </a:r>
            <a:endParaRPr lang="en-US" sz="3000" dirty="0"/>
          </a:p>
          <a:p>
            <a:pPr>
              <a:spcAft>
                <a:spcPts val="1800"/>
              </a:spcAft>
            </a:pPr>
            <a:r>
              <a:rPr lang="en-US" sz="3000" dirty="0"/>
              <a:t>A threat model was created to visualize the attack vectors of a ROS drone. It serves as a roadmap for the research and can be looked back on at any time to see where each specific vulnerability falls. In the model below one can see that it is organized as a tree, with the three main branches being the three components of the CIA triad. This consists of Confidentiality, Integrity, and Accessibility. This way one can look at our threat model, decide if their concern is one of confidentiality, integrity, or availability, and examine then examine the vulnerabilities in that category. Not every area from the threat model was successful, some were not possible to breach, but it’s still good to acknowledge that they are still likely targets.</a:t>
            </a:r>
          </a:p>
          <a:p>
            <a:pPr>
              <a:spcAft>
                <a:spcPts val="1800"/>
              </a:spcAft>
            </a:pPr>
            <a:endParaRPr lang="en-US" sz="3000" dirty="0"/>
          </a:p>
        </p:txBody>
      </p:sp>
      <p:sp>
        <p:nvSpPr>
          <p:cNvPr id="28" name="Subtitle 2"/>
          <p:cNvSpPr txBox="1">
            <a:spLocks/>
          </p:cNvSpPr>
          <p:nvPr/>
        </p:nvSpPr>
        <p:spPr>
          <a:xfrm>
            <a:off x="1406151" y="2778448"/>
            <a:ext cx="8550648" cy="1071163"/>
          </a:xfrm>
          <a:prstGeom prst="rect">
            <a:avLst/>
          </a:prstGeom>
        </p:spPr>
        <p:txBody>
          <a:bodyPr vert="horz" lIns="0" tIns="0" rIns="0" bIns="0" rtlCol="0">
            <a:noAutofit/>
          </a:bodyPr>
          <a:lstStyle>
            <a:lvl1pPr marL="0" indent="0" algn="ctr" defTabSz="2191405" rtl="0" eaLnBrk="1" latinLnBrk="0" hangingPunct="1">
              <a:spcBef>
                <a:spcPct val="20000"/>
              </a:spcBef>
              <a:buFont typeface="Arial"/>
              <a:buNone/>
              <a:defRPr sz="15300" kern="1200">
                <a:solidFill>
                  <a:schemeClr val="tx1">
                    <a:tint val="75000"/>
                  </a:schemeClr>
                </a:solidFill>
                <a:latin typeface="+mn-lt"/>
                <a:ea typeface="+mn-ea"/>
                <a:cs typeface="+mn-cs"/>
              </a:defRPr>
            </a:lvl1pPr>
            <a:lvl2pPr marL="2191405" indent="0" algn="ctr" defTabSz="2191405" rtl="0" eaLnBrk="1" latinLnBrk="0" hangingPunct="1">
              <a:spcBef>
                <a:spcPct val="20000"/>
              </a:spcBef>
              <a:buFont typeface="Arial"/>
              <a:buNone/>
              <a:defRPr sz="13400" kern="1200">
                <a:solidFill>
                  <a:schemeClr val="tx1">
                    <a:tint val="75000"/>
                  </a:schemeClr>
                </a:solidFill>
                <a:latin typeface="+mn-lt"/>
                <a:ea typeface="+mn-ea"/>
                <a:cs typeface="+mn-cs"/>
              </a:defRPr>
            </a:lvl2pPr>
            <a:lvl3pPr marL="4382811" indent="0" algn="ctr" defTabSz="2191405" rtl="0" eaLnBrk="1" latinLnBrk="0" hangingPunct="1">
              <a:spcBef>
                <a:spcPct val="20000"/>
              </a:spcBef>
              <a:buFont typeface="Arial"/>
              <a:buNone/>
              <a:defRPr sz="11500" kern="1200">
                <a:solidFill>
                  <a:schemeClr val="tx1">
                    <a:tint val="75000"/>
                  </a:schemeClr>
                </a:solidFill>
                <a:latin typeface="+mn-lt"/>
                <a:ea typeface="+mn-ea"/>
                <a:cs typeface="+mn-cs"/>
              </a:defRPr>
            </a:lvl3pPr>
            <a:lvl4pPr marL="6574216"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4pPr>
            <a:lvl5pPr marL="8765621"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5pPr>
            <a:lvl6pPr marL="1095702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6pPr>
            <a:lvl7pPr marL="13148432"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7pPr>
            <a:lvl8pPr marL="1533983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8pPr>
            <a:lvl9pPr marL="17531243"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9pPr>
          </a:lstStyle>
          <a:p>
            <a:pPr algn="l"/>
            <a:r>
              <a:rPr lang="en-US" sz="5400" dirty="0">
                <a:solidFill>
                  <a:srgbClr val="F37321"/>
                </a:solidFill>
              </a:rPr>
              <a:t>Why is this Important?</a:t>
            </a:r>
          </a:p>
        </p:txBody>
      </p:sp>
      <p:sp>
        <p:nvSpPr>
          <p:cNvPr id="29" name="Rectangle 28"/>
          <p:cNvSpPr/>
          <p:nvPr/>
        </p:nvSpPr>
        <p:spPr>
          <a:xfrm>
            <a:off x="34493200" y="4192640"/>
            <a:ext cx="7827420" cy="6047739"/>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Subtitle 2"/>
          <p:cNvSpPr txBox="1">
            <a:spLocks/>
          </p:cNvSpPr>
          <p:nvPr/>
        </p:nvSpPr>
        <p:spPr>
          <a:xfrm>
            <a:off x="34493200" y="2626823"/>
            <a:ext cx="7827420" cy="1222788"/>
          </a:xfrm>
          <a:prstGeom prst="rect">
            <a:avLst/>
          </a:prstGeom>
        </p:spPr>
        <p:txBody>
          <a:bodyPr vert="horz" lIns="0" tIns="0" rIns="0" bIns="0" rtlCol="0">
            <a:noAutofit/>
          </a:bodyPr>
          <a:lstStyle>
            <a:lvl1pPr marL="0" indent="0" algn="ctr" defTabSz="2191405" rtl="0" eaLnBrk="1" latinLnBrk="0" hangingPunct="1">
              <a:spcBef>
                <a:spcPct val="20000"/>
              </a:spcBef>
              <a:buFont typeface="Arial"/>
              <a:buNone/>
              <a:defRPr sz="15300" kern="1200">
                <a:solidFill>
                  <a:schemeClr val="tx1">
                    <a:tint val="75000"/>
                  </a:schemeClr>
                </a:solidFill>
                <a:latin typeface="+mn-lt"/>
                <a:ea typeface="+mn-ea"/>
                <a:cs typeface="+mn-cs"/>
              </a:defRPr>
            </a:lvl1pPr>
            <a:lvl2pPr marL="2191405" indent="0" algn="ctr" defTabSz="2191405" rtl="0" eaLnBrk="1" latinLnBrk="0" hangingPunct="1">
              <a:spcBef>
                <a:spcPct val="20000"/>
              </a:spcBef>
              <a:buFont typeface="Arial"/>
              <a:buNone/>
              <a:defRPr sz="13400" kern="1200">
                <a:solidFill>
                  <a:schemeClr val="tx1">
                    <a:tint val="75000"/>
                  </a:schemeClr>
                </a:solidFill>
                <a:latin typeface="+mn-lt"/>
                <a:ea typeface="+mn-ea"/>
                <a:cs typeface="+mn-cs"/>
              </a:defRPr>
            </a:lvl2pPr>
            <a:lvl3pPr marL="4382811" indent="0" algn="ctr" defTabSz="2191405" rtl="0" eaLnBrk="1" latinLnBrk="0" hangingPunct="1">
              <a:spcBef>
                <a:spcPct val="20000"/>
              </a:spcBef>
              <a:buFont typeface="Arial"/>
              <a:buNone/>
              <a:defRPr sz="11500" kern="1200">
                <a:solidFill>
                  <a:schemeClr val="tx1">
                    <a:tint val="75000"/>
                  </a:schemeClr>
                </a:solidFill>
                <a:latin typeface="+mn-lt"/>
                <a:ea typeface="+mn-ea"/>
                <a:cs typeface="+mn-cs"/>
              </a:defRPr>
            </a:lvl3pPr>
            <a:lvl4pPr marL="6574216"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4pPr>
            <a:lvl5pPr marL="8765621"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5pPr>
            <a:lvl6pPr marL="1095702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6pPr>
            <a:lvl7pPr marL="13148432"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7pPr>
            <a:lvl8pPr marL="1533983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8pPr>
            <a:lvl9pPr marL="17531243"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9pPr>
          </a:lstStyle>
          <a:p>
            <a:pPr algn="l"/>
            <a:r>
              <a:rPr lang="en-US" sz="5400" dirty="0">
                <a:solidFill>
                  <a:schemeClr val="bg1"/>
                </a:solidFill>
              </a:rPr>
              <a:t>The Team:</a:t>
            </a:r>
          </a:p>
        </p:txBody>
      </p:sp>
      <p:sp>
        <p:nvSpPr>
          <p:cNvPr id="31" name="TextBox 30"/>
          <p:cNvSpPr txBox="1"/>
          <p:nvPr/>
        </p:nvSpPr>
        <p:spPr>
          <a:xfrm>
            <a:off x="34493200" y="11549196"/>
            <a:ext cx="7827420" cy="14792558"/>
          </a:xfrm>
          <a:prstGeom prst="rect">
            <a:avLst/>
          </a:prstGeom>
          <a:noFill/>
        </p:spPr>
        <p:txBody>
          <a:bodyPr wrap="square" rtlCol="0">
            <a:noAutofit/>
          </a:bodyPr>
          <a:lstStyle/>
          <a:p>
            <a:pPr>
              <a:spcAft>
                <a:spcPts val="1800"/>
              </a:spcAft>
            </a:pPr>
            <a:r>
              <a:rPr lang="en-US" sz="3600" b="1" dirty="0">
                <a:solidFill>
                  <a:srgbClr val="F37321"/>
                </a:solidFill>
              </a:rPr>
              <a:t>WHO WE ARE</a:t>
            </a:r>
          </a:p>
          <a:p>
            <a:pPr>
              <a:spcAft>
                <a:spcPts val="1800"/>
              </a:spcAft>
            </a:pPr>
            <a:r>
              <a:rPr lang="en-US" sz="3200" dirty="0">
                <a:solidFill>
                  <a:prstClr val="white"/>
                </a:solidFill>
              </a:rPr>
              <a:t>We are a group of students interested in cybersecurity, guided by our client’s graduate research project.</a:t>
            </a:r>
            <a:endParaRPr lang="en-US" sz="3600" b="1" dirty="0">
              <a:solidFill>
                <a:srgbClr val="F37321"/>
              </a:solidFill>
            </a:endParaRPr>
          </a:p>
          <a:p>
            <a:pPr>
              <a:spcAft>
                <a:spcPts val="1800"/>
              </a:spcAft>
            </a:pPr>
            <a:r>
              <a:rPr lang="en-US" sz="3000" b="1" dirty="0">
                <a:solidFill>
                  <a:srgbClr val="5D87A1"/>
                </a:solidFill>
              </a:rPr>
              <a:t>Client: </a:t>
            </a:r>
          </a:p>
          <a:p>
            <a:pPr>
              <a:spcAft>
                <a:spcPts val="1800"/>
              </a:spcAft>
            </a:pPr>
            <a:r>
              <a:rPr lang="en-US" sz="3000" dirty="0" err="1">
                <a:solidFill>
                  <a:schemeClr val="bg1"/>
                </a:solidFill>
              </a:rPr>
              <a:t>Vedanth</a:t>
            </a:r>
            <a:r>
              <a:rPr lang="en-US" sz="3000" dirty="0">
                <a:solidFill>
                  <a:schemeClr val="bg1"/>
                </a:solidFill>
              </a:rPr>
              <a:t> Narayanan</a:t>
            </a:r>
          </a:p>
          <a:p>
            <a:pPr defTabSz="844550">
              <a:spcAft>
                <a:spcPts val="1800"/>
              </a:spcAft>
            </a:pPr>
            <a:r>
              <a:rPr lang="en-US" sz="3000" dirty="0">
                <a:solidFill>
                  <a:schemeClr val="bg1"/>
                </a:solidFill>
              </a:rPr>
              <a:t>	narayave@oregonstate.edu</a:t>
            </a:r>
          </a:p>
          <a:p>
            <a:pPr>
              <a:spcAft>
                <a:spcPts val="1800"/>
              </a:spcAft>
            </a:pPr>
            <a:r>
              <a:rPr lang="en-US" sz="3000" b="1" dirty="0">
                <a:solidFill>
                  <a:srgbClr val="5D87A1"/>
                </a:solidFill>
              </a:rPr>
              <a:t>Team Members:</a:t>
            </a:r>
          </a:p>
          <a:p>
            <a:pPr defTabSz="844550">
              <a:spcAft>
                <a:spcPts val="1800"/>
              </a:spcAft>
            </a:pPr>
            <a:r>
              <a:rPr lang="en-US" sz="3000" dirty="0">
                <a:solidFill>
                  <a:schemeClr val="bg1"/>
                </a:solidFill>
              </a:rPr>
              <a:t>Emily Longman</a:t>
            </a:r>
          </a:p>
          <a:p>
            <a:pPr defTabSz="844550">
              <a:spcAft>
                <a:spcPts val="1800"/>
              </a:spcAft>
            </a:pPr>
            <a:r>
              <a:rPr lang="en-US" sz="3000" dirty="0">
                <a:solidFill>
                  <a:schemeClr val="bg1"/>
                </a:solidFill>
              </a:rPr>
              <a:t>	longmane@oregonstate.edu</a:t>
            </a:r>
          </a:p>
          <a:p>
            <a:pPr defTabSz="844550">
              <a:spcAft>
                <a:spcPts val="1800"/>
              </a:spcAft>
            </a:pPr>
            <a:r>
              <a:rPr lang="en-US" sz="3000" dirty="0">
                <a:solidFill>
                  <a:schemeClr val="bg1"/>
                </a:solidFill>
              </a:rPr>
              <a:t>Dominic </a:t>
            </a:r>
            <a:r>
              <a:rPr lang="en-US" sz="3000" dirty="0" err="1">
                <a:solidFill>
                  <a:schemeClr val="bg1"/>
                </a:solidFill>
              </a:rPr>
              <a:t>Giacoppe</a:t>
            </a:r>
            <a:endParaRPr lang="en-US" sz="3000" dirty="0">
              <a:solidFill>
                <a:schemeClr val="bg1"/>
              </a:solidFill>
            </a:endParaRPr>
          </a:p>
          <a:p>
            <a:pPr defTabSz="844550">
              <a:spcAft>
                <a:spcPts val="1800"/>
              </a:spcAft>
            </a:pPr>
            <a:r>
              <a:rPr lang="en-US" sz="3000" dirty="0">
                <a:solidFill>
                  <a:schemeClr val="bg1"/>
                </a:solidFill>
              </a:rPr>
              <a:t>	giacopped@oregonstate.edu</a:t>
            </a:r>
          </a:p>
          <a:p>
            <a:pPr>
              <a:spcAft>
                <a:spcPts val="1800"/>
              </a:spcAft>
            </a:pPr>
            <a:r>
              <a:rPr lang="en-US" sz="3000" dirty="0">
                <a:solidFill>
                  <a:schemeClr val="bg1"/>
                </a:solidFill>
              </a:rPr>
              <a:t>Zach Rogers</a:t>
            </a:r>
          </a:p>
          <a:p>
            <a:pPr defTabSz="844550">
              <a:spcAft>
                <a:spcPts val="1800"/>
              </a:spcAft>
            </a:pPr>
            <a:r>
              <a:rPr lang="en-US" sz="3000" dirty="0">
                <a:solidFill>
                  <a:schemeClr val="bg1"/>
                </a:solidFill>
              </a:rPr>
              <a:t>	rogersza@oregonstate.edu</a:t>
            </a:r>
          </a:p>
          <a:p>
            <a:pPr defTabSz="844550">
              <a:spcAft>
                <a:spcPts val="1800"/>
              </a:spcAft>
            </a:pPr>
            <a:endParaRPr lang="en-US" sz="3000" dirty="0">
              <a:solidFill>
                <a:schemeClr val="bg1"/>
              </a:solidFill>
            </a:endParaRPr>
          </a:p>
          <a:p>
            <a:pPr defTabSz="844550">
              <a:spcAft>
                <a:spcPts val="1800"/>
              </a:spcAft>
            </a:pPr>
            <a:r>
              <a:rPr lang="en-US" sz="3200" b="1" dirty="0">
                <a:solidFill>
                  <a:srgbClr val="F37321"/>
                </a:solidFill>
              </a:rPr>
              <a:t>WHERE IT GOES FROM HERE</a:t>
            </a:r>
          </a:p>
          <a:p>
            <a:pPr defTabSz="844550">
              <a:spcAft>
                <a:spcPts val="1800"/>
              </a:spcAft>
            </a:pPr>
            <a:r>
              <a:rPr lang="en-US" sz="3200" dirty="0">
                <a:solidFill>
                  <a:prstClr val="white"/>
                </a:solidFill>
              </a:rPr>
              <a:t>We hope that this research will be continued and expanded upon not only by our client in his thesis, but also by other members of the security and robotics communities. The more that is  done in this field, the better all future robotics can be, without being a huge security threat.</a:t>
            </a:r>
            <a:endParaRPr lang="en-US" sz="3200" b="1" dirty="0">
              <a:solidFill>
                <a:srgbClr val="F37321"/>
              </a:solidFill>
            </a:endParaRPr>
          </a:p>
          <a:p>
            <a:pPr defTabSz="844550">
              <a:spcAft>
                <a:spcPts val="1800"/>
              </a:spcAft>
            </a:pPr>
            <a:endParaRPr lang="en-US" sz="3000" dirty="0">
              <a:solidFill>
                <a:schemeClr val="bg1"/>
              </a:solidFill>
            </a:endParaRPr>
          </a:p>
        </p:txBody>
      </p:sp>
      <p:sp>
        <p:nvSpPr>
          <p:cNvPr id="4" name="TextBox 3"/>
          <p:cNvSpPr txBox="1"/>
          <p:nvPr/>
        </p:nvSpPr>
        <p:spPr>
          <a:xfrm>
            <a:off x="35309908" y="5841282"/>
            <a:ext cx="6260123" cy="584775"/>
          </a:xfrm>
          <a:prstGeom prst="rect">
            <a:avLst/>
          </a:prstGeom>
          <a:noFill/>
        </p:spPr>
        <p:txBody>
          <a:bodyPr wrap="square" rtlCol="0">
            <a:spAutoFit/>
          </a:bodyPr>
          <a:lstStyle/>
          <a:p>
            <a:pPr algn="ctr"/>
            <a:r>
              <a:rPr lang="en-US" sz="3200" dirty="0"/>
              <a:t>Team Photo </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7212" y="23989665"/>
            <a:ext cx="9629795" cy="5728335"/>
          </a:xfrm>
          <a:prstGeom prst="rect">
            <a:avLst/>
          </a:prstGeom>
        </p:spPr>
      </p:pic>
      <p:graphicFrame>
        <p:nvGraphicFramePr>
          <p:cNvPr id="17" name="Chart 16"/>
          <p:cNvGraphicFramePr>
            <a:graphicFrameLocks/>
          </p:cNvGraphicFramePr>
          <p:nvPr>
            <p:extLst>
              <p:ext uri="{D42A27DB-BD31-4B8C-83A1-F6EECF244321}">
                <p14:modId xmlns:p14="http://schemas.microsoft.com/office/powerpoint/2010/main" val="1918243493"/>
              </p:ext>
            </p:extLst>
          </p:nvPr>
        </p:nvGraphicFramePr>
        <p:xfrm>
          <a:off x="12093112" y="19992600"/>
          <a:ext cx="8475785" cy="6646985"/>
        </p:xfrm>
        <a:graphic>
          <a:graphicData uri="http://schemas.openxmlformats.org/drawingml/2006/chart">
            <c:chart xmlns:c="http://schemas.openxmlformats.org/drawingml/2006/chart" xmlns:r="http://schemas.openxmlformats.org/officeDocument/2006/relationships" r:id="rId4"/>
          </a:graphicData>
        </a:graphic>
      </p:graphicFrame>
      <p:sp>
        <p:nvSpPr>
          <p:cNvPr id="8" name="TextBox 7"/>
          <p:cNvSpPr txBox="1"/>
          <p:nvPr/>
        </p:nvSpPr>
        <p:spPr>
          <a:xfrm>
            <a:off x="21945002" y="19054137"/>
            <a:ext cx="8849131" cy="12418784"/>
          </a:xfrm>
          <a:prstGeom prst="rect">
            <a:avLst/>
          </a:prstGeom>
          <a:noFill/>
        </p:spPr>
        <p:txBody>
          <a:bodyPr wrap="square" rtlCol="0">
            <a:spAutoFit/>
          </a:bodyPr>
          <a:lstStyle/>
          <a:p>
            <a:pPr lvl="0">
              <a:spcAft>
                <a:spcPts val="1800"/>
              </a:spcAft>
            </a:pPr>
            <a:r>
              <a:rPr lang="en-US" sz="3600" b="1" dirty="0">
                <a:solidFill>
                  <a:srgbClr val="5D87A1"/>
                </a:solidFill>
              </a:rPr>
              <a:t>TESTING METHODS</a:t>
            </a:r>
          </a:p>
          <a:p>
            <a:pPr lvl="0">
              <a:spcAft>
                <a:spcPts val="1800"/>
              </a:spcAft>
            </a:pPr>
            <a:r>
              <a:rPr lang="en-US" sz="3000" dirty="0">
                <a:solidFill>
                  <a:prstClr val="black"/>
                </a:solidFill>
              </a:rPr>
              <a:t>Capturing communication data between the user flying the drone, and the drone itself, will allow us to reverse engineer the communication protocols being used. Being able to capture that data also presents the possibility of doing a Man-In-The-Middle (MITM) like attack, enabling an attacker to intercept and spoof commands being sent to the drone in real time. In order to capture this data, we need hardware that can receive RF on the 2.4Ghz and 900Mhz band. There are many, many options out there, some of which can be quite costly. Since the primary method of communication is through the 2.4 </a:t>
            </a:r>
            <a:r>
              <a:rPr lang="en-US" sz="3000" dirty="0" err="1">
                <a:solidFill>
                  <a:prstClr val="black"/>
                </a:solidFill>
              </a:rPr>
              <a:t>Ghz</a:t>
            </a:r>
            <a:r>
              <a:rPr lang="en-US" sz="3000" dirty="0">
                <a:solidFill>
                  <a:prstClr val="black"/>
                </a:solidFill>
              </a:rPr>
              <a:t> band, we can use a standard wireless radio that can run in promiscuous mode. Promiscuous Mode enables us to capture wireless packets without associating with an access point. With this, we can use the </a:t>
            </a:r>
            <a:r>
              <a:rPr lang="en-US" sz="3000" dirty="0" err="1">
                <a:solidFill>
                  <a:prstClr val="black"/>
                </a:solidFill>
              </a:rPr>
              <a:t>Aircrack</a:t>
            </a:r>
            <a:r>
              <a:rPr lang="en-US" sz="3000" dirty="0">
                <a:solidFill>
                  <a:prstClr val="black"/>
                </a:solidFill>
              </a:rPr>
              <a:t>-NG suite of wireless auditing tools to attack the wireless communication channel that the drone uses. With these tools we will be able to capture communication between the drone and the drone ground control station, allowing us to leverage that data to develop drone attack methods, relating to our communications threat model.</a:t>
            </a:r>
          </a:p>
        </p:txBody>
      </p:sp>
      <p:pic>
        <p:nvPicPr>
          <p:cNvPr id="9" name="Picture 8"/>
          <p:cNvPicPr>
            <a:picLocks noChangeAspect="1"/>
          </p:cNvPicPr>
          <p:nvPr/>
        </p:nvPicPr>
        <p:blipFill>
          <a:blip r:embed="rId5"/>
          <a:stretch>
            <a:fillRect/>
          </a:stretch>
        </p:blipFill>
        <p:spPr>
          <a:xfrm>
            <a:off x="21945600" y="13249411"/>
            <a:ext cx="8510954" cy="5319943"/>
          </a:xfrm>
          <a:prstGeom prst="rect">
            <a:avLst/>
          </a:prstGeom>
        </p:spPr>
      </p:pic>
      <p:sp>
        <p:nvSpPr>
          <p:cNvPr id="6" name="TextBox 5"/>
          <p:cNvSpPr txBox="1"/>
          <p:nvPr/>
        </p:nvSpPr>
        <p:spPr>
          <a:xfrm>
            <a:off x="23217809" y="14868939"/>
            <a:ext cx="6281530" cy="584775"/>
          </a:xfrm>
          <a:prstGeom prst="rect">
            <a:avLst/>
          </a:prstGeom>
          <a:noFill/>
        </p:spPr>
        <p:txBody>
          <a:bodyPr wrap="square" rtlCol="0">
            <a:spAutoFit/>
          </a:bodyPr>
          <a:lstStyle/>
          <a:p>
            <a:pPr algn="ctr"/>
            <a:r>
              <a:rPr lang="en-US" sz="3200" dirty="0"/>
              <a:t>Infographic</a:t>
            </a:r>
          </a:p>
        </p:txBody>
      </p:sp>
    </p:spTree>
    <p:extLst>
      <p:ext uri="{BB962C8B-B14F-4D97-AF65-F5344CB8AC3E}">
        <p14:creationId xmlns:p14="http://schemas.microsoft.com/office/powerpoint/2010/main" val="38785894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expo_poster-eecs</Template>
  <TotalTime>205</TotalTime>
  <Words>1023</Words>
  <Application>Microsoft Office PowerPoint</Application>
  <PresentationFormat>Custom</PresentationFormat>
  <Paragraphs>35</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Georgia</vt:lpstr>
      <vt:lpstr>Trebuchet MS</vt:lpstr>
      <vt:lpstr>Office Theme</vt:lpstr>
      <vt:lpstr>Security For robotics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For robotics</dc:title>
  <dc:creator>Longman, Emily Serafine</dc:creator>
  <cp:lastModifiedBy>Longman, Emily Serafine</cp:lastModifiedBy>
  <cp:revision>17</cp:revision>
  <dcterms:created xsi:type="dcterms:W3CDTF">2017-03-13T04:06:06Z</dcterms:created>
  <dcterms:modified xsi:type="dcterms:W3CDTF">2017-04-18T02:00:16Z</dcterms:modified>
</cp:coreProperties>
</file>