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36">
          <p15:clr>
            <a:srgbClr val="A4A3A4"/>
          </p15:clr>
        </p15:guide>
        <p15:guide id="2" orient="horz" pos="281">
          <p15:clr>
            <a:srgbClr val="A4A3A4"/>
          </p15:clr>
        </p15:guide>
        <p15:guide id="3" pos="27370">
          <p15:clr>
            <a:srgbClr val="A4A3A4"/>
          </p15:clr>
        </p15:guide>
        <p15:guide id="4" pos="280">
          <p15:clr>
            <a:srgbClr val="A4A3A4"/>
          </p15:clr>
        </p15:guide>
        <p15:guide id="5" pos="7046">
          <p15:clr>
            <a:srgbClr val="A4A3A4"/>
          </p15:clr>
        </p15:guide>
        <p15:guide id="6" pos="20608">
          <p15:clr>
            <a:srgbClr val="A4A3A4"/>
          </p15:clr>
        </p15:guide>
        <p15:guide id="7" pos="7449">
          <p15:clr>
            <a:srgbClr val="A4A3A4"/>
          </p15:clr>
        </p15:guide>
        <p15:guide id="8" pos="2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7A1"/>
    <a:srgbClr val="F37321"/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33" autoAdjust="0"/>
    <p:restoredTop sz="94677" autoAdjust="0"/>
  </p:normalViewPr>
  <p:slideViewPr>
    <p:cSldViewPr snapToGrid="0" snapToObjects="1">
      <p:cViewPr>
        <p:scale>
          <a:sx n="30" d="100"/>
          <a:sy n="30" d="100"/>
        </p:scale>
        <p:origin x="1704" y="-728"/>
      </p:cViewPr>
      <p:guideLst>
        <p:guide orient="horz" pos="20436"/>
        <p:guide orient="horz" pos="281"/>
        <p:guide pos="27370"/>
        <p:guide pos="280"/>
        <p:guide pos="7046"/>
        <p:guide pos="20608"/>
        <p:guide pos="7449"/>
        <p:guide pos="2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5F848-6DDA-9042-95D4-0071278BB24B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CB87-BC75-5243-A71C-D7645131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tri-fold</a:t>
            </a:r>
            <a:r>
              <a:rPr lang="en-US" baseline="0" dirty="0"/>
              <a:t> mounting at SMS – make sure no text or image is in-between</a:t>
            </a:r>
            <a:r>
              <a:rPr lang="en-US" dirty="0"/>
              <a:t> the two vertical guide</a:t>
            </a:r>
            <a:r>
              <a:rPr lang="en-US" baseline="0" dirty="0"/>
              <a:t> lines; this space will be cut away. </a:t>
            </a:r>
            <a:r>
              <a:rPr lang="en-US" baseline="0"/>
              <a:t>To view the vertical guide lines: Select “View” from the main menu, select “Guides” from the pull down menu, and lastly select “Static Guides”.</a:t>
            </a:r>
            <a:endParaRPr lang="en-US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CB87-BC75-5243-A71C-D7645131CF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715200" y="465976"/>
            <a:ext cx="10718798" cy="320152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104663" y="761998"/>
            <a:ext cx="0" cy="3142321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457200" y="451572"/>
            <a:ext cx="10737850" cy="3201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44500" y="451574"/>
            <a:ext cx="723900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451574"/>
            <a:ext cx="10449117" cy="1524000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774364" y="451574"/>
            <a:ext cx="31504234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168400" y="451574"/>
            <a:ext cx="10026650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955176" y="766000"/>
            <a:ext cx="8825537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>
                <a:solidFill>
                  <a:schemeClr val="bg1"/>
                </a:solidFill>
              </a:rPr>
              <a:t>COLLEGE OF ENGINEERING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638460" y="451574"/>
            <a:ext cx="15516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208934" y="451574"/>
            <a:ext cx="429525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5181888" y="766000"/>
            <a:ext cx="1623899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4000" b="1" dirty="0">
                <a:latin typeface="Georgia"/>
                <a:cs typeface="Georgia"/>
              </a:rPr>
              <a:t>Electrical Engineering &amp; Computer Science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33070796" y="451574"/>
            <a:ext cx="94751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2721016" y="451572"/>
            <a:ext cx="383647" cy="1524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expo_poster-ta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399" y="28421061"/>
            <a:ext cx="6975476" cy="25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483718"/>
            <a:ext cx="18951755" cy="1365892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8000" b="1" cap="all" dirty="0"/>
              <a:t>Security For robotics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469125" y="3849610"/>
            <a:ext cx="18951755" cy="1991672"/>
          </a:xfrm>
        </p:spPr>
        <p:txBody>
          <a:bodyPr lIns="0" tIns="0" rIns="0" bIns="0">
            <a:norm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rgbClr val="F37321"/>
                </a:solidFill>
              </a:rPr>
              <a:t>Researching and Exploiting Vulnerabilities in ROS Drones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469125" y="5331461"/>
            <a:ext cx="9222475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469125" y="12039599"/>
            <a:ext cx="9222475" cy="2031274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RESEARCH DESIGN</a:t>
            </a:r>
          </a:p>
          <a:p>
            <a:pPr>
              <a:spcAft>
                <a:spcPts val="1800"/>
              </a:spcAft>
            </a:pPr>
            <a:r>
              <a:rPr lang="en-US" sz="3000" dirty="0"/>
              <a:t>Body. </a:t>
            </a:r>
            <a:r>
              <a:rPr lang="en-US" sz="3000" dirty="0" err="1"/>
              <a:t>Lorem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dolor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adipiscing</a:t>
            </a:r>
            <a:r>
              <a:rPr lang="en-US" sz="3000" dirty="0"/>
              <a:t> </a:t>
            </a:r>
            <a:r>
              <a:rPr lang="en-US" sz="3000" dirty="0" err="1"/>
              <a:t>elit</a:t>
            </a:r>
            <a:r>
              <a:rPr lang="en-US" sz="3000" dirty="0"/>
              <a:t>. </a:t>
            </a:r>
            <a:r>
              <a:rPr lang="en-US" sz="3000" dirty="0" err="1"/>
              <a:t>Etiam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consequat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ornare</a:t>
            </a:r>
            <a:r>
              <a:rPr lang="en-US" sz="3000" dirty="0"/>
              <a:t>. </a:t>
            </a:r>
            <a:r>
              <a:rPr lang="en-US" sz="3000" dirty="0" err="1"/>
              <a:t>Fusce</a:t>
            </a:r>
            <a:r>
              <a:rPr lang="en-US" sz="3000" dirty="0"/>
              <a:t> ac </a:t>
            </a:r>
            <a:r>
              <a:rPr lang="en-US" sz="3000" dirty="0" err="1"/>
              <a:t>nunc</a:t>
            </a:r>
            <a:r>
              <a:rPr lang="en-US" sz="3000" dirty="0"/>
              <a:t> in </a:t>
            </a:r>
            <a:r>
              <a:rPr lang="en-US" sz="3000" dirty="0" err="1"/>
              <a:t>leo</a:t>
            </a:r>
            <a:r>
              <a:rPr lang="en-US" sz="3000" dirty="0"/>
              <a:t> </a:t>
            </a:r>
            <a:r>
              <a:rPr lang="en-US" sz="3000" dirty="0" err="1"/>
              <a:t>blandit</a:t>
            </a:r>
            <a:r>
              <a:rPr lang="en-US" sz="3000" dirty="0"/>
              <a:t> </a:t>
            </a:r>
            <a:r>
              <a:rPr lang="en-US" sz="3000" dirty="0" err="1"/>
              <a:t>sagittis</a:t>
            </a:r>
            <a:r>
              <a:rPr lang="en-US" sz="3000" dirty="0"/>
              <a:t>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sem. </a:t>
            </a:r>
            <a:r>
              <a:rPr lang="en-US" sz="3000" dirty="0" err="1"/>
              <a:t>Curabitur</a:t>
            </a:r>
            <a:r>
              <a:rPr lang="en-US" sz="3000" dirty="0"/>
              <a:t> ligula </a:t>
            </a:r>
            <a:r>
              <a:rPr lang="en-US" sz="3000" dirty="0" err="1"/>
              <a:t>odio</a:t>
            </a:r>
            <a:r>
              <a:rPr lang="en-US" sz="3000" dirty="0"/>
              <a:t>, </a:t>
            </a:r>
            <a:r>
              <a:rPr lang="en-US" sz="3000" dirty="0" err="1"/>
              <a:t>facilisis</a:t>
            </a:r>
            <a:r>
              <a:rPr lang="en-US" sz="3000" dirty="0"/>
              <a:t> in </a:t>
            </a:r>
            <a:r>
              <a:rPr lang="en-US" sz="3000" dirty="0" err="1"/>
              <a:t>tincidunt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, </a:t>
            </a:r>
            <a:r>
              <a:rPr lang="en-US" sz="3000" dirty="0" err="1"/>
              <a:t>scelerisque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. </a:t>
            </a:r>
            <a:r>
              <a:rPr lang="en-US" sz="3000" dirty="0" err="1"/>
              <a:t>Vivamus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magna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mauris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ornare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lectus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,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ullamcorper</a:t>
            </a:r>
            <a:r>
              <a:rPr lang="en-US" sz="3000" dirty="0"/>
              <a:t> </a:t>
            </a:r>
            <a:r>
              <a:rPr lang="en-US" sz="3000" dirty="0" err="1"/>
              <a:t>libero</a:t>
            </a:r>
            <a:r>
              <a:rPr lang="en-US" sz="3000" dirty="0"/>
              <a:t>. </a:t>
            </a:r>
            <a:r>
              <a:rPr lang="en-US" sz="3000" dirty="0" err="1"/>
              <a:t>Pellentesque</a:t>
            </a:r>
            <a:r>
              <a:rPr lang="en-US" sz="3000" dirty="0"/>
              <a:t> habitant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senectus</a:t>
            </a:r>
            <a:r>
              <a:rPr lang="en-US" sz="3000" dirty="0"/>
              <a:t> et </a:t>
            </a:r>
            <a:r>
              <a:rPr lang="en-US" sz="3000" dirty="0" err="1"/>
              <a:t>netus</a:t>
            </a:r>
            <a:r>
              <a:rPr lang="en-US" sz="3000" dirty="0"/>
              <a:t> et </a:t>
            </a:r>
            <a:r>
              <a:rPr lang="en-US" sz="3000" dirty="0" err="1"/>
              <a:t>malesuada</a:t>
            </a:r>
            <a:r>
              <a:rPr lang="en-US" sz="3000" dirty="0"/>
              <a:t> fames ac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egestas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</a:t>
            </a:r>
            <a:r>
              <a:rPr lang="en-US" sz="3000" dirty="0" err="1"/>
              <a:t>volutpat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vitae dui </a:t>
            </a:r>
            <a:r>
              <a:rPr lang="en-US" sz="3000" dirty="0" err="1"/>
              <a:t>dapibus</a:t>
            </a:r>
            <a:r>
              <a:rPr lang="en-US" sz="3000" dirty="0"/>
              <a:t> </a:t>
            </a:r>
            <a:r>
              <a:rPr lang="en-US" sz="3000" dirty="0" err="1"/>
              <a:t>pharetra</a:t>
            </a:r>
            <a:r>
              <a:rPr lang="en-US" sz="3000" dirty="0"/>
              <a:t>. </a:t>
            </a:r>
            <a:r>
              <a:rPr lang="en-US" sz="3000" dirty="0" err="1"/>
              <a:t>Donec</a:t>
            </a:r>
            <a:r>
              <a:rPr lang="en-US" sz="3000" dirty="0"/>
              <a:t> ac </a:t>
            </a:r>
            <a:r>
              <a:rPr lang="en-US" sz="3000" dirty="0" err="1"/>
              <a:t>eros</a:t>
            </a:r>
            <a:r>
              <a:rPr lang="en-US" sz="3000" dirty="0"/>
              <a:t> et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mollis</a:t>
            </a:r>
            <a:r>
              <a:rPr lang="en-US" sz="3000" dirty="0"/>
              <a:t> </a:t>
            </a:r>
            <a:r>
              <a:rPr lang="en-US" sz="3000" dirty="0" err="1"/>
              <a:t>pharetra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 </a:t>
            </a:r>
            <a:r>
              <a:rPr lang="en-US" sz="3000" dirty="0" err="1"/>
              <a:t>neque</a:t>
            </a:r>
            <a:r>
              <a:rPr lang="en-US" sz="3000" dirty="0"/>
              <a:t>. Integer </a:t>
            </a:r>
            <a:r>
              <a:rPr lang="en-US" sz="3000" dirty="0" err="1"/>
              <a:t>auctor</a:t>
            </a:r>
            <a:r>
              <a:rPr lang="en-US" sz="3000" dirty="0"/>
              <a:t> </a:t>
            </a:r>
            <a:r>
              <a:rPr lang="en-US" sz="3000" dirty="0" err="1"/>
              <a:t>nibh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viverra</a:t>
            </a:r>
            <a:r>
              <a:rPr lang="en-US" sz="3000" dirty="0"/>
              <a:t> et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non </a:t>
            </a:r>
            <a:r>
              <a:rPr lang="en-US" sz="3000" dirty="0" err="1" smtClean="0"/>
              <a:t>urna</a:t>
            </a:r>
            <a:r>
              <a:rPr lang="en-US" sz="3000" dirty="0" smtClean="0"/>
              <a:t>.</a:t>
            </a:r>
          </a:p>
          <a:p>
            <a:pPr>
              <a:spcAft>
                <a:spcPts val="1800"/>
              </a:spcAft>
            </a:pPr>
            <a:endParaRPr lang="en-US" sz="30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TESTING </a:t>
            </a:r>
            <a:r>
              <a:rPr lang="en-US" sz="3600" b="1" dirty="0">
                <a:solidFill>
                  <a:srgbClr val="5D87A1"/>
                </a:solidFill>
              </a:rPr>
              <a:t>METHODS</a:t>
            </a:r>
          </a:p>
          <a:p>
            <a:pPr>
              <a:spcAft>
                <a:spcPts val="1800"/>
              </a:spcAft>
            </a:pPr>
            <a:r>
              <a:rPr lang="en-US" sz="3000" dirty="0"/>
              <a:t>Capturing communication data between the user flying the drone, and the drone itself, will allow us to reverse </a:t>
            </a:r>
            <a:r>
              <a:rPr lang="en-US" sz="3000" dirty="0" smtClean="0"/>
              <a:t>engineer the </a:t>
            </a:r>
            <a:r>
              <a:rPr lang="en-US" sz="3000" dirty="0"/>
              <a:t>communication protocols being used. Being able to capture that data also presents the possibility of doing </a:t>
            </a:r>
            <a:r>
              <a:rPr lang="en-US" sz="3000" dirty="0" smtClean="0"/>
              <a:t>a Man-In-The-Middle </a:t>
            </a:r>
            <a:r>
              <a:rPr lang="en-US" sz="3000" dirty="0"/>
              <a:t>(MITM) like attack, enabling an attacker to intercept and spoof commands being sent to the </a:t>
            </a:r>
            <a:r>
              <a:rPr lang="en-US" sz="3000" dirty="0" smtClean="0"/>
              <a:t>drone in </a:t>
            </a:r>
            <a:r>
              <a:rPr lang="en-US" sz="3000" dirty="0"/>
              <a:t>real </a:t>
            </a:r>
            <a:r>
              <a:rPr lang="en-US" sz="3000" dirty="0" smtClean="0"/>
              <a:t>time. In </a:t>
            </a:r>
            <a:r>
              <a:rPr lang="en-US" sz="3000" dirty="0"/>
              <a:t>order to capture this data, we need hardware that can receive RF on the 2.4Ghz and 900Mhz band. There are many, </a:t>
            </a:r>
            <a:r>
              <a:rPr lang="en-US" sz="3000" dirty="0" smtClean="0"/>
              <a:t>many options </a:t>
            </a:r>
            <a:r>
              <a:rPr lang="en-US" sz="3000" dirty="0"/>
              <a:t>out there, some of which can be quite costly. Since the primary method of communication is through the 2.4 </a:t>
            </a:r>
            <a:r>
              <a:rPr lang="en-US" sz="3000" dirty="0" err="1" smtClean="0"/>
              <a:t>Ghz</a:t>
            </a:r>
            <a:r>
              <a:rPr lang="en-US" sz="3000" dirty="0" smtClean="0"/>
              <a:t> band</a:t>
            </a:r>
            <a:r>
              <a:rPr lang="en-US" sz="3000" dirty="0"/>
              <a:t>, we can use a standard wireless radio that can run in promiscuous </a:t>
            </a:r>
            <a:r>
              <a:rPr lang="en-US" sz="3000" dirty="0" smtClean="0"/>
              <a:t>mode. </a:t>
            </a:r>
            <a:r>
              <a:rPr lang="en-US" sz="3000" dirty="0"/>
              <a:t>Promiscuous Mode </a:t>
            </a:r>
            <a:r>
              <a:rPr lang="en-US" sz="3000" dirty="0" smtClean="0"/>
              <a:t>enables us </a:t>
            </a:r>
            <a:r>
              <a:rPr lang="en-US" sz="3000" dirty="0"/>
              <a:t>to capture wireless packets without associating with an access point. </a:t>
            </a:r>
            <a:r>
              <a:rPr lang="en-US" sz="3000" dirty="0" smtClean="0"/>
              <a:t>With </a:t>
            </a:r>
            <a:r>
              <a:rPr lang="en-US" sz="3000" dirty="0"/>
              <a:t>this, we can use the </a:t>
            </a:r>
            <a:r>
              <a:rPr lang="en-US" sz="3000" dirty="0" err="1"/>
              <a:t>Aircrack</a:t>
            </a:r>
            <a:r>
              <a:rPr lang="en-US" sz="3000" dirty="0"/>
              <a:t>-NG suite of wireless auditing tools to attack the </a:t>
            </a:r>
            <a:r>
              <a:rPr lang="en-US" sz="3000" dirty="0" smtClean="0"/>
              <a:t>wireless communication </a:t>
            </a:r>
            <a:r>
              <a:rPr lang="en-US" sz="3000" dirty="0"/>
              <a:t>channel that the drone </a:t>
            </a:r>
            <a:r>
              <a:rPr lang="en-US" sz="3000" dirty="0" smtClean="0"/>
              <a:t>uses. With </a:t>
            </a:r>
            <a:r>
              <a:rPr lang="en-US" sz="3000" dirty="0"/>
              <a:t>these tools we will be able to capture communication between the drone and the drone ground control station, </a:t>
            </a:r>
            <a:r>
              <a:rPr lang="en-US" sz="3000" dirty="0" smtClean="0"/>
              <a:t>allowing us </a:t>
            </a:r>
            <a:r>
              <a:rPr lang="en-US" sz="3000" dirty="0"/>
              <a:t>to leverage that data to develop drone attack methods, relating to our communications threat model.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22198405" y="5433060"/>
            <a:ext cx="9222475" cy="135128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OUR FINDINGS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/>
              <a:t>Nullam</a:t>
            </a:r>
            <a:r>
              <a:rPr lang="en-US" sz="3000" dirty="0"/>
              <a:t>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augue</a:t>
            </a:r>
            <a:r>
              <a:rPr lang="en-US" sz="3000" dirty="0"/>
              <a:t>, </a:t>
            </a:r>
            <a:r>
              <a:rPr lang="en-US" sz="3000" dirty="0" err="1"/>
              <a:t>rutrum</a:t>
            </a:r>
            <a:r>
              <a:rPr lang="en-US" sz="3000" dirty="0"/>
              <a:t> </a:t>
            </a:r>
            <a:r>
              <a:rPr lang="en-US" sz="3000" dirty="0" err="1"/>
              <a:t>faucibus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 </a:t>
            </a:r>
            <a:r>
              <a:rPr lang="en-US" sz="3000" dirty="0" err="1"/>
              <a:t>pharetra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. </a:t>
            </a:r>
            <a:r>
              <a:rPr lang="en-US" sz="3000" dirty="0" err="1"/>
              <a:t>Nulla</a:t>
            </a:r>
            <a:r>
              <a:rPr lang="en-US" sz="3000" dirty="0"/>
              <a:t> </a:t>
            </a:r>
            <a:r>
              <a:rPr lang="en-US" sz="3000" dirty="0" err="1"/>
              <a:t>facilisi</a:t>
            </a:r>
            <a:r>
              <a:rPr lang="en-US" sz="3000" dirty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posuere</a:t>
            </a:r>
            <a:r>
              <a:rPr lang="en-US" sz="3000" dirty="0"/>
              <a:t> </a:t>
            </a:r>
            <a:r>
              <a:rPr lang="en-US" sz="3000" dirty="0" err="1"/>
              <a:t>gravida</a:t>
            </a:r>
            <a:r>
              <a:rPr lang="en-US" sz="3000" dirty="0"/>
              <a:t> </a:t>
            </a:r>
            <a:r>
              <a:rPr lang="en-US" sz="3000" dirty="0" err="1"/>
              <a:t>felis</a:t>
            </a:r>
            <a:r>
              <a:rPr lang="en-US" sz="3000" dirty="0"/>
              <a:t>,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suscipit</a:t>
            </a:r>
            <a:r>
              <a:rPr lang="en-US" sz="3000" dirty="0"/>
              <a:t> et. </a:t>
            </a:r>
            <a:r>
              <a:rPr lang="en-US" sz="3000" dirty="0" err="1"/>
              <a:t>Suspendisse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</a:t>
            </a:r>
            <a:r>
              <a:rPr lang="en-US" sz="3000" dirty="0" err="1"/>
              <a:t>tortor</a:t>
            </a:r>
            <a:r>
              <a:rPr lang="en-US" sz="3000" dirty="0"/>
              <a:t>, </a:t>
            </a:r>
            <a:r>
              <a:rPr lang="en-US" sz="3000" dirty="0" err="1"/>
              <a:t>mollis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, </a:t>
            </a:r>
            <a:r>
              <a:rPr lang="en-US" sz="3000" dirty="0" err="1"/>
              <a:t>elementum</a:t>
            </a:r>
            <a:r>
              <a:rPr lang="en-US" sz="3000" dirty="0"/>
              <a:t> id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/>
              <a:t>Vivamus</a:t>
            </a:r>
            <a:r>
              <a:rPr lang="en-US" sz="3000" dirty="0"/>
              <a:t>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varius</a:t>
            </a:r>
            <a:r>
              <a:rPr lang="en-US" sz="3000" dirty="0"/>
              <a:t> lacus,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egestas</a:t>
            </a:r>
            <a:r>
              <a:rPr lang="en-US" sz="3000" dirty="0"/>
              <a:t> ligula </a:t>
            </a:r>
            <a:r>
              <a:rPr lang="en-US" sz="3000" dirty="0" err="1"/>
              <a:t>gravida</a:t>
            </a:r>
            <a:r>
              <a:rPr lang="en-US" sz="3000" dirty="0"/>
              <a:t> </a:t>
            </a:r>
            <a:r>
              <a:rPr lang="en-US" sz="3000" dirty="0" err="1"/>
              <a:t>volutpat</a:t>
            </a:r>
            <a:r>
              <a:rPr lang="en-US" sz="3000" dirty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varius</a:t>
            </a:r>
            <a:r>
              <a:rPr lang="en-US" sz="3000" dirty="0"/>
              <a:t> </a:t>
            </a:r>
            <a:r>
              <a:rPr lang="en-US" sz="3000" dirty="0" err="1"/>
              <a:t>augue</a:t>
            </a:r>
            <a:r>
              <a:rPr lang="en-US" sz="3000" dirty="0"/>
              <a:t> at dui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iaculis</a:t>
            </a:r>
            <a:r>
              <a:rPr lang="en-US" sz="3000" dirty="0"/>
              <a:t>. </a:t>
            </a:r>
            <a:r>
              <a:rPr lang="en-US" sz="3000" dirty="0" err="1"/>
              <a:t>Nullam</a:t>
            </a:r>
            <a:r>
              <a:rPr lang="en-US" sz="3000" dirty="0"/>
              <a:t> a </a:t>
            </a:r>
            <a:r>
              <a:rPr lang="en-US" sz="3000" dirty="0" err="1"/>
              <a:t>nisl</a:t>
            </a:r>
            <a:r>
              <a:rPr lang="en-US" sz="3000" dirty="0"/>
              <a:t> quam,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augue</a:t>
            </a:r>
            <a:r>
              <a:rPr lang="en-US" sz="3000" dirty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/>
              <a:t>Nam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porttitor</a:t>
            </a:r>
            <a:r>
              <a:rPr lang="en-US" sz="3000" dirty="0"/>
              <a:t> quam, in </a:t>
            </a:r>
            <a:r>
              <a:rPr lang="en-US" sz="3000" dirty="0" err="1"/>
              <a:t>consequat</a:t>
            </a:r>
            <a:r>
              <a:rPr lang="en-US" sz="3000" dirty="0"/>
              <a:t> </a:t>
            </a: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condimentum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Lorem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dolor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adipiscing</a:t>
            </a:r>
            <a:r>
              <a:rPr lang="en-US" sz="3000" dirty="0"/>
              <a:t> </a:t>
            </a:r>
            <a:r>
              <a:rPr lang="en-US" sz="3000" dirty="0" err="1"/>
              <a:t>elit</a:t>
            </a:r>
            <a:r>
              <a:rPr lang="en-US" sz="3000" dirty="0"/>
              <a:t>. </a:t>
            </a:r>
            <a:r>
              <a:rPr lang="en-US" sz="3000" dirty="0" err="1"/>
              <a:t>Nulla</a:t>
            </a:r>
            <a:r>
              <a:rPr lang="en-US" sz="3000" dirty="0"/>
              <a:t> </a:t>
            </a:r>
            <a:r>
              <a:rPr lang="en-US" sz="3000" dirty="0" err="1"/>
              <a:t>facilisi</a:t>
            </a:r>
            <a:r>
              <a:rPr lang="en-US" sz="3000" dirty="0"/>
              <a:t>. Maecenas </a:t>
            </a:r>
            <a:r>
              <a:rPr lang="en-US" sz="3000" dirty="0" err="1"/>
              <a:t>feugiat</a:t>
            </a:r>
            <a:r>
              <a:rPr lang="en-US" sz="3000" dirty="0"/>
              <a:t> </a:t>
            </a:r>
            <a:r>
              <a:rPr lang="en-US" sz="3000" dirty="0" err="1"/>
              <a:t>bibendum</a:t>
            </a:r>
            <a:r>
              <a:rPr lang="en-US" sz="3000" dirty="0"/>
              <a:t> </a:t>
            </a:r>
            <a:r>
              <a:rPr lang="en-US" sz="3000" dirty="0" err="1"/>
              <a:t>convallis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et dui </a:t>
            </a:r>
            <a:r>
              <a:rPr lang="en-US" sz="3000" dirty="0" err="1"/>
              <a:t>mauris</a:t>
            </a:r>
            <a:r>
              <a:rPr lang="en-US" sz="3000" dirty="0"/>
              <a:t>, </a:t>
            </a:r>
            <a:r>
              <a:rPr lang="en-US" sz="3000" dirty="0" err="1"/>
              <a:t>ullamcorper</a:t>
            </a:r>
            <a:r>
              <a:rPr lang="en-US" sz="3000" dirty="0"/>
              <a:t> semper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  <a:r>
              <a:rPr lang="en-US" sz="3000" dirty="0" err="1"/>
              <a:t>Curabitur</a:t>
            </a:r>
            <a:r>
              <a:rPr lang="en-US" sz="3000" dirty="0"/>
              <a:t> sit </a:t>
            </a:r>
            <a:r>
              <a:rPr lang="en-US" sz="3000" dirty="0" err="1"/>
              <a:t>amet</a:t>
            </a:r>
            <a:r>
              <a:rPr lang="en-US" sz="3000" dirty="0"/>
              <a:t> </a:t>
            </a:r>
            <a:r>
              <a:rPr lang="en-US" sz="3000" dirty="0" err="1"/>
              <a:t>orci</a:t>
            </a:r>
            <a:r>
              <a:rPr lang="en-US" sz="3000" dirty="0"/>
              <a:t> non magna </a:t>
            </a:r>
            <a:r>
              <a:rPr lang="en-US" sz="3000" dirty="0" err="1"/>
              <a:t>mattis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 sem. </a:t>
            </a:r>
            <a:r>
              <a:rPr lang="en-US" sz="3000" dirty="0" err="1"/>
              <a:t>Duis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, </a:t>
            </a:r>
            <a:r>
              <a:rPr lang="en-US" sz="3000" dirty="0" err="1"/>
              <a:t>tristique</a:t>
            </a:r>
            <a:r>
              <a:rPr lang="en-US" sz="3000" dirty="0"/>
              <a:t> a </a:t>
            </a:r>
            <a:r>
              <a:rPr lang="en-US" sz="3000" dirty="0" err="1"/>
              <a:t>porttitor</a:t>
            </a:r>
            <a:r>
              <a:rPr lang="en-US" sz="3000" dirty="0"/>
              <a:t> id, </a:t>
            </a:r>
            <a:r>
              <a:rPr lang="en-US" sz="3000" dirty="0" err="1"/>
              <a:t>mattis</a:t>
            </a:r>
            <a:r>
              <a:rPr lang="en-US" sz="3000" dirty="0"/>
              <a:t> in </a:t>
            </a:r>
            <a:r>
              <a:rPr lang="en-US" sz="3000" dirty="0" err="1"/>
              <a:t>velit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tortor</a:t>
            </a:r>
            <a:r>
              <a:rPr lang="en-US" sz="3000" dirty="0"/>
              <a:t> quam, ac </a:t>
            </a:r>
            <a:r>
              <a:rPr lang="en-US" sz="3000" dirty="0" err="1"/>
              <a:t>porttitor</a:t>
            </a:r>
            <a:r>
              <a:rPr lang="en-US" sz="3000" dirty="0"/>
              <a:t> </a:t>
            </a:r>
            <a:r>
              <a:rPr lang="en-US" sz="3000" dirty="0" err="1"/>
              <a:t>metus</a:t>
            </a:r>
            <a:r>
              <a:rPr lang="en-US" sz="3000" dirty="0"/>
              <a:t>. </a:t>
            </a:r>
            <a:r>
              <a:rPr lang="en-US" sz="3000" dirty="0" err="1"/>
              <a:t>Suspendisse</a:t>
            </a:r>
            <a:r>
              <a:rPr lang="en-US" sz="3000" dirty="0"/>
              <a:t> et dui diam. </a:t>
            </a:r>
            <a:r>
              <a:rPr lang="en-US" sz="3000" dirty="0" err="1"/>
              <a:t>Quisque</a:t>
            </a:r>
            <a:r>
              <a:rPr lang="en-US" sz="3000" dirty="0"/>
              <a:t> </a:t>
            </a:r>
            <a:r>
              <a:rPr lang="en-US" sz="3000" dirty="0" err="1"/>
              <a:t>posuere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</a:t>
            </a:r>
            <a:r>
              <a:rPr lang="en-US" sz="3000" dirty="0" err="1"/>
              <a:t>hendrerit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</a:t>
            </a:r>
            <a:r>
              <a:rPr lang="en-US" sz="3000" dirty="0" err="1"/>
              <a:t>condimentum</a:t>
            </a:r>
            <a:r>
              <a:rPr lang="en-US" sz="3000" dirty="0"/>
              <a:t> </a:t>
            </a:r>
            <a:r>
              <a:rPr lang="en-US" sz="3000" dirty="0" err="1"/>
              <a:t>nec</a:t>
            </a:r>
            <a:r>
              <a:rPr lang="en-US" sz="3000" dirty="0"/>
              <a:t> </a:t>
            </a:r>
            <a:r>
              <a:rPr lang="en-US" sz="3000" dirty="0" err="1"/>
              <a:t>convallis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 </a:t>
            </a:r>
            <a:r>
              <a:rPr lang="en-US" sz="3000" dirty="0" err="1"/>
              <a:t>congue</a:t>
            </a:r>
            <a:r>
              <a:rPr lang="en-US" sz="3000" dirty="0"/>
              <a:t>. Integer </a:t>
            </a:r>
            <a:r>
              <a:rPr lang="en-US" sz="3000" dirty="0" err="1"/>
              <a:t>nec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scelerisque</a:t>
            </a:r>
            <a:r>
              <a:rPr lang="en-US" sz="3000" dirty="0"/>
              <a:t> </a:t>
            </a:r>
            <a:r>
              <a:rPr lang="en-US" sz="3000" dirty="0" err="1"/>
              <a:t>eleifend</a:t>
            </a:r>
            <a:r>
              <a:rPr lang="en-US" sz="3000" dirty="0"/>
              <a:t>. </a:t>
            </a:r>
            <a:r>
              <a:rPr lang="en-US" sz="3000" dirty="0" err="1"/>
              <a:t>Suspendisse</a:t>
            </a:r>
            <a:r>
              <a:rPr lang="en-US" sz="3000" dirty="0"/>
              <a:t> </a:t>
            </a:r>
            <a:r>
              <a:rPr lang="en-US" sz="3000" dirty="0" err="1"/>
              <a:t>potenti</a:t>
            </a:r>
            <a:r>
              <a:rPr lang="en-US" sz="3000" dirty="0"/>
              <a:t>. Integer </a:t>
            </a:r>
            <a:r>
              <a:rPr lang="en-US" sz="3000" dirty="0" err="1"/>
              <a:t>rutrum</a:t>
            </a:r>
            <a:r>
              <a:rPr lang="en-US" sz="3000" dirty="0"/>
              <a:t> </a:t>
            </a:r>
            <a:r>
              <a:rPr lang="en-US" sz="3000" dirty="0" err="1"/>
              <a:t>faucibus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, a semper </a:t>
            </a:r>
            <a:r>
              <a:rPr lang="en-US" sz="3000" dirty="0" err="1"/>
              <a:t>lectus</a:t>
            </a:r>
            <a:r>
              <a:rPr lang="en-US" sz="3000" dirty="0"/>
              <a:t> </a:t>
            </a:r>
            <a:r>
              <a:rPr lang="en-US" sz="3000" dirty="0" err="1"/>
              <a:t>vulputate</a:t>
            </a:r>
            <a:r>
              <a:rPr lang="en-US" sz="3000" dirty="0"/>
              <a:t> ac. </a:t>
            </a:r>
          </a:p>
          <a:p>
            <a:pPr>
              <a:spcAft>
                <a:spcPts val="1800"/>
              </a:spcAft>
            </a:pPr>
            <a:endParaRPr lang="en-US" sz="3000" dirty="0"/>
          </a:p>
        </p:txBody>
      </p:sp>
      <p:sp>
        <p:nvSpPr>
          <p:cNvPr id="15" name="Rectangle 14"/>
          <p:cNvSpPr/>
          <p:nvPr/>
        </p:nvSpPr>
        <p:spPr>
          <a:xfrm>
            <a:off x="22198405" y="18945861"/>
            <a:ext cx="9222475" cy="12056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06151" y="24954659"/>
            <a:ext cx="8550648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06151" y="5331461"/>
            <a:ext cx="8550648" cy="1896279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THE PROBLEM WITH ROS</a:t>
            </a:r>
          </a:p>
          <a:p>
            <a:pPr>
              <a:spcAft>
                <a:spcPts val="1800"/>
              </a:spcAft>
            </a:pPr>
            <a:r>
              <a:rPr lang="en-US" sz="3000" dirty="0"/>
              <a:t>Body. </a:t>
            </a:r>
            <a:r>
              <a:rPr lang="en-US" sz="3000" dirty="0" err="1"/>
              <a:t>Lorem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dolor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adipiscing</a:t>
            </a:r>
            <a:r>
              <a:rPr lang="en-US" sz="3000" dirty="0"/>
              <a:t> </a:t>
            </a:r>
            <a:r>
              <a:rPr lang="en-US" sz="3000" dirty="0" err="1"/>
              <a:t>elit</a:t>
            </a:r>
            <a:r>
              <a:rPr lang="en-US" sz="3000" dirty="0"/>
              <a:t>. </a:t>
            </a:r>
            <a:r>
              <a:rPr lang="en-US" sz="3000" dirty="0" err="1"/>
              <a:t>Etiam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consequat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ornare</a:t>
            </a:r>
            <a:r>
              <a:rPr lang="en-US" sz="3000" dirty="0"/>
              <a:t>. </a:t>
            </a:r>
            <a:r>
              <a:rPr lang="en-US" sz="3000" dirty="0" err="1"/>
              <a:t>Fusce</a:t>
            </a:r>
            <a:r>
              <a:rPr lang="en-US" sz="3000" dirty="0"/>
              <a:t> ac </a:t>
            </a:r>
            <a:r>
              <a:rPr lang="en-US" sz="3000" dirty="0" err="1"/>
              <a:t>nunc</a:t>
            </a:r>
            <a:r>
              <a:rPr lang="en-US" sz="3000" dirty="0"/>
              <a:t> in </a:t>
            </a:r>
            <a:r>
              <a:rPr lang="en-US" sz="3000" dirty="0" err="1"/>
              <a:t>leo</a:t>
            </a:r>
            <a:r>
              <a:rPr lang="en-US" sz="3000" dirty="0"/>
              <a:t> </a:t>
            </a:r>
            <a:r>
              <a:rPr lang="en-US" sz="3000" dirty="0" err="1"/>
              <a:t>blandit</a:t>
            </a:r>
            <a:r>
              <a:rPr lang="en-US" sz="3000" dirty="0"/>
              <a:t> </a:t>
            </a:r>
            <a:r>
              <a:rPr lang="en-US" sz="3000" dirty="0" err="1"/>
              <a:t>sagittis</a:t>
            </a:r>
            <a:r>
              <a:rPr lang="en-US" sz="3000" dirty="0"/>
              <a:t>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sem. </a:t>
            </a:r>
            <a:r>
              <a:rPr lang="en-US" sz="3000" dirty="0" err="1"/>
              <a:t>Curabitur</a:t>
            </a:r>
            <a:r>
              <a:rPr lang="en-US" sz="3000" dirty="0"/>
              <a:t> ligula </a:t>
            </a:r>
            <a:r>
              <a:rPr lang="en-US" sz="3000" dirty="0" err="1"/>
              <a:t>odio</a:t>
            </a:r>
            <a:r>
              <a:rPr lang="en-US" sz="3000" dirty="0"/>
              <a:t>, </a:t>
            </a:r>
            <a:r>
              <a:rPr lang="en-US" sz="3000" dirty="0" err="1"/>
              <a:t>facilisis</a:t>
            </a:r>
            <a:r>
              <a:rPr lang="en-US" sz="3000" dirty="0"/>
              <a:t> in </a:t>
            </a:r>
            <a:r>
              <a:rPr lang="en-US" sz="3000" dirty="0" err="1"/>
              <a:t>tincidunt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, </a:t>
            </a:r>
            <a:r>
              <a:rPr lang="en-US" sz="3000" dirty="0" err="1"/>
              <a:t>scelerisque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. </a:t>
            </a:r>
            <a:r>
              <a:rPr lang="en-US" sz="3000" dirty="0" err="1"/>
              <a:t>Vivamus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magna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mauris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ornare</a:t>
            </a:r>
            <a:r>
              <a:rPr lang="en-US" sz="3000" dirty="0"/>
              <a:t>. </a:t>
            </a:r>
            <a:r>
              <a:rPr lang="en-US" sz="3000" dirty="0" err="1"/>
              <a:t>Nunc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lectus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,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ullamcorper</a:t>
            </a:r>
            <a:r>
              <a:rPr lang="en-US" sz="3000" dirty="0"/>
              <a:t> </a:t>
            </a:r>
            <a:r>
              <a:rPr lang="en-US" sz="3000" dirty="0" err="1"/>
              <a:t>libero</a:t>
            </a:r>
            <a:r>
              <a:rPr lang="en-US" sz="3000" dirty="0"/>
              <a:t>. </a:t>
            </a:r>
            <a:r>
              <a:rPr lang="en-US" sz="3000" dirty="0" err="1"/>
              <a:t>Pellentesque</a:t>
            </a:r>
            <a:r>
              <a:rPr lang="en-US" sz="3000" dirty="0"/>
              <a:t> habitant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senectus</a:t>
            </a:r>
            <a:r>
              <a:rPr lang="en-US" sz="3000" dirty="0"/>
              <a:t> et </a:t>
            </a:r>
            <a:r>
              <a:rPr lang="en-US" sz="3000" dirty="0" err="1"/>
              <a:t>netus</a:t>
            </a:r>
            <a:r>
              <a:rPr lang="en-US" sz="3000" dirty="0"/>
              <a:t> et </a:t>
            </a:r>
            <a:r>
              <a:rPr lang="en-US" sz="3000" dirty="0" err="1"/>
              <a:t>malesuada</a:t>
            </a:r>
            <a:r>
              <a:rPr lang="en-US" sz="3000" dirty="0"/>
              <a:t> fames ac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egestas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</a:t>
            </a:r>
            <a:r>
              <a:rPr lang="en-US" sz="3000" dirty="0" err="1"/>
              <a:t>volutpat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</a:t>
            </a:r>
            <a:r>
              <a:rPr lang="en-US" sz="3000" dirty="0" err="1"/>
              <a:t>ipsum</a:t>
            </a:r>
            <a:r>
              <a:rPr lang="en-US" sz="3000" dirty="0"/>
              <a:t> vitae dui </a:t>
            </a:r>
            <a:r>
              <a:rPr lang="en-US" sz="3000" dirty="0" err="1"/>
              <a:t>dapibus</a:t>
            </a:r>
            <a:r>
              <a:rPr lang="en-US" sz="3000" dirty="0"/>
              <a:t> </a:t>
            </a:r>
            <a:r>
              <a:rPr lang="en-US" sz="3000" dirty="0" err="1"/>
              <a:t>pharetra</a:t>
            </a:r>
            <a:r>
              <a:rPr lang="en-US" sz="3000" dirty="0"/>
              <a:t>. </a:t>
            </a:r>
            <a:r>
              <a:rPr lang="en-US" sz="3000" dirty="0" err="1"/>
              <a:t>Donec</a:t>
            </a:r>
            <a:r>
              <a:rPr lang="en-US" sz="3000" dirty="0"/>
              <a:t> ac </a:t>
            </a:r>
            <a:r>
              <a:rPr lang="en-US" sz="3000" dirty="0" err="1"/>
              <a:t>eros</a:t>
            </a:r>
            <a:r>
              <a:rPr lang="en-US" sz="3000" dirty="0"/>
              <a:t> et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mollis</a:t>
            </a:r>
            <a:r>
              <a:rPr lang="en-US" sz="3000" dirty="0"/>
              <a:t> </a:t>
            </a:r>
            <a:r>
              <a:rPr lang="en-US" sz="3000" dirty="0" err="1"/>
              <a:t>pharetra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 </a:t>
            </a:r>
            <a:r>
              <a:rPr lang="en-US" sz="3000" dirty="0" err="1"/>
              <a:t>neque</a:t>
            </a:r>
            <a:r>
              <a:rPr lang="en-US" sz="3000" dirty="0"/>
              <a:t>. Integer </a:t>
            </a:r>
            <a:r>
              <a:rPr lang="en-US" sz="3000" dirty="0" err="1"/>
              <a:t>auctor</a:t>
            </a:r>
            <a:r>
              <a:rPr lang="en-US" sz="3000" dirty="0"/>
              <a:t> </a:t>
            </a:r>
            <a:r>
              <a:rPr lang="en-US" sz="3000" dirty="0" err="1"/>
              <a:t>nibh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viverra</a:t>
            </a:r>
            <a:r>
              <a:rPr lang="en-US" sz="3000" dirty="0"/>
              <a:t> et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non </a:t>
            </a: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r>
              <a:rPr lang="en-US" sz="3000" dirty="0"/>
              <a:t>,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cursus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. </a:t>
            </a:r>
            <a:r>
              <a:rPr lang="en-US" sz="3000" dirty="0" err="1"/>
              <a:t>Nullam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a </a:t>
            </a:r>
            <a:r>
              <a:rPr lang="en-US" sz="3000" dirty="0" err="1"/>
              <a:t>consequat</a:t>
            </a:r>
            <a:r>
              <a:rPr lang="en-US" sz="3000" dirty="0"/>
              <a:t>. </a:t>
            </a:r>
            <a:r>
              <a:rPr lang="en-US" sz="3000" dirty="0" err="1"/>
              <a:t>Sed</a:t>
            </a:r>
            <a:r>
              <a:rPr lang="en-US" sz="3000" dirty="0"/>
              <a:t> </a:t>
            </a:r>
            <a:r>
              <a:rPr lang="en-US" sz="3000" dirty="0" err="1"/>
              <a:t>condimentum</a:t>
            </a:r>
            <a:r>
              <a:rPr lang="en-US" sz="3000" dirty="0"/>
              <a:t> convallis </a:t>
            </a:r>
            <a:r>
              <a:rPr lang="en-US" sz="3000" dirty="0" err="1"/>
              <a:t>orci</a:t>
            </a:r>
            <a:r>
              <a:rPr lang="en-US" sz="3000" dirty="0"/>
              <a:t>, </a:t>
            </a:r>
            <a:r>
              <a:rPr lang="en-US" sz="3000" dirty="0" err="1"/>
              <a:t>eu</a:t>
            </a:r>
            <a:r>
              <a:rPr lang="en-US" sz="3000" dirty="0"/>
              <a:t> </a:t>
            </a:r>
            <a:r>
              <a:rPr lang="en-US" sz="3000" dirty="0" err="1"/>
              <a:t>dignissim</a:t>
            </a:r>
            <a:r>
              <a:rPr lang="en-US" sz="3000" dirty="0"/>
              <a:t> ante </a:t>
            </a:r>
            <a:endParaRPr lang="en-US" sz="3000" dirty="0"/>
          </a:p>
          <a:p>
            <a:pPr>
              <a:spcAft>
                <a:spcPts val="1800"/>
              </a:spcAft>
            </a:pPr>
            <a:endParaRPr lang="en-US" sz="3000" dirty="0"/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OUR HARDWARE</a:t>
            </a:r>
          </a:p>
          <a:p>
            <a:pPr>
              <a:spcAft>
                <a:spcPts val="1800"/>
              </a:spcAft>
            </a:pPr>
            <a:r>
              <a:rPr lang="en-US" sz="3000" dirty="0"/>
              <a:t>The external interface we will be working with is a DJI </a:t>
            </a:r>
            <a:r>
              <a:rPr lang="en-US" sz="3000" dirty="0" err="1"/>
              <a:t>FlameWheel</a:t>
            </a:r>
            <a:r>
              <a:rPr lang="en-US" sz="3000" dirty="0"/>
              <a:t> 550 </a:t>
            </a:r>
            <a:r>
              <a:rPr lang="en-US" sz="3000" dirty="0" err="1"/>
              <a:t>HexCopter</a:t>
            </a:r>
            <a:r>
              <a:rPr lang="en-US" sz="3000" dirty="0" smtClean="0"/>
              <a:t>. Included </a:t>
            </a:r>
            <a:r>
              <a:rPr lang="en-US" sz="3000" dirty="0"/>
              <a:t>on it is a </a:t>
            </a:r>
            <a:r>
              <a:rPr lang="en-US" sz="3000" dirty="0" err="1"/>
              <a:t>Beaglebone</a:t>
            </a:r>
            <a:r>
              <a:rPr lang="en-US" sz="3000" dirty="0"/>
              <a:t> Black with a </a:t>
            </a:r>
            <a:r>
              <a:rPr lang="en-US" sz="3000" dirty="0" err="1"/>
              <a:t>PixHawk</a:t>
            </a:r>
            <a:r>
              <a:rPr lang="en-US" sz="3000" dirty="0"/>
              <a:t> v1.6 </a:t>
            </a:r>
            <a:r>
              <a:rPr lang="en-US" sz="3000" dirty="0" smtClean="0"/>
              <a:t>Fire cape </a:t>
            </a:r>
            <a:r>
              <a:rPr lang="en-US" sz="3000" dirty="0"/>
              <a:t>mounted on </a:t>
            </a:r>
            <a:r>
              <a:rPr lang="en-US" sz="3000" dirty="0" err="1"/>
              <a:t>it.The</a:t>
            </a:r>
            <a:r>
              <a:rPr lang="en-US" sz="3000" dirty="0"/>
              <a:t> </a:t>
            </a:r>
            <a:r>
              <a:rPr lang="en-US" sz="3000" dirty="0" err="1"/>
              <a:t>PixHawk</a:t>
            </a:r>
            <a:r>
              <a:rPr lang="en-US" sz="3000" dirty="0"/>
              <a:t> has a number of sensors, and interfaces directly with our 3DR GPS mounted unit. There is </a:t>
            </a:r>
            <a:r>
              <a:rPr lang="en-US" sz="3000" dirty="0" smtClean="0"/>
              <a:t>also a </a:t>
            </a:r>
            <a:r>
              <a:rPr lang="en-US" sz="3000" dirty="0"/>
              <a:t>controller which communicates with the drone over 2.5 </a:t>
            </a:r>
            <a:r>
              <a:rPr lang="en-US" sz="3000" dirty="0" err="1"/>
              <a:t>Ghz</a:t>
            </a:r>
            <a:r>
              <a:rPr lang="en-US" sz="3000" dirty="0"/>
              <a:t> RF, along with a 900 </a:t>
            </a:r>
            <a:r>
              <a:rPr lang="en-US" sz="3000" dirty="0" err="1"/>
              <a:t>Mhz</a:t>
            </a:r>
            <a:r>
              <a:rPr lang="en-US" sz="3000" dirty="0"/>
              <a:t> </a:t>
            </a:r>
            <a:r>
              <a:rPr lang="en-US" sz="3000" dirty="0" err="1"/>
              <a:t>MAVLink</a:t>
            </a:r>
            <a:r>
              <a:rPr lang="en-US" sz="3000" dirty="0"/>
              <a:t> </a:t>
            </a:r>
            <a:r>
              <a:rPr lang="en-US" sz="3000" dirty="0" smtClean="0"/>
              <a:t>telemetry radio</a:t>
            </a:r>
            <a:r>
              <a:rPr lang="en-US" sz="3000" dirty="0"/>
              <a:t>, that communicates with our ground station. The ground station is a computer running Mission Planner</a:t>
            </a:r>
            <a:r>
              <a:rPr lang="en-US" sz="3000" dirty="0" smtClean="0"/>
              <a:t>, a mission </a:t>
            </a:r>
            <a:r>
              <a:rPr lang="en-US" sz="3000" dirty="0"/>
              <a:t>control software that allows us to define flight paths, and read telemetry data from the drone.</a:t>
            </a:r>
            <a:endParaRPr lang="en-US" sz="3000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1406151" y="2778448"/>
            <a:ext cx="8550648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>
                <a:solidFill>
                  <a:srgbClr val="F37321"/>
                </a:solidFill>
              </a:rPr>
              <a:t>Title Subhead. Through the eyes of an elite engineer.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493200" y="5966473"/>
            <a:ext cx="7827420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493200" y="2626822"/>
            <a:ext cx="7827420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Threat Modeling: Vulnerabilities at a glance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493201" y="12674612"/>
            <a:ext cx="7827420" cy="156286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F37321"/>
                </a:solidFill>
              </a:rPr>
              <a:t>THE BIGGEST THREATS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Nullam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vehicula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luctus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augue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rutrum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faucibus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massa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pharetra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eu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Nulla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facilisi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Sed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posuere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gravida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felis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sed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pulvinar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urna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suscipit</a:t>
            </a:r>
            <a:r>
              <a:rPr lang="en-US" sz="3000" dirty="0">
                <a:solidFill>
                  <a:schemeClr val="bg1"/>
                </a:solidFill>
              </a:rPr>
              <a:t> et. </a:t>
            </a:r>
            <a:r>
              <a:rPr lang="en-US" sz="3000" dirty="0" err="1">
                <a:solidFill>
                  <a:schemeClr val="bg1"/>
                </a:solidFill>
              </a:rPr>
              <a:t>Suspendisse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diam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tortor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mollis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accumsan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eget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elementum</a:t>
            </a:r>
            <a:r>
              <a:rPr lang="en-US" sz="3000" dirty="0">
                <a:solidFill>
                  <a:schemeClr val="bg1"/>
                </a:solidFill>
              </a:rPr>
              <a:t> id </a:t>
            </a:r>
            <a:r>
              <a:rPr lang="en-US" sz="3000" dirty="0" err="1">
                <a:solidFill>
                  <a:schemeClr val="bg1"/>
                </a:solidFill>
              </a:rPr>
              <a:t>justo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Vivamus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pulvinar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varius</a:t>
            </a:r>
            <a:r>
              <a:rPr lang="en-US" sz="3000" dirty="0">
                <a:solidFill>
                  <a:schemeClr val="bg1"/>
                </a:solidFill>
              </a:rPr>
              <a:t> lacus, </a:t>
            </a:r>
            <a:r>
              <a:rPr lang="en-US" sz="3000" dirty="0" err="1">
                <a:solidFill>
                  <a:schemeClr val="bg1"/>
                </a:solidFill>
              </a:rPr>
              <a:t>vel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egestas</a:t>
            </a:r>
            <a:r>
              <a:rPr lang="en-US" sz="3000" dirty="0">
                <a:solidFill>
                  <a:schemeClr val="bg1"/>
                </a:solidFill>
              </a:rPr>
              <a:t> ligula </a:t>
            </a:r>
            <a:r>
              <a:rPr lang="en-US" sz="3000" dirty="0" err="1">
                <a:solidFill>
                  <a:schemeClr val="bg1"/>
                </a:solidFill>
              </a:rPr>
              <a:t>gravida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volutpat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Aliquam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varius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augue</a:t>
            </a:r>
            <a:r>
              <a:rPr lang="en-US" sz="3000" dirty="0">
                <a:solidFill>
                  <a:schemeClr val="bg1"/>
                </a:solidFill>
              </a:rPr>
              <a:t> at dui </a:t>
            </a:r>
            <a:r>
              <a:rPr lang="en-US" sz="3000" dirty="0" err="1">
                <a:solidFill>
                  <a:schemeClr val="bg1"/>
                </a:solidFill>
              </a:rPr>
              <a:t>pulvinar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iaculis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Nullam</a:t>
            </a:r>
            <a:r>
              <a:rPr lang="en-US" sz="3000" dirty="0">
                <a:solidFill>
                  <a:schemeClr val="bg1"/>
                </a:solidFill>
              </a:rPr>
              <a:t> a </a:t>
            </a:r>
            <a:r>
              <a:rPr lang="en-US" sz="3000" dirty="0" err="1">
                <a:solidFill>
                  <a:schemeClr val="bg1"/>
                </a:solidFill>
              </a:rPr>
              <a:t>nisl</a:t>
            </a:r>
            <a:r>
              <a:rPr lang="en-US" sz="3000" dirty="0">
                <a:solidFill>
                  <a:schemeClr val="bg1"/>
                </a:solidFill>
              </a:rPr>
              <a:t> quam, </a:t>
            </a:r>
            <a:r>
              <a:rPr lang="en-US" sz="3000" dirty="0" err="1">
                <a:solidFill>
                  <a:schemeClr val="bg1"/>
                </a:solidFill>
              </a:rPr>
              <a:t>quis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lacinia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augue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Nam </a:t>
            </a:r>
            <a:r>
              <a:rPr lang="en-US" sz="3000" dirty="0" err="1">
                <a:solidFill>
                  <a:schemeClr val="bg1"/>
                </a:solidFill>
              </a:rPr>
              <a:t>tristique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porttitor</a:t>
            </a:r>
            <a:r>
              <a:rPr lang="en-US" sz="3000" dirty="0">
                <a:solidFill>
                  <a:schemeClr val="bg1"/>
                </a:solidFill>
              </a:rPr>
              <a:t> quam, in </a:t>
            </a:r>
            <a:r>
              <a:rPr lang="en-US" sz="3000" dirty="0" err="1">
                <a:solidFill>
                  <a:schemeClr val="bg1"/>
                </a:solidFill>
              </a:rPr>
              <a:t>consequat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urna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condimentum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eu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>
                <a:solidFill>
                  <a:schemeClr val="bg1"/>
                </a:solidFill>
              </a:rPr>
              <a:t>Lorem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ipsum</a:t>
            </a:r>
            <a:r>
              <a:rPr lang="en-US" sz="3000" dirty="0">
                <a:solidFill>
                  <a:schemeClr val="bg1"/>
                </a:solidFill>
              </a:rPr>
              <a:t> dolor sit </a:t>
            </a:r>
            <a:r>
              <a:rPr lang="en-US" sz="3000" dirty="0" err="1">
                <a:solidFill>
                  <a:schemeClr val="bg1"/>
                </a:solidFill>
              </a:rPr>
              <a:t>amet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consectetur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adipiscing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elit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Nulla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facilisi</a:t>
            </a:r>
            <a:r>
              <a:rPr lang="en-US" sz="3000" dirty="0">
                <a:solidFill>
                  <a:schemeClr val="bg1"/>
                </a:solidFill>
              </a:rPr>
              <a:t>. Maecenas </a:t>
            </a:r>
            <a:r>
              <a:rPr lang="en-US" sz="3000" dirty="0" err="1">
                <a:solidFill>
                  <a:schemeClr val="bg1"/>
                </a:solidFill>
              </a:rPr>
              <a:t>feugiat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bibendum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convallis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Praesent</a:t>
            </a:r>
            <a:r>
              <a:rPr lang="en-US" sz="3000" dirty="0">
                <a:solidFill>
                  <a:schemeClr val="bg1"/>
                </a:solidFill>
              </a:rPr>
              <a:t> et dui </a:t>
            </a:r>
            <a:r>
              <a:rPr lang="en-US" sz="3000" dirty="0" err="1">
                <a:solidFill>
                  <a:schemeClr val="bg1"/>
                </a:solidFill>
              </a:rPr>
              <a:t>mauris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ullamcorper</a:t>
            </a:r>
            <a:r>
              <a:rPr lang="en-US" sz="3000" dirty="0">
                <a:solidFill>
                  <a:schemeClr val="bg1"/>
                </a:solidFill>
              </a:rPr>
              <a:t> semper </a:t>
            </a:r>
            <a:r>
              <a:rPr lang="en-US" sz="3000" dirty="0" err="1">
                <a:solidFill>
                  <a:schemeClr val="bg1"/>
                </a:solidFill>
              </a:rPr>
              <a:t>justo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Curabitur</a:t>
            </a:r>
            <a:r>
              <a:rPr lang="en-US" sz="3000" dirty="0">
                <a:solidFill>
                  <a:schemeClr val="bg1"/>
                </a:solidFill>
              </a:rPr>
              <a:t> sit </a:t>
            </a:r>
            <a:r>
              <a:rPr lang="en-US" sz="3000" dirty="0" err="1">
                <a:solidFill>
                  <a:schemeClr val="bg1"/>
                </a:solidFill>
              </a:rPr>
              <a:t>amet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orci</a:t>
            </a:r>
            <a:r>
              <a:rPr lang="en-US" sz="3000" dirty="0">
                <a:solidFill>
                  <a:schemeClr val="bg1"/>
                </a:solidFill>
              </a:rPr>
              <a:t> non magna </a:t>
            </a:r>
            <a:r>
              <a:rPr lang="en-US" sz="3000" dirty="0" err="1">
                <a:solidFill>
                  <a:schemeClr val="bg1"/>
                </a:solidFill>
              </a:rPr>
              <a:t>mattis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accumsan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quis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vel</a:t>
            </a:r>
            <a:r>
              <a:rPr lang="en-US" sz="3000" dirty="0">
                <a:solidFill>
                  <a:schemeClr val="bg1"/>
                </a:solidFill>
              </a:rPr>
              <a:t> sem. </a:t>
            </a:r>
            <a:r>
              <a:rPr lang="en-US" sz="3000" dirty="0" err="1">
                <a:solidFill>
                  <a:schemeClr val="bg1"/>
                </a:solidFill>
              </a:rPr>
              <a:t>Duis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leo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massa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tristique</a:t>
            </a:r>
            <a:r>
              <a:rPr lang="en-US" sz="3000" dirty="0">
                <a:solidFill>
                  <a:schemeClr val="bg1"/>
                </a:solidFill>
              </a:rPr>
              <a:t> a </a:t>
            </a:r>
            <a:r>
              <a:rPr lang="en-US" sz="3000" dirty="0" err="1">
                <a:solidFill>
                  <a:schemeClr val="bg1"/>
                </a:solidFill>
              </a:rPr>
              <a:t>porttitor</a:t>
            </a:r>
            <a:r>
              <a:rPr lang="en-US" sz="3000" dirty="0">
                <a:solidFill>
                  <a:schemeClr val="bg1"/>
                </a:solidFill>
              </a:rPr>
              <a:t> id, </a:t>
            </a:r>
            <a:r>
              <a:rPr lang="en-US" sz="3000" dirty="0" err="1">
                <a:solidFill>
                  <a:schemeClr val="bg1"/>
                </a:solidFill>
              </a:rPr>
              <a:t>mattis</a:t>
            </a:r>
            <a:r>
              <a:rPr lang="en-US" sz="3000" dirty="0">
                <a:solidFill>
                  <a:schemeClr val="bg1"/>
                </a:solidFill>
              </a:rPr>
              <a:t> in </a:t>
            </a:r>
            <a:r>
              <a:rPr lang="en-US" sz="3000" dirty="0" err="1">
                <a:solidFill>
                  <a:schemeClr val="bg1"/>
                </a:solidFill>
              </a:rPr>
              <a:t>velit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Aliquam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vel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tortor</a:t>
            </a:r>
            <a:r>
              <a:rPr lang="en-US" sz="3000" dirty="0">
                <a:solidFill>
                  <a:schemeClr val="bg1"/>
                </a:solidFill>
              </a:rPr>
              <a:t> quam, ac </a:t>
            </a:r>
            <a:r>
              <a:rPr lang="en-US" sz="3000" dirty="0" err="1">
                <a:solidFill>
                  <a:schemeClr val="bg1"/>
                </a:solidFill>
              </a:rPr>
              <a:t>porttitor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metus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Suspendisse</a:t>
            </a:r>
            <a:r>
              <a:rPr lang="en-US" sz="3000" dirty="0">
                <a:solidFill>
                  <a:schemeClr val="bg1"/>
                </a:solidFill>
              </a:rPr>
              <a:t> et dui diam. </a:t>
            </a:r>
            <a:r>
              <a:rPr lang="en-US" sz="3000" dirty="0" err="1">
                <a:solidFill>
                  <a:schemeClr val="bg1"/>
                </a:solidFill>
              </a:rPr>
              <a:t>Quisque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posuere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diam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hendrerit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ipsum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condimentum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nec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convallis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massa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congue</a:t>
            </a:r>
            <a:r>
              <a:rPr lang="en-US" sz="3000" dirty="0">
                <a:solidFill>
                  <a:schemeClr val="bg1"/>
                </a:solidFill>
              </a:rPr>
              <a:t>. Integer </a:t>
            </a:r>
            <a:r>
              <a:rPr lang="en-US" sz="3000" dirty="0" err="1">
                <a:solidFill>
                  <a:schemeClr val="bg1"/>
                </a:solidFill>
              </a:rPr>
              <a:t>nec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velit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quis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nunc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scelerisque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eleifend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Suspendisse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potenti</a:t>
            </a:r>
            <a:r>
              <a:rPr lang="en-US" sz="3000" dirty="0">
                <a:solidFill>
                  <a:schemeClr val="bg1"/>
                </a:solidFill>
              </a:rPr>
              <a:t>. Integer </a:t>
            </a:r>
            <a:r>
              <a:rPr lang="en-US" sz="3000" dirty="0" err="1">
                <a:solidFill>
                  <a:schemeClr val="bg1"/>
                </a:solidFill>
              </a:rPr>
              <a:t>rutrum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faucibus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justo</a:t>
            </a:r>
            <a:r>
              <a:rPr lang="en-US" sz="3000" dirty="0">
                <a:solidFill>
                  <a:schemeClr val="bg1"/>
                </a:solidFill>
              </a:rPr>
              <a:t>, a semper </a:t>
            </a:r>
            <a:r>
              <a:rPr lang="en-US" sz="3000" dirty="0" err="1">
                <a:solidFill>
                  <a:schemeClr val="bg1"/>
                </a:solidFill>
              </a:rPr>
              <a:t>lectus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vulputate</a:t>
            </a:r>
            <a:r>
              <a:rPr lang="en-US" sz="3000" dirty="0">
                <a:solidFill>
                  <a:schemeClr val="bg1"/>
                </a:solidFill>
              </a:rPr>
              <a:t> ac. </a:t>
            </a:r>
          </a:p>
          <a:p>
            <a:pPr>
              <a:spcAft>
                <a:spcPts val="1800"/>
              </a:spcAft>
            </a:pP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expo_poster-eecs</Template>
  <TotalTime>53</TotalTime>
  <Words>1034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Georgia</vt:lpstr>
      <vt:lpstr>Trebuchet MS</vt:lpstr>
      <vt:lpstr>Arial</vt:lpstr>
      <vt:lpstr>Office Theme</vt:lpstr>
      <vt:lpstr>Security For robotics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For robotics</dc:title>
  <dc:creator>Longman, Emily Serafine</dc:creator>
  <cp:lastModifiedBy>Rogers, Zachery S</cp:lastModifiedBy>
  <cp:revision>5</cp:revision>
  <dcterms:created xsi:type="dcterms:W3CDTF">2017-03-13T04:06:06Z</dcterms:created>
  <dcterms:modified xsi:type="dcterms:W3CDTF">2017-03-17T02:14:10Z</dcterms:modified>
</cp:coreProperties>
</file>