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2" r:id="rId7"/>
    <p:sldId id="259" r:id="rId8"/>
    <p:sldId id="261" r:id="rId9"/>
    <p:sldId id="263" r:id="rId10"/>
    <p:sldId id="265" r:id="rId11"/>
    <p:sldId id="271" r:id="rId12"/>
    <p:sldId id="272" r:id="rId13"/>
    <p:sldId id="273" r:id="rId14"/>
    <p:sldId id="280" r:id="rId15"/>
    <p:sldId id="274" r:id="rId16"/>
    <p:sldId id="278" r:id="rId17"/>
    <p:sldId id="275" r:id="rId18"/>
    <p:sldId id="276" r:id="rId19"/>
    <p:sldId id="277" r:id="rId20"/>
    <p:sldId id="27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721"/>
  </p:normalViewPr>
  <p:slideViewPr>
    <p:cSldViewPr>
      <p:cViewPr varScale="1">
        <p:scale>
          <a:sx n="108" d="100"/>
          <a:sy n="108" d="100"/>
        </p:scale>
        <p:origin x="776" y="20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12/6/16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12/6/16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2643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12/6/16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12/6/16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12/6/16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12/6/16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12/6/16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12/6/16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12/6/16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sq.org/learn-about-quality/process-analysis-tools/overview/fme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video" Target="https://www.youtube.com/embed/7u9hFluSkHc" TargetMode="External"/><Relationship Id="rId2" Type="http://schemas.openxmlformats.org/officeDocument/2006/relationships/slideLayout" Target="../slideLayouts/slideLayout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Giacoppe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pPr marL="0" indent="0">
              <a:buNone/>
            </a:pPr>
            <a:r>
              <a:rPr lang="en-US" dirty="0" smtClean="0"/>
              <a:t>Week 0-3</a:t>
            </a:r>
          </a:p>
          <a:p>
            <a:pPr marL="0" indent="0">
              <a:buNone/>
            </a:pPr>
            <a:r>
              <a:rPr lang="en-US" dirty="0"/>
              <a:t>Picked project.</a:t>
            </a:r>
          </a:p>
          <a:p>
            <a:pPr marL="0" indent="0">
              <a:buNone/>
            </a:pPr>
            <a:r>
              <a:rPr lang="en-US" dirty="0"/>
              <a:t>Met with client (V) and his clients (Professor Bobba and resident crypto-expert Jesse) and discussed basic requirements</a:t>
            </a:r>
          </a:p>
          <a:p>
            <a:pPr marL="0" indent="0">
              <a:buNone/>
            </a:pPr>
            <a:r>
              <a:rPr lang="en-US" dirty="0" smtClean="0"/>
              <a:t>	Got </a:t>
            </a:r>
            <a:r>
              <a:rPr lang="en-US" dirty="0"/>
              <a:t>input on our probable path going forward, possible </a:t>
            </a:r>
            <a:r>
              <a:rPr lang="en-US" dirty="0" smtClean="0"/>
              <a:t>	avenues </a:t>
            </a:r>
            <a:r>
              <a:rPr lang="en-US" dirty="0"/>
              <a:t>of research.</a:t>
            </a:r>
          </a:p>
          <a:p>
            <a:pPr marL="0" indent="0">
              <a:buNone/>
            </a:pPr>
            <a:r>
              <a:rPr lang="en-US" dirty="0"/>
              <a:t>Got settled in to the course as a whole, got to know each other's schedules</a:t>
            </a:r>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smtClean="0"/>
              <a:t>Weeks 4-7</a:t>
            </a:r>
            <a:endParaRPr lang="en-US" dirty="0"/>
          </a:p>
          <a:p>
            <a:pPr marL="0" indent="0">
              <a:buNone/>
            </a:pPr>
            <a:r>
              <a:rPr lang="en-US" dirty="0"/>
              <a:t>Were introduced to threat modeling, decided on using ROS, looked into SROS as a possible alternative. </a:t>
            </a:r>
          </a:p>
          <a:p>
            <a:pPr marL="0" indent="0">
              <a:buNone/>
            </a:pPr>
            <a:r>
              <a:rPr lang="en-US" dirty="0"/>
              <a:t>Draft of problem statement, requirements document </a:t>
            </a:r>
          </a:p>
          <a:p>
            <a:pPr marL="0" indent="0">
              <a:buNone/>
            </a:pPr>
            <a:r>
              <a:rPr lang="en-US" dirty="0"/>
              <a:t>Discussed current state of project with clientele</a:t>
            </a:r>
          </a:p>
          <a:p>
            <a:pPr marL="0" indent="0">
              <a:buNone/>
            </a:pPr>
            <a:r>
              <a:rPr lang="en-US" dirty="0"/>
              <a:t>Got to see the drones, they need some changing and one needs some components </a:t>
            </a:r>
            <a:r>
              <a:rPr lang="en-US" dirty="0" smtClean="0"/>
              <a:t>re-soldered.</a:t>
            </a:r>
            <a:endParaRPr lang="en-US" dirty="0"/>
          </a:p>
          <a:p>
            <a:pPr marL="0" indent="0">
              <a:buNone/>
            </a:pPr>
            <a:r>
              <a:rPr lang="en-US" dirty="0"/>
              <a:t>Tech review started, but confusion about requirements for it led to some delays, </a:t>
            </a:r>
          </a:p>
          <a:p>
            <a:pPr marL="0" indent="0">
              <a:buNone/>
            </a:pPr>
            <a:r>
              <a:rPr lang="en-US" dirty="0"/>
              <a:t>	Should have consulted with professors earlier about our direction </a:t>
            </a:r>
            <a:r>
              <a:rPr lang="en-US" dirty="0" smtClean="0"/>
              <a:t>	on </a:t>
            </a:r>
            <a:r>
              <a:rPr lang="en-US" dirty="0"/>
              <a:t>it.</a:t>
            </a:r>
          </a:p>
        </p:txBody>
      </p:sp>
    </p:spTree>
    <p:extLst>
      <p:ext uri="{BB962C8B-B14F-4D97-AF65-F5344CB8AC3E}">
        <p14:creationId xmlns:p14="http://schemas.microsoft.com/office/powerpoint/2010/main" val="1962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smtClean="0"/>
              <a:t>Week 8-Now</a:t>
            </a:r>
            <a:endParaRPr lang="en-US" dirty="0"/>
          </a:p>
          <a:p>
            <a:pPr marL="0" indent="0">
              <a:buNone/>
            </a:pPr>
            <a:r>
              <a:rPr lang="en-US" dirty="0"/>
              <a:t>In trying to finish the tech doc 2 of us got sick and it ran behind despite our best efforts, </a:t>
            </a:r>
          </a:p>
          <a:p>
            <a:pPr marL="0" indent="0">
              <a:buNone/>
            </a:pPr>
            <a:r>
              <a:rPr lang="en-US" dirty="0"/>
              <a:t>	Along with midterms catching up to us, including Vee, which didn't help</a:t>
            </a:r>
          </a:p>
          <a:p>
            <a:pPr marL="0" indent="0">
              <a:buNone/>
            </a:pPr>
            <a:r>
              <a:rPr lang="en-US" dirty="0"/>
              <a:t>Tech doc did get finished after team meeting, although it was slightly late</a:t>
            </a:r>
          </a:p>
          <a:p>
            <a:pPr marL="0" indent="0">
              <a:buNone/>
            </a:pPr>
            <a:r>
              <a:rPr lang="en-US" dirty="0"/>
              <a:t>After some research, we discovered that our particular drone board setup might not support SROS </a:t>
            </a:r>
          </a:p>
          <a:p>
            <a:pPr marL="0" indent="0">
              <a:buNone/>
            </a:pPr>
            <a:r>
              <a:rPr lang="en-US" dirty="0"/>
              <a:t>	TCP/UDP issues, SROS only supports UDP TLS encryption, but drone control </a:t>
            </a:r>
            <a:r>
              <a:rPr lang="en-US" dirty="0" smtClean="0"/>
              <a:t>	software uses </a:t>
            </a:r>
            <a:r>
              <a:rPr lang="en-US" dirty="0"/>
              <a:t>TCP</a:t>
            </a:r>
          </a:p>
          <a:p>
            <a:pPr marL="0" indent="0">
              <a:buNone/>
            </a:pPr>
            <a:r>
              <a:rPr lang="en-US" dirty="0"/>
              <a:t>We also finished the design doc after consulting with our professors earlier this time. </a:t>
            </a:r>
          </a:p>
          <a:p>
            <a:pPr marL="0" indent="0">
              <a:buNone/>
            </a:pPr>
            <a:r>
              <a:rPr lang="en-US" dirty="0"/>
              <a:t>Now, we are on to our final week, our progress paper is written, and this is the last thing we need to do.</a:t>
            </a:r>
          </a:p>
          <a:p>
            <a:pPr marL="0" indent="0">
              <a:buNone/>
            </a:pPr>
            <a:endParaRPr lang="en-US" dirty="0"/>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4746786"/>
            <a:ext cx="4062942" cy="558800"/>
          </a:xfrm>
        </p:spPr>
        <p:txBody>
          <a:bodyPr/>
          <a:lstStyle/>
          <a:p>
            <a:r>
              <a:rPr lang="en-US" dirty="0"/>
              <a:t>retrospective</a:t>
            </a:r>
          </a:p>
        </p:txBody>
      </p:sp>
      <p:sp>
        <p:nvSpPr>
          <p:cNvPr id="6" name="Text Placeholder 5"/>
          <p:cNvSpPr>
            <a:spLocks noGrp="1"/>
          </p:cNvSpPr>
          <p:nvPr>
            <p:ph type="body" sz="half" idx="2"/>
          </p:nvPr>
        </p:nvSpPr>
        <p:spPr>
          <a:xfrm>
            <a:off x="1218882" y="5334000"/>
            <a:ext cx="4062942" cy="990600"/>
          </a:xfrm>
        </p:spPr>
        <p:txBody>
          <a:bodyPr/>
          <a:lstStyle/>
          <a:p>
            <a:r>
              <a:rPr lang="en-US" dirty="0"/>
              <a:t>A quick glance at what was notable about the term, and how we want to improve for next term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45329" cy="2572109"/>
          </a:xfrm>
          <a:prstGeom prst="rect">
            <a:avLst/>
          </a:prstGeom>
        </p:spPr>
      </p:pic>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r>
              <a:rPr lang="en-US" dirty="0" smtClean="0"/>
              <a:t>:</a:t>
            </a:r>
          </a:p>
          <a:p>
            <a:r>
              <a:rPr lang="en-US" dirty="0" smtClean="0"/>
              <a:t>1</a:t>
            </a:r>
            <a:r>
              <a:rPr lang="en-US" dirty="0"/>
              <a:t>. Maintaining team communications. Particularly during midterms season, as not only are the 3 of us students, but Vee as well, all progress and communication halted during that period while we scrambled to prepare for exams. This lead to our tech doc being late, which is inexcusable</a:t>
            </a:r>
            <a:r>
              <a:rPr lang="en-US" dirty="0" smtClean="0"/>
              <a:t>.</a:t>
            </a:r>
          </a:p>
          <a:p>
            <a:r>
              <a:rPr lang="en-US" dirty="0" smtClean="0"/>
              <a:t>2</a:t>
            </a:r>
            <a:r>
              <a:rPr lang="en-US" dirty="0"/>
              <a:t>. Acquiring extra instruction with respect to class assignments</a:t>
            </a:r>
            <a:r>
              <a:rPr lang="en-US" dirty="0" smtClean="0"/>
              <a:t>. Since </a:t>
            </a:r>
            <a:r>
              <a:rPr lang="en-US" dirty="0"/>
              <a:t>our project is research focused, many of the assignments given in class are less relevant to our work. As such, we need to be more proactive about asking for further instruction from our professors for what exactly we need to do.</a:t>
            </a:r>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Changes</a:t>
            </a:r>
          </a:p>
        </p:txBody>
      </p:sp>
      <p:sp>
        <p:nvSpPr>
          <p:cNvPr id="3" name="Content Placeholder 2"/>
          <p:cNvSpPr>
            <a:spLocks noGrp="1"/>
          </p:cNvSpPr>
          <p:nvPr>
            <p:ph idx="1"/>
          </p:nvPr>
        </p:nvSpPr>
        <p:spPr/>
        <p:txBody>
          <a:bodyPr/>
          <a:lstStyle/>
          <a:p>
            <a:r>
              <a:rPr lang="en-US" dirty="0" smtClean="0"/>
              <a:t>Maintain a Consistent Meeting Schedule</a:t>
            </a:r>
          </a:p>
          <a:p>
            <a:pPr lvl="1"/>
            <a:r>
              <a:rPr lang="en-US" dirty="0" smtClean="0"/>
              <a:t>For Winter and Spring Term, we aim to ensure that we are meeting at least once a week.</a:t>
            </a:r>
          </a:p>
          <a:p>
            <a:r>
              <a:rPr lang="en-US" dirty="0" smtClean="0"/>
              <a:t>Regular Check-ins with Professors</a:t>
            </a:r>
          </a:p>
          <a:p>
            <a:pPr lvl="1"/>
            <a:r>
              <a:rPr lang="en-US" dirty="0" smtClean="0"/>
              <a:t>We plan to meet with professors and our client much earlier to discuss concerns regarding assignments and deadlines.</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smtClean="0"/>
              <a:t>Over Winter Break We Will</a:t>
            </a:r>
          </a:p>
          <a:p>
            <a:pPr lvl="1"/>
            <a:r>
              <a:rPr lang="en-US" dirty="0" smtClean="0"/>
              <a:t>Get our drones operational</a:t>
            </a:r>
          </a:p>
          <a:p>
            <a:pPr lvl="2"/>
            <a:r>
              <a:rPr lang="en-US" dirty="0" smtClean="0"/>
              <a:t>Includes getting ROS running on our </a:t>
            </a:r>
            <a:r>
              <a:rPr lang="en-US" dirty="0" err="1" smtClean="0"/>
              <a:t>BeagleBone</a:t>
            </a:r>
            <a:r>
              <a:rPr lang="en-US" dirty="0" smtClean="0"/>
              <a:t>, and interface with our </a:t>
            </a:r>
            <a:r>
              <a:rPr lang="en-US" dirty="0" err="1" smtClean="0"/>
              <a:t>PixHawk</a:t>
            </a:r>
            <a:r>
              <a:rPr lang="en-US" dirty="0" smtClean="0"/>
              <a:t> cape</a:t>
            </a:r>
          </a:p>
          <a:p>
            <a:pPr lvl="2"/>
            <a:r>
              <a:rPr lang="en-US" dirty="0" smtClean="0"/>
              <a:t>Seeing if SROS is something we can use </a:t>
            </a:r>
            <a:r>
              <a:rPr lang="en-US" smtClean="0"/>
              <a:t>moving forward</a:t>
            </a:r>
            <a:br>
              <a:rPr lang="en-US" smtClean="0"/>
            </a:br>
            <a:endParaRPr lang="en-US" dirty="0"/>
          </a:p>
          <a:p>
            <a:pPr lvl="1"/>
            <a:r>
              <a:rPr lang="en-US" dirty="0" smtClean="0"/>
              <a:t>Start our Threat Modeling</a:t>
            </a:r>
          </a:p>
          <a:p>
            <a:pPr lvl="2"/>
            <a:r>
              <a:rPr lang="en-US" dirty="0" smtClean="0"/>
              <a:t>Will allow us to get a head start to Winter term</a:t>
            </a:r>
          </a:p>
        </p:txBody>
      </p:sp>
    </p:spTree>
    <p:extLst>
      <p:ext uri="{BB962C8B-B14F-4D97-AF65-F5344CB8AC3E}">
        <p14:creationId xmlns:p14="http://schemas.microsoft.com/office/powerpoint/2010/main" val="101369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dirty="0" smtClean="0"/>
              <a:t>]</a:t>
            </a:r>
            <a:r>
              <a:rPr lang="en-US" dirty="0"/>
              <a:t> Zhang, Zhi-Kai, et al. "IoT security: ongoing challenges and research opportunities." </a:t>
            </a:r>
            <a:r>
              <a:rPr lang="en-US" dirty="0" smtClean="0"/>
              <a:t>IEEE</a:t>
            </a:r>
            <a:r>
              <a:rPr lang="en-US" dirty="0"/>
              <a:t>, 2014.</a:t>
            </a:r>
            <a:endParaRPr lang="en-US" dirty="0" smtClean="0"/>
          </a:p>
          <a:p>
            <a:r>
              <a:rPr lang="en-US" dirty="0" smtClean="0"/>
              <a:t>[2] </a:t>
            </a:r>
            <a:r>
              <a:rPr lang="en-US" dirty="0"/>
              <a:t>S. Sharma, S. Garg, A. Karodiya, and H. Gupta, “Distributed denial of service attack.” </a:t>
            </a:r>
            <a:endParaRPr lang="en-US" dirty="0" smtClean="0"/>
          </a:p>
          <a:p>
            <a:r>
              <a:rPr lang="en-US" dirty="0" smtClean="0"/>
              <a:t>[3] </a:t>
            </a:r>
            <a:r>
              <a:rPr lang="en-US" dirty="0"/>
              <a:t>Samland, Fred, et al. "AR. Drone: security threat analysis and exemplary attack to track persons." </a:t>
            </a:r>
            <a:r>
              <a:rPr lang="en-US" dirty="0" smtClean="0"/>
              <a:t>2012</a:t>
            </a:r>
            <a:r>
              <a:rPr lang="en-US" dirty="0"/>
              <a:t>.</a:t>
            </a:r>
            <a:endParaRPr lang="en-US" dirty="0" smtClean="0"/>
          </a:p>
          <a:p>
            <a:r>
              <a:rPr lang="en-US" dirty="0" smtClean="0"/>
              <a:t>[4]</a:t>
            </a:r>
            <a:r>
              <a:rPr lang="fr-FR" dirty="0" smtClean="0"/>
              <a:t> </a:t>
            </a:r>
            <a:r>
              <a:rPr lang="fr-FR" dirty="0"/>
              <a:t>ASQ. Failure mode effects analysis. [Online]. Available: </a:t>
            </a:r>
            <a:r>
              <a:rPr lang="fr-FR" dirty="0">
                <a:hlinkClick r:id="rId2"/>
              </a:rPr>
              <a:t>http://</a:t>
            </a:r>
            <a:r>
              <a:rPr lang="fr-FR" dirty="0" smtClean="0">
                <a:hlinkClick r:id="rId2"/>
              </a:rPr>
              <a:t>asq.org/learn-about-quality/process-analysis-tools/overview/fmea.html</a:t>
            </a:r>
            <a:endParaRPr lang="en-US" dirty="0" smtClean="0"/>
          </a:p>
          <a:p>
            <a:r>
              <a:rPr lang="en-US" dirty="0" smtClean="0"/>
              <a:t>[5] A</a:t>
            </a:r>
            <a:r>
              <a:rPr lang="en-US" dirty="0"/>
              <a:t>. Shostack, Threat Modeling, Designing for Security. Indianapolis, Indiana: John Wiley and Sons, Inc, </a:t>
            </a:r>
            <a:r>
              <a:rPr lang="en-US" dirty="0" smtClean="0"/>
              <a:t>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a:t>
            </a:r>
            <a:r>
              <a:rPr lang="en-US"/>
              <a:t>SROS </a:t>
            </a:r>
            <a:r>
              <a:rPr lang="en-US" smtClean="0"/>
              <a:t>project</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a:hlinkClick r:id="" action="ppaction://ole?verb=0"/>
          </p:cNvPr>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a:t>IoT Security: Ongoing Challenges and Research </a:t>
            </a:r>
            <a:r>
              <a:rPr lang="en-US" dirty="0" smtClean="0"/>
              <a:t>Opportunities </a:t>
            </a:r>
            <a:r>
              <a:rPr lang="en-US" baseline="30000" dirty="0" smtClean="0"/>
              <a:t>[1]</a:t>
            </a:r>
            <a:endParaRPr lang="en-US" dirty="0"/>
          </a:p>
          <a:p>
            <a:r>
              <a:rPr lang="en-US" dirty="0"/>
              <a:t>Distributed denial of service attack</a:t>
            </a:r>
            <a:r>
              <a:rPr lang="en-US" dirty="0" smtClean="0"/>
              <a:t>. </a:t>
            </a:r>
            <a:r>
              <a:rPr lang="en-US" baseline="30000" dirty="0" smtClean="0"/>
              <a:t>[2]</a:t>
            </a:r>
          </a:p>
          <a:p>
            <a:r>
              <a:rPr lang="en-US" dirty="0"/>
              <a:t>S</a:t>
            </a:r>
            <a:r>
              <a:rPr lang="en-US" dirty="0" smtClean="0"/>
              <a:t>ecurity </a:t>
            </a:r>
            <a:r>
              <a:rPr lang="en-US" dirty="0"/>
              <a:t>threat analysis and exemplary attack to track </a:t>
            </a:r>
            <a:r>
              <a:rPr lang="en-US" dirty="0" smtClean="0"/>
              <a:t>persons </a:t>
            </a:r>
            <a:r>
              <a:rPr lang="en-US" baseline="30000" dirty="0" smtClean="0"/>
              <a:t>[3]</a:t>
            </a:r>
            <a:endParaRPr lang="en-US" dirty="0" smtClean="0"/>
          </a:p>
          <a:p>
            <a:r>
              <a:rPr lang="en-US" dirty="0" smtClean="0"/>
              <a:t>We </a:t>
            </a:r>
            <a:r>
              <a:rPr lang="en-US" dirty="0"/>
              <a:t>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smtClean="0"/>
              <a:t>Failure Modes and Effects Analysis (FMEA) </a:t>
            </a:r>
            <a:r>
              <a:rPr lang="en-US" baseline="30000" dirty="0" smtClean="0"/>
              <a:t>[4]</a:t>
            </a:r>
            <a:endParaRPr lang="en-US" dirty="0" smtClean="0"/>
          </a:p>
          <a:p>
            <a:pPr lvl="1"/>
            <a:r>
              <a:rPr lang="en-US" dirty="0" smtClean="0"/>
              <a:t>Similar to risk assessment</a:t>
            </a:r>
          </a:p>
          <a:p>
            <a:pPr lvl="1"/>
            <a:r>
              <a:rPr lang="en-US" dirty="0" smtClean="0"/>
              <a:t>Can be applied to a range of things</a:t>
            </a:r>
          </a:p>
          <a:p>
            <a:r>
              <a:rPr lang="en-US" dirty="0" smtClean="0"/>
              <a:t>Defines a rating scale for severity, occurrence, and detection</a:t>
            </a:r>
          </a:p>
          <a:p>
            <a:r>
              <a:rPr lang="en-US" dirty="0" smtClean="0"/>
              <a:t>These can then calculate a risk priority number (RPN) and a criticality number which allow mathematical ordering of failures</a:t>
            </a:r>
          </a:p>
          <a:p>
            <a:r>
              <a:rPr lang="en-US" dirty="0" smtClean="0"/>
              <a:t>Gives us analogous data to compare across the diverse sectors of the threat models</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smtClean="0"/>
              <a:t>Provides a roadmap and a visualization of the system</a:t>
            </a:r>
          </a:p>
          <a:p>
            <a:r>
              <a:rPr lang="en-US" dirty="0" smtClean="0"/>
              <a:t>Defines most critical sectors, giving us a good starting point</a:t>
            </a:r>
          </a:p>
          <a:p>
            <a:pPr lvl="1"/>
            <a:r>
              <a:rPr lang="en-US" dirty="0" smtClean="0"/>
              <a:t>Not every portion will be successful, or even used </a:t>
            </a:r>
          </a:p>
          <a:p>
            <a:r>
              <a:rPr lang="en-US" dirty="0" smtClean="0"/>
              <a:t>Provides a quick viewpoint of what we’re researching</a:t>
            </a:r>
          </a:p>
          <a:p>
            <a:r>
              <a:rPr lang="en-US" dirty="0" smtClean="0"/>
              <a:t>Three separate threat models </a:t>
            </a:r>
          </a:p>
          <a:p>
            <a:pPr lvl="1"/>
            <a:r>
              <a:rPr lang="en-US" dirty="0" smtClean="0"/>
              <a:t>OS, hardware, and communication channels</a:t>
            </a:r>
          </a:p>
          <a:p>
            <a:pPr lvl="1"/>
            <a:r>
              <a:rPr lang="en-US" dirty="0" smtClean="0"/>
              <a:t>Using Adam Shostack’s guide </a:t>
            </a:r>
            <a:r>
              <a:rPr lang="en-US" baseline="30000" dirty="0" smtClean="0"/>
              <a:t>[5]</a:t>
            </a:r>
            <a:endParaRPr lang="en-US" dirty="0" smtClean="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schemas.microsoft.com/office/2006/metadata/propertie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547</TotalTime>
  <Words>659</Words>
  <Application>Microsoft Macintosh PowerPoint</Application>
  <PresentationFormat>Custom</PresentationFormat>
  <Paragraphs>86</Paragraphs>
  <Slides>17</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The Past 10 Weeks Cont.</vt:lpstr>
      <vt:lpstr>retrospective</vt:lpstr>
      <vt:lpstr>Stumbling Blocks</vt:lpstr>
      <vt:lpstr>Future Changes</vt:lpstr>
      <vt:lpstr>Looking Ahead</vt:lpstr>
      <vt:lpstr>References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Rogers, Zachery S</cp:lastModifiedBy>
  <cp:revision>23</cp:revision>
  <dcterms:created xsi:type="dcterms:W3CDTF">2016-12-05T00:37:44Z</dcterms:created>
  <dcterms:modified xsi:type="dcterms:W3CDTF">2016-12-07T07:36:58Z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