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2"/>
  </p:notesMasterIdLst>
  <p:handoutMasterIdLst>
    <p:handoutMasterId r:id="rId23"/>
  </p:handoutMasterIdLst>
  <p:sldIdLst>
    <p:sldId id="257" r:id="rId5"/>
    <p:sldId id="268" r:id="rId6"/>
    <p:sldId id="262" r:id="rId7"/>
    <p:sldId id="259" r:id="rId8"/>
    <p:sldId id="261" r:id="rId9"/>
    <p:sldId id="263" r:id="rId10"/>
    <p:sldId id="265" r:id="rId11"/>
    <p:sldId id="271" r:id="rId12"/>
    <p:sldId id="272" r:id="rId13"/>
    <p:sldId id="273" r:id="rId14"/>
    <p:sldId id="280" r:id="rId15"/>
    <p:sldId id="274" r:id="rId16"/>
    <p:sldId id="278" r:id="rId17"/>
    <p:sldId id="275" r:id="rId18"/>
    <p:sldId id="276" r:id="rId19"/>
    <p:sldId id="277" r:id="rId20"/>
    <p:sldId id="279" r:id="rId21"/>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p:cViewPr varScale="1">
        <p:scale>
          <a:sx n="123" d="100"/>
          <a:sy n="123" d="100"/>
        </p:scale>
        <p:origin x="114" y="132"/>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12/5/2016</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12/5/2016</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Brief description of project,</a:t>
            </a:r>
            <a:r>
              <a:rPr lang="en-US" baseline="0" dirty="0"/>
              <a:t> somewhat akin to a verbal abstract</a:t>
            </a:r>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2</a:t>
            </a:fld>
            <a:endParaRPr lang="en-US"/>
          </a:p>
        </p:txBody>
      </p:sp>
    </p:spTree>
    <p:extLst>
      <p:ext uri="{BB962C8B-B14F-4D97-AF65-F5344CB8AC3E}">
        <p14:creationId xmlns:p14="http://schemas.microsoft.com/office/powerpoint/2010/main" val="2643234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12/5/2016</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12/5/2016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12/5/2016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12/5/2016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12/5/2016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12/5/2016</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12/5/2016</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12/5/2016</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12/5/2016</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12/5/2016</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5" name="Date Placeholder 4"/>
          <p:cNvSpPr>
            <a:spLocks noGrp="1"/>
          </p:cNvSpPr>
          <p:nvPr>
            <p:ph type="dt" sz="half" idx="10"/>
          </p:nvPr>
        </p:nvSpPr>
        <p:spPr/>
        <p:txBody>
          <a:bodyPr/>
          <a:lstStyle/>
          <a:p>
            <a:fld id="{F0DFD029-FB74-4578-B929-F66AA97659CA}" type="datetimeFigureOut">
              <a:rPr lang="en-US"/>
              <a:t>12/5/2016</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12/5/2016</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asq.org/learn-about-quality/process-analysis-tools/overview/fmea.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video" Target="https://www.youtube.com/embed/7u9hFluSkHc"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Security for Robotics</a:t>
            </a:r>
          </a:p>
        </p:txBody>
      </p:sp>
      <p:sp>
        <p:nvSpPr>
          <p:cNvPr id="5" name="Subtitle 4"/>
          <p:cNvSpPr>
            <a:spLocks noGrp="1"/>
          </p:cNvSpPr>
          <p:nvPr>
            <p:ph type="subTitle" idx="1"/>
          </p:nvPr>
        </p:nvSpPr>
        <p:spPr/>
        <p:txBody>
          <a:bodyPr/>
          <a:lstStyle/>
          <a:p>
            <a:r>
              <a:rPr lang="en-US" dirty="0"/>
              <a:t>Capstone fall progress report</a:t>
            </a:r>
          </a:p>
        </p:txBody>
      </p:sp>
      <p:sp>
        <p:nvSpPr>
          <p:cNvPr id="3" name="TextBox 2"/>
          <p:cNvSpPr txBox="1"/>
          <p:nvPr/>
        </p:nvSpPr>
        <p:spPr>
          <a:xfrm>
            <a:off x="1625176" y="5105400"/>
            <a:ext cx="7543800" cy="523220"/>
          </a:xfrm>
          <a:prstGeom prst="rect">
            <a:avLst/>
          </a:prstGeom>
          <a:noFill/>
        </p:spPr>
        <p:txBody>
          <a:bodyPr wrap="square" rtlCol="0">
            <a:spAutoFit/>
          </a:bodyPr>
          <a:lstStyle/>
          <a:p>
            <a:r>
              <a:rPr lang="en-US" sz="2800" dirty="0">
                <a:solidFill>
                  <a:schemeClr val="tx2"/>
                </a:solidFill>
              </a:rPr>
              <a:t>Emily Longman, Zach Rogers, &amp; Dominic </a:t>
            </a:r>
            <a:r>
              <a:rPr lang="en-US" sz="2800" dirty="0" err="1">
                <a:solidFill>
                  <a:schemeClr val="tx2"/>
                </a:solidFill>
              </a:rPr>
              <a:t>Giacoppe</a:t>
            </a:r>
            <a:endParaRPr lang="en-US" sz="2800" dirty="0">
              <a:solidFill>
                <a:schemeClr val="tx2"/>
              </a:solidFill>
            </a:endParaRPr>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The Past 10 Weeks</a:t>
            </a:r>
          </a:p>
        </p:txBody>
      </p:sp>
      <p:sp>
        <p:nvSpPr>
          <p:cNvPr id="6" name="Content Placeholder 5"/>
          <p:cNvSpPr>
            <a:spLocks noGrp="1"/>
          </p:cNvSpPr>
          <p:nvPr>
            <p:ph idx="1"/>
          </p:nvPr>
        </p:nvSpPr>
        <p:spPr/>
        <p:txBody>
          <a:bodyPr/>
          <a:lstStyle/>
          <a:p>
            <a:pPr marL="0" indent="0">
              <a:buNone/>
            </a:pPr>
            <a:r>
              <a:rPr lang="en-US" dirty="0" smtClean="0"/>
              <a:t>Week 0-4</a:t>
            </a:r>
          </a:p>
          <a:p>
            <a:pPr marL="0" indent="0">
              <a:buNone/>
            </a:pPr>
            <a:r>
              <a:rPr lang="en-US" dirty="0"/>
              <a:t>Picked project.</a:t>
            </a:r>
          </a:p>
          <a:p>
            <a:pPr marL="0" indent="0">
              <a:buNone/>
            </a:pPr>
            <a:r>
              <a:rPr lang="en-US" dirty="0"/>
              <a:t>Met with client (V) and his clients (Professor </a:t>
            </a:r>
            <a:r>
              <a:rPr lang="en-US" dirty="0" err="1"/>
              <a:t>Bobba</a:t>
            </a:r>
            <a:r>
              <a:rPr lang="en-US" dirty="0"/>
              <a:t> and resident crypto-expert Jesse) and discussed basic requirements</a:t>
            </a:r>
          </a:p>
          <a:p>
            <a:pPr marL="0" indent="0">
              <a:buNone/>
            </a:pPr>
            <a:r>
              <a:rPr lang="en-US" dirty="0" smtClean="0"/>
              <a:t>	Got </a:t>
            </a:r>
            <a:r>
              <a:rPr lang="en-US" dirty="0"/>
              <a:t>input on our probable path going forward, possible </a:t>
            </a:r>
            <a:r>
              <a:rPr lang="en-US" dirty="0" smtClean="0"/>
              <a:t>	avenues </a:t>
            </a:r>
            <a:r>
              <a:rPr lang="en-US" dirty="0"/>
              <a:t>of research.</a:t>
            </a:r>
          </a:p>
          <a:p>
            <a:pPr marL="0" indent="0">
              <a:buNone/>
            </a:pPr>
            <a:r>
              <a:rPr lang="en-US" dirty="0"/>
              <a:t>Got settled in to the course as a whole, got to know each other's schedules</a:t>
            </a:r>
            <a:endParaRPr lang="en-US" dirty="0"/>
          </a:p>
        </p:txBody>
      </p:sp>
    </p:spTree>
    <p:extLst>
      <p:ext uri="{BB962C8B-B14F-4D97-AF65-F5344CB8AC3E}">
        <p14:creationId xmlns:p14="http://schemas.microsoft.com/office/powerpoint/2010/main" val="3469771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The Past 10 Weeks Cont.</a:t>
            </a:r>
          </a:p>
        </p:txBody>
      </p:sp>
      <p:sp>
        <p:nvSpPr>
          <p:cNvPr id="6" name="Content Placeholder 5"/>
          <p:cNvSpPr>
            <a:spLocks noGrp="1"/>
          </p:cNvSpPr>
          <p:nvPr>
            <p:ph idx="1"/>
          </p:nvPr>
        </p:nvSpPr>
        <p:spPr/>
        <p:txBody>
          <a:bodyPr>
            <a:normAutofit fontScale="92500" lnSpcReduction="20000"/>
          </a:bodyPr>
          <a:lstStyle/>
          <a:p>
            <a:pPr marL="0" indent="0">
              <a:buNone/>
            </a:pPr>
            <a:r>
              <a:rPr lang="en-US" dirty="0" smtClean="0"/>
              <a:t>Weeks 4-7</a:t>
            </a:r>
            <a:endParaRPr lang="en-US" dirty="0"/>
          </a:p>
          <a:p>
            <a:pPr marL="0" indent="0">
              <a:buNone/>
            </a:pPr>
            <a:r>
              <a:rPr lang="en-US" dirty="0"/>
              <a:t>Were introduced to threat modeling, decided on using ROS, looked into SROS as a possible alternative. </a:t>
            </a:r>
          </a:p>
          <a:p>
            <a:pPr marL="0" indent="0">
              <a:buNone/>
            </a:pPr>
            <a:r>
              <a:rPr lang="en-US" dirty="0"/>
              <a:t>Draft of problem statement, requirements document </a:t>
            </a:r>
          </a:p>
          <a:p>
            <a:pPr marL="0" indent="0">
              <a:buNone/>
            </a:pPr>
            <a:r>
              <a:rPr lang="en-US" dirty="0"/>
              <a:t>Discussed current state of project with clientele</a:t>
            </a:r>
          </a:p>
          <a:p>
            <a:pPr marL="0" indent="0">
              <a:buNone/>
            </a:pPr>
            <a:r>
              <a:rPr lang="en-US" dirty="0"/>
              <a:t>Got to see the drones, they need some changing and one needs some components </a:t>
            </a:r>
            <a:r>
              <a:rPr lang="en-US" dirty="0" smtClean="0"/>
              <a:t>re-soldered.</a:t>
            </a:r>
            <a:endParaRPr lang="en-US" dirty="0"/>
          </a:p>
          <a:p>
            <a:pPr marL="0" indent="0">
              <a:buNone/>
            </a:pPr>
            <a:r>
              <a:rPr lang="en-US" dirty="0"/>
              <a:t>Tech review started, but confusion about requirements for it led to some delays, </a:t>
            </a:r>
          </a:p>
          <a:p>
            <a:pPr marL="0" indent="0">
              <a:buNone/>
            </a:pPr>
            <a:r>
              <a:rPr lang="en-US" dirty="0"/>
              <a:t>	Should have consulted with professors earlier about our direction </a:t>
            </a:r>
            <a:r>
              <a:rPr lang="en-US" dirty="0" smtClean="0"/>
              <a:t>	on </a:t>
            </a:r>
            <a:r>
              <a:rPr lang="en-US" dirty="0"/>
              <a:t>it.</a:t>
            </a:r>
            <a:endParaRPr lang="en-US" dirty="0"/>
          </a:p>
        </p:txBody>
      </p:sp>
    </p:spTree>
    <p:extLst>
      <p:ext uri="{BB962C8B-B14F-4D97-AF65-F5344CB8AC3E}">
        <p14:creationId xmlns:p14="http://schemas.microsoft.com/office/powerpoint/2010/main" val="1962563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The Past 10 Weeks Cont.</a:t>
            </a:r>
          </a:p>
        </p:txBody>
      </p:sp>
      <p:sp>
        <p:nvSpPr>
          <p:cNvPr id="6" name="Content Placeholder 5"/>
          <p:cNvSpPr>
            <a:spLocks noGrp="1"/>
          </p:cNvSpPr>
          <p:nvPr>
            <p:ph idx="1"/>
          </p:nvPr>
        </p:nvSpPr>
        <p:spPr/>
        <p:txBody>
          <a:bodyPr>
            <a:normAutofit fontScale="77500" lnSpcReduction="20000"/>
          </a:bodyPr>
          <a:lstStyle/>
          <a:p>
            <a:pPr marL="0" indent="0">
              <a:buNone/>
            </a:pPr>
            <a:r>
              <a:rPr lang="en-US" dirty="0" smtClean="0"/>
              <a:t>Week 8-Now</a:t>
            </a:r>
            <a:endParaRPr lang="en-US" dirty="0"/>
          </a:p>
          <a:p>
            <a:pPr marL="0" indent="0">
              <a:buNone/>
            </a:pPr>
            <a:r>
              <a:rPr lang="en-US" dirty="0"/>
              <a:t>In trying to finish the tech doc 2 of us got sick and it ran behind despite our best efforts, </a:t>
            </a:r>
          </a:p>
          <a:p>
            <a:pPr marL="0" indent="0">
              <a:buNone/>
            </a:pPr>
            <a:r>
              <a:rPr lang="en-US" dirty="0"/>
              <a:t>	Along with midterms catching up to us, including </a:t>
            </a:r>
            <a:r>
              <a:rPr lang="en-US" dirty="0" err="1"/>
              <a:t>Vee</a:t>
            </a:r>
            <a:r>
              <a:rPr lang="en-US" dirty="0"/>
              <a:t>, which didn't help</a:t>
            </a:r>
          </a:p>
          <a:p>
            <a:pPr marL="0" indent="0">
              <a:buNone/>
            </a:pPr>
            <a:r>
              <a:rPr lang="en-US" dirty="0"/>
              <a:t>Tech doc did get finished after team meeting, although it was slightly late</a:t>
            </a:r>
          </a:p>
          <a:p>
            <a:pPr marL="0" indent="0">
              <a:buNone/>
            </a:pPr>
            <a:r>
              <a:rPr lang="en-US" dirty="0"/>
              <a:t>After some research, we discovered that our particular drone board setup might not support SROS </a:t>
            </a:r>
          </a:p>
          <a:p>
            <a:pPr marL="0" indent="0">
              <a:buNone/>
            </a:pPr>
            <a:r>
              <a:rPr lang="en-US" dirty="0"/>
              <a:t>	TCP/UDP issues, SROS only supports UDP TLS encryption, but drone control software </a:t>
            </a:r>
            <a:r>
              <a:rPr lang="en-US" dirty="0" smtClean="0"/>
              <a:t>	uses </a:t>
            </a:r>
            <a:r>
              <a:rPr lang="en-US" dirty="0"/>
              <a:t>TCP</a:t>
            </a:r>
          </a:p>
          <a:p>
            <a:pPr marL="0" indent="0">
              <a:buNone/>
            </a:pPr>
            <a:r>
              <a:rPr lang="en-US" dirty="0"/>
              <a:t>We also finished the design doc after consulting with our professors earlier this time. </a:t>
            </a:r>
          </a:p>
          <a:p>
            <a:pPr marL="0" indent="0">
              <a:buNone/>
            </a:pPr>
            <a:r>
              <a:rPr lang="en-US" dirty="0"/>
              <a:t>Now, we are on to our final week, our progress paper is written, and this is the last thing we need to do.</a:t>
            </a:r>
          </a:p>
          <a:p>
            <a:pPr marL="0" indent="0">
              <a:buNone/>
            </a:pPr>
            <a:endParaRPr lang="en-US" dirty="0"/>
          </a:p>
        </p:txBody>
      </p:sp>
    </p:spTree>
    <p:extLst>
      <p:ext uri="{BB962C8B-B14F-4D97-AF65-F5344CB8AC3E}">
        <p14:creationId xmlns:p14="http://schemas.microsoft.com/office/powerpoint/2010/main" val="1840781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18882" y="4746786"/>
            <a:ext cx="4062942" cy="558800"/>
          </a:xfrm>
        </p:spPr>
        <p:txBody>
          <a:bodyPr/>
          <a:lstStyle/>
          <a:p>
            <a:r>
              <a:rPr lang="en-US" dirty="0"/>
              <a:t>retrospective</a:t>
            </a:r>
          </a:p>
        </p:txBody>
      </p:sp>
      <p:sp>
        <p:nvSpPr>
          <p:cNvPr id="6" name="Text Placeholder 5"/>
          <p:cNvSpPr>
            <a:spLocks noGrp="1"/>
          </p:cNvSpPr>
          <p:nvPr>
            <p:ph type="body" sz="half" idx="2"/>
          </p:nvPr>
        </p:nvSpPr>
        <p:spPr>
          <a:xfrm>
            <a:off x="1218882" y="5334000"/>
            <a:ext cx="4062942" cy="990600"/>
          </a:xfrm>
        </p:spPr>
        <p:txBody>
          <a:bodyPr/>
          <a:lstStyle/>
          <a:p>
            <a:r>
              <a:rPr lang="en-US" dirty="0"/>
              <a:t>A quick glance at what was notable about the term, and how we want to improve for next term</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8212" y="990600"/>
            <a:ext cx="9345329" cy="2572109"/>
          </a:xfrm>
          <a:prstGeom prst="rect">
            <a:avLst/>
          </a:prstGeom>
        </p:spPr>
      </p:pic>
    </p:spTree>
    <p:extLst>
      <p:ext uri="{BB962C8B-B14F-4D97-AF65-F5344CB8AC3E}">
        <p14:creationId xmlns:p14="http://schemas.microsoft.com/office/powerpoint/2010/main" val="2385179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Stumbling Blocks</a:t>
            </a:r>
          </a:p>
        </p:txBody>
      </p:sp>
      <p:sp>
        <p:nvSpPr>
          <p:cNvPr id="3" name="Content Placeholder 2"/>
          <p:cNvSpPr>
            <a:spLocks noGrp="1"/>
          </p:cNvSpPr>
          <p:nvPr>
            <p:ph idx="1"/>
          </p:nvPr>
        </p:nvSpPr>
        <p:spPr/>
        <p:txBody>
          <a:bodyPr>
            <a:normAutofit lnSpcReduction="10000"/>
          </a:bodyPr>
          <a:lstStyle/>
          <a:p>
            <a:r>
              <a:rPr lang="en-US" dirty="0"/>
              <a:t>Our 2 major failures were</a:t>
            </a:r>
            <a:r>
              <a:rPr lang="en-US" dirty="0" smtClean="0"/>
              <a:t>:</a:t>
            </a:r>
          </a:p>
          <a:p>
            <a:r>
              <a:rPr lang="en-US" dirty="0" smtClean="0"/>
              <a:t>1</a:t>
            </a:r>
            <a:r>
              <a:rPr lang="en-US" dirty="0"/>
              <a:t>. Maintaining team communications. Particularly during midterms season, as not only are the 3 of us students, but </a:t>
            </a:r>
            <a:r>
              <a:rPr lang="en-US" dirty="0" err="1"/>
              <a:t>Vee</a:t>
            </a:r>
            <a:r>
              <a:rPr lang="en-US" dirty="0"/>
              <a:t> as well, all progress and communication halted during that period while we scrambled to prepare for exams. This lead to our tech doc being late, which is inexcusable</a:t>
            </a:r>
            <a:r>
              <a:rPr lang="en-US" dirty="0" smtClean="0"/>
              <a:t>.</a:t>
            </a:r>
          </a:p>
          <a:p>
            <a:r>
              <a:rPr lang="en-US" dirty="0" smtClean="0"/>
              <a:t>2</a:t>
            </a:r>
            <a:r>
              <a:rPr lang="en-US" dirty="0"/>
              <a:t>. Acquiring extra instruction with respect to class assignments</a:t>
            </a:r>
            <a:r>
              <a:rPr lang="en-US" dirty="0" smtClean="0"/>
              <a:t>. Since </a:t>
            </a:r>
            <a:r>
              <a:rPr lang="en-US" dirty="0"/>
              <a:t>our project is research focused, many of the assignments given in class are less relevant to our work. As such, we need to be more proactive about asking for further instruction from our professors for what exactly we need to do.</a:t>
            </a:r>
          </a:p>
        </p:txBody>
      </p:sp>
    </p:spTree>
    <p:extLst>
      <p:ext uri="{BB962C8B-B14F-4D97-AF65-F5344CB8AC3E}">
        <p14:creationId xmlns:p14="http://schemas.microsoft.com/office/powerpoint/2010/main" val="1086794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Changes</a:t>
            </a:r>
          </a:p>
        </p:txBody>
      </p:sp>
      <p:sp>
        <p:nvSpPr>
          <p:cNvPr id="3" name="Content Placeholder 2"/>
          <p:cNvSpPr>
            <a:spLocks noGrp="1"/>
          </p:cNvSpPr>
          <p:nvPr>
            <p:ph idx="1"/>
          </p:nvPr>
        </p:nvSpPr>
        <p:spPr/>
        <p:txBody>
          <a:bodyPr/>
          <a:lstStyle/>
          <a:p>
            <a:r>
              <a:rPr lang="en-US" dirty="0"/>
              <a:t>What we want to change to do better</a:t>
            </a:r>
          </a:p>
          <a:p>
            <a:r>
              <a:rPr lang="en-US" dirty="0"/>
              <a:t>Essentially the deltas column</a:t>
            </a:r>
          </a:p>
        </p:txBody>
      </p:sp>
    </p:spTree>
    <p:extLst>
      <p:ext uri="{BB962C8B-B14F-4D97-AF65-F5344CB8AC3E}">
        <p14:creationId xmlns:p14="http://schemas.microsoft.com/office/powerpoint/2010/main" val="2808697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Looking Ahead</a:t>
            </a:r>
          </a:p>
        </p:txBody>
      </p:sp>
      <p:sp>
        <p:nvSpPr>
          <p:cNvPr id="3" name="Content Placeholder 2"/>
          <p:cNvSpPr>
            <a:spLocks noGrp="1"/>
          </p:cNvSpPr>
          <p:nvPr>
            <p:ph idx="1"/>
          </p:nvPr>
        </p:nvSpPr>
        <p:spPr/>
        <p:txBody>
          <a:bodyPr/>
          <a:lstStyle/>
          <a:p>
            <a:r>
              <a:rPr lang="en-US" dirty="0"/>
              <a:t>Things that will be done over winter break</a:t>
            </a:r>
          </a:p>
          <a:p>
            <a:r>
              <a:rPr lang="en-US" dirty="0"/>
              <a:t>Any other future plans</a:t>
            </a:r>
          </a:p>
        </p:txBody>
      </p:sp>
    </p:spTree>
    <p:extLst>
      <p:ext uri="{BB962C8B-B14F-4D97-AF65-F5344CB8AC3E}">
        <p14:creationId xmlns:p14="http://schemas.microsoft.com/office/powerpoint/2010/main" val="1013694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fontScale="92500" lnSpcReduction="10000"/>
          </a:bodyPr>
          <a:lstStyle/>
          <a:p>
            <a:r>
              <a:rPr lang="en-US" dirty="0"/>
              <a:t>[1</a:t>
            </a:r>
            <a:r>
              <a:rPr lang="en-US" dirty="0" smtClean="0"/>
              <a:t>]</a:t>
            </a:r>
            <a:r>
              <a:rPr lang="en-US" dirty="0"/>
              <a:t> Zhang, </a:t>
            </a:r>
            <a:r>
              <a:rPr lang="en-US" dirty="0" err="1"/>
              <a:t>Zhi</a:t>
            </a:r>
            <a:r>
              <a:rPr lang="en-US" dirty="0"/>
              <a:t>-Kai, et al. "</a:t>
            </a:r>
            <a:r>
              <a:rPr lang="en-US" dirty="0" err="1"/>
              <a:t>IoT</a:t>
            </a:r>
            <a:r>
              <a:rPr lang="en-US" dirty="0"/>
              <a:t> security: ongoing challenges and research opportunities." </a:t>
            </a:r>
            <a:r>
              <a:rPr lang="en-US" dirty="0" smtClean="0"/>
              <a:t>IEEE</a:t>
            </a:r>
            <a:r>
              <a:rPr lang="en-US" dirty="0"/>
              <a:t>, 2014.</a:t>
            </a:r>
            <a:endParaRPr lang="en-US" dirty="0" smtClean="0"/>
          </a:p>
          <a:p>
            <a:r>
              <a:rPr lang="en-US" dirty="0" smtClean="0"/>
              <a:t>[2] </a:t>
            </a:r>
            <a:r>
              <a:rPr lang="en-US" dirty="0"/>
              <a:t>S. Sharma, S. Garg, A. </a:t>
            </a:r>
            <a:r>
              <a:rPr lang="en-US" dirty="0" err="1"/>
              <a:t>Karodiya</a:t>
            </a:r>
            <a:r>
              <a:rPr lang="en-US" dirty="0"/>
              <a:t>, and H. Gupta, “Distributed denial of service attack.” </a:t>
            </a:r>
            <a:endParaRPr lang="en-US" dirty="0" smtClean="0"/>
          </a:p>
          <a:p>
            <a:r>
              <a:rPr lang="en-US" dirty="0" smtClean="0"/>
              <a:t>[3] </a:t>
            </a:r>
            <a:r>
              <a:rPr lang="en-US" dirty="0" err="1"/>
              <a:t>Samland</a:t>
            </a:r>
            <a:r>
              <a:rPr lang="en-US" dirty="0"/>
              <a:t>, Fred, et al. "AR. Drone: security threat analysis and exemplary attack to track persons." </a:t>
            </a:r>
            <a:r>
              <a:rPr lang="en-US" dirty="0" smtClean="0"/>
              <a:t>2012</a:t>
            </a:r>
            <a:r>
              <a:rPr lang="en-US" dirty="0"/>
              <a:t>.</a:t>
            </a:r>
            <a:endParaRPr lang="en-US" dirty="0" smtClean="0"/>
          </a:p>
          <a:p>
            <a:r>
              <a:rPr lang="en-US" dirty="0" smtClean="0"/>
              <a:t>[4]</a:t>
            </a:r>
            <a:r>
              <a:rPr lang="fr-FR" dirty="0" smtClean="0"/>
              <a:t> </a:t>
            </a:r>
            <a:r>
              <a:rPr lang="fr-FR" dirty="0"/>
              <a:t>ASQ. </a:t>
            </a:r>
            <a:r>
              <a:rPr lang="fr-FR" dirty="0" err="1"/>
              <a:t>Failure</a:t>
            </a:r>
            <a:r>
              <a:rPr lang="fr-FR" dirty="0"/>
              <a:t> mode </a:t>
            </a:r>
            <a:r>
              <a:rPr lang="fr-FR" dirty="0" err="1"/>
              <a:t>effects</a:t>
            </a:r>
            <a:r>
              <a:rPr lang="fr-FR" dirty="0"/>
              <a:t> </a:t>
            </a:r>
            <a:r>
              <a:rPr lang="fr-FR" dirty="0" err="1"/>
              <a:t>analysis</a:t>
            </a:r>
            <a:r>
              <a:rPr lang="fr-FR" dirty="0"/>
              <a:t>. [Online]. </a:t>
            </a:r>
            <a:r>
              <a:rPr lang="fr-FR" dirty="0" err="1"/>
              <a:t>Available</a:t>
            </a:r>
            <a:r>
              <a:rPr lang="fr-FR" dirty="0"/>
              <a:t>: </a:t>
            </a:r>
            <a:r>
              <a:rPr lang="fr-FR" dirty="0">
                <a:hlinkClick r:id="rId2"/>
              </a:rPr>
              <a:t>http://</a:t>
            </a:r>
            <a:r>
              <a:rPr lang="fr-FR" dirty="0" smtClean="0">
                <a:hlinkClick r:id="rId2"/>
              </a:rPr>
              <a:t>asq.org/learn-about-quality/process-analysis-tools/overview/fmea.html</a:t>
            </a:r>
            <a:endParaRPr lang="en-US" dirty="0" smtClean="0"/>
          </a:p>
          <a:p>
            <a:r>
              <a:rPr lang="en-US" dirty="0" smtClean="0"/>
              <a:t>[5] A</a:t>
            </a:r>
            <a:r>
              <a:rPr lang="en-US" dirty="0"/>
              <a:t>. </a:t>
            </a:r>
            <a:r>
              <a:rPr lang="en-US" dirty="0" err="1"/>
              <a:t>Shostack</a:t>
            </a:r>
            <a:r>
              <a:rPr lang="en-US" dirty="0"/>
              <a:t>, Threat Modeling, Designing for Security. Indianapolis, Indiana: John Wiley and Sons, </a:t>
            </a:r>
            <a:r>
              <a:rPr lang="en-US" dirty="0" err="1"/>
              <a:t>Inc</a:t>
            </a:r>
            <a:r>
              <a:rPr lang="en-US" dirty="0"/>
              <a:t>, </a:t>
            </a:r>
            <a:r>
              <a:rPr lang="en-US" dirty="0" smtClean="0"/>
              <a:t>2014.</a:t>
            </a:r>
          </a:p>
          <a:p>
            <a:endParaRPr lang="en-US" dirty="0"/>
          </a:p>
        </p:txBody>
      </p:sp>
    </p:spTree>
    <p:extLst>
      <p:ext uri="{BB962C8B-B14F-4D97-AF65-F5344CB8AC3E}">
        <p14:creationId xmlns:p14="http://schemas.microsoft.com/office/powerpoint/2010/main" val="2205139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Introduction</a:t>
            </a:r>
          </a:p>
        </p:txBody>
      </p:sp>
      <p:sp>
        <p:nvSpPr>
          <p:cNvPr id="14" name="Content Placeholder 13"/>
          <p:cNvSpPr>
            <a:spLocks noGrp="1"/>
          </p:cNvSpPr>
          <p:nvPr>
            <p:ph idx="1"/>
          </p:nvPr>
        </p:nvSpPr>
        <p:spPr/>
        <p:txBody>
          <a:bodyPr/>
          <a:lstStyle/>
          <a:p>
            <a:r>
              <a:rPr lang="en-US" dirty="0"/>
              <a:t>Research project</a:t>
            </a:r>
          </a:p>
          <a:p>
            <a:r>
              <a:rPr lang="en-US" dirty="0"/>
              <a:t>Focus on documenting security vulnerabilities in devices running ROS, specifically drones</a:t>
            </a:r>
          </a:p>
          <a:p>
            <a:r>
              <a:rPr lang="en-US" dirty="0"/>
              <a:t>Document as much data as possible</a:t>
            </a:r>
          </a:p>
          <a:p>
            <a:r>
              <a:rPr lang="en-US" dirty="0"/>
              <a:t>Make it academically valuable</a:t>
            </a:r>
          </a:p>
          <a:p>
            <a:r>
              <a:rPr lang="en-US" dirty="0"/>
              <a:t>If we can, patch some of our exploits</a:t>
            </a:r>
          </a:p>
          <a:p>
            <a:r>
              <a:rPr lang="en-US" dirty="0"/>
              <a:t>Potentially contribute those patches to the SROS project \cite </a:t>
            </a:r>
          </a:p>
        </p:txBody>
      </p:sp>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Why are we doing this?</a:t>
            </a:r>
          </a:p>
        </p:txBody>
      </p:sp>
      <p:pic>
        <p:nvPicPr>
          <p:cNvPr id="4" name="7u9hFluSkHc"/>
          <p:cNvPicPr>
            <a:picLocks noGrp="1" noRot="1" noChangeAspect="1"/>
          </p:cNvPicPr>
          <p:nvPr>
            <p:ph idx="1"/>
            <a:videoFile r:link="rId1"/>
          </p:nvPr>
        </p:nvPicPr>
        <p:blipFill>
          <a:blip r:embed="rId3"/>
          <a:stretch>
            <a:fillRect/>
          </a:stretch>
        </p:blipFill>
        <p:spPr>
          <a:xfrm>
            <a:off x="2436812" y="1600200"/>
            <a:ext cx="7450666" cy="4191000"/>
          </a:xfrm>
          <a:prstGeom prst="rect">
            <a:avLst/>
          </a:prstGeom>
        </p:spPr>
      </p:pic>
    </p:spTree>
    <p:extLst>
      <p:ext uri="{BB962C8B-B14F-4D97-AF65-F5344CB8AC3E}">
        <p14:creationId xmlns:p14="http://schemas.microsoft.com/office/powerpoint/2010/main" val="397710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Research</a:t>
            </a:r>
          </a:p>
        </p:txBody>
      </p:sp>
      <p:sp>
        <p:nvSpPr>
          <p:cNvPr id="5" name="Text Placeholder 4"/>
          <p:cNvSpPr>
            <a:spLocks noGrp="1"/>
          </p:cNvSpPr>
          <p:nvPr>
            <p:ph type="body" idx="1"/>
          </p:nvPr>
        </p:nvSpPr>
        <p:spPr/>
        <p:txBody>
          <a:bodyPr/>
          <a:lstStyle/>
          <a:p>
            <a:r>
              <a:rPr lang="en-US" dirty="0"/>
              <a:t>Methods and design</a:t>
            </a:r>
          </a:p>
        </p:txBody>
      </p:sp>
    </p:spTree>
    <p:extLst>
      <p:ext uri="{BB962C8B-B14F-4D97-AF65-F5344CB8AC3E}">
        <p14:creationId xmlns:p14="http://schemas.microsoft.com/office/powerpoint/2010/main" val="4264977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Preexisting Research</a:t>
            </a:r>
          </a:p>
        </p:txBody>
      </p:sp>
      <p:sp>
        <p:nvSpPr>
          <p:cNvPr id="2" name="Content Placeholder 1"/>
          <p:cNvSpPr>
            <a:spLocks noGrp="1"/>
          </p:cNvSpPr>
          <p:nvPr>
            <p:ph idx="1"/>
          </p:nvPr>
        </p:nvSpPr>
        <p:spPr/>
        <p:txBody>
          <a:bodyPr/>
          <a:lstStyle/>
          <a:p>
            <a:r>
              <a:rPr lang="en-US" dirty="0" err="1"/>
              <a:t>IoT</a:t>
            </a:r>
            <a:r>
              <a:rPr lang="en-US" dirty="0"/>
              <a:t> Security: Ongoing Challenges and Research </a:t>
            </a:r>
            <a:r>
              <a:rPr lang="en-US" dirty="0" smtClean="0"/>
              <a:t>Opportunities </a:t>
            </a:r>
            <a:r>
              <a:rPr lang="en-US" baseline="30000" dirty="0" smtClean="0"/>
              <a:t>[1]</a:t>
            </a:r>
            <a:endParaRPr lang="en-US" dirty="0"/>
          </a:p>
          <a:p>
            <a:r>
              <a:rPr lang="en-US" dirty="0"/>
              <a:t>Distributed denial of service attack</a:t>
            </a:r>
            <a:r>
              <a:rPr lang="en-US" dirty="0" smtClean="0"/>
              <a:t>. </a:t>
            </a:r>
            <a:r>
              <a:rPr lang="en-US" baseline="30000" dirty="0" smtClean="0"/>
              <a:t>[2]</a:t>
            </a:r>
          </a:p>
          <a:p>
            <a:r>
              <a:rPr lang="en-US" dirty="0"/>
              <a:t>S</a:t>
            </a:r>
            <a:r>
              <a:rPr lang="en-US" dirty="0" smtClean="0"/>
              <a:t>ecurity </a:t>
            </a:r>
            <a:r>
              <a:rPr lang="en-US" dirty="0"/>
              <a:t>threat analysis and exemplary attack to track </a:t>
            </a:r>
            <a:r>
              <a:rPr lang="en-US" dirty="0" smtClean="0"/>
              <a:t>persons </a:t>
            </a:r>
            <a:r>
              <a:rPr lang="en-US" baseline="30000" dirty="0" smtClean="0"/>
              <a:t>[3]</a:t>
            </a:r>
            <a:endParaRPr lang="en-US" dirty="0" smtClean="0"/>
          </a:p>
          <a:p>
            <a:r>
              <a:rPr lang="en-US" dirty="0" smtClean="0"/>
              <a:t>We </a:t>
            </a:r>
            <a:r>
              <a:rPr lang="en-US" dirty="0"/>
              <a:t>will gather data of our own to further this</a:t>
            </a:r>
          </a:p>
        </p:txBody>
      </p:sp>
    </p:spTree>
    <p:extLst>
      <p:ext uri="{BB962C8B-B14F-4D97-AF65-F5344CB8AC3E}">
        <p14:creationId xmlns:p14="http://schemas.microsoft.com/office/powerpoint/2010/main" val="2672039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Focus on Failure Modes</a:t>
            </a:r>
          </a:p>
        </p:txBody>
      </p:sp>
      <p:sp>
        <p:nvSpPr>
          <p:cNvPr id="3" name="Content Placeholder 2"/>
          <p:cNvSpPr>
            <a:spLocks noGrp="1"/>
          </p:cNvSpPr>
          <p:nvPr>
            <p:ph idx="1"/>
          </p:nvPr>
        </p:nvSpPr>
        <p:spPr/>
        <p:txBody>
          <a:bodyPr/>
          <a:lstStyle/>
          <a:p>
            <a:r>
              <a:rPr lang="en-US" dirty="0" smtClean="0"/>
              <a:t>Failure Modes and Effects Analysis (FMEA) </a:t>
            </a:r>
            <a:r>
              <a:rPr lang="en-US" baseline="30000" dirty="0" smtClean="0"/>
              <a:t>[4]</a:t>
            </a:r>
            <a:endParaRPr lang="en-US" dirty="0" smtClean="0"/>
          </a:p>
          <a:p>
            <a:pPr lvl="1"/>
            <a:r>
              <a:rPr lang="en-US" dirty="0" smtClean="0"/>
              <a:t>Similar to risk assessment</a:t>
            </a:r>
          </a:p>
          <a:p>
            <a:pPr lvl="1"/>
            <a:r>
              <a:rPr lang="en-US" dirty="0" smtClean="0"/>
              <a:t>Can be applied to a range of things</a:t>
            </a:r>
          </a:p>
          <a:p>
            <a:r>
              <a:rPr lang="en-US" dirty="0" smtClean="0"/>
              <a:t>Defines a rating scale for severity, occurrence, and detection</a:t>
            </a:r>
          </a:p>
          <a:p>
            <a:r>
              <a:rPr lang="en-US" dirty="0" smtClean="0"/>
              <a:t>These can then calculate a risk priority number (RPN) and a criticality number which allow mathematical ordering of failures</a:t>
            </a:r>
          </a:p>
          <a:p>
            <a:r>
              <a:rPr lang="en-US" dirty="0" smtClean="0"/>
              <a:t>Gives us analogous data to compare across the diverse sectors of the threat models</a:t>
            </a:r>
            <a:endParaRPr lang="en-US" dirty="0"/>
          </a:p>
        </p:txBody>
      </p:sp>
    </p:spTree>
    <p:extLst>
      <p:ext uri="{BB962C8B-B14F-4D97-AF65-F5344CB8AC3E}">
        <p14:creationId xmlns:p14="http://schemas.microsoft.com/office/powerpoint/2010/main" val="1405850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Threat Modeling</a:t>
            </a:r>
          </a:p>
        </p:txBody>
      </p:sp>
      <p:sp>
        <p:nvSpPr>
          <p:cNvPr id="2" name="Content Placeholder 1"/>
          <p:cNvSpPr>
            <a:spLocks noGrp="1"/>
          </p:cNvSpPr>
          <p:nvPr>
            <p:ph idx="1"/>
          </p:nvPr>
        </p:nvSpPr>
        <p:spPr/>
        <p:txBody>
          <a:bodyPr/>
          <a:lstStyle/>
          <a:p>
            <a:r>
              <a:rPr lang="en-US" dirty="0" smtClean="0"/>
              <a:t>Provides a roadmap and a visualization of the system</a:t>
            </a:r>
          </a:p>
          <a:p>
            <a:r>
              <a:rPr lang="en-US" dirty="0" smtClean="0"/>
              <a:t>Defines most critical sectors, giving us a good starting point</a:t>
            </a:r>
          </a:p>
          <a:p>
            <a:pPr lvl="1"/>
            <a:r>
              <a:rPr lang="en-US" dirty="0" smtClean="0"/>
              <a:t>Not every portion will be successful, or even used </a:t>
            </a:r>
          </a:p>
          <a:p>
            <a:r>
              <a:rPr lang="en-US" dirty="0" smtClean="0"/>
              <a:t>Provides a quick viewpoint of what we’re researching</a:t>
            </a:r>
          </a:p>
          <a:p>
            <a:r>
              <a:rPr lang="en-US" dirty="0" smtClean="0"/>
              <a:t>Three separate threat models </a:t>
            </a:r>
          </a:p>
          <a:p>
            <a:pPr lvl="1"/>
            <a:r>
              <a:rPr lang="en-US" dirty="0" smtClean="0"/>
              <a:t>OS, hardware, and communication channels</a:t>
            </a:r>
          </a:p>
          <a:p>
            <a:pPr lvl="1"/>
            <a:r>
              <a:rPr lang="en-US" dirty="0" smtClean="0"/>
              <a:t>Using Adam Shostack’s guide </a:t>
            </a:r>
            <a:r>
              <a:rPr lang="en-US" baseline="30000" dirty="0" smtClean="0"/>
              <a:t>[5]</a:t>
            </a:r>
            <a:endParaRPr lang="en-US" dirty="0" smtClean="0"/>
          </a:p>
          <a:p>
            <a:endParaRPr lang="en-US" dirty="0"/>
          </a:p>
        </p:txBody>
      </p:sp>
    </p:spTree>
    <p:extLst>
      <p:ext uri="{BB962C8B-B14F-4D97-AF65-F5344CB8AC3E}">
        <p14:creationId xmlns:p14="http://schemas.microsoft.com/office/powerpoint/2010/main" val="3480339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8882" y="4532816"/>
            <a:ext cx="4062942" cy="558800"/>
          </a:xfrm>
        </p:spPr>
        <p:txBody>
          <a:bodyPr/>
          <a:lstStyle/>
          <a:p>
            <a:r>
              <a:rPr lang="en-US" dirty="0"/>
              <a:t>Research cycle</a:t>
            </a:r>
          </a:p>
        </p:txBody>
      </p:sp>
      <p:sp>
        <p:nvSpPr>
          <p:cNvPr id="4" name="Text Placeholder 3"/>
          <p:cNvSpPr>
            <a:spLocks noGrp="1"/>
          </p:cNvSpPr>
          <p:nvPr>
            <p:ph type="body" sz="half" idx="2"/>
          </p:nvPr>
        </p:nvSpPr>
        <p:spPr>
          <a:xfrm>
            <a:off x="1218882" y="5091616"/>
            <a:ext cx="4062942" cy="1016000"/>
          </a:xfrm>
        </p:spPr>
        <p:txBody>
          <a:bodyPr/>
          <a:lstStyle/>
          <a:p>
            <a:r>
              <a:rPr lang="en-US" dirty="0"/>
              <a:t>We will follow our threat models and iterate through each promising vulnerability in this manner</a:t>
            </a:r>
          </a:p>
        </p:txBody>
      </p:sp>
      <p:pic>
        <p:nvPicPr>
          <p:cNvPr id="5" name="Content Placeholder 4"/>
          <p:cNvPicPr>
            <a:picLocks noGrp="1" noChangeAspect="1"/>
          </p:cNvPicPr>
          <p:nvPr>
            <p:ph idx="1"/>
          </p:nvPr>
        </p:nvPicPr>
        <p:blipFill>
          <a:blip r:embed="rId2"/>
          <a:stretch>
            <a:fillRect/>
          </a:stretch>
        </p:blipFill>
        <p:spPr>
          <a:xfrm>
            <a:off x="3046412" y="355600"/>
            <a:ext cx="8747462" cy="3897816"/>
          </a:xfrm>
          <a:prstGeom prst="rect">
            <a:avLst/>
          </a:prstGeom>
        </p:spPr>
      </p:pic>
    </p:spTree>
    <p:extLst>
      <p:ext uri="{BB962C8B-B14F-4D97-AF65-F5344CB8AC3E}">
        <p14:creationId xmlns:p14="http://schemas.microsoft.com/office/powerpoint/2010/main" val="2319046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Retrospective</a:t>
            </a:r>
          </a:p>
        </p:txBody>
      </p:sp>
      <p:sp>
        <p:nvSpPr>
          <p:cNvPr id="8" name="Text Placeholder 7"/>
          <p:cNvSpPr>
            <a:spLocks noGrp="1"/>
          </p:cNvSpPr>
          <p:nvPr>
            <p:ph type="body" idx="1"/>
          </p:nvPr>
        </p:nvSpPr>
        <p:spPr/>
        <p:txBody>
          <a:bodyPr/>
          <a:lstStyle/>
          <a:p>
            <a:r>
              <a:rPr lang="en-US" dirty="0"/>
              <a:t>The work we did to get here</a:t>
            </a:r>
          </a:p>
        </p:txBody>
      </p:sp>
    </p:spTree>
    <p:extLst>
      <p:ext uri="{BB962C8B-B14F-4D97-AF65-F5344CB8AC3E}">
        <p14:creationId xmlns:p14="http://schemas.microsoft.com/office/powerpoint/2010/main" val="1526666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Props1.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836F65B-1B07-41EE-A0E8-BC6EF3855225}">
  <ds:schemaRefs>
    <ds:schemaRef ds:uri="http://schemas.microsoft.com/sharepoint/v3/contenttype/forms"/>
  </ds:schemaRefs>
</ds:datastoreItem>
</file>

<file path=customXml/itemProps3.xml><?xml version="1.0" encoding="utf-8"?>
<ds:datastoreItem xmlns:ds="http://schemas.openxmlformats.org/officeDocument/2006/customXml" ds:itemID="{60C67BEE-D13F-4BD2-98A5-34D8A0977F68}">
  <ds:schemaRefs>
    <ds:schemaRef ds:uri="4873beb7-5857-4685-be1f-d57550cc96cc"/>
    <ds:schemaRef ds:uri="http://schemas.openxmlformats.org/package/2006/metadata/core-properties"/>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451</TotalTime>
  <Words>604</Words>
  <Application>Microsoft Office PowerPoint</Application>
  <PresentationFormat>Custom</PresentationFormat>
  <Paragraphs>80</Paragraphs>
  <Slides>17</Slides>
  <Notes>1</Notes>
  <HiddenSlides>0</HiddenSlides>
  <MMClips>1</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Calibri</vt:lpstr>
      <vt:lpstr>Tech 16x9</vt:lpstr>
      <vt:lpstr>Security for Robotics</vt:lpstr>
      <vt:lpstr>Introduction</vt:lpstr>
      <vt:lpstr>Why are we doing this?</vt:lpstr>
      <vt:lpstr>Research</vt:lpstr>
      <vt:lpstr>Preexisting Research</vt:lpstr>
      <vt:lpstr>Focus on Failure Modes</vt:lpstr>
      <vt:lpstr>Threat Modeling</vt:lpstr>
      <vt:lpstr>Research cycle</vt:lpstr>
      <vt:lpstr>Retrospective</vt:lpstr>
      <vt:lpstr>The Past 10 Weeks</vt:lpstr>
      <vt:lpstr>The Past 10 Weeks Cont.</vt:lpstr>
      <vt:lpstr>The Past 10 Weeks Cont.</vt:lpstr>
      <vt:lpstr>retrospective</vt:lpstr>
      <vt:lpstr>Stumbling Blocks</vt:lpstr>
      <vt:lpstr>Future Changes</vt:lpstr>
      <vt:lpstr>Looking Ahead</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Security for Robotics</dc:title>
  <dc:creator>longmane</dc:creator>
  <cp:lastModifiedBy>Giacoppe, Dominic M</cp:lastModifiedBy>
  <cp:revision>18</cp:revision>
  <dcterms:created xsi:type="dcterms:W3CDTF">2016-12-05T00:37:44Z</dcterms:created>
  <dcterms:modified xsi:type="dcterms:W3CDTF">2016-12-06T03:57:58Z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