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33" autoAdjust="0"/>
    <p:restoredTop sz="94677" autoAdjust="0"/>
  </p:normalViewPr>
  <p:slideViewPr>
    <p:cSldViewPr snapToGrid="0" snapToObjects="1">
      <p:cViewPr varScale="1">
        <p:scale>
          <a:sx n="18" d="100"/>
          <a:sy n="18" d="100"/>
        </p:scale>
        <p:origin x="1805" y="120"/>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03/17/2017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03/17/2017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03/17/2017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03/17/2017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03/17/2017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03/17/2017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03/17/2017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03/17/2017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03/17/2017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03/17/2017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03/17/2017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03/17/2017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a:t>Security For robotics</a:t>
            </a:r>
          </a:p>
        </p:txBody>
      </p:sp>
      <p:sp>
        <p:nvSpPr>
          <p:cNvPr id="3" name="Subtitle 2"/>
          <p:cNvSpPr>
            <a:spLocks noGrp="1"/>
          </p:cNvSpPr>
          <p:nvPr>
            <p:ph type="subTitle" idx="4294967295"/>
          </p:nvPr>
        </p:nvSpPr>
        <p:spPr>
          <a:xfrm>
            <a:off x="12469125" y="3849610"/>
            <a:ext cx="18951755" cy="1991672"/>
          </a:xfrm>
        </p:spPr>
        <p:txBody>
          <a:bodyPr lIns="0" tIns="0" rIns="0" bIns="0">
            <a:normAutofit/>
          </a:bodyPr>
          <a:lstStyle/>
          <a:p>
            <a:pPr marL="0" indent="0" algn="l">
              <a:buNone/>
            </a:pPr>
            <a:r>
              <a:rPr lang="en-US" sz="5400" dirty="0">
                <a:solidFill>
                  <a:srgbClr val="F37321"/>
                </a:solidFill>
              </a:rPr>
              <a:t>Researching and Exploiting Vulnerabilities in ROS Drones </a:t>
            </a:r>
          </a:p>
        </p:txBody>
      </p:sp>
      <p:sp>
        <p:nvSpPr>
          <p:cNvPr id="13" name="TextBox 12"/>
          <p:cNvSpPr txBox="1"/>
          <p:nvPr/>
        </p:nvSpPr>
        <p:spPr>
          <a:xfrm>
            <a:off x="11719767" y="5502016"/>
            <a:ext cx="9222475" cy="20312743"/>
          </a:xfrm>
          <a:prstGeom prst="rect">
            <a:avLst/>
          </a:prstGeom>
          <a:noFill/>
        </p:spPr>
        <p:txBody>
          <a:bodyPr wrap="square" rtlCol="0" anchor="t" anchorCtr="0">
            <a:noAutofit/>
          </a:bodyPr>
          <a:lstStyle/>
          <a:p>
            <a:pPr>
              <a:spcAft>
                <a:spcPts val="1800"/>
              </a:spcAft>
            </a:pPr>
            <a:r>
              <a:rPr lang="en-US" sz="3600" b="1" dirty="0">
                <a:solidFill>
                  <a:srgbClr val="5D87A1"/>
                </a:solidFill>
              </a:rPr>
              <a:t>RESEARCH DESIGN</a:t>
            </a:r>
          </a:p>
          <a:p>
            <a:pPr>
              <a:spcAft>
                <a:spcPts val="1800"/>
              </a:spcAft>
            </a:pPr>
            <a:r>
              <a:rPr lang="en-US" sz="3000" dirty="0"/>
              <a:t>This project is designed like any traditional research </a:t>
            </a:r>
            <a:r>
              <a:rPr lang="en-US" sz="3000" dirty="0" err="1"/>
              <a:t>project.It</a:t>
            </a:r>
            <a:r>
              <a:rPr lang="en-US" sz="3000" dirty="0"/>
              <a:t> follows scientific methodology and is data driven, to draw empirical </a:t>
            </a:r>
            <a:r>
              <a:rPr lang="en-US" sz="3000" dirty="0" err="1"/>
              <a:t>conclusions.You</a:t>
            </a:r>
            <a:r>
              <a:rPr lang="en-US" sz="3000" dirty="0"/>
              <a:t> can see our threat models in the section to the right, which were the base framework for research </a:t>
            </a:r>
            <a:r>
              <a:rPr lang="en-US" sz="3000" dirty="0" err="1"/>
              <a:t>decisions.We</a:t>
            </a:r>
            <a:r>
              <a:rPr lang="en-US" sz="3000" dirty="0"/>
              <a:t> did as much research as we could, gathering prior experiments and papers from across the Internet and library, then categorized </a:t>
            </a:r>
            <a:r>
              <a:rPr lang="en-US" sz="3000" dirty="0" err="1"/>
              <a:t>them.Wherever</a:t>
            </a:r>
            <a:r>
              <a:rPr lang="en-US" sz="3000" dirty="0"/>
              <a:t> we had the best starting point (i.e. the most preexisting data) was what we worked to exploit </a:t>
            </a:r>
            <a:r>
              <a:rPr lang="en-US" sz="3000" dirty="0" err="1"/>
              <a:t>first.The</a:t>
            </a:r>
            <a:r>
              <a:rPr lang="en-US" sz="3000" dirty="0"/>
              <a:t> aim was to exploit whatever vulnerability we were working on in the most logical and effective </a:t>
            </a:r>
            <a:r>
              <a:rPr lang="en-US" sz="3000" dirty="0" err="1"/>
              <a:t>way.As</a:t>
            </a:r>
            <a:r>
              <a:rPr lang="en-US" sz="3000" dirty="0"/>
              <a:t> much data as possible was gathered, meaning there is wide variety of data and that data is different for each class of </a:t>
            </a:r>
            <a:r>
              <a:rPr lang="en-US" sz="3000" dirty="0" err="1"/>
              <a:t>attack.This</a:t>
            </a:r>
            <a:r>
              <a:rPr lang="en-US" sz="3000" dirty="0"/>
              <a:t> made drawing any overarching final conclusions difficult, as well as defining which exploits are the most </a:t>
            </a:r>
            <a:r>
              <a:rPr lang="en-US" sz="3000" dirty="0" err="1"/>
              <a:t>severe.Failure</a:t>
            </a:r>
            <a:r>
              <a:rPr lang="en-US" sz="3000" dirty="0"/>
              <a:t> Mode Effects Analysis (FMEA) is a procedure used in a variety of fields which creates an empirical system for testing and logging any failures, which does gave us some overarching </a:t>
            </a:r>
            <a:r>
              <a:rPr lang="en-US" sz="3000" dirty="0" err="1"/>
              <a:t>numbers.Somewhat</a:t>
            </a:r>
            <a:r>
              <a:rPr lang="en-US" sz="3000" dirty="0"/>
              <a:t> akin to risk analysis, FMEA involves defining severity, occurrence, and detection rating scales, usually from 1 to 10.After these scales have been defined one can use them to calculate a risk priority number (RPN) and a criticality number with which the found failures can be mathematically ranked in order of </a:t>
            </a:r>
            <a:r>
              <a:rPr lang="en-US" sz="3000" dirty="0" err="1"/>
              <a:t>importance.These</a:t>
            </a:r>
            <a:r>
              <a:rPr lang="en-US" sz="3000" dirty="0"/>
              <a:t> we've ranked and compared to created our findings.</a:t>
            </a:r>
          </a:p>
          <a:p>
            <a:pPr>
              <a:spcAft>
                <a:spcPts val="1800"/>
              </a:spcAft>
            </a:pPr>
            <a:r>
              <a:rPr lang="en-US" sz="3600" b="1" dirty="0">
                <a:solidFill>
                  <a:srgbClr val="5D87A1"/>
                </a:solidFill>
              </a:rPr>
              <a:t>TESTING METHODS</a:t>
            </a:r>
          </a:p>
          <a:p>
            <a:pPr>
              <a:spcAft>
                <a:spcPts val="1800"/>
              </a:spcAft>
            </a:pPr>
            <a:r>
              <a:rPr lang="en-US" sz="3000" dirty="0"/>
              <a:t>Capturing communication data between the user flying the drone, and the drone itself, will allow us to reverse engineer the communication protocols being used. Being able to capture that data also presents the possibility of doing a Man-In-The-Middle (MITM) like attack, enabling an attacker to intercept and spoof commands being sent to the drone in real time. In order to capture this data, we need hardware that can receive RF on the 2.4Ghz and 900Mhz band. There are many, many options out there, some of which can be quite costly. Since the primary method of communication is through the 2.4 </a:t>
            </a:r>
            <a:r>
              <a:rPr lang="en-US" sz="3000" dirty="0" err="1"/>
              <a:t>Ghz</a:t>
            </a:r>
            <a:r>
              <a:rPr lang="en-US" sz="3000" dirty="0"/>
              <a:t> band, we can use a standard wireless radio that can run in promiscuous mode. Promiscuous Mode enables us to capture wireless packets without associating with an access point. With this, we can use the </a:t>
            </a:r>
            <a:r>
              <a:rPr lang="en-US" sz="3000" dirty="0" err="1"/>
              <a:t>Aircrack</a:t>
            </a:r>
            <a:r>
              <a:rPr lang="en-US" sz="3000" dirty="0"/>
              <a:t>-NG suite of wireless auditing tools to attack the wireless communication channel that the drone uses. With these tools we will be able to capture communication between the drone and the drone ground control station, allowing us to leverage that data to develop drone attack methods, relating to our communications threat model.</a:t>
            </a:r>
          </a:p>
        </p:txBody>
      </p:sp>
      <p:sp>
        <p:nvSpPr>
          <p:cNvPr id="14" name="TextBox 13"/>
          <p:cNvSpPr txBox="1"/>
          <p:nvPr/>
        </p:nvSpPr>
        <p:spPr>
          <a:xfrm>
            <a:off x="21945002" y="5502016"/>
            <a:ext cx="9222475" cy="9476727"/>
          </a:xfrm>
          <a:prstGeom prst="rect">
            <a:avLst/>
          </a:prstGeom>
          <a:noFill/>
        </p:spPr>
        <p:txBody>
          <a:bodyPr wrap="square" rtlCol="0">
            <a:noAutofit/>
          </a:bodyPr>
          <a:lstStyle/>
          <a:p>
            <a:pPr>
              <a:spcAft>
                <a:spcPts val="1800"/>
              </a:spcAft>
            </a:pPr>
            <a:r>
              <a:rPr lang="en-US" sz="3600" b="1" dirty="0">
                <a:solidFill>
                  <a:srgbClr val="5D87A1"/>
                </a:solidFill>
              </a:rPr>
              <a:t>OUR FINDINGS</a:t>
            </a:r>
          </a:p>
          <a:p>
            <a:pPr>
              <a:spcAft>
                <a:spcPts val="1800"/>
              </a:spcAft>
            </a:pPr>
            <a:r>
              <a:rPr lang="en-US" sz="3000" dirty="0"/>
              <a:t>If a malicious actor has access to ROS, and can load his/her own packages, he/she can do whatever he/she wants to the underlying OS/</a:t>
            </a:r>
            <a:r>
              <a:rPr lang="en-US" sz="3000" dirty="0" err="1"/>
              <a:t>DroneFurthermore</a:t>
            </a:r>
            <a:r>
              <a:rPr lang="en-US" sz="3000" dirty="0"/>
              <a:t>, unless the drone owner took specific care, it is not that hard to break into ROS in a wide variety of ways (TBD)If the wireless signal the drone is on is unprotected or weakly protected, it is mostly a matter of getting past that. (TBD)The underlying Drone OS setups tend to use published default user/passwords for root that can be looked up or guessed. (TBD)Wired drones are more difficult but also very rare. Security by </a:t>
            </a:r>
            <a:r>
              <a:rPr lang="en-US" sz="3000" dirty="0" err="1"/>
              <a:t>obscurity.Radio</a:t>
            </a:r>
            <a:r>
              <a:rPr lang="en-US" sz="3000" dirty="0"/>
              <a:t> signals can also be used, along with sending bad/tampered input to the drone’s sensors if applicable (TBD)</a:t>
            </a:r>
            <a:endParaRPr lang="en-US" sz="3000" dirty="0"/>
          </a:p>
        </p:txBody>
      </p:sp>
      <p:sp>
        <p:nvSpPr>
          <p:cNvPr id="15" name="Rectangle 14"/>
          <p:cNvSpPr/>
          <p:nvPr/>
        </p:nvSpPr>
        <p:spPr>
          <a:xfrm>
            <a:off x="21632348" y="16246713"/>
            <a:ext cx="9222475" cy="12056537"/>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p:nvSpPr>
        <p:spPr>
          <a:xfrm>
            <a:off x="1406151" y="2495465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5331461"/>
            <a:ext cx="8550648" cy="18962798"/>
          </a:xfrm>
          <a:prstGeom prst="rect">
            <a:avLst/>
          </a:prstGeom>
          <a:noFill/>
        </p:spPr>
        <p:txBody>
          <a:bodyPr wrap="square" rtlCol="0" anchor="t" anchorCtr="0">
            <a:noAutofit/>
          </a:bodyPr>
          <a:lstStyle/>
          <a:p>
            <a:pPr>
              <a:spcAft>
                <a:spcPts val="1800"/>
              </a:spcAft>
            </a:pPr>
            <a:r>
              <a:rPr lang="en-US" sz="3600" b="1" dirty="0">
                <a:solidFill>
                  <a:srgbClr val="5D87A1"/>
                </a:solidFill>
              </a:rPr>
              <a:t>THE PROBLEM WITH ROS</a:t>
            </a:r>
          </a:p>
          <a:p>
            <a:pPr>
              <a:spcAft>
                <a:spcPts val="1800"/>
              </a:spcAft>
            </a:pPr>
            <a:r>
              <a:rPr lang="en-US" sz="3000" dirty="0"/>
              <a:t>The overarching issue with ROS from a security standpoint is that ROS was never designed to be secure. ROS was designed to basically be a application layer on top of your preferred operating system with some package support; not a full fledged operating system in and of itself. Adding things like built in security would just bloat the install and make it infeasible for some users running on limited hardware. As such ROS runs with the assumption that it should do whatever it is told without question, which leaves room for all sorts of attacks; it is just a matter what you want to make ROS due and </a:t>
            </a:r>
            <a:r>
              <a:rPr lang="en-US" sz="3000" dirty="0" err="1"/>
              <a:t>how.As</a:t>
            </a:r>
            <a:r>
              <a:rPr lang="en-US" sz="3000" dirty="0"/>
              <a:t> such, our research on threats can be broadly divided into 3 categories: attacks assuming some malignant actor managed to get into the system/ROS, attacks that “pollute” the communication channels to cause unintended actions, and attacks to get into the system itself via some communication channel.</a:t>
            </a:r>
            <a:endParaRPr lang="en-US" sz="3000" dirty="0"/>
          </a:p>
          <a:p>
            <a:pPr>
              <a:spcAft>
                <a:spcPts val="1800"/>
              </a:spcAft>
            </a:pPr>
            <a:r>
              <a:rPr lang="en-US" sz="3600" b="1" dirty="0">
                <a:solidFill>
                  <a:srgbClr val="5D87A1"/>
                </a:solidFill>
              </a:rPr>
              <a:t>OUR HARDWARE</a:t>
            </a:r>
          </a:p>
          <a:p>
            <a:pPr>
              <a:spcAft>
                <a:spcPts val="1800"/>
              </a:spcAft>
            </a:pPr>
            <a:r>
              <a:rPr lang="en-US" sz="3000" dirty="0"/>
              <a:t>The external interface we will be working with is a DJI </a:t>
            </a:r>
            <a:r>
              <a:rPr lang="en-US" sz="3000" dirty="0" err="1"/>
              <a:t>FlameWheel</a:t>
            </a:r>
            <a:r>
              <a:rPr lang="en-US" sz="3000" dirty="0"/>
              <a:t> 550 </a:t>
            </a:r>
            <a:r>
              <a:rPr lang="en-US" sz="3000" dirty="0" err="1"/>
              <a:t>HexCopter</a:t>
            </a:r>
            <a:r>
              <a:rPr lang="en-US" sz="3000" dirty="0"/>
              <a:t>. Included on it is a </a:t>
            </a:r>
            <a:r>
              <a:rPr lang="en-US" sz="3000" dirty="0" err="1"/>
              <a:t>Beaglebone</a:t>
            </a:r>
            <a:r>
              <a:rPr lang="en-US" sz="3000" dirty="0"/>
              <a:t> Black with a </a:t>
            </a:r>
            <a:r>
              <a:rPr lang="en-US" sz="3000" dirty="0" err="1"/>
              <a:t>PixHawk</a:t>
            </a:r>
            <a:r>
              <a:rPr lang="en-US" sz="3000" dirty="0"/>
              <a:t> v1.6 Fire cape mounted on </a:t>
            </a:r>
            <a:r>
              <a:rPr lang="en-US" sz="3000" dirty="0" err="1"/>
              <a:t>it.The</a:t>
            </a:r>
            <a:r>
              <a:rPr lang="en-US" sz="3000" dirty="0"/>
              <a:t> </a:t>
            </a:r>
            <a:r>
              <a:rPr lang="en-US" sz="3000" dirty="0" err="1"/>
              <a:t>PixHawk</a:t>
            </a:r>
            <a:r>
              <a:rPr lang="en-US" sz="3000" dirty="0"/>
              <a:t> has a number of sensors, and interfaces directly with our 3DR GPS mounted unit. There is also a controller which communicates with the drone over 2.5 </a:t>
            </a:r>
            <a:r>
              <a:rPr lang="en-US" sz="3000" dirty="0" err="1"/>
              <a:t>Ghz</a:t>
            </a:r>
            <a:r>
              <a:rPr lang="en-US" sz="3000" dirty="0"/>
              <a:t> RF, along with a 900 </a:t>
            </a:r>
            <a:r>
              <a:rPr lang="en-US" sz="3000" dirty="0" err="1"/>
              <a:t>Mhz</a:t>
            </a:r>
            <a:r>
              <a:rPr lang="en-US" sz="3000" dirty="0"/>
              <a:t> </a:t>
            </a:r>
            <a:r>
              <a:rPr lang="en-US" sz="3000" dirty="0" err="1"/>
              <a:t>MAVLink</a:t>
            </a:r>
            <a:r>
              <a:rPr lang="en-US" sz="3000" dirty="0"/>
              <a:t> telemetry radio, that communicates with our ground station. The ground station is a computer running Mission Planner, a mission control software that allows us to define flight paths, and read telemetry data from the drone.</a:t>
            </a:r>
          </a:p>
        </p:txBody>
      </p:sp>
      <p:sp>
        <p:nvSpPr>
          <p:cNvPr id="28" name="Subtitle 2"/>
          <p:cNvSpPr txBox="1">
            <a:spLocks/>
          </p:cNvSpPr>
          <p:nvPr/>
        </p:nvSpPr>
        <p:spPr>
          <a:xfrm>
            <a:off x="1406151" y="2778448"/>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Title Subhead. Through the eyes of an elite engineer.</a:t>
            </a:r>
          </a:p>
        </p:txBody>
      </p:sp>
      <p:sp>
        <p:nvSpPr>
          <p:cNvPr id="29" name="Rectangle 28"/>
          <p:cNvSpPr/>
          <p:nvPr/>
        </p:nvSpPr>
        <p:spPr>
          <a:xfrm>
            <a:off x="34493200" y="5966473"/>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0" y="262682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chemeClr val="bg1"/>
                </a:solidFill>
              </a:rPr>
              <a:t>Threat Modeling: Vulnerabilities at a glance</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THE BIGGEST THREATS</a:t>
            </a:r>
          </a:p>
          <a:p>
            <a:pPr marL="457200" indent="-457200">
              <a:spcAft>
                <a:spcPts val="1800"/>
              </a:spcAft>
              <a:buFont typeface="Arial"/>
              <a:buChar char="•"/>
            </a:pPr>
            <a:endParaRPr lang="en-US" sz="3000" dirty="0">
              <a:solidFill>
                <a:schemeClr val="bg1"/>
              </a:solidFill>
            </a:endParaRPr>
          </a:p>
          <a:p>
            <a:pPr>
              <a:spcAft>
                <a:spcPts val="1800"/>
              </a:spcAft>
            </a:pPr>
            <a:r>
              <a:rPr lang="en-US" sz="3000" dirty="0">
                <a:solidFill>
                  <a:schemeClr val="bg1"/>
                </a:solidFill>
              </a:rPr>
              <a:t>Three threat models were created for the purpose of this research, specifically one for the hardware components, one for the OS, and one for the communication </a:t>
            </a:r>
            <a:r>
              <a:rPr lang="en-US" sz="3000" dirty="0" err="1">
                <a:solidFill>
                  <a:schemeClr val="bg1"/>
                </a:solidFill>
              </a:rPr>
              <a:t>channels.This</a:t>
            </a:r>
            <a:r>
              <a:rPr lang="en-US" sz="3000" dirty="0">
                <a:solidFill>
                  <a:schemeClr val="bg1"/>
                </a:solidFill>
              </a:rPr>
              <a:t> allowed the models to be more in depth as they could focus more within each specific area, providing a greater range of potential </a:t>
            </a:r>
            <a:r>
              <a:rPr lang="en-US" sz="3000" dirty="0" err="1">
                <a:solidFill>
                  <a:schemeClr val="bg1"/>
                </a:solidFill>
              </a:rPr>
              <a:t>exploits.Each</a:t>
            </a:r>
            <a:r>
              <a:rPr lang="en-US" sz="3000" dirty="0">
                <a:solidFill>
                  <a:schemeClr val="bg1"/>
                </a:solidFill>
              </a:rPr>
              <a:t> serves as a roadmap for their sector and will be looked back on often in the iterations of researching each specific </a:t>
            </a:r>
            <a:r>
              <a:rPr lang="en-US" sz="3000" dirty="0" err="1">
                <a:solidFill>
                  <a:schemeClr val="bg1"/>
                </a:solidFill>
              </a:rPr>
              <a:t>vulnerability.The</a:t>
            </a:r>
            <a:r>
              <a:rPr lang="en-US" sz="3000" dirty="0">
                <a:solidFill>
                  <a:schemeClr val="bg1"/>
                </a:solidFill>
              </a:rPr>
              <a:t> research iterations themselves, the process by which each threat is investigated, provide a path for covering as much of the threat models as </a:t>
            </a:r>
            <a:r>
              <a:rPr lang="en-US" sz="3000" dirty="0" err="1">
                <a:solidFill>
                  <a:schemeClr val="bg1"/>
                </a:solidFill>
              </a:rPr>
              <a:t>possible.We</a:t>
            </a:r>
            <a:r>
              <a:rPr lang="en-US" sz="3000" dirty="0">
                <a:solidFill>
                  <a:schemeClr val="bg1"/>
                </a:solidFill>
              </a:rPr>
              <a:t> could look at our threat model, choose the most promising starting place, examine the vulnerability as thoroughly as possible, and record all data </a:t>
            </a:r>
            <a:r>
              <a:rPr lang="en-US" sz="3000" dirty="0" err="1">
                <a:solidFill>
                  <a:schemeClr val="bg1"/>
                </a:solidFill>
              </a:rPr>
              <a:t>found.Then</a:t>
            </a:r>
            <a:r>
              <a:rPr lang="en-US" sz="3000" dirty="0">
                <a:solidFill>
                  <a:schemeClr val="bg1"/>
                </a:solidFill>
              </a:rPr>
              <a:t> determine what degree of failure can be achieved and record that, then lastly try to find a way to mitigate any successful </a:t>
            </a:r>
            <a:r>
              <a:rPr lang="en-US" sz="3000" dirty="0" err="1">
                <a:solidFill>
                  <a:schemeClr val="bg1"/>
                </a:solidFill>
              </a:rPr>
              <a:t>exploitation.This</a:t>
            </a:r>
            <a:r>
              <a:rPr lang="en-US" sz="3000" dirty="0">
                <a:solidFill>
                  <a:schemeClr val="bg1"/>
                </a:solidFill>
              </a:rPr>
              <a:t> same process was followed for all selected </a:t>
            </a:r>
            <a:r>
              <a:rPr lang="en-US" sz="3000" dirty="0" err="1">
                <a:solidFill>
                  <a:schemeClr val="bg1"/>
                </a:solidFill>
              </a:rPr>
              <a:t>threats.Not</a:t>
            </a:r>
            <a:r>
              <a:rPr lang="en-US" sz="3000" dirty="0">
                <a:solidFill>
                  <a:schemeClr val="bg1"/>
                </a:solidFill>
              </a:rPr>
              <a:t> every area from the threat model was successful, some were not possible to breach, but we simply cut those specific cycles short and moved on to the next.</a:t>
            </a:r>
            <a:endParaRPr lang="en-US" sz="3000" dirty="0">
              <a:solidFill>
                <a:schemeClr val="bg1"/>
              </a:solidFill>
            </a:endParaRPr>
          </a:p>
        </p:txBody>
      </p:sp>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57</TotalTime>
  <Words>1155</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Security For robotics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For robotics</dc:title>
  <dc:creator>Longman, Emily Serafine</dc:creator>
  <cp:lastModifiedBy>Longman, Emily Serafine</cp:lastModifiedBy>
  <cp:revision>6</cp:revision>
  <dcterms:created xsi:type="dcterms:W3CDTF">2017-03-13T04:06:06Z</dcterms:created>
  <dcterms:modified xsi:type="dcterms:W3CDTF">2017-03-17T20:13:17Z</dcterms:modified>
</cp:coreProperties>
</file>