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varScale="1">
        <p:scale>
          <a:sx n="27" d="100"/>
          <a:sy n="27" d="100"/>
        </p:scale>
        <p:origin x="1692" y="16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stak.engr.oregonstate.edu\students\l\longmane\Windows.Documents\Desktop\fme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Severity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Sheet1!$B$2:$B$18</c:f>
              <c:numCache>
                <c:formatCode>General</c:formatCode>
                <c:ptCount val="17"/>
                <c:pt idx="0">
                  <c:v>2</c:v>
                </c:pt>
                <c:pt idx="1">
                  <c:v>2</c:v>
                </c:pt>
                <c:pt idx="2">
                  <c:v>7</c:v>
                </c:pt>
                <c:pt idx="3">
                  <c:v>8</c:v>
                </c:pt>
                <c:pt idx="4">
                  <c:v>8</c:v>
                </c:pt>
                <c:pt idx="5">
                  <c:v>6</c:v>
                </c:pt>
                <c:pt idx="6">
                  <c:v>10</c:v>
                </c:pt>
                <c:pt idx="7">
                  <c:v>5</c:v>
                </c:pt>
                <c:pt idx="8">
                  <c:v>5</c:v>
                </c:pt>
                <c:pt idx="9">
                  <c:v>5</c:v>
                </c:pt>
                <c:pt idx="10">
                  <c:v>5</c:v>
                </c:pt>
                <c:pt idx="11">
                  <c:v>5</c:v>
                </c:pt>
                <c:pt idx="12">
                  <c:v>3</c:v>
                </c:pt>
                <c:pt idx="13">
                  <c:v>6</c:v>
                </c:pt>
                <c:pt idx="14">
                  <c:v>7</c:v>
                </c:pt>
                <c:pt idx="15">
                  <c:v>7</c:v>
                </c:pt>
                <c:pt idx="16">
                  <c:v>7</c:v>
                </c:pt>
              </c:numCache>
            </c:numRef>
          </c:val>
          <c:extLst>
            <c:ext xmlns:c16="http://schemas.microsoft.com/office/drawing/2014/chart" uri="{C3380CC4-5D6E-409C-BE32-E72D297353CC}">
              <c16:uniqueId val="{00000000-14AA-4CD0-A5C3-FFAAF1831B10}"/>
            </c:ext>
          </c:extLst>
        </c:ser>
        <c:ser>
          <c:idx val="1"/>
          <c:order val="1"/>
          <c:tx>
            <c:strRef>
              <c:f>Sheet1!$C$1</c:f>
              <c:strCache>
                <c:ptCount val="1"/>
                <c:pt idx="0">
                  <c:v>Occurance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Sheet1!$C$2:$C$18</c:f>
              <c:numCache>
                <c:formatCode>General</c:formatCode>
                <c:ptCount val="17"/>
                <c:pt idx="0">
                  <c:v>2</c:v>
                </c:pt>
                <c:pt idx="1">
                  <c:v>3</c:v>
                </c:pt>
                <c:pt idx="2">
                  <c:v>4</c:v>
                </c:pt>
                <c:pt idx="3">
                  <c:v>3</c:v>
                </c:pt>
                <c:pt idx="4">
                  <c:v>5</c:v>
                </c:pt>
                <c:pt idx="5">
                  <c:v>5</c:v>
                </c:pt>
                <c:pt idx="6">
                  <c:v>1</c:v>
                </c:pt>
                <c:pt idx="7">
                  <c:v>4</c:v>
                </c:pt>
                <c:pt idx="8">
                  <c:v>4</c:v>
                </c:pt>
                <c:pt idx="9">
                  <c:v>6</c:v>
                </c:pt>
                <c:pt idx="10">
                  <c:v>6</c:v>
                </c:pt>
                <c:pt idx="11">
                  <c:v>5</c:v>
                </c:pt>
                <c:pt idx="12">
                  <c:v>9</c:v>
                </c:pt>
                <c:pt idx="13">
                  <c:v>6</c:v>
                </c:pt>
                <c:pt idx="14">
                  <c:v>6</c:v>
                </c:pt>
                <c:pt idx="15">
                  <c:v>6</c:v>
                </c:pt>
                <c:pt idx="16">
                  <c:v>7</c:v>
                </c:pt>
              </c:numCache>
            </c:numRef>
          </c:val>
          <c:extLst>
            <c:ext xmlns:c16="http://schemas.microsoft.com/office/drawing/2014/chart" uri="{C3380CC4-5D6E-409C-BE32-E72D297353CC}">
              <c16:uniqueId val="{00000001-14AA-4CD0-A5C3-FFAAF1831B10}"/>
            </c:ext>
          </c:extLst>
        </c:ser>
        <c:ser>
          <c:idx val="2"/>
          <c:order val="2"/>
          <c:tx>
            <c:strRef>
              <c:f>Sheet1!$D$1</c:f>
              <c:strCache>
                <c:ptCount val="1"/>
                <c:pt idx="0">
                  <c:v>Detection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Sheet1!$D$2:$D$18</c:f>
              <c:numCache>
                <c:formatCode>General</c:formatCode>
                <c:ptCount val="17"/>
                <c:pt idx="0">
                  <c:v>2</c:v>
                </c:pt>
                <c:pt idx="1">
                  <c:v>7</c:v>
                </c:pt>
                <c:pt idx="2">
                  <c:v>2</c:v>
                </c:pt>
                <c:pt idx="3">
                  <c:v>3</c:v>
                </c:pt>
                <c:pt idx="4">
                  <c:v>2</c:v>
                </c:pt>
                <c:pt idx="5">
                  <c:v>3</c:v>
                </c:pt>
                <c:pt idx="6">
                  <c:v>9</c:v>
                </c:pt>
                <c:pt idx="7">
                  <c:v>5</c:v>
                </c:pt>
                <c:pt idx="8">
                  <c:v>6</c:v>
                </c:pt>
                <c:pt idx="9">
                  <c:v>4</c:v>
                </c:pt>
                <c:pt idx="10">
                  <c:v>4</c:v>
                </c:pt>
                <c:pt idx="11">
                  <c:v>5</c:v>
                </c:pt>
                <c:pt idx="12">
                  <c:v>8</c:v>
                </c:pt>
                <c:pt idx="13">
                  <c:v>7</c:v>
                </c:pt>
                <c:pt idx="14">
                  <c:v>7</c:v>
                </c:pt>
                <c:pt idx="15">
                  <c:v>8</c:v>
                </c:pt>
                <c:pt idx="16">
                  <c:v>8</c:v>
                </c:pt>
              </c:numCache>
            </c:numRef>
          </c:val>
          <c:extLst>
            <c:ext xmlns:c16="http://schemas.microsoft.com/office/drawing/2014/chart" uri="{C3380CC4-5D6E-409C-BE32-E72D297353CC}">
              <c16:uniqueId val="{00000002-14AA-4CD0-A5C3-FFAAF1831B10}"/>
            </c:ext>
          </c:extLst>
        </c:ser>
        <c:dLbls>
          <c:showLegendKey val="0"/>
          <c:showVal val="0"/>
          <c:showCatName val="0"/>
          <c:showSerName val="0"/>
          <c:showPercent val="0"/>
          <c:showBubbleSize val="0"/>
        </c:dLbls>
        <c:gapWidth val="219"/>
        <c:overlap val="-27"/>
        <c:axId val="350054832"/>
        <c:axId val="350055160"/>
      </c:barChart>
      <c:lineChart>
        <c:grouping val="standard"/>
        <c:varyColors val="0"/>
        <c:ser>
          <c:idx val="3"/>
          <c:order val="3"/>
          <c:tx>
            <c:strRef>
              <c:f>Sheet1!$E$1</c:f>
              <c:strCache>
                <c:ptCount val="1"/>
                <c:pt idx="0">
                  <c:v>RPN</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Sheet1!$A$2:$A$18</c:f>
              <c:strCache>
                <c:ptCount val="17"/>
                <c:pt idx="0">
                  <c:v>Local Folder 5</c:v>
                </c:pt>
                <c:pt idx="1">
                  <c:v>Wikipedia 10</c:v>
                </c:pt>
                <c:pt idx="2">
                  <c:v>Uninstall ROS 12</c:v>
                </c:pt>
                <c:pt idx="3">
                  <c:v>Fork Bomb 2</c:v>
                </c:pt>
                <c:pt idx="4">
                  <c:v>Pkillker 9 </c:v>
                </c:pt>
                <c:pt idx="5">
                  <c:v>Network bomb 3</c:v>
                </c:pt>
                <c:pt idx="6">
                  <c:v>Start WW3 13</c:v>
                </c:pt>
                <c:pt idx="7">
                  <c:v>Bitcoin mining 14</c:v>
                </c:pt>
                <c:pt idx="8">
                  <c:v>Fibbonacci 4</c:v>
                </c:pt>
                <c:pt idx="9">
                  <c:v>Node Replacement 6</c:v>
                </c:pt>
                <c:pt idx="10">
                  <c:v>Root dump 11</c:v>
                </c:pt>
                <c:pt idx="11">
                  <c:v>Bogobogo 7</c:v>
                </c:pt>
                <c:pt idx="12">
                  <c:v>Eavesdrop 1</c:v>
                </c:pt>
                <c:pt idx="13">
                  <c:v>MavLink 16</c:v>
                </c:pt>
                <c:pt idx="14">
                  <c:v>Change URI 8</c:v>
                </c:pt>
                <c:pt idx="15">
                  <c:v>GPS spoof 15 </c:v>
                </c:pt>
                <c:pt idx="16">
                  <c:v>Netcat 17</c:v>
                </c:pt>
              </c:strCache>
            </c:strRef>
          </c:cat>
          <c:val>
            <c:numRef>
              <c:f>Sheet1!$E$2:$E$18</c:f>
              <c:numCache>
                <c:formatCode>General</c:formatCode>
                <c:ptCount val="17"/>
                <c:pt idx="0">
                  <c:v>8</c:v>
                </c:pt>
                <c:pt idx="1">
                  <c:v>42</c:v>
                </c:pt>
                <c:pt idx="2">
                  <c:v>56</c:v>
                </c:pt>
                <c:pt idx="3">
                  <c:v>72</c:v>
                </c:pt>
                <c:pt idx="4">
                  <c:v>80</c:v>
                </c:pt>
                <c:pt idx="5">
                  <c:v>90</c:v>
                </c:pt>
                <c:pt idx="6">
                  <c:v>90</c:v>
                </c:pt>
                <c:pt idx="7">
                  <c:v>100</c:v>
                </c:pt>
                <c:pt idx="8">
                  <c:v>120</c:v>
                </c:pt>
                <c:pt idx="9">
                  <c:v>120</c:v>
                </c:pt>
                <c:pt idx="10">
                  <c:v>120</c:v>
                </c:pt>
                <c:pt idx="11">
                  <c:v>125</c:v>
                </c:pt>
                <c:pt idx="12">
                  <c:v>216</c:v>
                </c:pt>
                <c:pt idx="13">
                  <c:v>252</c:v>
                </c:pt>
                <c:pt idx="14">
                  <c:v>294</c:v>
                </c:pt>
                <c:pt idx="15">
                  <c:v>336</c:v>
                </c:pt>
                <c:pt idx="16">
                  <c:v>392</c:v>
                </c:pt>
              </c:numCache>
            </c:numRef>
          </c:val>
          <c:smooth val="0"/>
          <c:extLst>
            <c:ext xmlns:c16="http://schemas.microsoft.com/office/drawing/2014/chart" uri="{C3380CC4-5D6E-409C-BE32-E72D297353CC}">
              <c16:uniqueId val="{00000003-14AA-4CD0-A5C3-FFAAF1831B10}"/>
            </c:ext>
          </c:extLst>
        </c:ser>
        <c:dLbls>
          <c:showLegendKey val="0"/>
          <c:showVal val="0"/>
          <c:showCatName val="0"/>
          <c:showSerName val="0"/>
          <c:showPercent val="0"/>
          <c:showBubbleSize val="0"/>
        </c:dLbls>
        <c:marker val="1"/>
        <c:smooth val="0"/>
        <c:axId val="350058440"/>
        <c:axId val="350058112"/>
      </c:lineChart>
      <c:catAx>
        <c:axId val="3500548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5160"/>
        <c:crosses val="autoZero"/>
        <c:auto val="1"/>
        <c:lblAlgn val="ctr"/>
        <c:lblOffset val="100"/>
        <c:noMultiLvlLbl val="0"/>
      </c:catAx>
      <c:valAx>
        <c:axId val="350055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4832"/>
        <c:crosses val="autoZero"/>
        <c:crossBetween val="between"/>
      </c:valAx>
      <c:valAx>
        <c:axId val="3500581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0058440"/>
        <c:crosses val="max"/>
        <c:crossBetween val="between"/>
      </c:valAx>
      <c:catAx>
        <c:axId val="350058440"/>
        <c:scaling>
          <c:orientation val="minMax"/>
        </c:scaling>
        <c:delete val="1"/>
        <c:axPos val="b"/>
        <c:numFmt formatCode="General" sourceLinked="1"/>
        <c:majorTickMark val="none"/>
        <c:minorTickMark val="none"/>
        <c:tickLblPos val="nextTo"/>
        <c:crossAx val="35005811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Security For robotics</a:t>
            </a:r>
          </a:p>
        </p:txBody>
      </p:sp>
      <p:sp>
        <p:nvSpPr>
          <p:cNvPr id="3" name="Subtitle 2"/>
          <p:cNvSpPr>
            <a:spLocks noGrp="1"/>
          </p:cNvSpPr>
          <p:nvPr>
            <p:ph type="subTitle" idx="4294967295"/>
          </p:nvPr>
        </p:nvSpPr>
        <p:spPr>
          <a:xfrm>
            <a:off x="12469125" y="3849610"/>
            <a:ext cx="18951755" cy="1267970"/>
          </a:xfrm>
        </p:spPr>
        <p:txBody>
          <a:bodyPr lIns="0" tIns="0" rIns="0" bIns="0">
            <a:normAutofit/>
          </a:bodyPr>
          <a:lstStyle/>
          <a:p>
            <a:pPr marL="0" indent="0" algn="l">
              <a:buNone/>
            </a:pPr>
            <a:r>
              <a:rPr lang="en-US" sz="5400" dirty="0">
                <a:solidFill>
                  <a:srgbClr val="F37321"/>
                </a:solidFill>
              </a:rPr>
              <a:t>Researching and Exploiting Vulnerabilities in ROS Drones </a:t>
            </a:r>
          </a:p>
        </p:txBody>
      </p:sp>
      <p:sp>
        <p:nvSpPr>
          <p:cNvPr id="13" name="TextBox 12"/>
          <p:cNvSpPr txBox="1"/>
          <p:nvPr/>
        </p:nvSpPr>
        <p:spPr>
          <a:xfrm>
            <a:off x="11799116" y="5215502"/>
            <a:ext cx="9222475" cy="13705544"/>
          </a:xfrm>
          <a:prstGeom prst="rect">
            <a:avLst/>
          </a:prstGeom>
          <a:noFill/>
        </p:spPr>
        <p:txBody>
          <a:bodyPr wrap="square" rtlCol="0" anchor="t" anchorCtr="0">
            <a:noAutofit/>
          </a:bodyPr>
          <a:lstStyle/>
          <a:p>
            <a:pPr>
              <a:spcAft>
                <a:spcPts val="1800"/>
              </a:spcAft>
            </a:pPr>
            <a:r>
              <a:rPr lang="en-US" sz="3600" b="1" dirty="0">
                <a:solidFill>
                  <a:srgbClr val="5D87A1"/>
                </a:solidFill>
              </a:rPr>
              <a:t>RESEARCH DESIGN</a:t>
            </a:r>
          </a:p>
          <a:p>
            <a:pPr>
              <a:spcAft>
                <a:spcPts val="1800"/>
              </a:spcAft>
            </a:pPr>
            <a:r>
              <a:rPr lang="en-US" sz="3000" dirty="0"/>
              <a:t>This project is designed like any traditional research project</a:t>
            </a:r>
            <a:r>
              <a:rPr lang="en-US" sz="3000" dirty="0" smtClean="0"/>
              <a:t>. It </a:t>
            </a:r>
            <a:r>
              <a:rPr lang="en-US" sz="3000" dirty="0"/>
              <a:t>follows scientific methodology and is data driven, to draw empirical conclusions</a:t>
            </a:r>
            <a:r>
              <a:rPr lang="en-US" sz="3000" dirty="0" smtClean="0"/>
              <a:t>. You </a:t>
            </a:r>
            <a:r>
              <a:rPr lang="en-US" sz="3000" dirty="0"/>
              <a:t>can see our threat </a:t>
            </a:r>
            <a:r>
              <a:rPr lang="en-US" sz="3000" dirty="0" smtClean="0"/>
              <a:t>model </a:t>
            </a:r>
            <a:r>
              <a:rPr lang="en-US" sz="3000" dirty="0"/>
              <a:t>in the section to the </a:t>
            </a:r>
            <a:r>
              <a:rPr lang="en-US" sz="3000" dirty="0" smtClean="0"/>
              <a:t>left, </a:t>
            </a:r>
            <a:r>
              <a:rPr lang="en-US" sz="3000" dirty="0"/>
              <a:t>which </a:t>
            </a:r>
            <a:r>
              <a:rPr lang="en-US" sz="3000" dirty="0" smtClean="0"/>
              <a:t>is </a:t>
            </a:r>
            <a:r>
              <a:rPr lang="en-US" sz="3000" dirty="0"/>
              <a:t>the base framework for research decisions</a:t>
            </a:r>
            <a:r>
              <a:rPr lang="en-US" sz="3000" dirty="0" smtClean="0"/>
              <a:t>. Wherever </a:t>
            </a:r>
            <a:r>
              <a:rPr lang="en-US" sz="3000" dirty="0"/>
              <a:t>we had the best starting point (i.e. the most preexisting data) was what we worked to exploit first</a:t>
            </a:r>
            <a:r>
              <a:rPr lang="en-US" sz="3000" dirty="0" smtClean="0"/>
              <a:t>. The </a:t>
            </a:r>
            <a:r>
              <a:rPr lang="en-US" sz="3000" dirty="0"/>
              <a:t>aim was to exploit whatever vulnerability we were working on in the most logical and effective way</a:t>
            </a:r>
            <a:r>
              <a:rPr lang="en-US" sz="3000" dirty="0" smtClean="0"/>
              <a:t>. As </a:t>
            </a:r>
            <a:r>
              <a:rPr lang="en-US" sz="3000" dirty="0"/>
              <a:t>much data as possible was gathered, meaning there is wide variety of data and that data is different for each class of attack</a:t>
            </a:r>
            <a:r>
              <a:rPr lang="en-US" sz="3000" dirty="0" smtClean="0"/>
              <a:t>. This </a:t>
            </a:r>
            <a:r>
              <a:rPr lang="en-US" sz="3000" dirty="0"/>
              <a:t>made drawing any overarching final conclusions difficult, as well as defining which exploits are the most severe</a:t>
            </a:r>
            <a:r>
              <a:rPr lang="en-US" sz="3000" dirty="0" smtClean="0"/>
              <a:t>. Failure </a:t>
            </a:r>
            <a:r>
              <a:rPr lang="en-US" sz="3000" dirty="0"/>
              <a:t>Mode Effects Analysis (FMEA) is a procedure used in a variety of fields which creates an empirical system for testing and logging any failures, which does gave us some overarching numbers</a:t>
            </a:r>
            <a:r>
              <a:rPr lang="en-US" sz="3000" dirty="0" smtClean="0"/>
              <a:t>. Somewhat </a:t>
            </a:r>
            <a:r>
              <a:rPr lang="en-US" sz="3000" dirty="0"/>
              <a:t>akin to risk analysis, FMEA involves defining severity, occurrence, and detection rating scales, usually from 1 to 10.After these scales have been defined one can use them to calculate a risk priority number (RPN) and a criticality number with which the found failures can be mathematically ranked in order of importance</a:t>
            </a:r>
            <a:r>
              <a:rPr lang="en-US" sz="3000" dirty="0" smtClean="0"/>
              <a:t>. These </a:t>
            </a:r>
            <a:r>
              <a:rPr lang="en-US" sz="3000" dirty="0"/>
              <a:t>we've ranked and compared to created our findings</a:t>
            </a:r>
            <a:r>
              <a:rPr lang="en-US" sz="3000" dirty="0" smtClean="0"/>
              <a:t>.</a:t>
            </a:r>
          </a:p>
          <a:p>
            <a:pPr>
              <a:spcAft>
                <a:spcPts val="1800"/>
              </a:spcAft>
            </a:pPr>
            <a:endParaRPr lang="en-US" sz="3000" dirty="0"/>
          </a:p>
        </p:txBody>
      </p:sp>
      <p:sp>
        <p:nvSpPr>
          <p:cNvPr id="14" name="TextBox 13"/>
          <p:cNvSpPr txBox="1"/>
          <p:nvPr/>
        </p:nvSpPr>
        <p:spPr>
          <a:xfrm>
            <a:off x="21945002" y="5215502"/>
            <a:ext cx="9222475" cy="8289483"/>
          </a:xfrm>
          <a:prstGeom prst="rect">
            <a:avLst/>
          </a:prstGeom>
          <a:noFill/>
        </p:spPr>
        <p:txBody>
          <a:bodyPr wrap="square" rtlCol="0">
            <a:noAutofit/>
          </a:bodyPr>
          <a:lstStyle/>
          <a:p>
            <a:pPr>
              <a:spcAft>
                <a:spcPts val="1800"/>
              </a:spcAft>
            </a:pPr>
            <a:r>
              <a:rPr lang="en-US" sz="3600" b="1" dirty="0">
                <a:solidFill>
                  <a:srgbClr val="5D87A1"/>
                </a:solidFill>
              </a:rPr>
              <a:t>OUR FINDINGS</a:t>
            </a:r>
          </a:p>
          <a:p>
            <a:pPr>
              <a:spcAft>
                <a:spcPts val="1800"/>
              </a:spcAft>
            </a:pPr>
            <a:r>
              <a:rPr lang="en-US" sz="3000" dirty="0"/>
              <a:t>If a malicious actor has access to ROS, and can load his/her own packages, he/she can do whatever he/she wants to the underlying </a:t>
            </a:r>
            <a:r>
              <a:rPr lang="en-US" sz="3000" dirty="0" smtClean="0"/>
              <a:t>OS/Drone Furthermore</a:t>
            </a:r>
            <a:r>
              <a:rPr lang="en-US" sz="3000" dirty="0"/>
              <a:t>, unless the drone owner took specific care, it is not that hard to break into ROS in a wide variety of ways (TBD)If the wireless signal the drone is on is unprotected or weakly protected, it is mostly a matter of getting past that. (TBD)The underlying Drone OS setups tend to use published default user/passwords for root that can be looked up or guessed. (TBD)Wired drones are more difficult but also very rare. Security by obscurity</a:t>
            </a:r>
            <a:r>
              <a:rPr lang="en-US" sz="3000" dirty="0" smtClean="0"/>
              <a:t>. Radio </a:t>
            </a:r>
            <a:r>
              <a:rPr lang="en-US" sz="3000" dirty="0"/>
              <a:t>signals can also be used, along with sending bad/tampered input to the drone’s sensors if applicable (TBD)</a:t>
            </a:r>
          </a:p>
        </p:txBody>
      </p:sp>
      <p:sp>
        <p:nvSpPr>
          <p:cNvPr id="26" name="TextBox 25"/>
          <p:cNvSpPr txBox="1"/>
          <p:nvPr/>
        </p:nvSpPr>
        <p:spPr>
          <a:xfrm>
            <a:off x="1406151" y="4108039"/>
            <a:ext cx="8550648" cy="19623198"/>
          </a:xfrm>
          <a:prstGeom prst="rect">
            <a:avLst/>
          </a:prstGeom>
          <a:noFill/>
        </p:spPr>
        <p:txBody>
          <a:bodyPr wrap="square" rtlCol="0" anchor="t" anchorCtr="0">
            <a:noAutofit/>
          </a:bodyPr>
          <a:lstStyle/>
          <a:p>
            <a:pPr>
              <a:spcAft>
                <a:spcPts val="1800"/>
              </a:spcAft>
            </a:pPr>
            <a:r>
              <a:rPr lang="en-US" sz="3600" b="1" dirty="0">
                <a:solidFill>
                  <a:srgbClr val="5D87A1"/>
                </a:solidFill>
              </a:rPr>
              <a:t>THE PROBLEM WITH ROS</a:t>
            </a:r>
          </a:p>
          <a:p>
            <a:pPr>
              <a:spcAft>
                <a:spcPts val="1800"/>
              </a:spcAft>
            </a:pPr>
            <a:r>
              <a:rPr lang="en-US" sz="3000" dirty="0"/>
              <a:t>The overarching issue with ROS from a security standpoint is that ROS was never designed to be secure. ROS was designed to basically be a application layer on top of your preferred operating system with some package support; not a full fledged operating system in and of itself. Adding things like built in security would just bloat the install and make it infeasible for some users running on limited hardware. As such ROS runs with the assumption that it should do whatever it is told without question, which leaves room for all sorts of attacks; it is just a matter what you want to make ROS due and how</a:t>
            </a:r>
            <a:r>
              <a:rPr lang="en-US" sz="3000" dirty="0" smtClean="0"/>
              <a:t>. As </a:t>
            </a:r>
            <a:r>
              <a:rPr lang="en-US" sz="3000" dirty="0"/>
              <a:t>such, our research on threats can be broadly divided into 3 categories: attacks assuming some malignant actor managed to get into the system/ROS, attacks that “pollute” the communication channels to cause unintended actions, and attacks to get into the system itself via some communication channel</a:t>
            </a:r>
            <a:r>
              <a:rPr lang="en-US" sz="3000" dirty="0" smtClean="0"/>
              <a:t>.</a:t>
            </a:r>
          </a:p>
          <a:p>
            <a:pPr>
              <a:spcAft>
                <a:spcPts val="1800"/>
              </a:spcAft>
            </a:pPr>
            <a:endParaRPr lang="en-US" sz="3000" dirty="0" smtClean="0"/>
          </a:p>
          <a:p>
            <a:pPr lvl="0">
              <a:spcAft>
                <a:spcPts val="1800"/>
              </a:spcAft>
            </a:pPr>
            <a:r>
              <a:rPr lang="en-US" sz="3600" b="1" dirty="0" smtClean="0">
                <a:solidFill>
                  <a:srgbClr val="5D87A1"/>
                </a:solidFill>
              </a:rPr>
              <a:t>THREAT MODEL</a:t>
            </a:r>
            <a:endParaRPr lang="en-US" sz="3000" dirty="0" smtClean="0"/>
          </a:p>
          <a:p>
            <a:pPr>
              <a:spcAft>
                <a:spcPts val="1800"/>
              </a:spcAft>
            </a:pPr>
            <a:r>
              <a:rPr lang="en-US" sz="3000" dirty="0" smtClean="0"/>
              <a:t>A threat model was created to visualize the attack vectors of a ROS drone. It </a:t>
            </a:r>
            <a:r>
              <a:rPr lang="en-US" sz="3000" dirty="0"/>
              <a:t>serves as a roadmap for </a:t>
            </a:r>
            <a:r>
              <a:rPr lang="en-US" sz="3000" dirty="0" smtClean="0"/>
              <a:t>the research </a:t>
            </a:r>
            <a:r>
              <a:rPr lang="en-US" sz="3000" dirty="0"/>
              <a:t>and </a:t>
            </a:r>
            <a:r>
              <a:rPr lang="en-US" sz="3000" dirty="0" smtClean="0"/>
              <a:t>can </a:t>
            </a:r>
            <a:r>
              <a:rPr lang="en-US" sz="3000" dirty="0"/>
              <a:t>be looked back on </a:t>
            </a:r>
            <a:r>
              <a:rPr lang="en-US" sz="3000" dirty="0" smtClean="0"/>
              <a:t>at any time to see where each </a:t>
            </a:r>
            <a:r>
              <a:rPr lang="en-US" sz="3000" dirty="0"/>
              <a:t>specific </a:t>
            </a:r>
            <a:r>
              <a:rPr lang="en-US" sz="3000" dirty="0" smtClean="0"/>
              <a:t>vulnerability falls. In the model below one can see that it is organized as a tree, with the three main branches being the three components of the CIA triad. This way one can </a:t>
            </a:r>
            <a:r>
              <a:rPr lang="en-US" sz="3000" dirty="0"/>
              <a:t>look at our threat model, </a:t>
            </a:r>
            <a:r>
              <a:rPr lang="en-US" sz="3000" dirty="0" smtClean="0"/>
              <a:t>decide if their concern is one of confidentiality, integrity, or availability, and examine then examine the vulnerabilities in that category. Not </a:t>
            </a:r>
            <a:r>
              <a:rPr lang="en-US" sz="3000" dirty="0"/>
              <a:t>every area from the threat model was successful, some were not possible to breach, but </a:t>
            </a:r>
            <a:r>
              <a:rPr lang="en-US" sz="3000" dirty="0" smtClean="0"/>
              <a:t>it’s still good to acknowledge that they are still likely targets.</a:t>
            </a:r>
            <a:endParaRPr lang="en-US" sz="3000" dirty="0"/>
          </a:p>
          <a:p>
            <a:pPr>
              <a:spcAft>
                <a:spcPts val="1800"/>
              </a:spcAft>
            </a:pPr>
            <a:endParaRPr lang="en-US" sz="3000" dirty="0"/>
          </a:p>
        </p:txBody>
      </p:sp>
      <p:sp>
        <p:nvSpPr>
          <p:cNvPr id="28" name="Subtitle 2"/>
          <p:cNvSpPr txBox="1">
            <a:spLocks/>
          </p:cNvSpPr>
          <p:nvPr/>
        </p:nvSpPr>
        <p:spPr>
          <a:xfrm>
            <a:off x="1406151" y="2778448"/>
            <a:ext cx="8550648" cy="107116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Why is this Important?</a:t>
            </a:r>
            <a:endParaRPr lang="en-US" sz="5400" dirty="0">
              <a:solidFill>
                <a:srgbClr val="F37321"/>
              </a:solidFill>
            </a:endParaRPr>
          </a:p>
        </p:txBody>
      </p:sp>
      <p:sp>
        <p:nvSpPr>
          <p:cNvPr id="29" name="Rectangle 28"/>
          <p:cNvSpPr/>
          <p:nvPr/>
        </p:nvSpPr>
        <p:spPr>
          <a:xfrm>
            <a:off x="34493200" y="4192640"/>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3"/>
            <a:ext cx="7827420" cy="1222788"/>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chemeClr val="bg1"/>
                </a:solidFill>
              </a:rPr>
              <a:t>The Team:</a:t>
            </a:r>
            <a:endParaRPr lang="en-US" sz="5400" dirty="0">
              <a:solidFill>
                <a:schemeClr val="bg1"/>
              </a:solidFill>
            </a:endParaRPr>
          </a:p>
        </p:txBody>
      </p:sp>
      <p:sp>
        <p:nvSpPr>
          <p:cNvPr id="31" name="TextBox 30"/>
          <p:cNvSpPr txBox="1"/>
          <p:nvPr/>
        </p:nvSpPr>
        <p:spPr>
          <a:xfrm>
            <a:off x="34493200" y="11549196"/>
            <a:ext cx="7827420" cy="14792558"/>
          </a:xfrm>
          <a:prstGeom prst="rect">
            <a:avLst/>
          </a:prstGeom>
          <a:noFill/>
        </p:spPr>
        <p:txBody>
          <a:bodyPr wrap="square" rtlCol="0">
            <a:noAutofit/>
          </a:bodyPr>
          <a:lstStyle/>
          <a:p>
            <a:pPr>
              <a:spcAft>
                <a:spcPts val="1800"/>
              </a:spcAft>
            </a:pPr>
            <a:r>
              <a:rPr lang="en-US" sz="3600" b="1" dirty="0" smtClean="0">
                <a:solidFill>
                  <a:srgbClr val="F37321"/>
                </a:solidFill>
              </a:rPr>
              <a:t>WHO WE ARE</a:t>
            </a:r>
            <a:endParaRPr lang="en-US" sz="3600" b="1" dirty="0">
              <a:solidFill>
                <a:srgbClr val="F37321"/>
              </a:solidFill>
            </a:endParaRPr>
          </a:p>
          <a:p>
            <a:pPr>
              <a:spcAft>
                <a:spcPts val="1800"/>
              </a:spcAft>
            </a:pPr>
            <a:r>
              <a:rPr lang="en-US" sz="3000" b="1" dirty="0" smtClean="0">
                <a:solidFill>
                  <a:srgbClr val="5D87A1"/>
                </a:solidFill>
              </a:rPr>
              <a:t>Client: </a:t>
            </a:r>
          </a:p>
          <a:p>
            <a:pPr>
              <a:spcAft>
                <a:spcPts val="1800"/>
              </a:spcAft>
            </a:pPr>
            <a:r>
              <a:rPr lang="en-US" sz="3000" dirty="0" err="1" smtClean="0">
                <a:solidFill>
                  <a:schemeClr val="bg1"/>
                </a:solidFill>
              </a:rPr>
              <a:t>Vedanth</a:t>
            </a:r>
            <a:r>
              <a:rPr lang="en-US" sz="3000" dirty="0" smtClean="0">
                <a:solidFill>
                  <a:schemeClr val="bg1"/>
                </a:solidFill>
              </a:rPr>
              <a:t> Narayanan</a:t>
            </a:r>
          </a:p>
          <a:p>
            <a:pPr defTabSz="844550">
              <a:spcAft>
                <a:spcPts val="1800"/>
              </a:spcAft>
            </a:pPr>
            <a:r>
              <a:rPr lang="en-US" sz="3000" dirty="0">
                <a:solidFill>
                  <a:schemeClr val="bg1"/>
                </a:solidFill>
              </a:rPr>
              <a:t>	</a:t>
            </a:r>
            <a:r>
              <a:rPr lang="en-US" sz="3000" dirty="0" smtClean="0">
                <a:solidFill>
                  <a:schemeClr val="bg1"/>
                </a:solidFill>
              </a:rPr>
              <a:t>narayave@oregonstate.edu</a:t>
            </a:r>
          </a:p>
          <a:p>
            <a:pPr>
              <a:spcAft>
                <a:spcPts val="1800"/>
              </a:spcAft>
            </a:pPr>
            <a:r>
              <a:rPr lang="en-US" sz="3000" b="1" dirty="0" smtClean="0">
                <a:solidFill>
                  <a:srgbClr val="5D87A1"/>
                </a:solidFill>
              </a:rPr>
              <a:t>Team Members:</a:t>
            </a:r>
          </a:p>
          <a:p>
            <a:pPr defTabSz="844550">
              <a:spcAft>
                <a:spcPts val="1800"/>
              </a:spcAft>
            </a:pPr>
            <a:r>
              <a:rPr lang="en-US" sz="3000" dirty="0" smtClean="0">
                <a:solidFill>
                  <a:schemeClr val="bg1"/>
                </a:solidFill>
              </a:rPr>
              <a:t>Emily Longman</a:t>
            </a:r>
          </a:p>
          <a:p>
            <a:pPr defTabSz="844550">
              <a:spcAft>
                <a:spcPts val="1800"/>
              </a:spcAft>
            </a:pPr>
            <a:r>
              <a:rPr lang="en-US" sz="3000" dirty="0">
                <a:solidFill>
                  <a:schemeClr val="bg1"/>
                </a:solidFill>
              </a:rPr>
              <a:t>	</a:t>
            </a:r>
            <a:r>
              <a:rPr lang="en-US" sz="3000" dirty="0" smtClean="0">
                <a:solidFill>
                  <a:schemeClr val="bg1"/>
                </a:solidFill>
              </a:rPr>
              <a:t>longmane@oregonstate.edu</a:t>
            </a:r>
            <a:endParaRPr lang="en-US" sz="3000" dirty="0">
              <a:solidFill>
                <a:schemeClr val="bg1"/>
              </a:solidFill>
            </a:endParaRPr>
          </a:p>
          <a:p>
            <a:pPr defTabSz="844550">
              <a:spcAft>
                <a:spcPts val="1800"/>
              </a:spcAft>
            </a:pPr>
            <a:r>
              <a:rPr lang="en-US" sz="3000" dirty="0" smtClean="0">
                <a:solidFill>
                  <a:schemeClr val="bg1"/>
                </a:solidFill>
              </a:rPr>
              <a:t>Dominic </a:t>
            </a:r>
            <a:r>
              <a:rPr lang="en-US" sz="3000" dirty="0" err="1" smtClean="0">
                <a:solidFill>
                  <a:schemeClr val="bg1"/>
                </a:solidFill>
              </a:rPr>
              <a:t>Giacoppe</a:t>
            </a:r>
            <a:endParaRPr lang="en-US" sz="3000" dirty="0" smtClean="0">
              <a:solidFill>
                <a:schemeClr val="bg1"/>
              </a:solidFill>
            </a:endParaRPr>
          </a:p>
          <a:p>
            <a:pPr defTabSz="844550">
              <a:spcAft>
                <a:spcPts val="1800"/>
              </a:spcAft>
            </a:pPr>
            <a:r>
              <a:rPr lang="en-US" sz="3000" dirty="0">
                <a:solidFill>
                  <a:schemeClr val="bg1"/>
                </a:solidFill>
              </a:rPr>
              <a:t>	</a:t>
            </a:r>
            <a:r>
              <a:rPr lang="en-US" sz="3000" dirty="0" smtClean="0">
                <a:solidFill>
                  <a:schemeClr val="bg1"/>
                </a:solidFill>
              </a:rPr>
              <a:t>giacopped@oregonstate.edu</a:t>
            </a:r>
          </a:p>
          <a:p>
            <a:pPr>
              <a:spcAft>
                <a:spcPts val="1800"/>
              </a:spcAft>
            </a:pPr>
            <a:r>
              <a:rPr lang="en-US" sz="3000" dirty="0" smtClean="0">
                <a:solidFill>
                  <a:schemeClr val="bg1"/>
                </a:solidFill>
              </a:rPr>
              <a:t>Zach Rogers</a:t>
            </a:r>
          </a:p>
          <a:p>
            <a:pPr defTabSz="844550">
              <a:spcAft>
                <a:spcPts val="1800"/>
              </a:spcAft>
            </a:pPr>
            <a:r>
              <a:rPr lang="en-US" sz="3000" dirty="0" smtClean="0">
                <a:solidFill>
                  <a:schemeClr val="bg1"/>
                </a:solidFill>
              </a:rPr>
              <a:t>	rogersza@oregonstate.edu</a:t>
            </a:r>
          </a:p>
          <a:p>
            <a:pPr defTabSz="844550">
              <a:spcAft>
                <a:spcPts val="1800"/>
              </a:spcAft>
            </a:pPr>
            <a:endParaRPr lang="en-US" sz="3000" dirty="0">
              <a:solidFill>
                <a:schemeClr val="bg1"/>
              </a:solidFill>
            </a:endParaRPr>
          </a:p>
          <a:p>
            <a:pPr defTabSz="844550">
              <a:spcAft>
                <a:spcPts val="1800"/>
              </a:spcAft>
            </a:pPr>
            <a:r>
              <a:rPr lang="en-US" sz="3200" b="1" dirty="0" smtClean="0">
                <a:solidFill>
                  <a:srgbClr val="F37321"/>
                </a:solidFill>
              </a:rPr>
              <a:t>ABOUT US</a:t>
            </a:r>
          </a:p>
          <a:p>
            <a:pPr defTabSz="844550">
              <a:spcAft>
                <a:spcPts val="1800"/>
              </a:spcAft>
            </a:pPr>
            <a:r>
              <a:rPr lang="en-US" sz="3200" dirty="0" smtClean="0">
                <a:solidFill>
                  <a:schemeClr val="bg1"/>
                </a:solidFill>
              </a:rPr>
              <a:t>We are a group of students interested in cybersecurity. I don’t know what to say here.</a:t>
            </a:r>
            <a:endParaRPr lang="en-US" sz="3200" dirty="0">
              <a:solidFill>
                <a:schemeClr val="bg1"/>
              </a:solidFill>
            </a:endParaRPr>
          </a:p>
          <a:p>
            <a:pPr defTabSz="844550">
              <a:spcAft>
                <a:spcPts val="1800"/>
              </a:spcAft>
            </a:pPr>
            <a:endParaRPr lang="en-US" sz="3200" b="1" dirty="0">
              <a:solidFill>
                <a:srgbClr val="F37321"/>
              </a:solidFill>
            </a:endParaRPr>
          </a:p>
          <a:p>
            <a:pPr defTabSz="844550">
              <a:spcAft>
                <a:spcPts val="1800"/>
              </a:spcAft>
            </a:pPr>
            <a:endParaRPr lang="en-US" sz="3000" dirty="0" smtClean="0">
              <a:solidFill>
                <a:schemeClr val="bg1"/>
              </a:solidFill>
            </a:endParaRPr>
          </a:p>
        </p:txBody>
      </p:sp>
      <p:sp>
        <p:nvSpPr>
          <p:cNvPr id="4" name="TextBox 3"/>
          <p:cNvSpPr txBox="1"/>
          <p:nvPr/>
        </p:nvSpPr>
        <p:spPr>
          <a:xfrm>
            <a:off x="35309908" y="5841282"/>
            <a:ext cx="6260123" cy="584775"/>
          </a:xfrm>
          <a:prstGeom prst="rect">
            <a:avLst/>
          </a:prstGeom>
          <a:noFill/>
        </p:spPr>
        <p:txBody>
          <a:bodyPr wrap="square" rtlCol="0">
            <a:spAutoFit/>
          </a:bodyPr>
          <a:lstStyle/>
          <a:p>
            <a:pPr algn="ctr"/>
            <a:r>
              <a:rPr lang="en-US" sz="3200" dirty="0" smtClean="0"/>
              <a:t>Team Photo </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12" y="23989665"/>
            <a:ext cx="9629795" cy="5728335"/>
          </a:xfrm>
          <a:prstGeom prst="rect">
            <a:avLst/>
          </a:prstGeom>
        </p:spPr>
      </p:pic>
      <p:graphicFrame>
        <p:nvGraphicFramePr>
          <p:cNvPr id="17" name="Chart 16"/>
          <p:cNvGraphicFramePr>
            <a:graphicFrameLocks/>
          </p:cNvGraphicFramePr>
          <p:nvPr>
            <p:extLst>
              <p:ext uri="{D42A27DB-BD31-4B8C-83A1-F6EECF244321}">
                <p14:modId xmlns:p14="http://schemas.microsoft.com/office/powerpoint/2010/main" val="3343542603"/>
              </p:ext>
            </p:extLst>
          </p:nvPr>
        </p:nvGraphicFramePr>
        <p:xfrm>
          <a:off x="12172460" y="19054137"/>
          <a:ext cx="8475785" cy="664698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21945002" y="19054137"/>
            <a:ext cx="8849131" cy="12418784"/>
          </a:xfrm>
          <a:prstGeom prst="rect">
            <a:avLst/>
          </a:prstGeom>
          <a:noFill/>
        </p:spPr>
        <p:txBody>
          <a:bodyPr wrap="square" rtlCol="0">
            <a:spAutoFit/>
          </a:bodyPr>
          <a:lstStyle/>
          <a:p>
            <a:pPr lvl="0">
              <a:spcAft>
                <a:spcPts val="1800"/>
              </a:spcAft>
            </a:pPr>
            <a:r>
              <a:rPr lang="en-US" sz="3600" b="1" dirty="0">
                <a:solidFill>
                  <a:srgbClr val="5D87A1"/>
                </a:solidFill>
              </a:rPr>
              <a:t>TESTING METHODS</a:t>
            </a:r>
          </a:p>
          <a:p>
            <a:pPr lvl="0">
              <a:spcAft>
                <a:spcPts val="1800"/>
              </a:spcAft>
            </a:pPr>
            <a:r>
              <a:rPr lang="en-US" sz="3000" dirty="0">
                <a:solidFill>
                  <a:prstClr val="black"/>
                </a:solidFill>
              </a:rPr>
              <a:t>Capturing communication data between the user flying the drone, and the drone itself, will allow us to reverse engineer the communication protocols being used. Being able to capture that data also presents the possibility of doing a Man-In-The-Middle (MITM) like attack, enabling an attacker to intercept and spoof commands being sent to the drone in real time. In order to capture this data, we need hardware that can receive RF on the 2.4Ghz and 900Mhz band. There are many, many options out there, some of which can be quite costly. Since the primary method of communication is through the 2.4 </a:t>
            </a:r>
            <a:r>
              <a:rPr lang="en-US" sz="3000" dirty="0" err="1">
                <a:solidFill>
                  <a:prstClr val="black"/>
                </a:solidFill>
              </a:rPr>
              <a:t>Ghz</a:t>
            </a:r>
            <a:r>
              <a:rPr lang="en-US" sz="3000" dirty="0">
                <a:solidFill>
                  <a:prstClr val="black"/>
                </a:solidFill>
              </a:rPr>
              <a:t> band, we can use a standard wireless radio that can run in promiscuous mode. Promiscuous Mode enables us to capture wireless packets without associating with an access point. With this, we can use the </a:t>
            </a:r>
            <a:r>
              <a:rPr lang="en-US" sz="3000" dirty="0" err="1">
                <a:solidFill>
                  <a:prstClr val="black"/>
                </a:solidFill>
              </a:rPr>
              <a:t>Aircrack</a:t>
            </a:r>
            <a:r>
              <a:rPr lang="en-US" sz="3000" dirty="0">
                <a:solidFill>
                  <a:prstClr val="black"/>
                </a:solidFill>
              </a:rPr>
              <a:t>-NG suite of wireless auditing tools to attack the wireless communication channel that the drone uses. With these tools we will be able to capture communication between the drone and the drone ground control station, allowing us to leverage that data to develop drone attack methods, relating to our communications threat model.</a:t>
            </a:r>
          </a:p>
        </p:txBody>
      </p:sp>
      <p:pic>
        <p:nvPicPr>
          <p:cNvPr id="9" name="Picture 8"/>
          <p:cNvPicPr>
            <a:picLocks noChangeAspect="1"/>
          </p:cNvPicPr>
          <p:nvPr/>
        </p:nvPicPr>
        <p:blipFill>
          <a:blip r:embed="rId5"/>
          <a:stretch>
            <a:fillRect/>
          </a:stretch>
        </p:blipFill>
        <p:spPr>
          <a:xfrm>
            <a:off x="21945600" y="13249411"/>
            <a:ext cx="8510954" cy="5319943"/>
          </a:xfrm>
          <a:prstGeom prst="rect">
            <a:avLst/>
          </a:prstGeom>
        </p:spPr>
      </p:pic>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194</TotalTime>
  <Words>984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Security For robotics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 Emily Serafine</dc:creator>
  <cp:lastModifiedBy>Longman, Emily Serafine</cp:lastModifiedBy>
  <cp:revision>15</cp:revision>
  <dcterms:created xsi:type="dcterms:W3CDTF">2017-03-13T04:06:06Z</dcterms:created>
  <dcterms:modified xsi:type="dcterms:W3CDTF">2017-04-17T21:35:56Z</dcterms:modified>
</cp:coreProperties>
</file>