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9" r:id="rId7"/>
    <p:sldId id="260" r:id="rId8"/>
    <p:sldId id="261" r:id="rId9"/>
    <p:sldId id="258" r:id="rId10"/>
    <p:sldId id="264" r:id="rId11"/>
    <p:sldId id="266" r:id="rId12"/>
    <p:sldId id="262" r:id="rId13"/>
    <p:sldId id="263" r:id="rId14"/>
    <p:sldId id="275" r:id="rId15"/>
    <p:sldId id="265" r:id="rId16"/>
    <p:sldId id="267" r:id="rId17"/>
    <p:sldId id="268" r:id="rId18"/>
    <p:sldId id="270" r:id="rId19"/>
    <p:sldId id="269" r:id="rId20"/>
    <p:sldId id="271" r:id="rId21"/>
    <p:sldId id="27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52591-B792-4E78-81C6-EDFA4DE6E203}" v="6" dt="2024-04-30T07:16:27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55856-6765-4663-A8E1-4F395CA19DEA}" type="datetimeFigureOut">
              <a:rPr lang="it-CH" smtClean="0"/>
              <a:t>30.04.2024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A16F4-7CBB-496E-931C-5048DDEC117F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9684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/>
              <a:t>TO DO:</a:t>
            </a:r>
          </a:p>
          <a:p>
            <a:endParaRPr lang="it-CH"/>
          </a:p>
          <a:p>
            <a:r>
              <a:rPr lang="it-CH"/>
              <a:t>Indicare le varie parti sull’immagine!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3461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1. Potrebbe causare ambiguità nell'identificazione dell'origine degli allegati e complicazioni nella gestione dei dati.</a:t>
            </a:r>
          </a:p>
          <a:p>
            <a:endParaRPr lang="it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2. Senza un'adeguata gestione, questo problema potrebbe compromettere l'integrità dei dati e la conservazione dei documenti.</a:t>
            </a:r>
          </a:p>
          <a:p>
            <a:endParaRPr lang="it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3. Questo comporta il rischio di errori di visualizzazione o di apertura dei file, oltre alla potenziale esposizione a contenuti dannosi o non autorizzati.</a:t>
            </a:r>
          </a:p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013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COME/COSA implementare</a:t>
            </a:r>
            <a:br>
              <a:rPr lang="it-CH"/>
            </a:br>
            <a:br>
              <a:rPr lang="it-CH"/>
            </a:br>
            <a:r>
              <a:rPr lang="it-CH"/>
              <a:t>1. Implementare la logica per assegnare correttamente il modulo a ciascun allegato durante il caricamento.</a:t>
            </a:r>
          </a:p>
          <a:p>
            <a:endParaRPr lang="it-CH"/>
          </a:p>
          <a:p>
            <a:r>
              <a:rPr lang="it-CH"/>
              <a:t>2. Aggiungere un controllo durante il caricamento per gestire i file con nomi duplicati in modo appropriato (ad esempio, aggiungere un suffisso univoco).</a:t>
            </a:r>
          </a:p>
          <a:p>
            <a:endParaRPr lang="it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3. Utilizzare tecniche di verifica del contenuto per garantire che il file sia conforme al tipo dichiarato.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5216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Il progetto di sviluppo della libreria per la gestione degli allegati in PHP è stato impegnativo ma gratificante.</a:t>
            </a:r>
          </a:p>
          <a:p>
            <a:endParaRPr lang="it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/>
              <a:t>Nonostante le sfide incontrate, la libreria rappresenta una soluzione funzionale per la gestione degli allegati in ambiente PHP.</a:t>
            </a:r>
          </a:p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9281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/>
              <a:t>TO DO:</a:t>
            </a:r>
          </a:p>
          <a:p>
            <a:endParaRPr lang="it-CH"/>
          </a:p>
          <a:p>
            <a:r>
              <a:rPr lang="it-CH"/>
              <a:t>Parlare di come ho fatto ad organizzare e seguire il mio diagramma di </a:t>
            </a:r>
            <a:r>
              <a:rPr lang="it-CH" err="1"/>
              <a:t>Gantt</a:t>
            </a:r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1577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/>
              <a:t>TO DO:</a:t>
            </a:r>
          </a:p>
          <a:p>
            <a:endParaRPr lang="it-CH"/>
          </a:p>
          <a:p>
            <a:r>
              <a:rPr lang="it-CH"/>
              <a:t>Spiegare in generale le varie funzionalità + i criteri parametrici configurabili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881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jQuery: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Utilizzato per gestire le richieste AJAX e le interazioni client-side.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Semplifica il processo di comunicazione asincrona con il server.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Fornisce un'interfaccia facile da usare per manipolare il DOM e gestire eventi.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PHP (</a:t>
            </a:r>
            <a:r>
              <a:rPr lang="it-CH" b="1" i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Hypertext</a:t>
            </a: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it-CH" b="1" i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Preprocessor</a:t>
            </a: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):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Linguaggio di scripting lato server per gestire la logica di business e l'accesso ai dati.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Utilizzato per elaborare le richieste del client, recuperare dati dal database e generare risposte dinamiche.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Assicura la sicurezza e l'affidabilità delle operazioni eseguite lato server.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AJAX (</a:t>
            </a:r>
            <a:r>
              <a:rPr lang="it-CH" b="1" i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Asynchronous</a:t>
            </a: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JavaScript and XML):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Tecnica di sviluppo web che consente di inviare e ricevere dati dal server senza dover ricaricare l'intera pagina.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Utilizzato per effettuare richieste asincrone al server per operazioni come il recupero degli allegati.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Migliora l'esperienza utente fornendo risposte immediate e aggiornamenti dinamici del contenuto.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Blob (</a:t>
            </a:r>
            <a:r>
              <a:rPr lang="it-CH" b="1" i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Binary</a:t>
            </a: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Large Object):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Utilizzato per rappresentare dati binari, come file, in forma di oggetti JavaScript lato client.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Consente di manipolare e visualizzare file binari come immagini, video o documenti.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Garantisce la sicurezza dei dati sensibili, poiché i dati dell'allegato sono trattati in modo sicuro e non accessibile direttamente dall'utente.</a:t>
            </a:r>
          </a:p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34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/>
              <a:t>TO DO:</a:t>
            </a:r>
          </a:p>
          <a:p>
            <a:endParaRPr lang="it-CH"/>
          </a:p>
          <a:p>
            <a:r>
              <a:rPr lang="it-CH"/>
              <a:t>Spiegare la prima versione del DB (dove non era ottimizzata) e spiegare come sono arrivata a questa soluzione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200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CH" sz="1800" i="1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ajax_services.php</a:t>
            </a:r>
            <a:r>
              <a:rPr lang="it-CH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CH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 occupa di ricevere le richieste AJAX dal frontend, processarle e restituire le risposte appropriate.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it-CH" sz="18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CH" sz="1800" i="1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attachment.lib.js</a:t>
            </a:r>
            <a:r>
              <a:rPr lang="it-CH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CH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Gestisce operazioni come l'upload e la visualizzazione degli allegati nell'interfaccia utente.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it-CH" sz="18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2400"/>
              </a:spcAft>
              <a:buFont typeface="Symbol" panose="05050102010706020507" pitchFamily="18" charset="2"/>
              <a:buChar char=""/>
            </a:pPr>
            <a:r>
              <a:rPr lang="it-CH" sz="1800" i="1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attachment.lib.php</a:t>
            </a:r>
            <a:r>
              <a:rPr lang="it-CH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 algn="l">
              <a:lnSpc>
                <a:spcPct val="115000"/>
              </a:lnSpc>
              <a:spcAft>
                <a:spcPts val="2400"/>
              </a:spcAft>
              <a:buFont typeface="Symbol" panose="05050102010706020507" pitchFamily="18" charset="2"/>
              <a:buChar char=""/>
            </a:pPr>
            <a:r>
              <a:rPr lang="it-CH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Contiene le funzioni PHP per la gestione degli allegati, inclusi metodi per l'upload, la visualizzazione e la gestione dei file allegati nel database.</a:t>
            </a:r>
          </a:p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82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Obiettivo della Funzione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Gestire il caricamento di allegati da parte degli utenti.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Input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la funzione si aspetta che venga fornito un file tramite il campo 'attachment' nel $_FILES array.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Output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Restituisce il percorso del file caricato se il caricamento ha successo.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Restituisce un messaggio di errore se si verificano problemi durante il caricamento o se il tipo o la dimensione del file non sono validi.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Utilizzo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La funzione può essere chiamata quando un utente carica un file come parte di un'operazione nel sistema.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È utile per garantire che solo file validi vengano caricati e per gestire eventuali errori durante il processo di caricamento.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53361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Trattamento sicuro dei dati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Questo significa che i file allegati non sono accessibili o modificabili dall'utente tramite il browser, riducendo il rischio di accessi non autorizzati o manipolazioni indesiderate.</a:t>
            </a:r>
          </a:p>
          <a:p>
            <a:pPr algn="l">
              <a:buFont typeface="+mj-lt"/>
              <a:buAutoNum type="arabicPeriod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Limitazioni di accesso 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Le operazioni di accesso e manipolazione dei file allegati avvengono lato server, dove possono essere implementati controlli di sicurezza e autenticazione per garantire che solo gli utenti autorizzati possano accedere ai dati.</a:t>
            </a:r>
          </a:p>
          <a:p>
            <a:pPr algn="l">
              <a:buFont typeface="+mj-lt"/>
              <a:buAutoNum type="arabicPeriod"/>
            </a:pPr>
            <a:endParaRPr lang="it-CH" b="0" i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it-CH" b="1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Contenuto sicuro</a:t>
            </a:r>
            <a:r>
              <a:rPr lang="it-CH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 Ciò significa che l'utente può visualizzare e interagire con il contenuto dell'allegato in modo sicuro, senza rischi associati alla manipolazione diretta del file.</a:t>
            </a:r>
          </a:p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25766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16F4-7CBB-496E-931C-5048DDEC117F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499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0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9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1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0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6420A2C-EC65-499C-857B-411039F9091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1D3A3E-3A74-4F2E-85B0-9CAADC5D72D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6D5CF-DB23-0D67-E03C-C98C25CA8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/>
              <a:t>Libreria</a:t>
            </a:r>
            <a:r>
              <a:rPr lang="en-US"/>
              <a:t> Full Stack per la </a:t>
            </a:r>
            <a:r>
              <a:rPr lang="it-CH"/>
              <a:t>gestione</a:t>
            </a:r>
            <a:r>
              <a:rPr lang="en-US"/>
              <a:t> </a:t>
            </a:r>
            <a:r>
              <a:rPr lang="it-CH"/>
              <a:t>degli</a:t>
            </a:r>
            <a:r>
              <a:rPr lang="en-US"/>
              <a:t> </a:t>
            </a:r>
            <a:r>
              <a:rPr lang="it-CH"/>
              <a:t>allegati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705309-5347-060B-2099-038C3FFF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/>
              <a:t>Presentazione LPI – Giada Pintos </a:t>
            </a:r>
          </a:p>
        </p:txBody>
      </p:sp>
    </p:spTree>
    <p:extLst>
      <p:ext uri="{BB962C8B-B14F-4D97-AF65-F5344CB8AC3E}">
        <p14:creationId xmlns:p14="http://schemas.microsoft.com/office/powerpoint/2010/main" val="20011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Realizzazione:</a:t>
            </a:r>
            <a:br>
              <a:rPr lang="it-CH"/>
            </a:br>
            <a:r>
              <a:rPr lang="it-CH"/>
              <a:t>struttura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114038" cy="3438458"/>
          </a:xfrm>
        </p:spPr>
        <p:txBody>
          <a:bodyPr>
            <a:normAutofit/>
          </a:bodyPr>
          <a:lstStyle/>
          <a:p>
            <a:r>
              <a:rPr lang="it-CH"/>
              <a:t>attachments (folder): Questa cartella contiene i file principali della libreria</a:t>
            </a:r>
          </a:p>
          <a:p>
            <a:r>
              <a:rPr lang="it-CH"/>
              <a:t>ajax_services.php: Questo file gestisce i servizi AJAX per la gestione degli allegati. </a:t>
            </a:r>
          </a:p>
        </p:txBody>
      </p:sp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32DFC38-11E2-5B71-5057-9EE8F752E6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r="31764"/>
          <a:stretch/>
        </p:blipFill>
        <p:spPr bwMode="auto">
          <a:xfrm>
            <a:off x="3062391" y="4290598"/>
            <a:ext cx="2633559" cy="12665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E3F97D3-FB69-8666-66A7-0B54E417A4AE}"/>
              </a:ext>
            </a:extLst>
          </p:cNvPr>
          <p:cNvSpPr txBox="1">
            <a:spLocks/>
          </p:cNvSpPr>
          <p:nvPr/>
        </p:nvSpPr>
        <p:spPr>
          <a:xfrm>
            <a:off x="6496049" y="2571369"/>
            <a:ext cx="4114038" cy="343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/>
              <a:t>attachment.lib.js: Questo file contiene le funzioni JavaScript necessarie per l'interazione con gli allegati sul lato client.</a:t>
            </a:r>
          </a:p>
          <a:p>
            <a:r>
              <a:rPr lang="it-CH"/>
              <a:t>attachment.lib.php: Questo file contiene le funzioni PHP per la gestione degli allegati sul lato server.</a:t>
            </a:r>
          </a:p>
        </p:txBody>
      </p:sp>
    </p:spTree>
    <p:extLst>
      <p:ext uri="{BB962C8B-B14F-4D97-AF65-F5344CB8AC3E}">
        <p14:creationId xmlns:p14="http://schemas.microsoft.com/office/powerpoint/2010/main" val="122518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Realizzazione:</a:t>
            </a:r>
            <a:br>
              <a:rPr lang="it-CH"/>
            </a:br>
            <a:r>
              <a:rPr lang="it-CH"/>
              <a:t>Funzione upload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1538" y="2376737"/>
            <a:ext cx="4264411" cy="36963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CH" u="sng"/>
              <a:t>Step-by-Step:</a:t>
            </a:r>
          </a:p>
          <a:p>
            <a:pPr marL="342900" indent="-342900">
              <a:buFont typeface="+mj-lt"/>
              <a:buAutoNum type="arabicPeriod"/>
            </a:pPr>
            <a:r>
              <a:rPr lang="it-CH"/>
              <a:t>Verifica se è stato fornito un file e se non ci sono errori durante il caricamento.</a:t>
            </a:r>
          </a:p>
          <a:p>
            <a:pPr marL="342900" indent="-342900">
              <a:buFont typeface="+mj-lt"/>
              <a:buAutoNum type="arabicPeriod"/>
            </a:pPr>
            <a:r>
              <a:rPr lang="it-CH"/>
              <a:t>Controlla se il tipo del file è consentito in base ai parametri del database.</a:t>
            </a:r>
          </a:p>
          <a:p>
            <a:pPr marL="342900" indent="-342900">
              <a:buFont typeface="+mj-lt"/>
              <a:buAutoNum type="arabicPeriod"/>
            </a:pPr>
            <a:r>
              <a:rPr lang="it-CH"/>
              <a:t>Controlla se la dimensione del file non supera il limite del parametro</a:t>
            </a:r>
          </a:p>
          <a:p>
            <a:pPr marL="342900" indent="-342900">
              <a:buFont typeface="+mj-lt"/>
              <a:buAutoNum type="arabicPeriod"/>
            </a:pPr>
            <a:r>
              <a:rPr lang="it-CH"/>
              <a:t>Se tutto è corretto, sposta il file nella directory specificata e restituisce il percorso del file caricato.</a:t>
            </a:r>
          </a:p>
          <a:p>
            <a:pPr marL="342900" indent="-342900">
              <a:buFont typeface="+mj-lt"/>
              <a:buAutoNum type="arabicPeriod"/>
            </a:pPr>
            <a:r>
              <a:rPr lang="it-CH"/>
              <a:t>Registra gli eventi di caricamento nel log per monitorare l'attività degli utenti.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080D30-6C41-66AB-3B62-C9C4B90D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2" y="2376737"/>
            <a:ext cx="5240607" cy="36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6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Realizzazione:</a:t>
            </a:r>
            <a:br>
              <a:rPr lang="it-CH"/>
            </a:br>
            <a:r>
              <a:rPr lang="it-CH"/>
              <a:t>sicurezza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6565" y="2183482"/>
            <a:ext cx="4237463" cy="4100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CH"/>
              <a:t>La sicurezza del blob per la gestione degli allegati deriva da diversi fattori: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/>
              <a:t>Limitazioni di accesso: </a:t>
            </a:r>
            <a:r>
              <a:rPr lang="it-CH"/>
              <a:t>Poiché i dati dell'allegato sono trattati lato client e non sono accessibili direttamente dall'utente, le operazioni di accesso e manipolazione dei file allegati avvengono lato server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/>
              <a:t>Contenuto sicuro</a:t>
            </a:r>
            <a:r>
              <a:rPr lang="it-CH"/>
              <a:t>: Utilizzando il blob, è possibile visualizzare il contenuto dell'allegato (ad esempio, un'immagine, un documento PDF o un video) senza dover esporre direttamente il file originale all'utente.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D02C58-88CF-F01A-59D4-A327E204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23" y="2889033"/>
            <a:ext cx="5796915" cy="339518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B82DC8D-7AD1-A664-B3C1-178F3FA5C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723" y="2183482"/>
            <a:ext cx="5785322" cy="454561"/>
          </a:xfrm>
          <a:prstGeom prst="rect">
            <a:avLst/>
          </a:prstGeom>
        </p:spPr>
      </p:pic>
      <p:sp>
        <p:nvSpPr>
          <p:cNvPr id="10" name="Freccia in su 9">
            <a:extLst>
              <a:ext uri="{FF2B5EF4-FFF2-40B4-BE49-F238E27FC236}">
                <a16:creationId xmlns:a16="http://schemas.microsoft.com/office/drawing/2014/main" id="{45A7654A-4D35-2979-8497-82E871D0CE5D}"/>
              </a:ext>
            </a:extLst>
          </p:cNvPr>
          <p:cNvSpPr/>
          <p:nvPr/>
        </p:nvSpPr>
        <p:spPr>
          <a:xfrm rot="2593481">
            <a:off x="7160788" y="2502086"/>
            <a:ext cx="447675" cy="456819"/>
          </a:xfrm>
          <a:prstGeom prst="upArrow">
            <a:avLst/>
          </a:prstGeom>
          <a:solidFill>
            <a:srgbClr val="C0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512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06B18-BEC2-DC65-7648-0C1B739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05456"/>
          </a:xfrm>
        </p:spPr>
        <p:txBody>
          <a:bodyPr>
            <a:normAutofit/>
          </a:bodyPr>
          <a:lstStyle/>
          <a:p>
            <a:r>
              <a:rPr lang="it-CH" strike="sngStrike"/>
              <a:t>Introduzione</a:t>
            </a:r>
          </a:p>
          <a:p>
            <a:r>
              <a:rPr lang="it-CH" strike="sngStrike"/>
              <a:t>Obiettivi</a:t>
            </a:r>
          </a:p>
          <a:p>
            <a:r>
              <a:rPr lang="it-CH" strike="sngStrike"/>
              <a:t>Realizzazione</a:t>
            </a:r>
          </a:p>
          <a:p>
            <a:r>
              <a:rPr lang="it-CH"/>
              <a:t>Problemi irrisolti </a:t>
            </a:r>
          </a:p>
          <a:p>
            <a:r>
              <a:rPr lang="it-CH"/>
              <a:t>Implementazioni future</a:t>
            </a:r>
          </a:p>
          <a:p>
            <a:r>
              <a:rPr lang="it-CH"/>
              <a:t>Conclusioni</a:t>
            </a:r>
          </a:p>
          <a:p>
            <a:endParaRPr lang="it-CH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F5A311-D61A-D477-0EF1-B107025F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20044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Problemi irrisolti: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6565" y="2183482"/>
            <a:ext cx="4237463" cy="410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dirty="0"/>
              <a:t>1. Controllo del Modulo di Appartenenza:</a:t>
            </a:r>
          </a:p>
          <a:p>
            <a:pPr lvl="1"/>
            <a:r>
              <a:rPr lang="it-CH" dirty="0"/>
              <a:t>La logica per determinare il modulo di provenienza degli allegati non è stata completamente implementata.</a:t>
            </a:r>
          </a:p>
          <a:p>
            <a:pPr lvl="1"/>
            <a:endParaRPr lang="it-CH" dirty="0"/>
          </a:p>
          <a:p>
            <a:pPr marL="0" indent="0">
              <a:buNone/>
            </a:pPr>
            <a:r>
              <a:rPr lang="it-CH" dirty="0"/>
              <a:t>2. Rischio di Sovrascrittura dei File:</a:t>
            </a:r>
          </a:p>
          <a:p>
            <a:pPr lvl="1"/>
            <a:r>
              <a:rPr lang="it-CH" dirty="0"/>
              <a:t>La sovrascrittura silenziosa dei file con nomi duplicati può portare alla perdita accidentale di dati.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0EE38D1B-85A2-110E-59BE-5AD6FC4EC7AC}"/>
              </a:ext>
            </a:extLst>
          </p:cNvPr>
          <p:cNvSpPr txBox="1">
            <a:spLocks/>
          </p:cNvSpPr>
          <p:nvPr/>
        </p:nvSpPr>
        <p:spPr>
          <a:xfrm>
            <a:off x="6437974" y="2920600"/>
            <a:ext cx="4237463" cy="1968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/>
              <a:t>3.  Modifiche Manuali delle Estensioni:</a:t>
            </a:r>
          </a:p>
          <a:p>
            <a:pPr lvl="1"/>
            <a:r>
              <a:rPr lang="it-CH"/>
              <a:t>La mancanza di controlli sull'integrità dei file potrebbe consentire a utenti malintenzionati di manipolare manualmente le estensioni dei file per ingannare il sistema.</a:t>
            </a:r>
          </a:p>
        </p:txBody>
      </p:sp>
    </p:spTree>
    <p:extLst>
      <p:ext uri="{BB962C8B-B14F-4D97-AF65-F5344CB8AC3E}">
        <p14:creationId xmlns:p14="http://schemas.microsoft.com/office/powerpoint/2010/main" val="297186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06B18-BEC2-DC65-7648-0C1B739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05456"/>
          </a:xfrm>
        </p:spPr>
        <p:txBody>
          <a:bodyPr>
            <a:normAutofit/>
          </a:bodyPr>
          <a:lstStyle/>
          <a:p>
            <a:r>
              <a:rPr lang="it-CH" strike="sngStrike"/>
              <a:t>Introduzione</a:t>
            </a:r>
          </a:p>
          <a:p>
            <a:r>
              <a:rPr lang="it-CH" strike="sngStrike"/>
              <a:t>Obiettivi</a:t>
            </a:r>
          </a:p>
          <a:p>
            <a:r>
              <a:rPr lang="it-CH" strike="sngStrike"/>
              <a:t>Realizzazione</a:t>
            </a:r>
          </a:p>
          <a:p>
            <a:r>
              <a:rPr lang="it-CH" strike="sngStrike"/>
              <a:t>Problemi irrisolti </a:t>
            </a:r>
          </a:p>
          <a:p>
            <a:r>
              <a:rPr lang="it-CH"/>
              <a:t>Implementazioni future</a:t>
            </a:r>
          </a:p>
          <a:p>
            <a:r>
              <a:rPr lang="it-CH"/>
              <a:t>Conclusioni</a:t>
            </a:r>
          </a:p>
          <a:p>
            <a:endParaRPr lang="it-CH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F5A311-D61A-D477-0EF1-B107025F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44565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Implementazioni Future:</a:t>
            </a:r>
            <a:br>
              <a:rPr lang="it-CH"/>
            </a:br>
            <a:r>
              <a:rPr lang="it-CH"/>
              <a:t>(Soluzioni)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6562" y="2159004"/>
            <a:ext cx="4237463" cy="410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sz="1600" dirty="0"/>
              <a:t>1. Controllo del Modulo di Appartenenza:</a:t>
            </a:r>
          </a:p>
          <a:p>
            <a:pPr lvl="1"/>
            <a:r>
              <a:rPr lang="it-CH" dirty="0"/>
              <a:t>Aggiungere un campo "modulo" nella tabella degli allegati per identificare il modulo di provenienza dell'allegato.</a:t>
            </a:r>
          </a:p>
          <a:p>
            <a:pPr lvl="1"/>
            <a:endParaRPr lang="it-CH" dirty="0"/>
          </a:p>
          <a:p>
            <a:pPr marL="0" indent="0">
              <a:buNone/>
            </a:pPr>
            <a:r>
              <a:rPr lang="it-CH" sz="1600" dirty="0"/>
              <a:t>2. . Rischio di Sovrascrittura dei File:</a:t>
            </a:r>
          </a:p>
          <a:p>
            <a:pPr lvl="1"/>
            <a:r>
              <a:rPr lang="it-CH" dirty="0"/>
              <a:t>Modificare la politica di gestione dei nomi dei file per evitare sovrascritture accidentali.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0EE38D1B-85A2-110E-59BE-5AD6FC4EC7AC}"/>
              </a:ext>
            </a:extLst>
          </p:cNvPr>
          <p:cNvSpPr txBox="1">
            <a:spLocks/>
          </p:cNvSpPr>
          <p:nvPr/>
        </p:nvSpPr>
        <p:spPr>
          <a:xfrm>
            <a:off x="6437975" y="2883278"/>
            <a:ext cx="4237463" cy="1763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3.  Modifiche Manuali delle Estensioni:</a:t>
            </a:r>
          </a:p>
          <a:p>
            <a:pPr lvl="1"/>
            <a:r>
              <a:rPr lang="it-CH" dirty="0"/>
              <a:t>Implementare un controllo dell'integrità del file durante il caricamento per verificare che l'estensione corrisponda al tipo di file effettivo.</a:t>
            </a:r>
          </a:p>
        </p:txBody>
      </p:sp>
    </p:spTree>
    <p:extLst>
      <p:ext uri="{BB962C8B-B14F-4D97-AF65-F5344CB8AC3E}">
        <p14:creationId xmlns:p14="http://schemas.microsoft.com/office/powerpoint/2010/main" val="354264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06B18-BEC2-DC65-7648-0C1B739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05456"/>
          </a:xfrm>
        </p:spPr>
        <p:txBody>
          <a:bodyPr>
            <a:normAutofit/>
          </a:bodyPr>
          <a:lstStyle/>
          <a:p>
            <a:r>
              <a:rPr lang="it-CH" strike="sngStrike"/>
              <a:t>Introduzione</a:t>
            </a:r>
          </a:p>
          <a:p>
            <a:r>
              <a:rPr lang="it-CH" strike="sngStrike"/>
              <a:t>Obiettivi</a:t>
            </a:r>
          </a:p>
          <a:p>
            <a:r>
              <a:rPr lang="it-CH" strike="sngStrike"/>
              <a:t>Realizzazione</a:t>
            </a:r>
          </a:p>
          <a:p>
            <a:r>
              <a:rPr lang="it-CH" strike="sngStrike"/>
              <a:t>Problemi irrisolti </a:t>
            </a:r>
          </a:p>
          <a:p>
            <a:r>
              <a:rPr lang="it-CH" strike="sngStrike"/>
              <a:t>Implementazioni future</a:t>
            </a:r>
          </a:p>
          <a:p>
            <a:r>
              <a:rPr lang="it-CH"/>
              <a:t>Conclusioni</a:t>
            </a:r>
          </a:p>
          <a:p>
            <a:endParaRPr lang="it-CH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F5A311-D61A-D477-0EF1-B107025F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37244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358426"/>
            <a:ext cx="7729728" cy="375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sz="1600" b="1"/>
              <a:t>Problemi riscontrati:</a:t>
            </a:r>
          </a:p>
          <a:p>
            <a:pPr marL="342900" indent="-342900">
              <a:buFont typeface="+mj-lt"/>
              <a:buAutoNum type="arabicPeriod"/>
            </a:pPr>
            <a:r>
              <a:rPr lang="it-CH" sz="1600"/>
              <a:t>Progettazione iniziale del DB errata</a:t>
            </a:r>
          </a:p>
          <a:p>
            <a:pPr marL="342900" indent="-342900">
              <a:buFont typeface="+mj-lt"/>
              <a:buAutoNum type="arabicPeriod"/>
            </a:pPr>
            <a:r>
              <a:rPr lang="it-CH" sz="1600"/>
              <a:t>Non aver sviluppato esternamente al modulo le funzioni</a:t>
            </a:r>
          </a:p>
          <a:p>
            <a:pPr marL="342900" indent="-342900">
              <a:buFont typeface="+mj-lt"/>
              <a:buAutoNum type="arabicPeriod"/>
            </a:pPr>
            <a:r>
              <a:rPr lang="it-CH" sz="1600"/>
              <a:t>Uso delle librerie sviluppate dai colleghi (per rispetto delle norme aziendali)</a:t>
            </a:r>
          </a:p>
          <a:p>
            <a:pPr marL="0" indent="0">
              <a:buNone/>
            </a:pPr>
            <a:endParaRPr lang="it-CH" sz="1600"/>
          </a:p>
          <a:p>
            <a:pPr marL="0" indent="0">
              <a:buNone/>
            </a:pPr>
            <a:r>
              <a:rPr lang="it-CH" sz="1600" b="1"/>
              <a:t>In conclusione:</a:t>
            </a:r>
          </a:p>
          <a:p>
            <a:r>
              <a:rPr lang="it-CH" sz="1600"/>
              <a:t>L'analisi dettagliata dei requisiti e delle esigenze specifiche ha guidato con successo l'intero processo di sviluppo.</a:t>
            </a:r>
          </a:p>
          <a:p>
            <a:r>
              <a:rPr lang="it-CH" sz="1600"/>
              <a:t>L'integrazione della libreria in moduli diversi ha evidenziato la complessità dell'interoperabilità, ma ha anche portato a una maggiore comprensione delle esigenze del progetto.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0EE38D1B-85A2-110E-59BE-5AD6FC4EC7AC}"/>
              </a:ext>
            </a:extLst>
          </p:cNvPr>
          <p:cNvSpPr txBox="1">
            <a:spLocks/>
          </p:cNvSpPr>
          <p:nvPr/>
        </p:nvSpPr>
        <p:spPr>
          <a:xfrm>
            <a:off x="6437974" y="2183482"/>
            <a:ext cx="4237463" cy="410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482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0226D8-AF55-6816-C702-2A5E9F7D9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/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C7F30A-342F-BA4E-E6F9-2B28543D3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/>
              <a:t>Presentazione LPI – Giada Pintos</a:t>
            </a:r>
          </a:p>
        </p:txBody>
      </p:sp>
    </p:spTree>
    <p:extLst>
      <p:ext uri="{BB962C8B-B14F-4D97-AF65-F5344CB8AC3E}">
        <p14:creationId xmlns:p14="http://schemas.microsoft.com/office/powerpoint/2010/main" val="346666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06B18-BEC2-DC65-7648-0C1B739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05456"/>
          </a:xfrm>
        </p:spPr>
        <p:txBody>
          <a:bodyPr>
            <a:normAutofit/>
          </a:bodyPr>
          <a:lstStyle/>
          <a:p>
            <a:r>
              <a:rPr lang="it-CH"/>
              <a:t>Introduzione</a:t>
            </a:r>
          </a:p>
          <a:p>
            <a:r>
              <a:rPr lang="it-CH"/>
              <a:t>Obiettivi</a:t>
            </a:r>
          </a:p>
          <a:p>
            <a:r>
              <a:rPr lang="it-CH"/>
              <a:t>Realizzazione</a:t>
            </a:r>
          </a:p>
          <a:p>
            <a:r>
              <a:rPr lang="it-CH"/>
              <a:t>Problemi irrisolti </a:t>
            </a:r>
          </a:p>
          <a:p>
            <a:r>
              <a:rPr lang="it-CH"/>
              <a:t>Implementazioni future</a:t>
            </a:r>
          </a:p>
          <a:p>
            <a:r>
              <a:rPr lang="it-CH"/>
              <a:t>Conclusioni</a:t>
            </a:r>
          </a:p>
          <a:p>
            <a:endParaRPr lang="it-CH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35E5A024-859C-9907-B2FF-AEDB0A84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3950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BE52E-B7C9-E859-D5B9-87A487BE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Introduzione: </a:t>
            </a:r>
            <a:br>
              <a:rPr lang="it-CH"/>
            </a:br>
            <a:r>
              <a:rPr lang="it-CH"/>
              <a:t>Scopo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6E70B-F8FB-25F6-B361-E17D2963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0" y="2278863"/>
            <a:ext cx="4271771" cy="4017162"/>
          </a:xfrm>
        </p:spPr>
        <p:txBody>
          <a:bodyPr>
            <a:normAutofit lnSpcReduction="10000"/>
          </a:bodyPr>
          <a:lstStyle/>
          <a:p>
            <a:r>
              <a:rPr lang="it-CH" b="1"/>
              <a:t>Obiettivo</a:t>
            </a:r>
            <a:r>
              <a:rPr lang="it-CH"/>
              <a:t>: Creare una libreria Full Stack per gestire in modo avanzato gli allegati nelle applicazioni web.</a:t>
            </a:r>
          </a:p>
          <a:p>
            <a:r>
              <a:rPr lang="it-CH" b="1"/>
              <a:t>Caratteristiche principali</a:t>
            </a:r>
            <a:r>
              <a:rPr lang="it-CH"/>
              <a:t>:</a:t>
            </a:r>
          </a:p>
          <a:p>
            <a:pPr lvl="1"/>
            <a:r>
              <a:rPr lang="it-CH" u="sng"/>
              <a:t>Filtro di ricerca</a:t>
            </a:r>
            <a:r>
              <a:rPr lang="it-CH"/>
              <a:t> per una rapida individuazione degli allegati.</a:t>
            </a:r>
          </a:p>
          <a:p>
            <a:pPr lvl="1"/>
            <a:r>
              <a:rPr lang="it-CH" u="sng"/>
              <a:t>Upload, view e delete </a:t>
            </a:r>
            <a:r>
              <a:rPr lang="it-CH"/>
              <a:t>(funzioni primarie) degli allegati</a:t>
            </a:r>
          </a:p>
          <a:p>
            <a:pPr lvl="1"/>
            <a:r>
              <a:rPr lang="it-CH" u="sng"/>
              <a:t>Log degli eventi </a:t>
            </a:r>
            <a:r>
              <a:rPr lang="it-CH"/>
              <a:t>per tracciare le attività legate agli allegati.</a:t>
            </a:r>
          </a:p>
          <a:p>
            <a:pPr lvl="1"/>
            <a:r>
              <a:rPr lang="it-CH" u="sng"/>
              <a:t>Configurazione tramite una tabella di parametri</a:t>
            </a:r>
            <a:r>
              <a:rPr lang="it-CH"/>
              <a:t> per controllare tipo, dimensione e percorso dei file.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4FF4745-9B83-A48D-9E03-12E2FFA7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21" y="2278863"/>
            <a:ext cx="4271771" cy="40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9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BE52E-B7C9-E859-D5B9-87A487BE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64642"/>
            <a:ext cx="7729728" cy="1188720"/>
          </a:xfrm>
        </p:spPr>
        <p:txBody>
          <a:bodyPr/>
          <a:lstStyle/>
          <a:p>
            <a:r>
              <a:rPr lang="it-CH"/>
              <a:t>Introduzione: </a:t>
            </a:r>
            <a:br>
              <a:rPr lang="it-CH"/>
            </a:br>
            <a:r>
              <a:rPr lang="it-CH"/>
              <a:t>pianificazione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7412D5-6989-BD93-1F76-CCC02673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960" y="2428875"/>
            <a:ext cx="10740079" cy="412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6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06B18-BEC2-DC65-7648-0C1B739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05456"/>
          </a:xfrm>
        </p:spPr>
        <p:txBody>
          <a:bodyPr>
            <a:normAutofit/>
          </a:bodyPr>
          <a:lstStyle/>
          <a:p>
            <a:r>
              <a:rPr lang="it-CH" strike="sngStrike"/>
              <a:t>Introduzione</a:t>
            </a:r>
          </a:p>
          <a:p>
            <a:r>
              <a:rPr lang="it-CH"/>
              <a:t>Obiettivi</a:t>
            </a:r>
          </a:p>
          <a:p>
            <a:r>
              <a:rPr lang="it-CH"/>
              <a:t>Realizzazione</a:t>
            </a:r>
          </a:p>
          <a:p>
            <a:r>
              <a:rPr lang="it-CH"/>
              <a:t>Problemi irrisolti </a:t>
            </a:r>
          </a:p>
          <a:p>
            <a:r>
              <a:rPr lang="it-CH"/>
              <a:t>Implementazioni future</a:t>
            </a:r>
          </a:p>
          <a:p>
            <a:r>
              <a:rPr lang="it-CH"/>
              <a:t>Conclusioni</a:t>
            </a:r>
          </a:p>
          <a:p>
            <a:endParaRPr lang="it-CH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F5A311-D61A-D477-0EF1-B107025F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1649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470093"/>
            <a:ext cx="7612660" cy="35668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CH" dirty="0"/>
              <a:t>Implementazione delle funzioni (di upload, view e delete)</a:t>
            </a:r>
          </a:p>
          <a:p>
            <a:pPr marL="342900" indent="-342900">
              <a:buFont typeface="+mj-lt"/>
              <a:buAutoNum type="arabicPeriod"/>
            </a:pPr>
            <a:r>
              <a:rPr lang="it-CH" dirty="0"/>
              <a:t>Implementazione del filtro di ricerca</a:t>
            </a:r>
          </a:p>
          <a:p>
            <a:pPr marL="342900" indent="-342900">
              <a:buFont typeface="+mj-lt"/>
              <a:buAutoNum type="arabicPeriod"/>
            </a:pPr>
            <a:r>
              <a:rPr lang="it-CH" dirty="0"/>
              <a:t>Parametri configurabili</a:t>
            </a:r>
          </a:p>
          <a:p>
            <a:pPr lvl="1"/>
            <a:r>
              <a:rPr lang="it-CH" dirty="0"/>
              <a:t>Gestione del tipo di file accettato</a:t>
            </a:r>
          </a:p>
          <a:p>
            <a:pPr lvl="1"/>
            <a:r>
              <a:rPr lang="it-CH" dirty="0"/>
              <a:t>Definizione della dimensione massima consentita per gli allegati</a:t>
            </a:r>
          </a:p>
          <a:p>
            <a:pPr lvl="1"/>
            <a:r>
              <a:rPr lang="it-CH" dirty="0"/>
              <a:t>Configurazione del percorso di salvataggio dei file</a:t>
            </a:r>
          </a:p>
          <a:p>
            <a:pPr marL="342900" indent="-342900">
              <a:buFont typeface="+mj-lt"/>
              <a:buAutoNum type="arabicPeriod"/>
            </a:pPr>
            <a:r>
              <a:rPr lang="it-CH" dirty="0"/>
              <a:t>Sicurezza ed efficienza</a:t>
            </a:r>
          </a:p>
          <a:p>
            <a:pPr marL="342900" indent="-342900">
              <a:buFont typeface="+mj-lt"/>
              <a:buAutoNum type="arabicPeriod"/>
            </a:pPr>
            <a:r>
              <a:rPr lang="it-CH" dirty="0"/>
              <a:t>Struttura per l’integrazione facilitata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64642"/>
            <a:ext cx="7729728" cy="1188720"/>
          </a:xfrm>
        </p:spPr>
        <p:txBody>
          <a:bodyPr/>
          <a:lstStyle/>
          <a:p>
            <a:r>
              <a:rPr lang="it-CH"/>
              <a:t>Obbiettivi principali</a:t>
            </a:r>
          </a:p>
        </p:txBody>
      </p:sp>
    </p:spTree>
    <p:extLst>
      <p:ext uri="{BB962C8B-B14F-4D97-AF65-F5344CB8AC3E}">
        <p14:creationId xmlns:p14="http://schemas.microsoft.com/office/powerpoint/2010/main" val="55271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06B18-BEC2-DC65-7648-0C1B7396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05456"/>
          </a:xfrm>
        </p:spPr>
        <p:txBody>
          <a:bodyPr>
            <a:normAutofit/>
          </a:bodyPr>
          <a:lstStyle/>
          <a:p>
            <a:r>
              <a:rPr lang="it-CH" strike="sngStrike"/>
              <a:t>Introduzione</a:t>
            </a:r>
          </a:p>
          <a:p>
            <a:r>
              <a:rPr lang="it-CH" strike="sngStrike"/>
              <a:t>Obiettivi</a:t>
            </a:r>
          </a:p>
          <a:p>
            <a:r>
              <a:rPr lang="it-CH"/>
              <a:t>Realizzazione</a:t>
            </a:r>
          </a:p>
          <a:p>
            <a:r>
              <a:rPr lang="it-CH"/>
              <a:t>Problemi irrisolti </a:t>
            </a:r>
          </a:p>
          <a:p>
            <a:r>
              <a:rPr lang="it-CH"/>
              <a:t>Implementazioni future</a:t>
            </a:r>
          </a:p>
          <a:p>
            <a:r>
              <a:rPr lang="it-CH"/>
              <a:t>Conclusioni</a:t>
            </a:r>
          </a:p>
          <a:p>
            <a:endParaRPr lang="it-CH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97F5A311-D61A-D477-0EF1-B107025F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1975"/>
            <a:ext cx="7729728" cy="1188720"/>
          </a:xfrm>
        </p:spPr>
        <p:txBody>
          <a:bodyPr/>
          <a:lstStyle/>
          <a:p>
            <a:r>
              <a:rPr lang="it-CH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06730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EFACD-8AFD-B9F1-9E35-2D6F46A4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/>
              <a:t>Realizzazione:</a:t>
            </a:r>
            <a:br>
              <a:rPr lang="it-CH"/>
            </a:br>
            <a:r>
              <a:rPr lang="it-CH"/>
              <a:t>tecnologie usate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6BB9D6-69FD-E599-BEC4-7EDF4C66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638043"/>
            <a:ext cx="4270247" cy="3101982"/>
          </a:xfrm>
        </p:spPr>
        <p:txBody>
          <a:bodyPr numCol="1">
            <a:normAutofit lnSpcReduction="10000"/>
          </a:bodyPr>
          <a:lstStyle/>
          <a:p>
            <a:r>
              <a:rPr lang="it-CH" b="1" dirty="0"/>
              <a:t>jQuery</a:t>
            </a:r>
            <a:r>
              <a:rPr lang="it-CH" dirty="0"/>
              <a:t>: Utilizzato per gestire le richieste AJAX e le interazioni client-side. </a:t>
            </a:r>
          </a:p>
          <a:p>
            <a:r>
              <a:rPr lang="it-CH" b="1" dirty="0"/>
              <a:t>PHP</a:t>
            </a:r>
            <a:r>
              <a:rPr lang="it-CH" dirty="0"/>
              <a:t>: Linguaggio di scripting lato server </a:t>
            </a:r>
          </a:p>
          <a:p>
            <a:r>
              <a:rPr lang="it-CH" b="1" dirty="0"/>
              <a:t>AJAX: </a:t>
            </a:r>
            <a:r>
              <a:rPr lang="it-CH" dirty="0"/>
              <a:t>Tecnica di sviluppo web che consente di inviare e ricevere dati dal server senza dover ricaricare l'intera pagina.</a:t>
            </a:r>
          </a:p>
          <a:p>
            <a:r>
              <a:rPr lang="it-CH" b="1" dirty="0"/>
              <a:t>Blob</a:t>
            </a:r>
            <a:r>
              <a:rPr lang="it-CH" dirty="0"/>
              <a:t> (oggetto binario): Utilizzato per rappresentare dati binari, come file, in forma di oggetti JavaScript lato client.</a:t>
            </a:r>
          </a:p>
        </p:txBody>
      </p:sp>
      <p:pic>
        <p:nvPicPr>
          <p:cNvPr id="1028" name="Picture 4" descr="add script and plugins of PHP js jquery ajax in your project">
            <a:extLst>
              <a:ext uri="{FF2B5EF4-FFF2-40B4-BE49-F238E27FC236}">
                <a16:creationId xmlns:a16="http://schemas.microsoft.com/office/drawing/2014/main" id="{25571DA2-9139-A25F-5825-A32209F8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32" y="2928358"/>
            <a:ext cx="4476554" cy="25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2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6E5700AA-A653-8302-D191-6085D6B6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1188720"/>
          </a:xfrm>
        </p:spPr>
        <p:txBody>
          <a:bodyPr/>
          <a:lstStyle/>
          <a:p>
            <a:r>
              <a:rPr lang="it-CH"/>
              <a:t>Realizzazione:</a:t>
            </a:r>
            <a:br>
              <a:rPr lang="it-CH"/>
            </a:br>
            <a:r>
              <a:rPr lang="it-CH"/>
              <a:t>schema data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A8A45A-05FD-DB21-0ECB-9A5D5248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114038" cy="3438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CH" b="1"/>
              <a:t>Obiettivo</a:t>
            </a:r>
            <a:r>
              <a:rPr lang="it-CH"/>
              <a:t>: Semplificare l'integrazione della libreria nei progetti esistenti.</a:t>
            </a:r>
          </a:p>
          <a:p>
            <a:r>
              <a:rPr lang="it-CH" b="1"/>
              <a:t>Struttura</a:t>
            </a:r>
            <a:r>
              <a:rPr lang="it-CH"/>
              <a:t>:</a:t>
            </a:r>
          </a:p>
          <a:p>
            <a:pPr lvl="1"/>
            <a:r>
              <a:rPr lang="it-CH"/>
              <a:t>Tabella "Allegati"</a:t>
            </a:r>
          </a:p>
          <a:p>
            <a:pPr lvl="1"/>
            <a:r>
              <a:rPr lang="it-CH"/>
              <a:t>Tabella "Parametri"</a:t>
            </a:r>
          </a:p>
          <a:p>
            <a:r>
              <a:rPr lang="it-CH" b="1"/>
              <a:t>Vantaggi</a:t>
            </a:r>
            <a:r>
              <a:rPr lang="it-CH"/>
              <a:t>:</a:t>
            </a:r>
          </a:p>
          <a:p>
            <a:pPr lvl="1"/>
            <a:r>
              <a:rPr lang="it-CH"/>
              <a:t>Facilità d’Uso</a:t>
            </a:r>
          </a:p>
          <a:p>
            <a:pPr lvl="1"/>
            <a:r>
              <a:rPr lang="it-CH"/>
              <a:t>Flessibilità</a:t>
            </a:r>
          </a:p>
          <a:p>
            <a:pPr lvl="1"/>
            <a:r>
              <a:rPr lang="it-CH"/>
              <a:t>Risparmio Tempo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03B100-AFDA-2804-139D-FCB522EFE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2" y="2580894"/>
            <a:ext cx="2052658" cy="158432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B741BF9-2C1B-8821-AEA1-04068881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028" y="4357273"/>
            <a:ext cx="4593794" cy="22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25908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cc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c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904C9FED8C6B49B0DE9581B0557A99" ma:contentTypeVersion="18" ma:contentTypeDescription="Creare un nuovo documento." ma:contentTypeScope="" ma:versionID="c5839643165a119e7cfab824a1ac2aec">
  <xsd:schema xmlns:xsd="http://www.w3.org/2001/XMLSchema" xmlns:xs="http://www.w3.org/2001/XMLSchema" xmlns:p="http://schemas.microsoft.com/office/2006/metadata/properties" xmlns:ns3="671ddf98-2ad2-4aca-a063-82ab42325377" xmlns:ns4="cde4738b-51c7-4a23-b6eb-258cafd05c2a" targetNamespace="http://schemas.microsoft.com/office/2006/metadata/properties" ma:root="true" ma:fieldsID="b0f13299bb5615611c1b1f86c95e87ba" ns3:_="" ns4:_="">
    <xsd:import namespace="671ddf98-2ad2-4aca-a063-82ab42325377"/>
    <xsd:import namespace="cde4738b-51c7-4a23-b6eb-258cafd05c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1ddf98-2ad2-4aca-a063-82ab423253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4738b-51c7-4a23-b6eb-258cafd05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1ddf98-2ad2-4aca-a063-82ab42325377" xsi:nil="true"/>
  </documentManagement>
</p:properties>
</file>

<file path=customXml/itemProps1.xml><?xml version="1.0" encoding="utf-8"?>
<ds:datastoreItem xmlns:ds="http://schemas.openxmlformats.org/officeDocument/2006/customXml" ds:itemID="{FD42008A-E4EC-4306-B37E-909EF75AA8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0AFF57-987C-4AF2-B49A-C18DD10D6991}">
  <ds:schemaRefs>
    <ds:schemaRef ds:uri="671ddf98-2ad2-4aca-a063-82ab42325377"/>
    <ds:schemaRef ds:uri="cde4738b-51c7-4a23-b6eb-258cafd05c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F26AC1-0112-4485-A908-F320E434DD29}">
  <ds:schemaRefs>
    <ds:schemaRef ds:uri="http://schemas.openxmlformats.org/package/2006/metadata/core-properties"/>
    <ds:schemaRef ds:uri="http://schemas.microsoft.com/office/2006/metadata/properties"/>
    <ds:schemaRef ds:uri="671ddf98-2ad2-4aca-a063-82ab42325377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cde4738b-51c7-4a23-b6eb-258cafd05c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TM10001115[[fn=Pacco]]</Template>
  <TotalTime>0</TotalTime>
  <Words>1523</Words>
  <Application>Microsoft Office PowerPoint</Application>
  <PresentationFormat>Widescreen</PresentationFormat>
  <Paragraphs>196</Paragraphs>
  <Slides>19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Arial</vt:lpstr>
      <vt:lpstr>Gill Sans MT</vt:lpstr>
      <vt:lpstr>Söhne</vt:lpstr>
      <vt:lpstr>Symbol</vt:lpstr>
      <vt:lpstr>Pacco</vt:lpstr>
      <vt:lpstr>Libreria Full Stack per la gestione degli allegati</vt:lpstr>
      <vt:lpstr>indice</vt:lpstr>
      <vt:lpstr>Introduzione:  Scopo del progetto</vt:lpstr>
      <vt:lpstr>Introduzione:  pianificazione</vt:lpstr>
      <vt:lpstr>indice</vt:lpstr>
      <vt:lpstr>Obbiettivi principali</vt:lpstr>
      <vt:lpstr>indice</vt:lpstr>
      <vt:lpstr>Realizzazione: tecnologie usate</vt:lpstr>
      <vt:lpstr>Realizzazione: schema data base</vt:lpstr>
      <vt:lpstr>Realizzazione: struttura progetto</vt:lpstr>
      <vt:lpstr>Realizzazione: Funzione upload</vt:lpstr>
      <vt:lpstr>Realizzazione: sicurezza</vt:lpstr>
      <vt:lpstr>indice</vt:lpstr>
      <vt:lpstr>Problemi irrisolti:</vt:lpstr>
      <vt:lpstr>indice</vt:lpstr>
      <vt:lpstr>Implementazioni Future: (Soluzioni)</vt:lpstr>
      <vt:lpstr>indice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Libreria Full Stack per la gestione degli allegati</dc:title>
  <dc:creator>Pintos Giada (ALLIEVO)</dc:creator>
  <cp:lastModifiedBy>Pintos Giada (ALLIEVO)</cp:lastModifiedBy>
  <cp:revision>1</cp:revision>
  <dcterms:created xsi:type="dcterms:W3CDTF">2024-04-23T08:09:25Z</dcterms:created>
  <dcterms:modified xsi:type="dcterms:W3CDTF">2024-04-30T14:06:30Z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0x010100A5904C9FED8C6B49B0DE9581B0557A99</vt:lpwstr>
  </property>
</Properties>
</file>