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Inter"/>
      <p:regular r:id="rId14"/>
      <p:bold r:id="rId15"/>
    </p:embeddedFont>
    <p:embeddedFont>
      <p:font typeface="Outfit"/>
      <p:regular r:id="rId16"/>
      <p:bold r:id="rId17"/>
    </p:embeddedFont>
    <p:embeddedFont>
      <p:font typeface="Outfit Medium"/>
      <p:regular r:id="rId18"/>
      <p:bold r:id="rId19"/>
    </p:embeddedFont>
    <p:embeddedFont>
      <p:font typeface="Outfit SemiBold"/>
      <p:regular r:id="rId20"/>
      <p:bold r:id="rId21"/>
    </p:embeddedFont>
    <p:embeddedFont>
      <p:font typeface="Inter Medium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57">
          <p15:clr>
            <a:srgbClr val="A4A3A4"/>
          </p15:clr>
        </p15:guide>
        <p15:guide id="2" pos="2880">
          <p15:clr>
            <a:srgbClr val="A4A3A4"/>
          </p15:clr>
        </p15:guide>
        <p15:guide id="3" pos="268">
          <p15:clr>
            <a:srgbClr val="9AA0A6"/>
          </p15:clr>
        </p15:guide>
        <p15:guide id="4" pos="5613">
          <p15:clr>
            <a:srgbClr val="9AA0A6"/>
          </p15:clr>
        </p15:guide>
        <p15:guide id="5" orient="horz" pos="720">
          <p15:clr>
            <a:srgbClr val="9AA0A6"/>
          </p15:clr>
        </p15:guide>
        <p15:guide id="6" orient="horz" pos="2992">
          <p15:clr>
            <a:srgbClr val="9AA0A6"/>
          </p15:clr>
        </p15:guide>
        <p15:guide id="7" pos="4186">
          <p15:clr>
            <a:srgbClr val="9AA0A6"/>
          </p15:clr>
        </p15:guide>
        <p15:guide id="8" pos="157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57" orient="horz"/>
        <p:guide pos="2880"/>
        <p:guide pos="268"/>
        <p:guide pos="5613"/>
        <p:guide pos="720" orient="horz"/>
        <p:guide pos="2992" orient="horz"/>
        <p:guide pos="4186"/>
        <p:guide pos="15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utfitSemiBold-regular.fntdata"/><Relationship Id="rId11" Type="http://schemas.openxmlformats.org/officeDocument/2006/relationships/slide" Target="slides/slide5.xml"/><Relationship Id="rId22" Type="http://schemas.openxmlformats.org/officeDocument/2006/relationships/font" Target="fonts/InterMedium-regular.fntdata"/><Relationship Id="rId10" Type="http://schemas.openxmlformats.org/officeDocument/2006/relationships/slide" Target="slides/slide4.xml"/><Relationship Id="rId21" Type="http://schemas.openxmlformats.org/officeDocument/2006/relationships/font" Target="fonts/OutfitSemiBo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InterMedium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Inter-bold.fntdata"/><Relationship Id="rId14" Type="http://schemas.openxmlformats.org/officeDocument/2006/relationships/font" Target="fonts/Inter-regular.fntdata"/><Relationship Id="rId17" Type="http://schemas.openxmlformats.org/officeDocument/2006/relationships/font" Target="fonts/Outfit-bold.fntdata"/><Relationship Id="rId16" Type="http://schemas.openxmlformats.org/officeDocument/2006/relationships/font" Target="fonts/Outfit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OutfitMedium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utfit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99c59c5d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199c59c5d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a80db5d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1a80db5d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a80db5d6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1a80db5d6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a80db5d6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1a80db5d6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a80db5d6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1a80db5d6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81c740165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181c74016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pico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63125" y="870200"/>
            <a:ext cx="3679800" cy="2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63125" y="3430775"/>
            <a:ext cx="329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della sezione e descrizione 1">
  <p:cSld name="SECTION_TITLE_AND_DESCRIPTION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" type="subTitle"/>
          </p:nvPr>
        </p:nvSpPr>
        <p:spPr>
          <a:xfrm>
            <a:off x="311700" y="16456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12"/>
          <p:cNvSpPr txBox="1"/>
          <p:nvPr>
            <p:ph idx="2" type="body"/>
          </p:nvPr>
        </p:nvSpPr>
        <p:spPr>
          <a:xfrm>
            <a:off x="311700" y="2207875"/>
            <a:ext cx="38370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0" name="Google Shape;60;p12"/>
          <p:cNvSpPr/>
          <p:nvPr>
            <p:ph idx="3" type="pic"/>
          </p:nvPr>
        </p:nvSpPr>
        <p:spPr>
          <a:xfrm>
            <a:off x="4836000" y="-36875"/>
            <a:ext cx="4308000" cy="51921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311700" y="956125"/>
            <a:ext cx="4524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2"/>
          <p:cNvSpPr/>
          <p:nvPr/>
        </p:nvSpPr>
        <p:spPr>
          <a:xfrm>
            <a:off x="4495800" y="-73750"/>
            <a:ext cx="1096900" cy="530020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rgbClr val="101023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63125" y="870200"/>
            <a:ext cx="3679800" cy="2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63125" y="3430775"/>
            <a:ext cx="329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4"/>
          <p:cNvSpPr/>
          <p:nvPr>
            <p:ph idx="2" type="pic"/>
          </p:nvPr>
        </p:nvSpPr>
        <p:spPr>
          <a:xfrm>
            <a:off x="4277025" y="-36875"/>
            <a:ext cx="5982300" cy="5281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4"/>
          <p:cNvSpPr/>
          <p:nvPr/>
        </p:nvSpPr>
        <p:spPr>
          <a:xfrm flipH="1" rot="10800000">
            <a:off x="4175635" y="-82850"/>
            <a:ext cx="1098765" cy="530921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3600"/>
              <a:buNone/>
              <a:defRPr sz="36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8324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6374" y="1056028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5343" y="1112653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6853" y="870170"/>
            <a:ext cx="2970684" cy="297070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525863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FOCUS 1</a:t>
            </a:r>
            <a:endParaRPr b="1" i="0" sz="14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082175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FOCUS 2</a:t>
            </a:r>
            <a:endParaRPr b="1" i="0" sz="14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554838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FOCUS 3</a:t>
            </a:r>
            <a:endParaRPr b="1" i="0" sz="14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40175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196488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5669150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956125"/>
            <a:ext cx="4764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987825"/>
            <a:ext cx="4008300" cy="28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265500" y="848025"/>
            <a:ext cx="4045200" cy="26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4200"/>
              <a:buNone/>
              <a:defRPr sz="42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265500" y="37248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50157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6" name="Google Shape;106;p20"/>
          <p:cNvSpPr/>
          <p:nvPr/>
        </p:nvSpPr>
        <p:spPr>
          <a:xfrm flipH="1" rot="10800000">
            <a:off x="4251835" y="-82850"/>
            <a:ext cx="1098765" cy="530921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della sezione e descrizione 1">
  <p:cSld name="SECTION_TITLE_AND_DESCRIPTION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311700" y="16456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311700" y="2207875"/>
            <a:ext cx="38370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11" name="Google Shape;111;p21"/>
          <p:cNvSpPr/>
          <p:nvPr>
            <p:ph idx="3" type="pic"/>
          </p:nvPr>
        </p:nvSpPr>
        <p:spPr>
          <a:xfrm>
            <a:off x="4836000" y="-36875"/>
            <a:ext cx="4308000" cy="5192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956125"/>
            <a:ext cx="4524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1"/>
          <p:cNvSpPr/>
          <p:nvPr/>
        </p:nvSpPr>
        <p:spPr>
          <a:xfrm>
            <a:off x="4495800" y="-73750"/>
            <a:ext cx="1096900" cy="530020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3600"/>
              <a:buNone/>
              <a:defRPr sz="36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310400" y="242935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8324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6374" y="1056028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5343" y="1112653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6853" y="870170"/>
            <a:ext cx="2970684" cy="297070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/>
        </p:nvSpPr>
        <p:spPr>
          <a:xfrm>
            <a:off x="525863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1</a:t>
            </a:r>
            <a:endParaRPr b="1" i="0" sz="1400" u="none" cap="none" strike="noStrike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8" name="Google Shape;28;p5"/>
          <p:cNvSpPr txBox="1"/>
          <p:nvPr/>
        </p:nvSpPr>
        <p:spPr>
          <a:xfrm>
            <a:off x="3082175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2</a:t>
            </a:r>
            <a:endParaRPr b="1" i="0" sz="1400" u="none" cap="none" strike="noStrike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9" name="Google Shape;29;p5"/>
          <p:cNvSpPr txBox="1"/>
          <p:nvPr/>
        </p:nvSpPr>
        <p:spPr>
          <a:xfrm>
            <a:off x="5554838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3</a:t>
            </a:r>
            <a:endParaRPr b="1" i="0" sz="1400" u="none" cap="none" strike="noStrike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30" name="Google Shape;30;p5"/>
          <p:cNvSpPr txBox="1"/>
          <p:nvPr/>
        </p:nvSpPr>
        <p:spPr>
          <a:xfrm>
            <a:off x="640175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" name="Google Shape;31;p5"/>
          <p:cNvSpPr txBox="1"/>
          <p:nvPr/>
        </p:nvSpPr>
        <p:spPr>
          <a:xfrm>
            <a:off x="3196488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" name="Google Shape;32;p5"/>
          <p:cNvSpPr txBox="1"/>
          <p:nvPr/>
        </p:nvSpPr>
        <p:spPr>
          <a:xfrm>
            <a:off x="5669150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956125"/>
            <a:ext cx="4764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987825"/>
            <a:ext cx="4008300" cy="28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4800"/>
              <a:buNone/>
              <a:defRPr sz="4800">
                <a:solidFill>
                  <a:srgbClr val="00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265500" y="848025"/>
            <a:ext cx="4045200" cy="26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4200"/>
              <a:buNone/>
              <a:defRPr sz="42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265500" y="37248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50157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 rot="10800000">
            <a:off x="4251835" y="-82850"/>
            <a:ext cx="1098765" cy="530921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rgbClr val="101023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2923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9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01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Outfit"/>
              <a:buNone/>
              <a:defRPr b="1" i="0" sz="2800" u="none" cap="none" strike="noStrik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1800"/>
              <a:buFont typeface="Outfit Medium"/>
              <a:buChar char="●"/>
              <a:defRPr b="0" i="0" sz="1800" u="none" cap="none" strike="noStrike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B2376"/>
              </a:buClr>
              <a:buSzPts val="1400"/>
              <a:buFont typeface="Outfit SemiBold"/>
              <a:buChar char="○"/>
              <a:defRPr b="0" i="0" sz="1400" u="none" cap="none" strike="noStrike">
                <a:solidFill>
                  <a:srgbClr val="CB2376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Font typeface="Outfit Medium"/>
              <a:buChar char="■"/>
              <a:defRPr b="0" i="0" sz="1400" u="none" cap="none" strike="noStrike">
                <a:solidFill>
                  <a:srgbClr val="00FFF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utfit Medium"/>
              <a:buChar char="●"/>
              <a:defRPr b="0" i="0" sz="1400" u="none" cap="none" strike="noStrik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4875" y="186901"/>
            <a:ext cx="1707858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11700" y="101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Font typeface="Outfit"/>
              <a:buNone/>
              <a:defRPr b="1" i="0" sz="2800" u="none" cap="none" strike="noStrike">
                <a:solidFill>
                  <a:srgbClr val="9D1D8F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1800"/>
              <a:buFont typeface="Outfit Medium"/>
              <a:buChar char="●"/>
              <a:defRPr b="0" i="0" sz="1800" u="none" cap="none" strike="noStrike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B2376"/>
              </a:buClr>
              <a:buSzPts val="1400"/>
              <a:buFont typeface="Outfit SemiBold"/>
              <a:buChar char="○"/>
              <a:defRPr b="0" i="0" sz="1400" u="none" cap="none" strike="noStrike">
                <a:solidFill>
                  <a:srgbClr val="CB2376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 b="0" i="0" sz="1400" u="none" cap="none" strike="noStrik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utfit Medium"/>
              <a:buChar char="●"/>
              <a:defRPr b="0" i="0" sz="1400" u="none" cap="none" strike="noStrik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4875" y="186897"/>
            <a:ext cx="1707817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/>
        </p:nvSpPr>
        <p:spPr>
          <a:xfrm>
            <a:off x="-75" y="2150850"/>
            <a:ext cx="914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32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Esercizio: creare un layout</a:t>
            </a:r>
            <a:endParaRPr b="1" sz="3200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2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di pagina per i post di un blog</a:t>
            </a:r>
            <a:endParaRPr b="1" sz="3200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/>
          <p:nvPr>
            <p:ph type="title"/>
          </p:nvPr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" sz="1878">
                <a:solidFill>
                  <a:schemeClr val="lt1"/>
                </a:solidFill>
              </a:rPr>
              <a:t>Esercizio</a:t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</p:txBody>
      </p:sp>
      <p:sp>
        <p:nvSpPr>
          <p:cNvPr id="135" name="Google Shape;135;p26"/>
          <p:cNvSpPr txBox="1"/>
          <p:nvPr>
            <p:ph type="title"/>
          </p:nvPr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rPr b="0" lang="it" sz="1078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Creazione di un layout per un post</a:t>
            </a:r>
            <a:endParaRPr b="0" sz="1078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‹#›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424875" y="1143000"/>
            <a:ext cx="83019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L'esercizio prevede la creazione di un layout in HTML per una pagina adatta a contenere i post di un blog.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Andranno create le aree semantiche di struttura ed andrà impaginato il contenuto testuale seguente, utilizzando l’immagine del logo fornita nella cartella «assets».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E' consigliato progettare in anticipo la corretta assegnazione dei contenitori, raggruppando i blocchi di testo secondo un’analisi dei contenuti.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>
                <a:latin typeface="Inter"/>
                <a:ea typeface="Inter"/>
                <a:cs typeface="Inter"/>
                <a:sym typeface="Inter"/>
              </a:rPr>
              <a:t>Titolo pagina</a:t>
            </a:r>
            <a:r>
              <a:rPr lang="it" sz="1200">
                <a:latin typeface="Inter"/>
                <a:ea typeface="Inter"/>
                <a:cs typeface="Inter"/>
                <a:sym typeface="Inter"/>
              </a:rPr>
              <a:t>: Sviluppo di una pagina web - Blog Epicode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200">
                <a:latin typeface="Inter"/>
                <a:ea typeface="Inter"/>
                <a:cs typeface="Inter"/>
                <a:sym typeface="Inter"/>
              </a:rPr>
              <a:t>Descrizione pagina</a:t>
            </a:r>
            <a:r>
              <a:rPr lang="it" sz="1200">
                <a:latin typeface="Inter"/>
                <a:ea typeface="Inter"/>
                <a:cs typeface="Inter"/>
                <a:sym typeface="Inter"/>
              </a:rPr>
              <a:t>: Primi passi operativi per creare un modello di pagina HTML per un post. Scopri come iniziare in modo facile.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/>
          <p:nvPr>
            <p:ph type="title"/>
          </p:nvPr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" sz="1878">
                <a:solidFill>
                  <a:schemeClr val="lt1"/>
                </a:solidFill>
              </a:rPr>
              <a:t>Esercizio</a:t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</p:txBody>
      </p:sp>
      <p:sp>
        <p:nvSpPr>
          <p:cNvPr id="145" name="Google Shape;145;p27"/>
          <p:cNvSpPr txBox="1"/>
          <p:nvPr>
            <p:ph type="title"/>
          </p:nvPr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rPr b="0" lang="it" sz="1078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Creazione di un layout per un post</a:t>
            </a:r>
            <a:endParaRPr b="0" sz="1078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‹#›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424875" y="1143000"/>
            <a:ext cx="83019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>
                <a:latin typeface="Inter"/>
                <a:ea typeface="Inter"/>
                <a:cs typeface="Inter"/>
                <a:sym typeface="Inter"/>
              </a:rPr>
              <a:t>Contenuti pagina:</a:t>
            </a:r>
            <a:endParaRPr b="1"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Logo (nella cartella assets/img/)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Epicode - Il blog dei developers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(inizio menù)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Home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Articoli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Job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(fine menù)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(titolo post)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Come creare un template per i post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di Mario Rossi - pubblicato il 25-10-2020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>
            <p:ph type="title"/>
          </p:nvPr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" sz="1878">
                <a:solidFill>
                  <a:schemeClr val="lt1"/>
                </a:solidFill>
              </a:rPr>
              <a:t>Esercizio</a:t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</p:txBody>
      </p:sp>
      <p:sp>
        <p:nvSpPr>
          <p:cNvPr id="155" name="Google Shape;155;p28"/>
          <p:cNvSpPr txBox="1"/>
          <p:nvPr>
            <p:ph type="title"/>
          </p:nvPr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rPr b="0" lang="it" sz="1078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Creazione di un layout per un post</a:t>
            </a:r>
            <a:endParaRPr b="0" sz="1078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‹#›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424875" y="1143000"/>
            <a:ext cx="8301900" cy="3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>
                <a:latin typeface="Inter"/>
                <a:ea typeface="Inter"/>
                <a:cs typeface="Inter"/>
                <a:sym typeface="Inter"/>
              </a:rPr>
              <a:t>(contenuto del post)</a:t>
            </a:r>
            <a:endParaRPr b="1"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La prima cosa da fare è suddividere in blocchi logici la pagina, identificando le parti comuni da applicare a tutte le pagine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Le varie aree saranno quindi suddivise in: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Contenuti di intestazione del tag &lt;header&gt;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Contenuti centrali variabili del tag &lt;main&gt; (corpo principale)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Contenuti di fine pagina comuni, da inserire nel tag &lt;footer&gt;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Formattazione del codice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Il testo dell'articolo dovrà essere formattato per identificare tutte le parti da selezionare con i CSS. Perciò i passi saranno: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Progettare su carta il markup finale, assegnando ad ogni specifico testo il tag appropriato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Scrivere l'HTML dai tag esterni a quelli interni e dall'alto verso il basso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Applicare gli stili CSS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L'applicazione di stili CSS è cresciuta negli anni fino a raggiungere la diffusione pressoché totale.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 txBox="1"/>
          <p:nvPr>
            <p:ph type="title"/>
          </p:nvPr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" sz="1878">
                <a:solidFill>
                  <a:schemeClr val="lt1"/>
                </a:solidFill>
              </a:rPr>
              <a:t>Esercizio</a:t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</p:txBody>
      </p:sp>
      <p:sp>
        <p:nvSpPr>
          <p:cNvPr id="165" name="Google Shape;165;p29"/>
          <p:cNvSpPr txBox="1"/>
          <p:nvPr>
            <p:ph type="title"/>
          </p:nvPr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rPr b="0" lang="it" sz="1078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Creazione di un layout per un post</a:t>
            </a:r>
            <a:endParaRPr b="0" sz="1078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‹#›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424875" y="1143000"/>
            <a:ext cx="8301900" cy="3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Inter"/>
                <a:ea typeface="Inter"/>
                <a:cs typeface="Inter"/>
                <a:sym typeface="Inter"/>
              </a:rPr>
              <a:t>(tabella a 3 colonne)</a:t>
            </a:r>
            <a:endParaRPr b="1"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Diffusione dei CSS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Anno    	% di utilizzo    Supporto browsers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2000    	20%    	   17%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2002    	35%    	   22%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2004    	45%    	   42%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2008    	80%    	   51%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2012    	100%    	   76%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Un test di validazione potrà essere fatto tramite il tool online -LINK ESTERNO- dedicato allo scopo. Una volta ottimizzato il tutto, avremo raggiunto il nostro obiettivo ed essere stati dei veri developers come loro: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- INSERIRE VIDEO YOUTUBE -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(fine contenuto post)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Vuoi rimanere aggiornato su altre novità del blog? Iscriviti alla nostra newsletter: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(form newsletter)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inserisci l'email (campo input)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Iscriviti! (pulsante invio)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>
            <p:ph type="title"/>
          </p:nvPr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" sz="1878">
                <a:solidFill>
                  <a:schemeClr val="lt1"/>
                </a:solidFill>
              </a:rPr>
              <a:t>Esercizio</a:t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</p:txBody>
      </p:sp>
      <p:sp>
        <p:nvSpPr>
          <p:cNvPr id="175" name="Google Shape;175;p30"/>
          <p:cNvSpPr txBox="1"/>
          <p:nvPr>
            <p:ph type="title"/>
          </p:nvPr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rPr b="0" lang="it" sz="1078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Creazione di un layout per un post</a:t>
            </a:r>
            <a:endParaRPr b="0" sz="1078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‹#›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414450" y="1070125"/>
            <a:ext cx="8301900" cy="3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>
                <a:latin typeface="Inter"/>
                <a:ea typeface="Inter"/>
                <a:cs typeface="Inter"/>
                <a:sym typeface="Inter"/>
              </a:rPr>
              <a:t>(area correlati)</a:t>
            </a:r>
            <a:endParaRPr b="1"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Articoli correlati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Validare il codice HTML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Categoria: develop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Data: 18-9-2020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Correggere la sintassi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Categoria: develop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Data: 16-9-2020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Meno Kb nella pagina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Categoria: ottimizzazione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Data: 30-9-2020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(fine area correlati)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(copyright e info)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Blog Epicode ©2021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Testata online di Mario Rossi, registrata con prot. n.213/2018 - via Luigi Einaudi 2 - Milano. P.IVA 00112233. info@epicode.school -LINK EMAIL-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ctrTitle"/>
          </p:nvPr>
        </p:nvSpPr>
        <p:spPr>
          <a:xfrm>
            <a:off x="347000" y="3885850"/>
            <a:ext cx="36798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3333"/>
              <a:buNone/>
            </a:pPr>
            <a:r>
              <a:rPr lang="it" sz="3000"/>
              <a:t>GRAZIE</a:t>
            </a:r>
            <a:br>
              <a:rPr lang="it" sz="3000"/>
            </a:br>
            <a:r>
              <a:rPr lang="it" sz="1200"/>
              <a:t>Epicode</a:t>
            </a:r>
            <a:br>
              <a:rPr lang="it" sz="1200"/>
            </a:br>
            <a:endParaRPr b="0" sz="1200">
              <a:solidFill>
                <a:srgbClr val="5E5E5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3333"/>
              <a:buNone/>
            </a:pPr>
            <a:r>
              <a:t/>
            </a:r>
            <a:endParaRPr b="0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picode-chiar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picode-scur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