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8" r:id="rId7"/>
    <p:sldId id="261" r:id="rId8"/>
    <p:sldId id="263" r:id="rId9"/>
    <p:sldId id="262" r:id="rId10"/>
    <p:sldId id="269" r:id="rId11"/>
    <p:sldId id="270" r:id="rId12"/>
    <p:sldId id="271" r:id="rId13"/>
    <p:sldId id="272" r:id="rId14"/>
    <p:sldId id="273" r:id="rId15"/>
    <p:sldId id="274"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33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8/24/2022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8/24/2022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8/24/2022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8/24/2022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619CD8-E575-4153-9499-C5FC57AC3C25}"/>
              </a:ext>
            </a:extLst>
          </p:cNvPr>
          <p:cNvSpPr>
            <a:spLocks noGrp="1"/>
          </p:cNvSpPr>
          <p:nvPr>
            <p:ph type="ctrTitle"/>
          </p:nvPr>
        </p:nvSpPr>
        <p:spPr>
          <a:xfrm>
            <a:off x="5291668" y="1215496"/>
            <a:ext cx="5367866" cy="2387600"/>
          </a:xfrm>
        </p:spPr>
        <p:txBody>
          <a:bodyPr>
            <a:normAutofit/>
          </a:bodyPr>
          <a:lstStyle/>
          <a:p>
            <a:r>
              <a:rPr lang="it-IT" sz="4400"/>
              <a:t>The cia hive component</a:t>
            </a:r>
          </a:p>
        </p:txBody>
      </p:sp>
      <p:sp>
        <p:nvSpPr>
          <p:cNvPr id="3" name="Sottotitolo 2">
            <a:extLst>
              <a:ext uri="{FF2B5EF4-FFF2-40B4-BE49-F238E27FC236}">
                <a16:creationId xmlns:a16="http://schemas.microsoft.com/office/drawing/2014/main" id="{108528EB-3C00-466D-84B0-C91E83434B01}"/>
              </a:ext>
            </a:extLst>
          </p:cNvPr>
          <p:cNvSpPr>
            <a:spLocks noGrp="1"/>
          </p:cNvSpPr>
          <p:nvPr>
            <p:ph type="subTitle" idx="1"/>
          </p:nvPr>
        </p:nvSpPr>
        <p:spPr>
          <a:xfrm>
            <a:off x="5291667" y="3602038"/>
            <a:ext cx="5376333" cy="1655762"/>
          </a:xfrm>
        </p:spPr>
        <p:txBody>
          <a:bodyPr>
            <a:normAutofit/>
          </a:bodyPr>
          <a:lstStyle/>
          <a:p>
            <a:r>
              <a:rPr lang="it-IT" sz="1800"/>
              <a:t>Network security – università della Calabria</a:t>
            </a:r>
          </a:p>
          <a:p>
            <a:r>
              <a:rPr lang="it-IT" sz="1800"/>
              <a:t>project By Giada Gabriele and Michele morello</a:t>
            </a:r>
          </a:p>
        </p:txBody>
      </p:sp>
      <p:pic>
        <p:nvPicPr>
          <p:cNvPr id="5" name="Immagine 4">
            <a:extLst>
              <a:ext uri="{FF2B5EF4-FFF2-40B4-BE49-F238E27FC236}">
                <a16:creationId xmlns:a16="http://schemas.microsoft.com/office/drawing/2014/main" id="{6EFEE57D-8434-4F6D-8524-EAE207A9B14A}"/>
              </a:ext>
            </a:extLst>
          </p:cNvPr>
          <p:cNvPicPr>
            <a:picLocks noChangeAspect="1"/>
          </p:cNvPicPr>
          <p:nvPr/>
        </p:nvPicPr>
        <p:blipFill rotWithShape="1">
          <a:blip r:embed="rId3"/>
          <a:srcRect l="677" r="-1" b="-1"/>
          <a:stretch/>
        </p:blipFill>
        <p:spPr>
          <a:xfrm>
            <a:off x="1319503" y="1527175"/>
            <a:ext cx="3525628" cy="35496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4784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BEACONS INFRASTRUCTURE</a:t>
            </a:r>
          </a:p>
        </p:txBody>
      </p:sp>
      <p:sp>
        <p:nvSpPr>
          <p:cNvPr id="3" name="Segnaposto contenuto 2">
            <a:extLst>
              <a:ext uri="{FF2B5EF4-FFF2-40B4-BE49-F238E27FC236}">
                <a16:creationId xmlns:a16="http://schemas.microsoft.com/office/drawing/2014/main" id="{93CF695A-25F0-4FB9-B8D4-F0AFC5898511}"/>
              </a:ext>
            </a:extLst>
          </p:cNvPr>
          <p:cNvSpPr>
            <a:spLocks noGrp="1"/>
          </p:cNvSpPr>
          <p:nvPr>
            <p:ph idx="1"/>
          </p:nvPr>
        </p:nvSpPr>
        <p:spPr>
          <a:xfrm>
            <a:off x="1534255" y="2019091"/>
            <a:ext cx="9120314" cy="2819817"/>
          </a:xfrm>
        </p:spPr>
        <p:txBody>
          <a:bodyPr>
            <a:normAutofit/>
          </a:bodyPr>
          <a:lstStyle/>
          <a:p>
            <a:pPr marL="0" indent="0">
              <a:buNone/>
            </a:pPr>
            <a:r>
              <a:rPr lang="en-US" dirty="0">
                <a:effectLst/>
              </a:rPr>
              <a:t>The encrypted beacons consist of the Swindle Tool ID, system uptime, and MAC address. The beacon parameters cannot be changed dynamically by the hive tool handler. To change the beacon parameters, the implants need to be re-patched with new parameters and re-deployed, or in the case of unpatched implants, they need to be restarted with new command line arguments.</a:t>
            </a:r>
            <a:endParaRPr lang="it-IT" dirty="0"/>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
        <p:nvSpPr>
          <p:cNvPr id="6" name="CasellaDiTesto 5">
            <a:extLst>
              <a:ext uri="{FF2B5EF4-FFF2-40B4-BE49-F238E27FC236}">
                <a16:creationId xmlns:a16="http://schemas.microsoft.com/office/drawing/2014/main" id="{A5CDEBA1-DCFA-D141-9A94-74FAA3C5CC28}"/>
              </a:ext>
            </a:extLst>
          </p:cNvPr>
          <p:cNvSpPr txBox="1"/>
          <p:nvPr/>
        </p:nvSpPr>
        <p:spPr>
          <a:xfrm>
            <a:off x="1231233" y="5870150"/>
            <a:ext cx="6104020" cy="369332"/>
          </a:xfrm>
          <a:prstGeom prst="rect">
            <a:avLst/>
          </a:prstGeom>
          <a:noFill/>
        </p:spPr>
        <p:txBody>
          <a:bodyPr wrap="square">
            <a:spAutoFit/>
          </a:bodyPr>
          <a:lstStyle/>
          <a:p>
            <a:r>
              <a:rPr lang="it-IT" dirty="0"/>
              <a:t>THE CIA HIVE COMPONENT – TECHNICAL ASPECTS</a:t>
            </a:r>
          </a:p>
        </p:txBody>
      </p:sp>
    </p:spTree>
    <p:extLst>
      <p:ext uri="{BB962C8B-B14F-4D97-AF65-F5344CB8AC3E}">
        <p14:creationId xmlns:p14="http://schemas.microsoft.com/office/powerpoint/2010/main" val="1838467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BLOT PROXY</a:t>
            </a:r>
          </a:p>
        </p:txBody>
      </p:sp>
      <p:sp>
        <p:nvSpPr>
          <p:cNvPr id="3" name="Segnaposto contenuto 2">
            <a:extLst>
              <a:ext uri="{FF2B5EF4-FFF2-40B4-BE49-F238E27FC236}">
                <a16:creationId xmlns:a16="http://schemas.microsoft.com/office/drawing/2014/main" id="{93CF695A-25F0-4FB9-B8D4-F0AFC5898511}"/>
              </a:ext>
            </a:extLst>
          </p:cNvPr>
          <p:cNvSpPr>
            <a:spLocks noGrp="1"/>
          </p:cNvSpPr>
          <p:nvPr>
            <p:ph idx="1"/>
          </p:nvPr>
        </p:nvSpPr>
        <p:spPr>
          <a:xfrm>
            <a:off x="1594483" y="1864910"/>
            <a:ext cx="8999857" cy="3128179"/>
          </a:xfrm>
        </p:spPr>
        <p:txBody>
          <a:bodyPr>
            <a:noAutofit/>
          </a:bodyPr>
          <a:lstStyle/>
          <a:p>
            <a:pPr marL="0" indent="0">
              <a:buNone/>
            </a:pPr>
            <a:r>
              <a:rPr lang="en-US" dirty="0"/>
              <a:t>Hive beacons were designed to work with the Blot proxy. </a:t>
            </a:r>
            <a:r>
              <a:rPr lang="en-US" dirty="0" err="1"/>
              <a:t>Beastbox</a:t>
            </a:r>
            <a:r>
              <a:rPr lang="en-US" dirty="0"/>
              <a:t> is the proxy router used in the Blot system. </a:t>
            </a:r>
            <a:r>
              <a:rPr lang="en-US" dirty="0" err="1"/>
              <a:t>Beastbox</a:t>
            </a:r>
            <a:r>
              <a:rPr lang="en-US" dirty="0"/>
              <a:t> receives packets from the outside network and presents them to an Implant Traffic Detector (ITD) that is associated with the corresponding transport protocol. Blot looks for a tool ID embedded in the HELLO packet of an SSL session initiation. If the ID is found, then it forwards the packet to the tool-handler, otherwise it is sent to the cover server. </a:t>
            </a:r>
            <a:endParaRPr lang="it-IT" dirty="0"/>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
        <p:nvSpPr>
          <p:cNvPr id="6" name="CasellaDiTesto 5">
            <a:extLst>
              <a:ext uri="{FF2B5EF4-FFF2-40B4-BE49-F238E27FC236}">
                <a16:creationId xmlns:a16="http://schemas.microsoft.com/office/drawing/2014/main" id="{A5CDEBA1-DCFA-D141-9A94-74FAA3C5CC28}"/>
              </a:ext>
            </a:extLst>
          </p:cNvPr>
          <p:cNvSpPr txBox="1"/>
          <p:nvPr/>
        </p:nvSpPr>
        <p:spPr>
          <a:xfrm>
            <a:off x="1231233" y="5870150"/>
            <a:ext cx="6104020" cy="369332"/>
          </a:xfrm>
          <a:prstGeom prst="rect">
            <a:avLst/>
          </a:prstGeom>
          <a:noFill/>
        </p:spPr>
        <p:txBody>
          <a:bodyPr wrap="square">
            <a:spAutoFit/>
          </a:bodyPr>
          <a:lstStyle/>
          <a:p>
            <a:r>
              <a:rPr lang="it-IT" dirty="0"/>
              <a:t>THE CIA HIVE COMPONENT – TECHNICAL ASPECTS</a:t>
            </a:r>
          </a:p>
        </p:txBody>
      </p:sp>
    </p:spTree>
    <p:extLst>
      <p:ext uri="{BB962C8B-B14F-4D97-AF65-F5344CB8AC3E}">
        <p14:creationId xmlns:p14="http://schemas.microsoft.com/office/powerpoint/2010/main" val="144248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BLOT PROXY</a:t>
            </a:r>
          </a:p>
        </p:txBody>
      </p:sp>
      <p:sp>
        <p:nvSpPr>
          <p:cNvPr id="3" name="Segnaposto contenuto 2">
            <a:extLst>
              <a:ext uri="{FF2B5EF4-FFF2-40B4-BE49-F238E27FC236}">
                <a16:creationId xmlns:a16="http://schemas.microsoft.com/office/drawing/2014/main" id="{93CF695A-25F0-4FB9-B8D4-F0AFC5898511}"/>
              </a:ext>
            </a:extLst>
          </p:cNvPr>
          <p:cNvSpPr>
            <a:spLocks noGrp="1"/>
          </p:cNvSpPr>
          <p:nvPr>
            <p:ph idx="1"/>
          </p:nvPr>
        </p:nvSpPr>
        <p:spPr>
          <a:xfrm>
            <a:off x="1467476" y="2019091"/>
            <a:ext cx="9253872" cy="2819817"/>
          </a:xfrm>
        </p:spPr>
        <p:txBody>
          <a:bodyPr>
            <a:normAutofit/>
          </a:bodyPr>
          <a:lstStyle/>
          <a:p>
            <a:pPr marL="0" indent="0">
              <a:buNone/>
            </a:pPr>
            <a:r>
              <a:rPr lang="en-US" dirty="0"/>
              <a:t>The data contained within this packet is constant except for a time stamp taken from the real-time clock and a few bytes of random data. A CRC checksum is computed from the entire packet and is included with the HELLO packet. When Blot receives this packet, it checks the CRC searches a list of previously seen packets for any matches. If a match is found the packet is assumed to be a TCP replay and is dropped. </a:t>
            </a:r>
            <a:endParaRPr lang="it-IT" dirty="0"/>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
        <p:nvSpPr>
          <p:cNvPr id="6" name="CasellaDiTesto 5">
            <a:extLst>
              <a:ext uri="{FF2B5EF4-FFF2-40B4-BE49-F238E27FC236}">
                <a16:creationId xmlns:a16="http://schemas.microsoft.com/office/drawing/2014/main" id="{A5CDEBA1-DCFA-D141-9A94-74FAA3C5CC28}"/>
              </a:ext>
            </a:extLst>
          </p:cNvPr>
          <p:cNvSpPr txBox="1"/>
          <p:nvPr/>
        </p:nvSpPr>
        <p:spPr>
          <a:xfrm>
            <a:off x="1231233" y="5870150"/>
            <a:ext cx="6104020" cy="369332"/>
          </a:xfrm>
          <a:prstGeom prst="rect">
            <a:avLst/>
          </a:prstGeom>
          <a:noFill/>
        </p:spPr>
        <p:txBody>
          <a:bodyPr wrap="square">
            <a:spAutoFit/>
          </a:bodyPr>
          <a:lstStyle/>
          <a:p>
            <a:r>
              <a:rPr lang="it-IT" dirty="0"/>
              <a:t>THE CIA HIVE COMPONENT – TECHNICAL ASPECTS</a:t>
            </a:r>
          </a:p>
        </p:txBody>
      </p:sp>
    </p:spTree>
    <p:extLst>
      <p:ext uri="{BB962C8B-B14F-4D97-AF65-F5344CB8AC3E}">
        <p14:creationId xmlns:p14="http://schemas.microsoft.com/office/powerpoint/2010/main" val="399729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BLOT PROXY</a:t>
            </a:r>
          </a:p>
        </p:txBody>
      </p:sp>
      <p:sp>
        <p:nvSpPr>
          <p:cNvPr id="3" name="Segnaposto contenuto 2">
            <a:extLst>
              <a:ext uri="{FF2B5EF4-FFF2-40B4-BE49-F238E27FC236}">
                <a16:creationId xmlns:a16="http://schemas.microsoft.com/office/drawing/2014/main" id="{93CF695A-25F0-4FB9-B8D4-F0AFC5898511}"/>
              </a:ext>
            </a:extLst>
          </p:cNvPr>
          <p:cNvSpPr>
            <a:spLocks noGrp="1"/>
          </p:cNvSpPr>
          <p:nvPr>
            <p:ph idx="1"/>
          </p:nvPr>
        </p:nvSpPr>
        <p:spPr>
          <a:xfrm>
            <a:off x="1661886" y="2195554"/>
            <a:ext cx="8865051" cy="2466892"/>
          </a:xfrm>
        </p:spPr>
        <p:txBody>
          <a:bodyPr>
            <a:noAutofit/>
          </a:bodyPr>
          <a:lstStyle/>
          <a:p>
            <a:pPr marL="0" indent="0">
              <a:buNone/>
            </a:pPr>
            <a:r>
              <a:rPr lang="en-US" dirty="0"/>
              <a:t>Beacon routers are connected to the Switchblade proxy through VPN tunnels to provide security and privacy. Each beacon router/domain has its own dedicated interface and address on the Switchblade. A beacon arriving at a beacon router is routed to the Switchblade which authenticates the implant client’s certificate. </a:t>
            </a:r>
            <a:endParaRPr lang="it-IT" dirty="0"/>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
        <p:nvSpPr>
          <p:cNvPr id="6" name="CasellaDiTesto 5">
            <a:extLst>
              <a:ext uri="{FF2B5EF4-FFF2-40B4-BE49-F238E27FC236}">
                <a16:creationId xmlns:a16="http://schemas.microsoft.com/office/drawing/2014/main" id="{A5CDEBA1-DCFA-D141-9A94-74FAA3C5CC28}"/>
              </a:ext>
            </a:extLst>
          </p:cNvPr>
          <p:cNvSpPr txBox="1"/>
          <p:nvPr/>
        </p:nvSpPr>
        <p:spPr>
          <a:xfrm>
            <a:off x="1231233" y="5870150"/>
            <a:ext cx="6104020" cy="369332"/>
          </a:xfrm>
          <a:prstGeom prst="rect">
            <a:avLst/>
          </a:prstGeom>
          <a:noFill/>
        </p:spPr>
        <p:txBody>
          <a:bodyPr wrap="square">
            <a:spAutoFit/>
          </a:bodyPr>
          <a:lstStyle/>
          <a:p>
            <a:r>
              <a:rPr lang="it-IT" dirty="0"/>
              <a:t>THE CIA HIVE COMPONENT – TECHNICAL ASPECTS</a:t>
            </a:r>
          </a:p>
        </p:txBody>
      </p:sp>
    </p:spTree>
    <p:extLst>
      <p:ext uri="{BB962C8B-B14F-4D97-AF65-F5344CB8AC3E}">
        <p14:creationId xmlns:p14="http://schemas.microsoft.com/office/powerpoint/2010/main" val="1960947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BLOT PROXY</a:t>
            </a:r>
          </a:p>
        </p:txBody>
      </p:sp>
      <p:sp>
        <p:nvSpPr>
          <p:cNvPr id="3" name="Segnaposto contenuto 2">
            <a:extLst>
              <a:ext uri="{FF2B5EF4-FFF2-40B4-BE49-F238E27FC236}">
                <a16:creationId xmlns:a16="http://schemas.microsoft.com/office/drawing/2014/main" id="{93CF695A-25F0-4FB9-B8D4-F0AFC5898511}"/>
              </a:ext>
            </a:extLst>
          </p:cNvPr>
          <p:cNvSpPr>
            <a:spLocks noGrp="1"/>
          </p:cNvSpPr>
          <p:nvPr>
            <p:ph idx="1"/>
          </p:nvPr>
        </p:nvSpPr>
        <p:spPr>
          <a:xfrm>
            <a:off x="1847264" y="2056982"/>
            <a:ext cx="8494295" cy="2744036"/>
          </a:xfrm>
        </p:spPr>
        <p:txBody>
          <a:bodyPr>
            <a:noAutofit/>
          </a:bodyPr>
          <a:lstStyle/>
          <a:p>
            <a:pPr marL="0" indent="0">
              <a:buNone/>
            </a:pPr>
            <a:r>
              <a:rPr lang="en-US" dirty="0"/>
              <a:t>Authenticated beacon packets are then routed on to the Honeycomb tool-handler; all others are routed to a cover server corresponding to the domain of the beacon router. The configuration of Switchblade and its peer components allows the egress source address of beacon to be maintained through to the tool-handler or cover server for logging purposes.</a:t>
            </a:r>
            <a:endParaRPr lang="it-IT" dirty="0"/>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
        <p:nvSpPr>
          <p:cNvPr id="6" name="CasellaDiTesto 5">
            <a:extLst>
              <a:ext uri="{FF2B5EF4-FFF2-40B4-BE49-F238E27FC236}">
                <a16:creationId xmlns:a16="http://schemas.microsoft.com/office/drawing/2014/main" id="{A5CDEBA1-DCFA-D141-9A94-74FAA3C5CC28}"/>
              </a:ext>
            </a:extLst>
          </p:cNvPr>
          <p:cNvSpPr txBox="1"/>
          <p:nvPr/>
        </p:nvSpPr>
        <p:spPr>
          <a:xfrm>
            <a:off x="1231233" y="5870150"/>
            <a:ext cx="6104020" cy="369332"/>
          </a:xfrm>
          <a:prstGeom prst="rect">
            <a:avLst/>
          </a:prstGeom>
          <a:noFill/>
        </p:spPr>
        <p:txBody>
          <a:bodyPr wrap="square">
            <a:spAutoFit/>
          </a:bodyPr>
          <a:lstStyle/>
          <a:p>
            <a:r>
              <a:rPr lang="it-IT" dirty="0"/>
              <a:t>THE CIA HIVE COMPONENT – TECHNICAL ASPECTS</a:t>
            </a:r>
          </a:p>
        </p:txBody>
      </p:sp>
    </p:spTree>
    <p:extLst>
      <p:ext uri="{BB962C8B-B14F-4D97-AF65-F5344CB8AC3E}">
        <p14:creationId xmlns:p14="http://schemas.microsoft.com/office/powerpoint/2010/main" val="2098546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COVER SERVER</a:t>
            </a:r>
          </a:p>
        </p:txBody>
      </p:sp>
      <p:sp>
        <p:nvSpPr>
          <p:cNvPr id="3" name="Segnaposto contenuto 2">
            <a:extLst>
              <a:ext uri="{FF2B5EF4-FFF2-40B4-BE49-F238E27FC236}">
                <a16:creationId xmlns:a16="http://schemas.microsoft.com/office/drawing/2014/main" id="{93CF695A-25F0-4FB9-B8D4-F0AFC5898511}"/>
              </a:ext>
            </a:extLst>
          </p:cNvPr>
          <p:cNvSpPr>
            <a:spLocks noGrp="1"/>
          </p:cNvSpPr>
          <p:nvPr>
            <p:ph idx="1"/>
          </p:nvPr>
        </p:nvSpPr>
        <p:spPr>
          <a:xfrm>
            <a:off x="1499937" y="2024898"/>
            <a:ext cx="8494295" cy="3220870"/>
          </a:xfrm>
        </p:spPr>
        <p:txBody>
          <a:bodyPr>
            <a:noAutofit/>
          </a:bodyPr>
          <a:lstStyle/>
          <a:p>
            <a:pPr marL="0" indent="0">
              <a:buNone/>
            </a:pPr>
            <a:endParaRPr lang="it-IT" dirty="0"/>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
        <p:nvSpPr>
          <p:cNvPr id="6" name="CasellaDiTesto 5">
            <a:extLst>
              <a:ext uri="{FF2B5EF4-FFF2-40B4-BE49-F238E27FC236}">
                <a16:creationId xmlns:a16="http://schemas.microsoft.com/office/drawing/2014/main" id="{A5CDEBA1-DCFA-D141-9A94-74FAA3C5CC28}"/>
              </a:ext>
            </a:extLst>
          </p:cNvPr>
          <p:cNvSpPr txBox="1"/>
          <p:nvPr/>
        </p:nvSpPr>
        <p:spPr>
          <a:xfrm>
            <a:off x="1231233" y="5870150"/>
            <a:ext cx="6104020" cy="369332"/>
          </a:xfrm>
          <a:prstGeom prst="rect">
            <a:avLst/>
          </a:prstGeom>
          <a:noFill/>
        </p:spPr>
        <p:txBody>
          <a:bodyPr wrap="square">
            <a:spAutoFit/>
          </a:bodyPr>
          <a:lstStyle/>
          <a:p>
            <a:r>
              <a:rPr lang="it-IT" dirty="0"/>
              <a:t>THE CIA HIVE COMPONENT – TECHNICAL ASPECTS</a:t>
            </a:r>
          </a:p>
        </p:txBody>
      </p:sp>
    </p:spTree>
    <p:extLst>
      <p:ext uri="{BB962C8B-B14F-4D97-AF65-F5344CB8AC3E}">
        <p14:creationId xmlns:p14="http://schemas.microsoft.com/office/powerpoint/2010/main" val="2595052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619CD8-E575-4153-9499-C5FC57AC3C25}"/>
              </a:ext>
            </a:extLst>
          </p:cNvPr>
          <p:cNvSpPr>
            <a:spLocks noGrp="1"/>
          </p:cNvSpPr>
          <p:nvPr>
            <p:ph type="ctrTitle"/>
          </p:nvPr>
        </p:nvSpPr>
        <p:spPr>
          <a:xfrm>
            <a:off x="3088105" y="2219415"/>
            <a:ext cx="6015789" cy="2419169"/>
          </a:xfrm>
        </p:spPr>
        <p:txBody>
          <a:bodyPr>
            <a:normAutofit/>
          </a:bodyPr>
          <a:lstStyle/>
          <a:p>
            <a:r>
              <a:rPr lang="it-IT" sz="5400" dirty="0"/>
              <a:t>The cia hive component –</a:t>
            </a:r>
            <a:br>
              <a:rPr lang="it-IT" sz="5400" dirty="0"/>
            </a:br>
            <a:r>
              <a:rPr lang="it-IT" sz="5400" dirty="0"/>
              <a:t>demo</a:t>
            </a:r>
          </a:p>
        </p:txBody>
      </p:sp>
      <p:pic>
        <p:nvPicPr>
          <p:cNvPr id="6" name="Immagine 5">
            <a:extLst>
              <a:ext uri="{FF2B5EF4-FFF2-40B4-BE49-F238E27FC236}">
                <a16:creationId xmlns:a16="http://schemas.microsoft.com/office/drawing/2014/main" id="{34F0C1E5-2652-4674-B4AB-B608AA9D0E68}"/>
              </a:ext>
            </a:extLst>
          </p:cNvPr>
          <p:cNvPicPr>
            <a:picLocks noChangeAspect="1"/>
          </p:cNvPicPr>
          <p:nvPr/>
        </p:nvPicPr>
        <p:blipFill rotWithShape="1">
          <a:blip r:embed="rId3"/>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01242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The cia hive component</a:t>
            </a:r>
          </a:p>
        </p:txBody>
      </p:sp>
      <p:sp>
        <p:nvSpPr>
          <p:cNvPr id="3" name="Segnaposto contenuto 2">
            <a:extLst>
              <a:ext uri="{FF2B5EF4-FFF2-40B4-BE49-F238E27FC236}">
                <a16:creationId xmlns:a16="http://schemas.microsoft.com/office/drawing/2014/main" id="{93CF695A-25F0-4FB9-B8D4-F0AFC5898511}"/>
              </a:ext>
            </a:extLst>
          </p:cNvPr>
          <p:cNvSpPr>
            <a:spLocks noGrp="1"/>
          </p:cNvSpPr>
          <p:nvPr>
            <p:ph idx="1"/>
          </p:nvPr>
        </p:nvSpPr>
        <p:spPr>
          <a:xfrm>
            <a:off x="1722333" y="2249487"/>
            <a:ext cx="8744158" cy="3541714"/>
          </a:xfrm>
        </p:spPr>
        <p:txBody>
          <a:bodyPr/>
          <a:lstStyle/>
          <a:p>
            <a:pPr marL="0" indent="0">
              <a:buNone/>
            </a:pPr>
            <a:r>
              <a:rPr lang="en-US" dirty="0"/>
              <a:t>April 14th 2017, WikiLeaks publishes six documents from the CIA's HIVE project created by its "Embedded Development Branch" (EDB). HIVE is a multi-platform CIA malware suite and its associated control software. The project provides customizable implants for Windows, Solaris, MikroTik (used in internet routers), Linux platforms and a Listening Post/Command and Control infrastructure to communicate with these implants.</a:t>
            </a:r>
            <a:endParaRPr lang="it-IT" dirty="0"/>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64358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The cia hive component</a:t>
            </a:r>
          </a:p>
        </p:txBody>
      </p:sp>
      <p:sp>
        <p:nvSpPr>
          <p:cNvPr id="3" name="Segnaposto contenuto 2">
            <a:extLst>
              <a:ext uri="{FF2B5EF4-FFF2-40B4-BE49-F238E27FC236}">
                <a16:creationId xmlns:a16="http://schemas.microsoft.com/office/drawing/2014/main" id="{93CF695A-25F0-4FB9-B8D4-F0AFC5898511}"/>
              </a:ext>
            </a:extLst>
          </p:cNvPr>
          <p:cNvSpPr>
            <a:spLocks noGrp="1"/>
          </p:cNvSpPr>
          <p:nvPr>
            <p:ph idx="1"/>
          </p:nvPr>
        </p:nvSpPr>
        <p:spPr>
          <a:xfrm>
            <a:off x="1780297" y="2249487"/>
            <a:ext cx="8628230" cy="3541714"/>
          </a:xfrm>
        </p:spPr>
        <p:txBody>
          <a:bodyPr>
            <a:normAutofit lnSpcReduction="10000"/>
          </a:bodyPr>
          <a:lstStyle/>
          <a:p>
            <a:pPr marL="0" indent="0">
              <a:buNone/>
            </a:pPr>
            <a:r>
              <a:rPr lang="en-US" dirty="0"/>
              <a:t>Hive can serve multiple operations using multiple implants on target computers. Each operation anonymously registers at least one cover domain for its own use. The server running the domain website is rented from commercial hosting providers as a VPS and its software is customized according to CIA specifications. These servers are the public-facing side of the CIA back-end infrastructure and act as a relay for HTTPS traffic over a VPN connection to a "hidden" CIA server called 'Blot'.</a:t>
            </a:r>
            <a:endParaRPr lang="it-IT" dirty="0"/>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32006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The cia hive component</a:t>
            </a:r>
          </a:p>
        </p:txBody>
      </p:sp>
      <p:sp>
        <p:nvSpPr>
          <p:cNvPr id="3" name="Segnaposto contenuto 2">
            <a:extLst>
              <a:ext uri="{FF2B5EF4-FFF2-40B4-BE49-F238E27FC236}">
                <a16:creationId xmlns:a16="http://schemas.microsoft.com/office/drawing/2014/main" id="{93CF695A-25F0-4FB9-B8D4-F0AFC5898511}"/>
              </a:ext>
            </a:extLst>
          </p:cNvPr>
          <p:cNvSpPr>
            <a:spLocks noGrp="1"/>
          </p:cNvSpPr>
          <p:nvPr>
            <p:ph idx="1"/>
          </p:nvPr>
        </p:nvSpPr>
        <p:spPr>
          <a:xfrm>
            <a:off x="1634101" y="2249487"/>
            <a:ext cx="8920621" cy="3541714"/>
          </a:xfrm>
        </p:spPr>
        <p:txBody>
          <a:bodyPr>
            <a:normAutofit/>
          </a:bodyPr>
          <a:lstStyle/>
          <a:p>
            <a:pPr marL="0" indent="0">
              <a:buNone/>
            </a:pPr>
            <a:r>
              <a:rPr lang="en-US" dirty="0"/>
              <a:t>The cover domain delivers 'innocent' content if somebody browses it by chance. A visitor will not suspect that it is anything else but a normal website. The only peculiarity is not visible to non-technical users: a HTTPS server option that is not widely used - </a:t>
            </a:r>
            <a:r>
              <a:rPr lang="en-US" i="1" dirty="0"/>
              <a:t>Optional Client Authentication</a:t>
            </a:r>
            <a:r>
              <a:rPr lang="en-US" dirty="0"/>
              <a:t>. </a:t>
            </a:r>
            <a:r>
              <a:rPr lang="en-US" i="1" dirty="0"/>
              <a:t>Hive</a:t>
            </a:r>
            <a:r>
              <a:rPr lang="en-US" dirty="0"/>
              <a:t> uses it so that the user browsing the website is not required to authenticate but implants talking to </a:t>
            </a:r>
            <a:r>
              <a:rPr lang="en-US" i="1" dirty="0"/>
              <a:t>Hive</a:t>
            </a:r>
            <a:r>
              <a:rPr lang="en-US" dirty="0"/>
              <a:t> do authenticate themselves and can therefore be detected by the </a:t>
            </a:r>
            <a:r>
              <a:rPr lang="en-US" i="1" dirty="0"/>
              <a:t>Blot</a:t>
            </a:r>
            <a:r>
              <a:rPr lang="en-US" dirty="0"/>
              <a:t> server. </a:t>
            </a:r>
            <a:endParaRPr lang="it-IT" dirty="0"/>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6853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The cia hive component</a:t>
            </a:r>
          </a:p>
        </p:txBody>
      </p:sp>
      <p:sp>
        <p:nvSpPr>
          <p:cNvPr id="3" name="Segnaposto contenuto 2">
            <a:extLst>
              <a:ext uri="{FF2B5EF4-FFF2-40B4-BE49-F238E27FC236}">
                <a16:creationId xmlns:a16="http://schemas.microsoft.com/office/drawing/2014/main" id="{93CF695A-25F0-4FB9-B8D4-F0AFC5898511}"/>
              </a:ext>
            </a:extLst>
          </p:cNvPr>
          <p:cNvSpPr>
            <a:spLocks noGrp="1"/>
          </p:cNvSpPr>
          <p:nvPr>
            <p:ph idx="1"/>
          </p:nvPr>
        </p:nvSpPr>
        <p:spPr>
          <a:xfrm>
            <a:off x="1563728" y="2249487"/>
            <a:ext cx="9061368" cy="3541714"/>
          </a:xfrm>
        </p:spPr>
        <p:txBody>
          <a:bodyPr>
            <a:normAutofit/>
          </a:bodyPr>
          <a:lstStyle/>
          <a:p>
            <a:pPr marL="0" indent="0">
              <a:buNone/>
            </a:pPr>
            <a:r>
              <a:rPr lang="en-US" dirty="0"/>
              <a:t>Traffic from implants is sent to an implant operator management gateway called </a:t>
            </a:r>
            <a:r>
              <a:rPr lang="en-US" i="1" dirty="0"/>
              <a:t>Honeycomb</a:t>
            </a:r>
            <a:r>
              <a:rPr lang="en-US" dirty="0"/>
              <a:t> while all other traffic go to a cover server that delivers the insuspicious content for all other users. The Honeycomb toolserver receives exfiltrated information from the implant; an operator can also task the implant to execute jobs on the target computer, so the toolserver acts as a command and control server for the implant.</a:t>
            </a:r>
            <a:endParaRPr lang="it-IT" dirty="0"/>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96514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The cia hive component</a:t>
            </a:r>
          </a:p>
        </p:txBody>
      </p:sp>
      <p:sp>
        <p:nvSpPr>
          <p:cNvPr id="3" name="Segnaposto contenuto 2">
            <a:extLst>
              <a:ext uri="{FF2B5EF4-FFF2-40B4-BE49-F238E27FC236}">
                <a16:creationId xmlns:a16="http://schemas.microsoft.com/office/drawing/2014/main" id="{93CF695A-25F0-4FB9-B8D4-F0AFC5898511}"/>
              </a:ext>
            </a:extLst>
          </p:cNvPr>
          <p:cNvSpPr>
            <a:spLocks noGrp="1"/>
          </p:cNvSpPr>
          <p:nvPr>
            <p:ph idx="1"/>
          </p:nvPr>
        </p:nvSpPr>
        <p:spPr>
          <a:xfrm>
            <a:off x="1564105" y="2189811"/>
            <a:ext cx="8969959" cy="3108576"/>
          </a:xfrm>
        </p:spPr>
        <p:txBody>
          <a:bodyPr>
            <a:noAutofit/>
          </a:bodyPr>
          <a:lstStyle/>
          <a:p>
            <a:pPr marL="0" indent="0">
              <a:buNone/>
            </a:pPr>
            <a:r>
              <a:rPr lang="en-US" dirty="0">
                <a:effectLst/>
              </a:rPr>
              <a:t>The Hive implant communicates with the operator over an SSL-secured tunnel. After the implant is triggered, it calls back to the Swindle/Blot (LP) and receives a server certificate and a certificate authority (CA) certificate which it validates. Once the SSL tunnel is established, the client and the implant perform a Diffie-Hellman key exchange to establish a shared secret key. This key is used to create a second layer of encryption using the AES algorithm.</a:t>
            </a:r>
            <a:endParaRPr lang="it-IT" dirty="0"/>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8575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The cia hive component</a:t>
            </a:r>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pic>
        <p:nvPicPr>
          <p:cNvPr id="14" name="Segnaposto contenuto 13">
            <a:extLst>
              <a:ext uri="{FF2B5EF4-FFF2-40B4-BE49-F238E27FC236}">
                <a16:creationId xmlns:a16="http://schemas.microsoft.com/office/drawing/2014/main" id="{6C79CE9B-17FD-41C0-92C1-EA8AD261BC7A}"/>
              </a:ext>
            </a:extLst>
          </p:cNvPr>
          <p:cNvPicPr>
            <a:picLocks noGrp="1" noChangeAspect="1"/>
          </p:cNvPicPr>
          <p:nvPr>
            <p:ph idx="1"/>
          </p:nvPr>
        </p:nvPicPr>
        <p:blipFill>
          <a:blip r:embed="rId3"/>
          <a:srcRect/>
          <a:stretch/>
        </p:blipFill>
        <p:spPr>
          <a:xfrm>
            <a:off x="1981131" y="1755276"/>
            <a:ext cx="8226561" cy="3961324"/>
          </a:xfrm>
        </p:spPr>
      </p:pic>
    </p:spTree>
    <p:extLst>
      <p:ext uri="{BB962C8B-B14F-4D97-AF65-F5344CB8AC3E}">
        <p14:creationId xmlns:p14="http://schemas.microsoft.com/office/powerpoint/2010/main" val="1166119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619CD8-E575-4153-9499-C5FC57AC3C25}"/>
              </a:ext>
            </a:extLst>
          </p:cNvPr>
          <p:cNvSpPr>
            <a:spLocks noGrp="1"/>
          </p:cNvSpPr>
          <p:nvPr>
            <p:ph type="ctrTitle"/>
          </p:nvPr>
        </p:nvSpPr>
        <p:spPr>
          <a:xfrm>
            <a:off x="3088105" y="2219415"/>
            <a:ext cx="6015789" cy="2419169"/>
          </a:xfrm>
        </p:spPr>
        <p:txBody>
          <a:bodyPr>
            <a:normAutofit/>
          </a:bodyPr>
          <a:lstStyle/>
          <a:p>
            <a:r>
              <a:rPr lang="it-IT" sz="5400" dirty="0"/>
              <a:t>The cia hive component –</a:t>
            </a:r>
            <a:br>
              <a:rPr lang="it-IT" sz="5400" dirty="0"/>
            </a:br>
            <a:r>
              <a:rPr lang="it-IT" sz="5400" dirty="0"/>
              <a:t>technical aspects</a:t>
            </a:r>
          </a:p>
        </p:txBody>
      </p:sp>
      <p:pic>
        <p:nvPicPr>
          <p:cNvPr id="6" name="Immagine 5">
            <a:extLst>
              <a:ext uri="{FF2B5EF4-FFF2-40B4-BE49-F238E27FC236}">
                <a16:creationId xmlns:a16="http://schemas.microsoft.com/office/drawing/2014/main" id="{34F0C1E5-2652-4674-B4AB-B608AA9D0E68}"/>
              </a:ext>
            </a:extLst>
          </p:cNvPr>
          <p:cNvPicPr>
            <a:picLocks noChangeAspect="1"/>
          </p:cNvPicPr>
          <p:nvPr/>
        </p:nvPicPr>
        <p:blipFill rotWithShape="1">
          <a:blip r:embed="rId3"/>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8709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4D3B27-1186-4AD7-990D-F51581C06052}"/>
              </a:ext>
            </a:extLst>
          </p:cNvPr>
          <p:cNvSpPr>
            <a:spLocks noGrp="1"/>
          </p:cNvSpPr>
          <p:nvPr>
            <p:ph type="title"/>
          </p:nvPr>
        </p:nvSpPr>
        <p:spPr/>
        <p:txBody>
          <a:bodyPr/>
          <a:lstStyle/>
          <a:p>
            <a:r>
              <a:rPr lang="it-IT" dirty="0"/>
              <a:t>BEACONS INFRASTRUCTURE</a:t>
            </a:r>
          </a:p>
        </p:txBody>
      </p:sp>
      <p:sp>
        <p:nvSpPr>
          <p:cNvPr id="3" name="Segnaposto contenuto 2">
            <a:extLst>
              <a:ext uri="{FF2B5EF4-FFF2-40B4-BE49-F238E27FC236}">
                <a16:creationId xmlns:a16="http://schemas.microsoft.com/office/drawing/2014/main" id="{93CF695A-25F0-4FB9-B8D4-F0AFC5898511}"/>
              </a:ext>
            </a:extLst>
          </p:cNvPr>
          <p:cNvSpPr>
            <a:spLocks noGrp="1"/>
          </p:cNvSpPr>
          <p:nvPr>
            <p:ph idx="1"/>
          </p:nvPr>
        </p:nvSpPr>
        <p:spPr>
          <a:xfrm>
            <a:off x="1575248" y="1954923"/>
            <a:ext cx="9038327" cy="2948154"/>
          </a:xfrm>
        </p:spPr>
        <p:txBody>
          <a:bodyPr>
            <a:normAutofit/>
          </a:bodyPr>
          <a:lstStyle/>
          <a:p>
            <a:pPr marL="0" indent="0">
              <a:buNone/>
            </a:pPr>
            <a:r>
              <a:rPr lang="en-US" dirty="0">
                <a:effectLst/>
              </a:rPr>
              <a:t>Patched or unpatched implants are provided by the generator application. Implants will detach from the user’s terminal and fork into the background. The goal is for the operator to have a consistent user experience, regardless of the implant’s operating system. On the wire, the implant mimics a SSLv3 handshake with Swindle and then sends a small amount of encrypted data to the tool handler. </a:t>
            </a:r>
            <a:endParaRPr lang="it-IT" dirty="0"/>
          </a:p>
        </p:txBody>
      </p:sp>
      <p:pic>
        <p:nvPicPr>
          <p:cNvPr id="4" name="Immagine 3">
            <a:extLst>
              <a:ext uri="{FF2B5EF4-FFF2-40B4-BE49-F238E27FC236}">
                <a16:creationId xmlns:a16="http://schemas.microsoft.com/office/drawing/2014/main" id="{123205E6-BAF4-4EB2-959F-CD0EC2F93646}"/>
              </a:ext>
            </a:extLst>
          </p:cNvPr>
          <p:cNvPicPr>
            <a:picLocks noChangeAspect="1"/>
          </p:cNvPicPr>
          <p:nvPr/>
        </p:nvPicPr>
        <p:blipFill rotWithShape="1">
          <a:blip r:embed="rId2"/>
          <a:srcRect l="677" r="-1" b="-1"/>
          <a:stretch/>
        </p:blipFill>
        <p:spPr>
          <a:xfrm>
            <a:off x="11047411" y="5791201"/>
            <a:ext cx="851078" cy="856877"/>
          </a:xfrm>
          <a:prstGeom prst="rect">
            <a:avLst/>
          </a:prstGeom>
          <a:ln>
            <a:noFill/>
          </a:ln>
          <a:effectLst>
            <a:outerShdw blurRad="190500" algn="tl" rotWithShape="0">
              <a:srgbClr val="000000">
                <a:alpha val="70000"/>
              </a:srgbClr>
            </a:outerShdw>
          </a:effectLst>
        </p:spPr>
      </p:pic>
      <p:sp>
        <p:nvSpPr>
          <p:cNvPr id="6" name="CasellaDiTesto 5">
            <a:extLst>
              <a:ext uri="{FF2B5EF4-FFF2-40B4-BE49-F238E27FC236}">
                <a16:creationId xmlns:a16="http://schemas.microsoft.com/office/drawing/2014/main" id="{A5CDEBA1-DCFA-D141-9A94-74FAA3C5CC28}"/>
              </a:ext>
            </a:extLst>
          </p:cNvPr>
          <p:cNvSpPr txBox="1"/>
          <p:nvPr/>
        </p:nvSpPr>
        <p:spPr>
          <a:xfrm>
            <a:off x="1231233" y="5870150"/>
            <a:ext cx="6104020" cy="369332"/>
          </a:xfrm>
          <a:prstGeom prst="rect">
            <a:avLst/>
          </a:prstGeom>
          <a:noFill/>
        </p:spPr>
        <p:txBody>
          <a:bodyPr wrap="square">
            <a:spAutoFit/>
          </a:bodyPr>
          <a:lstStyle/>
          <a:p>
            <a:r>
              <a:rPr lang="it-IT" dirty="0"/>
              <a:t>THE CIA HIVE COMPONENT – TECHNICAL ASPECTS</a:t>
            </a:r>
          </a:p>
        </p:txBody>
      </p:sp>
    </p:spTree>
    <p:extLst>
      <p:ext uri="{BB962C8B-B14F-4D97-AF65-F5344CB8AC3E}">
        <p14:creationId xmlns:p14="http://schemas.microsoft.com/office/powerpoint/2010/main" val="2950703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0</TotalTime>
  <Words>936</Words>
  <Application>Microsoft Office PowerPoint</Application>
  <PresentationFormat>Widescreen</PresentationFormat>
  <Paragraphs>36</Paragraphs>
  <Slides>16</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16</vt:i4>
      </vt:variant>
    </vt:vector>
  </HeadingPairs>
  <TitlesOfParts>
    <vt:vector size="19" baseType="lpstr">
      <vt:lpstr>Arial</vt:lpstr>
      <vt:lpstr>Tw Cen MT</vt:lpstr>
      <vt:lpstr>Circuito</vt:lpstr>
      <vt:lpstr>The cia hive component</vt:lpstr>
      <vt:lpstr>The cia hive component</vt:lpstr>
      <vt:lpstr>The cia hive component</vt:lpstr>
      <vt:lpstr>The cia hive component</vt:lpstr>
      <vt:lpstr>The cia hive component</vt:lpstr>
      <vt:lpstr>The cia hive component</vt:lpstr>
      <vt:lpstr>The cia hive component</vt:lpstr>
      <vt:lpstr>The cia hive component – technical aspects</vt:lpstr>
      <vt:lpstr>BEACONS INFRASTRUCTURE</vt:lpstr>
      <vt:lpstr>BEACONS INFRASTRUCTURE</vt:lpstr>
      <vt:lpstr>BLOT PROXY</vt:lpstr>
      <vt:lpstr>BLOT PROXY</vt:lpstr>
      <vt:lpstr>BLOT PROXY</vt:lpstr>
      <vt:lpstr>BLOT PROXY</vt:lpstr>
      <vt:lpstr>COVER SERVER</vt:lpstr>
      <vt:lpstr>The cia hive component –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cia hive component</dc:title>
  <dc:creator>GIADA GABRIELE</dc:creator>
  <cp:lastModifiedBy>GIADA GABRIELE</cp:lastModifiedBy>
  <cp:revision>8</cp:revision>
  <dcterms:created xsi:type="dcterms:W3CDTF">2022-01-05T11:23:56Z</dcterms:created>
  <dcterms:modified xsi:type="dcterms:W3CDTF">2022-08-24T10:46:30Z</dcterms:modified>
</cp:coreProperties>
</file>