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57" r:id="rId2"/>
    <p:sldId id="277" r:id="rId3"/>
    <p:sldId id="291" r:id="rId4"/>
    <p:sldId id="279" r:id="rId5"/>
    <p:sldId id="300" r:id="rId6"/>
    <p:sldId id="283" r:id="rId7"/>
    <p:sldId id="284" r:id="rId8"/>
    <p:sldId id="287" r:id="rId9"/>
    <p:sldId id="288" r:id="rId10"/>
    <p:sldId id="292" r:id="rId11"/>
    <p:sldId id="299" r:id="rId12"/>
    <p:sldId id="301" r:id="rId13"/>
    <p:sldId id="302" r:id="rId14"/>
    <p:sldId id="295" r:id="rId15"/>
  </p:sldIdLst>
  <p:sldSz cx="12192000" cy="6858000"/>
  <p:notesSz cx="6858000" cy="9144000"/>
  <p:embeddedFontLst>
    <p:embeddedFont>
      <p:font typeface="Century Gothic" panose="020B050202020202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Impact" panose="020B0806030902050204" pitchFamily="34" charset="0"/>
      <p:regular r:id="rId24"/>
    </p:embeddedFont>
    <p:embeddedFont>
      <p:font typeface="Calibri" panose="020F0502020204030204" pitchFamily="34" charset="0"/>
      <p:regular r:id="rId25"/>
      <p:bold r:id="rId26"/>
      <p:italic r:id="rId27"/>
      <p:boldItalic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h Nguyen" initials="TN" lastIdx="1" clrIdx="0">
    <p:extLst>
      <p:ext uri="{19B8F6BF-5375-455C-9EA6-DF929625EA0E}">
        <p15:presenceInfo xmlns:p15="http://schemas.microsoft.com/office/powerpoint/2012/main" userId="31127d82825de7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893"/>
    <a:srgbClr val="6A8D5C"/>
    <a:srgbClr val="74C997"/>
    <a:srgbClr val="FEFEF6"/>
    <a:srgbClr val="FFF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0" d="100"/>
          <a:sy n="90" d="100"/>
        </p:scale>
        <p:origin x="25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2020-07-08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678502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2020-07-08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92925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0" y="0"/>
            <a:ext cx="12192000" cy="6858000"/>
            <a:chOff x="0" y="0"/>
            <a:chExt cx="12192000" cy="6858000"/>
          </a:xfrm>
        </p:grpSpPr>
        <p:pic>
          <p:nvPicPr>
            <p:cNvPr id="8" name="图片 7"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9" name="矩形 8"/>
            <p:cNvSpPr/>
            <p:nvPr/>
          </p:nvSpPr>
          <p:spPr>
            <a:xfrm>
              <a:off x="0" y="0"/>
              <a:ext cx="12192000" cy="6858000"/>
            </a:xfrm>
            <a:prstGeom prst="rect">
              <a:avLst/>
            </a:prstGeom>
            <a:gradFill flip="none" rotWithShape="1">
              <a:gsLst>
                <a:gs pos="73000">
                  <a:schemeClr val="bg1"/>
                </a:gs>
                <a:gs pos="10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t>2020/7/8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30743" y="0"/>
            <a:ext cx="12192000" cy="6858000"/>
          </a:xfrm>
          <a:prstGeom prst="rect">
            <a:avLst/>
          </a:prstGeom>
        </p:spPr>
      </p:pic>
      <p:sp>
        <p:nvSpPr>
          <p:cNvPr id="7" name="矩形 6"/>
          <p:cNvSpPr/>
          <p:nvPr/>
        </p:nvSpPr>
        <p:spPr>
          <a:xfrm>
            <a:off x="1075334" y="608727"/>
            <a:ext cx="10530672" cy="5325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ĐỀ TÀI:</a:t>
            </a:r>
          </a:p>
          <a:p>
            <a:pPr algn="ctr"/>
            <a:r>
              <a:rPr lang="en-US" altLang="zh-CN" dirty="0">
                <a:solidFill>
                  <a:schemeClr val="tx1"/>
                </a:solidFill>
                <a:latin typeface="Arial" panose="020B0604020202020204" pitchFamily="34" charset="0"/>
                <a:cs typeface="Arial" panose="020B0604020202020204" pitchFamily="34" charset="0"/>
              </a:rPr>
              <a:t> XÂY DỰNG C</a:t>
            </a:r>
            <a:r>
              <a:rPr lang="vi-VN" altLang="zh-CN" dirty="0">
                <a:solidFill>
                  <a:schemeClr val="tx1"/>
                </a:solidFill>
                <a:latin typeface="Arial" panose="020B0604020202020204" pitchFamily="34" charset="0"/>
                <a:cs typeface="Arial" panose="020B0604020202020204" pitchFamily="34" charset="0"/>
              </a:rPr>
              <a:t>Ơ</a:t>
            </a:r>
            <a:r>
              <a:rPr lang="en-US" altLang="zh-CN" dirty="0">
                <a:solidFill>
                  <a:schemeClr val="tx1"/>
                </a:solidFill>
                <a:latin typeface="Arial" panose="020B0604020202020204" pitchFamily="34" charset="0"/>
                <a:cs typeface="Arial" panose="020B0604020202020204" pitchFamily="34" charset="0"/>
              </a:rPr>
              <a:t> SỞ DỮ LIỆU QUẢN LÝ CỬA HÀNG LAPTOP</a:t>
            </a:r>
            <a:endParaRPr lang="zh-CN" altLang="en-US" dirty="0">
              <a:solidFill>
                <a:schemeClr val="tx1"/>
              </a:solidFill>
              <a:latin typeface="Arial" panose="020B0604020202020204" pitchFamily="34" charset="0"/>
              <a:cs typeface="Arial" panose="020B0604020202020204" pitchFamily="34" charset="0"/>
            </a:endParaRPr>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3" name="矩形 12"/>
          <p:cNvSpPr/>
          <p:nvPr/>
        </p:nvSpPr>
        <p:spPr>
          <a:xfrm>
            <a:off x="3404989" y="2057938"/>
            <a:ext cx="6166850" cy="646331"/>
          </a:xfrm>
          <a:prstGeom prst="rect">
            <a:avLst/>
          </a:prstGeom>
        </p:spPr>
        <p:txBody>
          <a:bodyPr wrap="square">
            <a:spAutoFit/>
          </a:bodyPr>
          <a:lstStyle/>
          <a:p>
            <a:pPr algn="ctr"/>
            <a:r>
              <a:rPr lang="en-US" altLang="zh-CN" sz="3600" b="1" dirty="0">
                <a:solidFill>
                  <a:schemeClr val="tx1">
                    <a:lumMod val="50000"/>
                    <a:lumOff val="50000"/>
                  </a:schemeClr>
                </a:solidFill>
                <a:latin typeface="Arial" panose="020B0604020202020204" pitchFamily="34" charset="0"/>
                <a:cs typeface="Arial" panose="020B0604020202020204" pitchFamily="34" charset="0"/>
              </a:rPr>
              <a:t>BÁO CÁO C</a:t>
            </a:r>
            <a:r>
              <a:rPr lang="vi-VN" altLang="zh-CN" sz="3600" b="1" dirty="0">
                <a:solidFill>
                  <a:schemeClr val="tx1">
                    <a:lumMod val="50000"/>
                    <a:lumOff val="50000"/>
                  </a:schemeClr>
                </a:solidFill>
                <a:latin typeface="Arial" panose="020B0604020202020204" pitchFamily="34" charset="0"/>
                <a:cs typeface="Arial" panose="020B0604020202020204" pitchFamily="34" charset="0"/>
              </a:rPr>
              <a:t>Ơ</a:t>
            </a:r>
            <a:r>
              <a:rPr lang="en-US" altLang="zh-CN" sz="3600" b="1" dirty="0">
                <a:solidFill>
                  <a:schemeClr val="tx1">
                    <a:lumMod val="50000"/>
                    <a:lumOff val="50000"/>
                  </a:schemeClr>
                </a:solidFill>
                <a:latin typeface="Arial" panose="020B0604020202020204" pitchFamily="34" charset="0"/>
                <a:cs typeface="Arial" panose="020B0604020202020204" pitchFamily="34" charset="0"/>
              </a:rPr>
              <a:t> SỞ DỮ LIỆU</a:t>
            </a:r>
          </a:p>
        </p:txBody>
      </p:sp>
      <p:sp>
        <p:nvSpPr>
          <p:cNvPr id="15" name="矩形 14"/>
          <p:cNvSpPr/>
          <p:nvPr/>
        </p:nvSpPr>
        <p:spPr>
          <a:xfrm>
            <a:off x="3341413" y="4911145"/>
            <a:ext cx="2390400" cy="464472"/>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Arial" panose="020B0604020202020204" pitchFamily="34" charset="0"/>
                <a:ea typeface="Arial" panose="020B0604020202020204" pitchFamily="34" charset="0"/>
              </a:rPr>
              <a:t>GIẢNG VIÊN</a:t>
            </a:r>
            <a:r>
              <a:rPr lang="zh-CN" altLang="en-US" sz="1600" dirty="0">
                <a:solidFill>
                  <a:schemeClr val="bg1"/>
                </a:solidFill>
                <a:latin typeface="Arial" panose="020B0604020202020204" pitchFamily="34" charset="0"/>
                <a:ea typeface="Arial" panose="020B0604020202020204" pitchFamily="34" charset="0"/>
              </a:rPr>
              <a:t>：</a:t>
            </a:r>
            <a:r>
              <a:rPr lang="en-US" altLang="zh-CN" sz="1600" dirty="0" err="1">
                <a:solidFill>
                  <a:schemeClr val="bg1"/>
                </a:solidFill>
                <a:latin typeface="Arial" panose="020B0604020202020204" pitchFamily="34" charset="0"/>
                <a:ea typeface="Arial" panose="020B0604020202020204" pitchFamily="34" charset="0"/>
              </a:rPr>
              <a:t>ThS</a:t>
            </a:r>
            <a:r>
              <a:rPr lang="en-US" altLang="zh-CN" sz="1600" dirty="0">
                <a:solidFill>
                  <a:schemeClr val="bg1"/>
                </a:solidFill>
                <a:latin typeface="Arial" panose="020B0604020202020204" pitchFamily="34" charset="0"/>
                <a:ea typeface="Arial" panose="020B0604020202020204" pitchFamily="34" charset="0"/>
              </a:rPr>
              <a:t> TRẦN THỊ DUNG</a:t>
            </a:r>
          </a:p>
        </p:txBody>
      </p:sp>
      <p:sp>
        <p:nvSpPr>
          <p:cNvPr id="17" name="矩形 16"/>
          <p:cNvSpPr/>
          <p:nvPr/>
        </p:nvSpPr>
        <p:spPr>
          <a:xfrm>
            <a:off x="6717231" y="5602462"/>
            <a:ext cx="2390400" cy="510401"/>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Arial" panose="020B0604020202020204" pitchFamily="34" charset="0"/>
                <a:ea typeface="Arial" panose="020B0604020202020204" pitchFamily="34" charset="0"/>
              </a:rPr>
              <a:t>ĐINH HỮU THANH NGUYÊN</a:t>
            </a:r>
          </a:p>
        </p:txBody>
      </p:sp>
      <p:sp>
        <p:nvSpPr>
          <p:cNvPr id="18" name="文本框 17"/>
          <p:cNvSpPr txBox="1"/>
          <p:nvPr/>
        </p:nvSpPr>
        <p:spPr>
          <a:xfrm>
            <a:off x="4649544" y="1301238"/>
            <a:ext cx="3400970" cy="645160"/>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2·0·2·0</a:t>
            </a:r>
          </a:p>
        </p:txBody>
      </p:sp>
      <p:sp>
        <p:nvSpPr>
          <p:cNvPr id="4" name="Rectangle 3">
            <a:extLst>
              <a:ext uri="{FF2B5EF4-FFF2-40B4-BE49-F238E27FC236}">
                <a16:creationId xmlns:a16="http://schemas.microsoft.com/office/drawing/2014/main" xmlns="" id="{EF342DC5-B01E-4394-A5C4-647CD418FD22}"/>
              </a:ext>
            </a:extLst>
          </p:cNvPr>
          <p:cNvSpPr/>
          <p:nvPr/>
        </p:nvSpPr>
        <p:spPr>
          <a:xfrm>
            <a:off x="3573710" y="2994870"/>
            <a:ext cx="5533921" cy="553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6">
            <a:extLst>
              <a:ext uri="{FF2B5EF4-FFF2-40B4-BE49-F238E27FC236}">
                <a16:creationId xmlns:a16="http://schemas.microsoft.com/office/drawing/2014/main" xmlns="" id="{8BD8E855-DB9B-4851-8318-D7441859968E}"/>
              </a:ext>
            </a:extLst>
          </p:cNvPr>
          <p:cNvSpPr/>
          <p:nvPr/>
        </p:nvSpPr>
        <p:spPr>
          <a:xfrm>
            <a:off x="6717231" y="4911145"/>
            <a:ext cx="2390400" cy="46447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Arial" panose="020B0604020202020204" pitchFamily="34" charset="0"/>
                <a:ea typeface="Arial" panose="020B0604020202020204" pitchFamily="34" charset="0"/>
              </a:rPr>
              <a:t>ĐỖ HOÀNG GIA</a:t>
            </a:r>
          </a:p>
        </p:txBody>
      </p:sp>
      <p:sp>
        <p:nvSpPr>
          <p:cNvPr id="20" name="矩形 16">
            <a:extLst>
              <a:ext uri="{FF2B5EF4-FFF2-40B4-BE49-F238E27FC236}">
                <a16:creationId xmlns:a16="http://schemas.microsoft.com/office/drawing/2014/main" xmlns="" id="{27FA77B6-5339-461F-B4EE-20C46617C893}"/>
              </a:ext>
            </a:extLst>
          </p:cNvPr>
          <p:cNvSpPr/>
          <p:nvPr/>
        </p:nvSpPr>
        <p:spPr>
          <a:xfrm>
            <a:off x="6717231" y="4219828"/>
            <a:ext cx="2390400" cy="464472"/>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Arial" panose="020B0604020202020204" pitchFamily="34" charset="0"/>
                <a:ea typeface="Arial" panose="020B0604020202020204" pitchFamily="34" charset="0"/>
              </a:rPr>
              <a:t>TRẦN TIẾN ĐẠT</a:t>
            </a:r>
          </a:p>
        </p:txBody>
      </p:sp>
      <p:sp>
        <p:nvSpPr>
          <p:cNvPr id="21" name="矩形 16">
            <a:extLst>
              <a:ext uri="{FF2B5EF4-FFF2-40B4-BE49-F238E27FC236}">
                <a16:creationId xmlns:a16="http://schemas.microsoft.com/office/drawing/2014/main" xmlns="" id="{6BDD385F-C693-4C32-BE53-6205BF33FEB0}"/>
              </a:ext>
            </a:extLst>
          </p:cNvPr>
          <p:cNvSpPr/>
          <p:nvPr/>
        </p:nvSpPr>
        <p:spPr>
          <a:xfrm>
            <a:off x="6717231" y="3671165"/>
            <a:ext cx="2390400" cy="4644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lumMod val="75000"/>
                    <a:lumOff val="25000"/>
                  </a:schemeClr>
                </a:solidFill>
                <a:latin typeface="Arial" panose="020B0604020202020204" pitchFamily="34" charset="0"/>
                <a:ea typeface="Arial" panose="020B0604020202020204" pitchFamily="34" charset="0"/>
              </a:rPr>
              <a:t>Sinh</a:t>
            </a:r>
            <a:r>
              <a:rPr lang="en-US" altLang="zh-CN" sz="16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600" dirty="0" err="1">
                <a:solidFill>
                  <a:schemeClr val="tx1">
                    <a:lumMod val="75000"/>
                    <a:lumOff val="25000"/>
                  </a:schemeClr>
                </a:solidFill>
                <a:latin typeface="Arial" panose="020B0604020202020204" pitchFamily="34" charset="0"/>
                <a:ea typeface="Arial" panose="020B0604020202020204" pitchFamily="34" charset="0"/>
              </a:rPr>
              <a:t>viên</a:t>
            </a:r>
            <a:r>
              <a:rPr lang="en-US" altLang="zh-CN" sz="16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600" dirty="0" err="1">
                <a:solidFill>
                  <a:schemeClr val="tx1">
                    <a:lumMod val="75000"/>
                    <a:lumOff val="25000"/>
                  </a:schemeClr>
                </a:solidFill>
                <a:latin typeface="Arial" panose="020B0604020202020204" pitchFamily="34" charset="0"/>
                <a:ea typeface="Arial" panose="020B0604020202020204" pitchFamily="34" charset="0"/>
              </a:rPr>
              <a:t>thực</a:t>
            </a:r>
            <a:r>
              <a:rPr lang="en-US" altLang="zh-CN" sz="16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600" dirty="0" err="1">
                <a:solidFill>
                  <a:schemeClr val="tx1">
                    <a:lumMod val="75000"/>
                    <a:lumOff val="25000"/>
                  </a:schemeClr>
                </a:solidFill>
                <a:latin typeface="Arial" panose="020B0604020202020204" pitchFamily="34" charset="0"/>
                <a:ea typeface="Arial" panose="020B0604020202020204" pitchFamily="34" charset="0"/>
              </a:rPr>
              <a:t>hiện</a:t>
            </a:r>
            <a:r>
              <a:rPr lang="en-US" altLang="zh-CN" sz="1600" dirty="0">
                <a:solidFill>
                  <a:schemeClr val="tx1">
                    <a:lumMod val="75000"/>
                    <a:lumOff val="25000"/>
                  </a:schemeClr>
                </a:solidFill>
                <a:latin typeface="Arial" panose="020B0604020202020204" pitchFamily="34" charset="0"/>
                <a:ea typeface="Arial" panose="020B0604020202020204" pitchFamily="34" charset="0"/>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grpSp>
        <p:nvGrpSpPr>
          <p:cNvPr id="2" name="组合 1"/>
          <p:cNvGrpSpPr/>
          <p:nvPr/>
        </p:nvGrpSpPr>
        <p:grpSpPr>
          <a:xfrm>
            <a:off x="5669164" y="901012"/>
            <a:ext cx="853670" cy="219007"/>
            <a:chOff x="5553997" y="3143384"/>
            <a:chExt cx="853670" cy="219007"/>
          </a:xfrm>
        </p:grpSpPr>
        <p:sp>
          <p:nvSpPr>
            <p:cNvPr id="31" name="flower_90050"/>
            <p:cNvSpPr>
              <a:spLocks noChangeAspect="1"/>
            </p:cNvSpPr>
            <p:nvPr/>
          </p:nvSpPr>
          <p:spPr bwMode="auto">
            <a:xfrm>
              <a:off x="5863958" y="3143384"/>
              <a:ext cx="233749" cy="21900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rgbClr val="EC8893"/>
            </a:solidFill>
            <a:ln>
              <a:noFill/>
            </a:ln>
          </p:spPr>
        </p:sp>
        <p:sp>
          <p:nvSpPr>
            <p:cNvPr id="33" name="flower_90050"/>
            <p:cNvSpPr>
              <a:spLocks noChangeAspect="1"/>
            </p:cNvSpPr>
            <p:nvPr/>
          </p:nvSpPr>
          <p:spPr bwMode="auto">
            <a:xfrm>
              <a:off x="6245009"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sp>
          <p:nvSpPr>
            <p:cNvPr id="34" name="flower_90050"/>
            <p:cNvSpPr>
              <a:spLocks noChangeAspect="1"/>
            </p:cNvSpPr>
            <p:nvPr/>
          </p:nvSpPr>
          <p:spPr bwMode="auto">
            <a:xfrm>
              <a:off x="5553997"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grpSp>
      <p:sp>
        <p:nvSpPr>
          <p:cNvPr id="79" name="矩形 78"/>
          <p:cNvSpPr/>
          <p:nvPr/>
        </p:nvSpPr>
        <p:spPr>
          <a:xfrm>
            <a:off x="3496903" y="2145448"/>
            <a:ext cx="2519718" cy="1969595"/>
          </a:xfrm>
          <a:prstGeom prst="rect">
            <a:avLst/>
          </a:prstGeom>
          <a:solidFill>
            <a:schemeClr val="bg1"/>
          </a:solidFill>
          <a:ln>
            <a:no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Impact" panose="020B0806030902050204" pitchFamily="34" charset="0"/>
            </a:endParaRPr>
          </a:p>
        </p:txBody>
      </p:sp>
      <p:sp>
        <p:nvSpPr>
          <p:cNvPr id="80" name="矩形 79"/>
          <p:cNvSpPr/>
          <p:nvPr/>
        </p:nvSpPr>
        <p:spPr>
          <a:xfrm>
            <a:off x="6175380" y="2145448"/>
            <a:ext cx="2519718" cy="1969595"/>
          </a:xfrm>
          <a:prstGeom prst="rect">
            <a:avLst/>
          </a:prstGeom>
          <a:solidFill>
            <a:schemeClr val="bg1"/>
          </a:solidFill>
          <a:ln>
            <a:no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Impact" panose="020B0806030902050204" pitchFamily="34" charset="0"/>
            </a:endParaRPr>
          </a:p>
        </p:txBody>
      </p:sp>
      <p:grpSp>
        <p:nvGrpSpPr>
          <p:cNvPr id="88" name="组合 87"/>
          <p:cNvGrpSpPr/>
          <p:nvPr/>
        </p:nvGrpSpPr>
        <p:grpSpPr>
          <a:xfrm>
            <a:off x="3621101" y="3130245"/>
            <a:ext cx="2271322" cy="829945"/>
            <a:chOff x="4952828" y="3713274"/>
            <a:chExt cx="2271322" cy="829945"/>
          </a:xfrm>
        </p:grpSpPr>
        <p:sp>
          <p:nvSpPr>
            <p:cNvPr id="89" name="文本框 88"/>
            <p:cNvSpPr txBox="1"/>
            <p:nvPr/>
          </p:nvSpPr>
          <p:spPr>
            <a:xfrm flipH="1">
              <a:off x="4952828" y="3713274"/>
              <a:ext cx="2271322" cy="829945"/>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sz="2000" b="1" dirty="0">
                  <a:solidFill>
                    <a:schemeClr val="tx1">
                      <a:lumMod val="50000"/>
                      <a:lumOff val="50000"/>
                    </a:schemeClr>
                  </a:solidFill>
                  <a:latin typeface="Arial" panose="020B0604020202020204" pitchFamily="34" charset="0"/>
                  <a:ea typeface="Arial" panose="020B0604020202020204" pitchFamily="34" charset="0"/>
                </a:rPr>
                <a:t>Add the text here</a:t>
              </a:r>
              <a:endParaRPr lang="en-US" altLang="zh-CN" sz="2000" b="1"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90" name="矩形 89"/>
            <p:cNvSpPr/>
            <p:nvPr/>
          </p:nvSpPr>
          <p:spPr>
            <a:xfrm>
              <a:off x="5405449" y="4067445"/>
              <a:ext cx="1366080" cy="261610"/>
            </a:xfrm>
            <a:prstGeom prst="rect">
              <a:avLst/>
            </a:prstGeom>
          </p:spPr>
          <p:txBody>
            <a:bodyPr wrap="none">
              <a:spAutoFit/>
            </a:bodyPr>
            <a:lstStyle/>
            <a:p>
              <a:pPr algn="ctr"/>
              <a:r>
                <a:rPr lang="en-US" altLang="zh-CN" sz="1100" dirty="0">
                  <a:solidFill>
                    <a:schemeClr val="tx1">
                      <a:lumMod val="50000"/>
                      <a:lumOff val="50000"/>
                    </a:schemeClr>
                  </a:solidFill>
                </a:rPr>
                <a:t>ADD THE TITLE HERE</a:t>
              </a:r>
            </a:p>
          </p:txBody>
        </p:sp>
      </p:grpSp>
      <p:grpSp>
        <p:nvGrpSpPr>
          <p:cNvPr id="91" name="组合 90"/>
          <p:cNvGrpSpPr/>
          <p:nvPr/>
        </p:nvGrpSpPr>
        <p:grpSpPr>
          <a:xfrm>
            <a:off x="6299579" y="3130245"/>
            <a:ext cx="2271322" cy="829945"/>
            <a:chOff x="4952828" y="3713274"/>
            <a:chExt cx="2271322" cy="829945"/>
          </a:xfrm>
        </p:grpSpPr>
        <p:sp>
          <p:nvSpPr>
            <p:cNvPr id="92" name="文本框 91"/>
            <p:cNvSpPr txBox="1"/>
            <p:nvPr/>
          </p:nvSpPr>
          <p:spPr>
            <a:xfrm flipH="1">
              <a:off x="4952828" y="3713274"/>
              <a:ext cx="2271322" cy="829945"/>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sz="2000" b="1" dirty="0">
                  <a:solidFill>
                    <a:schemeClr val="tx1">
                      <a:lumMod val="50000"/>
                      <a:lumOff val="50000"/>
                    </a:schemeClr>
                  </a:solidFill>
                  <a:latin typeface="Arial" panose="020B0604020202020204" pitchFamily="34" charset="0"/>
                  <a:ea typeface="Arial" panose="020B0604020202020204" pitchFamily="34" charset="0"/>
                </a:rPr>
                <a:t>Add the text here</a:t>
              </a:r>
              <a:endParaRPr lang="en-US" altLang="zh-CN" sz="2000" b="1"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93" name="矩形 92"/>
            <p:cNvSpPr/>
            <p:nvPr/>
          </p:nvSpPr>
          <p:spPr>
            <a:xfrm>
              <a:off x="5405449" y="4067445"/>
              <a:ext cx="1366080" cy="261610"/>
            </a:xfrm>
            <a:prstGeom prst="rect">
              <a:avLst/>
            </a:prstGeom>
          </p:spPr>
          <p:txBody>
            <a:bodyPr wrap="none">
              <a:spAutoFit/>
            </a:bodyPr>
            <a:lstStyle/>
            <a:p>
              <a:pPr algn="ctr"/>
              <a:r>
                <a:rPr lang="en-US" altLang="zh-CN" sz="1100" dirty="0">
                  <a:solidFill>
                    <a:schemeClr val="tx1">
                      <a:lumMod val="50000"/>
                      <a:lumOff val="50000"/>
                    </a:schemeClr>
                  </a:solidFill>
                </a:rPr>
                <a:t>ADD THE TITLE HERE</a:t>
              </a:r>
            </a:p>
          </p:txBody>
        </p:sp>
      </p:grpSp>
      <p:grpSp>
        <p:nvGrpSpPr>
          <p:cNvPr id="143" name="组合 142"/>
          <p:cNvGrpSpPr/>
          <p:nvPr/>
        </p:nvGrpSpPr>
        <p:grpSpPr>
          <a:xfrm>
            <a:off x="7233167" y="2538950"/>
            <a:ext cx="404143" cy="381740"/>
            <a:chOff x="4882149" y="3025052"/>
            <a:chExt cx="489013" cy="461905"/>
          </a:xfrm>
          <a:solidFill>
            <a:srgbClr val="EC8893"/>
          </a:solidFill>
        </p:grpSpPr>
        <p:sp>
          <p:nvSpPr>
            <p:cNvPr id="144" name="Freeform 250"/>
            <p:cNvSpPr/>
            <p:nvPr/>
          </p:nvSpPr>
          <p:spPr bwMode="auto">
            <a:xfrm>
              <a:off x="4882149" y="3161672"/>
              <a:ext cx="468411" cy="325285"/>
            </a:xfrm>
            <a:custGeom>
              <a:avLst/>
              <a:gdLst>
                <a:gd name="T0" fmla="*/ 102 w 183"/>
                <a:gd name="T1" fmla="*/ 127 h 127"/>
                <a:gd name="T2" fmla="*/ 65 w 183"/>
                <a:gd name="T3" fmla="*/ 119 h 127"/>
                <a:gd name="T4" fmla="*/ 20 w 183"/>
                <a:gd name="T5" fmla="*/ 0 h 127"/>
                <a:gd name="T6" fmla="*/ 50 w 183"/>
                <a:gd name="T7" fmla="*/ 14 h 127"/>
                <a:gd name="T8" fmla="*/ 78 w 183"/>
                <a:gd name="T9" fmla="*/ 89 h 127"/>
                <a:gd name="T10" fmla="*/ 154 w 183"/>
                <a:gd name="T11" fmla="*/ 60 h 127"/>
                <a:gd name="T12" fmla="*/ 183 w 183"/>
                <a:gd name="T13" fmla="*/ 74 h 127"/>
                <a:gd name="T14" fmla="*/ 134 w 183"/>
                <a:gd name="T15" fmla="*/ 121 h 127"/>
                <a:gd name="T16" fmla="*/ 102 w 183"/>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27">
                  <a:moveTo>
                    <a:pt x="102" y="127"/>
                  </a:moveTo>
                  <a:cubicBezTo>
                    <a:pt x="89" y="127"/>
                    <a:pt x="77" y="124"/>
                    <a:pt x="65" y="119"/>
                  </a:cubicBezTo>
                  <a:cubicBezTo>
                    <a:pt x="20" y="98"/>
                    <a:pt x="0" y="45"/>
                    <a:pt x="20" y="0"/>
                  </a:cubicBezTo>
                  <a:cubicBezTo>
                    <a:pt x="50" y="14"/>
                    <a:pt x="50" y="14"/>
                    <a:pt x="50" y="14"/>
                  </a:cubicBezTo>
                  <a:cubicBezTo>
                    <a:pt x="37" y="42"/>
                    <a:pt x="50" y="76"/>
                    <a:pt x="78" y="89"/>
                  </a:cubicBezTo>
                  <a:cubicBezTo>
                    <a:pt x="107" y="102"/>
                    <a:pt x="141" y="89"/>
                    <a:pt x="154" y="60"/>
                  </a:cubicBezTo>
                  <a:cubicBezTo>
                    <a:pt x="183" y="74"/>
                    <a:pt x="183" y="74"/>
                    <a:pt x="183" y="74"/>
                  </a:cubicBezTo>
                  <a:cubicBezTo>
                    <a:pt x="174" y="96"/>
                    <a:pt x="156" y="112"/>
                    <a:pt x="134" y="121"/>
                  </a:cubicBezTo>
                  <a:cubicBezTo>
                    <a:pt x="123" y="125"/>
                    <a:pt x="112" y="127"/>
                    <a:pt x="102"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5" name="Freeform 251"/>
            <p:cNvSpPr/>
            <p:nvPr/>
          </p:nvSpPr>
          <p:spPr bwMode="auto">
            <a:xfrm>
              <a:off x="4942869" y="3028305"/>
              <a:ext cx="179991" cy="148547"/>
            </a:xfrm>
            <a:custGeom>
              <a:avLst/>
              <a:gdLst>
                <a:gd name="T0" fmla="*/ 70 w 70"/>
                <a:gd name="T1" fmla="*/ 0 h 58"/>
                <a:gd name="T2" fmla="*/ 8 w 70"/>
                <a:gd name="T3" fmla="*/ 33 h 58"/>
                <a:gd name="T4" fmla="*/ 0 w 70"/>
                <a:gd name="T5" fmla="*/ 45 h 58"/>
                <a:gd name="T6" fmla="*/ 30 w 70"/>
                <a:gd name="T7" fmla="*/ 58 h 58"/>
                <a:gd name="T8" fmla="*/ 33 w 70"/>
                <a:gd name="T9" fmla="*/ 53 h 58"/>
                <a:gd name="T10" fmla="*/ 70 w 70"/>
                <a:gd name="T11" fmla="*/ 33 h 58"/>
                <a:gd name="T12" fmla="*/ 70 w 7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70" h="58">
                  <a:moveTo>
                    <a:pt x="70" y="0"/>
                  </a:moveTo>
                  <a:cubicBezTo>
                    <a:pt x="45" y="2"/>
                    <a:pt x="23" y="14"/>
                    <a:pt x="8" y="33"/>
                  </a:cubicBezTo>
                  <a:cubicBezTo>
                    <a:pt x="5" y="37"/>
                    <a:pt x="2" y="41"/>
                    <a:pt x="0" y="45"/>
                  </a:cubicBezTo>
                  <a:cubicBezTo>
                    <a:pt x="30" y="58"/>
                    <a:pt x="30" y="58"/>
                    <a:pt x="30" y="58"/>
                  </a:cubicBezTo>
                  <a:cubicBezTo>
                    <a:pt x="31" y="57"/>
                    <a:pt x="32" y="55"/>
                    <a:pt x="33" y="53"/>
                  </a:cubicBezTo>
                  <a:cubicBezTo>
                    <a:pt x="42" y="42"/>
                    <a:pt x="55" y="35"/>
                    <a:pt x="70" y="33"/>
                  </a:cubicBezTo>
                  <a:lnTo>
                    <a:pt x="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6" name="Freeform 252"/>
            <p:cNvSpPr/>
            <p:nvPr/>
          </p:nvSpPr>
          <p:spPr bwMode="auto">
            <a:xfrm>
              <a:off x="5284419" y="3276606"/>
              <a:ext cx="86743" cy="54214"/>
            </a:xfrm>
            <a:custGeom>
              <a:avLst/>
              <a:gdLst>
                <a:gd name="T0" fmla="*/ 1 w 34"/>
                <a:gd name="T1" fmla="*/ 0 h 21"/>
                <a:gd name="T2" fmla="*/ 0 w 34"/>
                <a:gd name="T3" fmla="*/ 8 h 21"/>
                <a:gd name="T4" fmla="*/ 29 w 34"/>
                <a:gd name="T5" fmla="*/ 21 h 21"/>
                <a:gd name="T6" fmla="*/ 34 w 34"/>
                <a:gd name="T7" fmla="*/ 0 h 21"/>
                <a:gd name="T8" fmla="*/ 1 w 34"/>
                <a:gd name="T9" fmla="*/ 0 h 21"/>
              </a:gdLst>
              <a:ahLst/>
              <a:cxnLst>
                <a:cxn ang="0">
                  <a:pos x="T0" y="T1"/>
                </a:cxn>
                <a:cxn ang="0">
                  <a:pos x="T2" y="T3"/>
                </a:cxn>
                <a:cxn ang="0">
                  <a:pos x="T4" y="T5"/>
                </a:cxn>
                <a:cxn ang="0">
                  <a:pos x="T6" y="T7"/>
                </a:cxn>
                <a:cxn ang="0">
                  <a:pos x="T8" y="T9"/>
                </a:cxn>
              </a:cxnLst>
              <a:rect l="0" t="0" r="r" b="b"/>
              <a:pathLst>
                <a:path w="34" h="21">
                  <a:moveTo>
                    <a:pt x="1" y="0"/>
                  </a:moveTo>
                  <a:cubicBezTo>
                    <a:pt x="1" y="3"/>
                    <a:pt x="0" y="5"/>
                    <a:pt x="0" y="8"/>
                  </a:cubicBezTo>
                  <a:cubicBezTo>
                    <a:pt x="29" y="21"/>
                    <a:pt x="29" y="21"/>
                    <a:pt x="29" y="21"/>
                  </a:cubicBezTo>
                  <a:cubicBezTo>
                    <a:pt x="32" y="14"/>
                    <a:pt x="33" y="7"/>
                    <a:pt x="34"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7" name="Freeform 253"/>
            <p:cNvSpPr/>
            <p:nvPr/>
          </p:nvSpPr>
          <p:spPr bwMode="auto">
            <a:xfrm>
              <a:off x="5143462" y="3025052"/>
              <a:ext cx="227700" cy="230953"/>
            </a:xfrm>
            <a:custGeom>
              <a:avLst/>
              <a:gdLst>
                <a:gd name="T0" fmla="*/ 89 w 89"/>
                <a:gd name="T1" fmla="*/ 90 h 90"/>
                <a:gd name="T2" fmla="*/ 57 w 89"/>
                <a:gd name="T3" fmla="*/ 90 h 90"/>
                <a:gd name="T4" fmla="*/ 0 w 89"/>
                <a:gd name="T5" fmla="*/ 33 h 90"/>
                <a:gd name="T6" fmla="*/ 0 w 89"/>
                <a:gd name="T7" fmla="*/ 0 h 90"/>
                <a:gd name="T8" fmla="*/ 89 w 89"/>
                <a:gd name="T9" fmla="*/ 90 h 90"/>
              </a:gdLst>
              <a:ahLst/>
              <a:cxnLst>
                <a:cxn ang="0">
                  <a:pos x="T0" y="T1"/>
                </a:cxn>
                <a:cxn ang="0">
                  <a:pos x="T2" y="T3"/>
                </a:cxn>
                <a:cxn ang="0">
                  <a:pos x="T4" y="T5"/>
                </a:cxn>
                <a:cxn ang="0">
                  <a:pos x="T6" y="T7"/>
                </a:cxn>
                <a:cxn ang="0">
                  <a:pos x="T8" y="T9"/>
                </a:cxn>
              </a:cxnLst>
              <a:rect l="0" t="0" r="r" b="b"/>
              <a:pathLst>
                <a:path w="89" h="90">
                  <a:moveTo>
                    <a:pt x="89" y="90"/>
                  </a:moveTo>
                  <a:cubicBezTo>
                    <a:pt x="57" y="90"/>
                    <a:pt x="57" y="90"/>
                    <a:pt x="57" y="90"/>
                  </a:cubicBezTo>
                  <a:cubicBezTo>
                    <a:pt x="57" y="59"/>
                    <a:pt x="31" y="33"/>
                    <a:pt x="0" y="33"/>
                  </a:cubicBezTo>
                  <a:cubicBezTo>
                    <a:pt x="0" y="0"/>
                    <a:pt x="0" y="0"/>
                    <a:pt x="0" y="0"/>
                  </a:cubicBezTo>
                  <a:cubicBezTo>
                    <a:pt x="49" y="0"/>
                    <a:pt x="89" y="41"/>
                    <a:pt x="89"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8" name="Rectangle 254"/>
            <p:cNvSpPr>
              <a:spLocks noChangeArrowheads="1"/>
            </p:cNvSpPr>
            <p:nvPr/>
          </p:nvSpPr>
          <p:spPr bwMode="auto">
            <a:xfrm>
              <a:off x="5058888" y="3284196"/>
              <a:ext cx="43371" cy="54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9" name="Rectangle 255"/>
            <p:cNvSpPr>
              <a:spLocks noChangeArrowheads="1"/>
            </p:cNvSpPr>
            <p:nvPr/>
          </p:nvSpPr>
          <p:spPr bwMode="auto">
            <a:xfrm>
              <a:off x="5122860" y="3218054"/>
              <a:ext cx="41203" cy="1203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50" name="Rectangle 256"/>
            <p:cNvSpPr>
              <a:spLocks noChangeArrowheads="1"/>
            </p:cNvSpPr>
            <p:nvPr/>
          </p:nvSpPr>
          <p:spPr bwMode="auto">
            <a:xfrm>
              <a:off x="5184664" y="3182273"/>
              <a:ext cx="41203" cy="1561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grpSp>
      <p:grpSp>
        <p:nvGrpSpPr>
          <p:cNvPr id="169" name="组合 168"/>
          <p:cNvGrpSpPr/>
          <p:nvPr/>
        </p:nvGrpSpPr>
        <p:grpSpPr>
          <a:xfrm>
            <a:off x="4551554" y="2510275"/>
            <a:ext cx="410416" cy="439090"/>
            <a:chOff x="4895160" y="5416983"/>
            <a:chExt cx="496602" cy="531299"/>
          </a:xfrm>
          <a:solidFill>
            <a:srgbClr val="EC8893"/>
          </a:solidFill>
        </p:grpSpPr>
        <p:sp>
          <p:nvSpPr>
            <p:cNvPr id="170"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1"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2"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3"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4"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5"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6"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7"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8"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79"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80"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grpSp>
      <p:sp>
        <p:nvSpPr>
          <p:cNvPr id="181" name="等腰三角形 180"/>
          <p:cNvSpPr/>
          <p:nvPr/>
        </p:nvSpPr>
        <p:spPr>
          <a:xfrm flipV="1">
            <a:off x="3328623" y="4637239"/>
            <a:ext cx="187773" cy="16187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等腰三角形 181"/>
          <p:cNvSpPr/>
          <p:nvPr/>
        </p:nvSpPr>
        <p:spPr>
          <a:xfrm flipV="1">
            <a:off x="8693781" y="4637239"/>
            <a:ext cx="187773" cy="16187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5" name="直接连接符 184"/>
          <p:cNvCxnSpPr/>
          <p:nvPr/>
        </p:nvCxnSpPr>
        <p:spPr>
          <a:xfrm>
            <a:off x="6096000" y="4995505"/>
            <a:ext cx="0" cy="123110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xmlns="" id="{11DA0FB9-EDED-4B51-A0B7-665CBCD8F809}"/>
              </a:ext>
            </a:extLst>
          </p:cNvPr>
          <p:cNvPicPr/>
          <p:nvPr/>
        </p:nvPicPr>
        <p:blipFill>
          <a:blip r:embed="rId2">
            <a:extLst>
              <a:ext uri="{28A0092B-C50C-407E-A947-70E740481C1C}">
                <a14:useLocalDpi xmlns:a14="http://schemas.microsoft.com/office/drawing/2010/main" val="0"/>
              </a:ext>
            </a:extLst>
          </a:blip>
          <a:stretch>
            <a:fillRect/>
          </a:stretch>
        </p:blipFill>
        <p:spPr>
          <a:xfrm>
            <a:off x="2668687" y="1303263"/>
            <a:ext cx="6854623" cy="5623560"/>
          </a:xfrm>
          <a:prstGeom prst="rect">
            <a:avLst/>
          </a:prstGeom>
        </p:spPr>
      </p:pic>
      <p:sp>
        <p:nvSpPr>
          <p:cNvPr id="86" name="圆角矩形 13">
            <a:extLst>
              <a:ext uri="{FF2B5EF4-FFF2-40B4-BE49-F238E27FC236}">
                <a16:creationId xmlns:a16="http://schemas.microsoft.com/office/drawing/2014/main" xmlns="" id="{82FFA7D5-5BE1-4B33-8A16-443ED3CD4E1E}"/>
              </a:ext>
            </a:extLst>
          </p:cNvPr>
          <p:cNvSpPr/>
          <p:nvPr/>
        </p:nvSpPr>
        <p:spPr>
          <a:xfrm rot="5400000">
            <a:off x="-1612786" y="3466739"/>
            <a:ext cx="5674592" cy="361315"/>
          </a:xfrm>
          <a:prstGeom prst="roundRect">
            <a:avLst>
              <a:gd name="adj"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zh-CN" altLang="en-US" sz="1600" b="1" dirty="0">
              <a:solidFill>
                <a:schemeClr val="bg1"/>
              </a:solidFill>
              <a:latin typeface="Arial" panose="020B0604020202020204" pitchFamily="34" charset="0"/>
              <a:ea typeface="Arial" panose="020B0604020202020204" pitchFamily="34" charset="0"/>
            </a:endParaRPr>
          </a:p>
        </p:txBody>
      </p:sp>
      <p:sp>
        <p:nvSpPr>
          <p:cNvPr id="97" name="圆角矩形 19">
            <a:extLst>
              <a:ext uri="{FF2B5EF4-FFF2-40B4-BE49-F238E27FC236}">
                <a16:creationId xmlns:a16="http://schemas.microsoft.com/office/drawing/2014/main" xmlns="" id="{F0725195-E8CC-4AB7-9355-37F499D197BD}"/>
              </a:ext>
            </a:extLst>
          </p:cNvPr>
          <p:cNvSpPr/>
          <p:nvPr/>
        </p:nvSpPr>
        <p:spPr>
          <a:xfrm rot="5400000" flipH="1">
            <a:off x="-931548" y="3466740"/>
            <a:ext cx="5674594" cy="361315"/>
          </a:xfrm>
          <a:prstGeom prst="roundRect">
            <a:avLst>
              <a:gd name="adj" fmla="val 0"/>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lang="zh-CN" altLang="en-US" sz="1600" b="1" dirty="0">
              <a:solidFill>
                <a:schemeClr val="bg1"/>
              </a:solidFill>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xmlns="" id="{B8E1D3D5-C0CC-4CF5-9451-4D2BF9DF061B}"/>
              </a:ext>
            </a:extLst>
          </p:cNvPr>
          <p:cNvPicPr>
            <a:picLocks noChangeAspect="1"/>
          </p:cNvPicPr>
          <p:nvPr/>
        </p:nvPicPr>
        <p:blipFill>
          <a:blip r:embed="rId3"/>
          <a:stretch>
            <a:fillRect/>
          </a:stretch>
        </p:blipFill>
        <p:spPr>
          <a:xfrm>
            <a:off x="2849623" y="1296404"/>
            <a:ext cx="1684008" cy="1665175"/>
          </a:xfrm>
          <a:prstGeom prst="rect">
            <a:avLst/>
          </a:prstGeom>
        </p:spPr>
      </p:pic>
      <p:pic>
        <p:nvPicPr>
          <p:cNvPr id="4" name="Picture 3">
            <a:extLst>
              <a:ext uri="{FF2B5EF4-FFF2-40B4-BE49-F238E27FC236}">
                <a16:creationId xmlns:a16="http://schemas.microsoft.com/office/drawing/2014/main" xmlns="" id="{59C75379-6ABE-4E91-BA2B-3012438F4907}"/>
              </a:ext>
            </a:extLst>
          </p:cNvPr>
          <p:cNvPicPr>
            <a:picLocks noChangeAspect="1"/>
          </p:cNvPicPr>
          <p:nvPr/>
        </p:nvPicPr>
        <p:blipFill>
          <a:blip r:embed="rId4"/>
          <a:stretch>
            <a:fillRect/>
          </a:stretch>
        </p:blipFill>
        <p:spPr>
          <a:xfrm>
            <a:off x="3387793" y="1783741"/>
            <a:ext cx="607667" cy="64872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23965" y="813916"/>
            <a:ext cx="10530672" cy="53254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1" name="文本框 10"/>
          <p:cNvSpPr txBox="1"/>
          <p:nvPr/>
        </p:nvSpPr>
        <p:spPr>
          <a:xfrm>
            <a:off x="3008143" y="3387769"/>
            <a:ext cx="6175711" cy="646331"/>
          </a:xfrm>
          <a:prstGeom prst="rect">
            <a:avLst/>
          </a:prstGeom>
          <a:noFill/>
        </p:spPr>
        <p:txBody>
          <a:bodyPr wrap="square" rtlCol="0">
            <a:spAutoFit/>
          </a:bodyPr>
          <a:lstStyle/>
          <a:p>
            <a:pPr algn="ctr"/>
            <a:r>
              <a:rPr lang="vi-VN" altLang="zh-CN" sz="3600" dirty="0" smtClean="0">
                <a:latin typeface="Arial" panose="020B0604020202020204" pitchFamily="34" charset="0"/>
                <a:ea typeface="Arial" panose="020B0604020202020204" pitchFamily="34" charset="0"/>
              </a:rPr>
              <a:t>Một số ví dụ truy vấn dữ liệu</a:t>
            </a:r>
            <a:endParaRPr lang="zh-CN" altLang="en-US" sz="3600" dirty="0">
              <a:latin typeface="Arial" panose="020B0604020202020204" pitchFamily="34" charset="0"/>
              <a:ea typeface="Arial" panose="020B0604020202020204" pitchFamily="34" charset="0"/>
            </a:endParaRPr>
          </a:p>
        </p:txBody>
      </p:sp>
      <p:sp>
        <p:nvSpPr>
          <p:cNvPr id="14" name="矩形 13"/>
          <p:cNvSpPr/>
          <p:nvPr/>
        </p:nvSpPr>
        <p:spPr>
          <a:xfrm>
            <a:off x="2382553" y="4352867"/>
            <a:ext cx="7644384" cy="368300"/>
          </a:xfrm>
          <a:prstGeom prst="rect">
            <a:avLst/>
          </a:prstGeom>
          <a:noFill/>
        </p:spPr>
        <p:txBody>
          <a:bodyPr wrap="square" rtlCol="0">
            <a:spAutoFit/>
          </a:bodyPr>
          <a:lstStyle/>
          <a:p>
            <a:pPr algn="dist"/>
            <a:r>
              <a:rPr lang="en-US" altLang="zh-CN" dirty="0">
                <a:solidFill>
                  <a:schemeClr val="tx1">
                    <a:lumMod val="50000"/>
                    <a:lumOff val="50000"/>
                  </a:schemeClr>
                </a:solidFill>
                <a:latin typeface="Arial" panose="020B0604020202020204" pitchFamily="34" charset="0"/>
                <a:ea typeface="Arial" panose="020B0604020202020204" pitchFamily="34" charset="0"/>
              </a:rPr>
              <a:t>BÁO CÁO C</a:t>
            </a:r>
            <a:r>
              <a:rPr lang="vi-VN" altLang="zh-CN" dirty="0">
                <a:solidFill>
                  <a:schemeClr val="tx1">
                    <a:lumMod val="50000"/>
                    <a:lumOff val="50000"/>
                  </a:schemeClr>
                </a:solidFill>
                <a:latin typeface="Arial" panose="020B0604020202020204" pitchFamily="34" charset="0"/>
                <a:ea typeface="Arial" panose="020B0604020202020204" pitchFamily="34" charset="0"/>
              </a:rPr>
              <a:t>Ơ</a:t>
            </a:r>
            <a:r>
              <a:rPr lang="en-US" altLang="zh-CN" dirty="0">
                <a:solidFill>
                  <a:schemeClr val="tx1">
                    <a:lumMod val="50000"/>
                    <a:lumOff val="50000"/>
                  </a:schemeClr>
                </a:solidFill>
                <a:latin typeface="Arial" panose="020B0604020202020204" pitchFamily="34" charset="0"/>
                <a:ea typeface="Arial" panose="020B0604020202020204" pitchFamily="34" charset="0"/>
              </a:rPr>
              <a:t> SỞ DỮ LIỆU</a:t>
            </a:r>
            <a:endParaRPr lang="zh-CN" altLang="en-US"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2" name="文本框 1"/>
          <p:cNvSpPr txBox="1"/>
          <p:nvPr/>
        </p:nvSpPr>
        <p:spPr>
          <a:xfrm>
            <a:off x="5562727" y="1690971"/>
            <a:ext cx="1176368" cy="1107996"/>
          </a:xfrm>
          <a:prstGeom prst="rect">
            <a:avLst/>
          </a:prstGeom>
          <a:noFill/>
        </p:spPr>
        <p:txBody>
          <a:bodyPr wrap="square" rtlCol="0">
            <a:spAutoFit/>
          </a:bodyPr>
          <a:lstStyle/>
          <a:p>
            <a:r>
              <a:rPr lang="en-US" altLang="zh-CN" sz="6600" b="1" dirty="0">
                <a:solidFill>
                  <a:srgbClr val="EC8893"/>
                </a:solidFill>
                <a:latin typeface="Century Gothic" panose="020B0502020202020204" pitchFamily="34" charset="0"/>
              </a:rPr>
              <a:t>05</a:t>
            </a:r>
            <a:endParaRPr lang="zh-CN" altLang="en-US" sz="6600" b="1" dirty="0">
              <a:solidFill>
                <a:srgbClr val="EC8893"/>
              </a:solidFill>
              <a:latin typeface="Century Gothic" panose="020B0502020202020204" pitchFamily="34" charset="0"/>
            </a:endParaRPr>
          </a:p>
        </p:txBody>
      </p:sp>
      <p:sp>
        <p:nvSpPr>
          <p:cNvPr id="4" name="矩形 3"/>
          <p:cNvSpPr/>
          <p:nvPr/>
        </p:nvSpPr>
        <p:spPr>
          <a:xfrm>
            <a:off x="5452905" y="1676105"/>
            <a:ext cx="1286189" cy="1137728"/>
          </a:xfrm>
          <a:prstGeom prst="rect">
            <a:avLst/>
          </a:pr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767754" y="3125037"/>
            <a:ext cx="552659" cy="0"/>
          </a:xfrm>
          <a:prstGeom prst="line">
            <a:avLst/>
          </a:prstGeom>
          <a:ln>
            <a:solidFill>
              <a:srgbClr val="EC889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939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395133" y="282189"/>
            <a:ext cx="5630334" cy="523220"/>
          </a:xfrm>
          <a:prstGeom prst="rect">
            <a:avLst/>
          </a:prstGeom>
          <a:noFill/>
        </p:spPr>
        <p:txBody>
          <a:bodyPr wrap="square" rtlCol="0">
            <a:spAutoFit/>
          </a:bodyPr>
          <a:lstStyle/>
          <a:p>
            <a:pPr algn="ctr"/>
            <a:r>
              <a:rPr lang="vi-VN" altLang="zh-CN" sz="2800" dirty="0"/>
              <a:t>Một số ví dụ truy vấn dữ liệu</a:t>
            </a:r>
            <a:endParaRPr lang="zh-CN" altLang="en-US" sz="2800" dirty="0">
              <a:latin typeface="Arial" panose="020B0604020202020204" pitchFamily="34" charset="0"/>
            </a:endParaRPr>
          </a:p>
        </p:txBody>
      </p:sp>
      <p:grpSp>
        <p:nvGrpSpPr>
          <p:cNvPr id="2" name="组合 1"/>
          <p:cNvGrpSpPr/>
          <p:nvPr/>
        </p:nvGrpSpPr>
        <p:grpSpPr>
          <a:xfrm>
            <a:off x="5659728" y="1103603"/>
            <a:ext cx="853670" cy="219007"/>
            <a:chOff x="5553997" y="3143384"/>
            <a:chExt cx="853670" cy="219007"/>
          </a:xfrm>
        </p:grpSpPr>
        <p:sp>
          <p:nvSpPr>
            <p:cNvPr id="31" name="flower_90050"/>
            <p:cNvSpPr>
              <a:spLocks noChangeAspect="1"/>
            </p:cNvSpPr>
            <p:nvPr/>
          </p:nvSpPr>
          <p:spPr bwMode="auto">
            <a:xfrm>
              <a:off x="5863958" y="3143384"/>
              <a:ext cx="233749" cy="21900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rgbClr val="EC8893"/>
            </a:solidFill>
            <a:ln>
              <a:noFill/>
            </a:ln>
          </p:spPr>
        </p:sp>
        <p:sp>
          <p:nvSpPr>
            <p:cNvPr id="33" name="flower_90050"/>
            <p:cNvSpPr>
              <a:spLocks noChangeAspect="1"/>
            </p:cNvSpPr>
            <p:nvPr/>
          </p:nvSpPr>
          <p:spPr bwMode="auto">
            <a:xfrm>
              <a:off x="6245009"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sp>
          <p:nvSpPr>
            <p:cNvPr id="34" name="flower_90050"/>
            <p:cNvSpPr>
              <a:spLocks noChangeAspect="1"/>
            </p:cNvSpPr>
            <p:nvPr/>
          </p:nvSpPr>
          <p:spPr bwMode="auto">
            <a:xfrm>
              <a:off x="5553997"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grpSp>
      <p:sp>
        <p:nvSpPr>
          <p:cNvPr id="8" name="任意多边形 5">
            <a:extLst>
              <a:ext uri="{FF2B5EF4-FFF2-40B4-BE49-F238E27FC236}">
                <a16:creationId xmlns:a16="http://schemas.microsoft.com/office/drawing/2014/main" xmlns="" id="{74FDDCDA-0CA8-400E-B492-2EE59C4E44CF}"/>
              </a:ext>
            </a:extLst>
          </p:cNvPr>
          <p:cNvSpPr/>
          <p:nvPr/>
        </p:nvSpPr>
        <p:spPr>
          <a:xfrm>
            <a:off x="827062" y="1750653"/>
            <a:ext cx="10828332" cy="2284452"/>
          </a:xfrm>
          <a:custGeom>
            <a:avLst/>
            <a:gdLst>
              <a:gd name="connsiteX0" fmla="*/ 591153 w 11118787"/>
              <a:gd name="connsiteY0" fmla="*/ 0 h 876501"/>
              <a:gd name="connsiteX1" fmla="*/ 11118787 w 11118787"/>
              <a:gd name="connsiteY1" fmla="*/ 0 h 876501"/>
              <a:gd name="connsiteX2" fmla="*/ 11118787 w 11118787"/>
              <a:gd name="connsiteY2" fmla="*/ 876501 h 876501"/>
              <a:gd name="connsiteX3" fmla="*/ 0 w 11118787"/>
              <a:gd name="connsiteY3" fmla="*/ 876501 h 876501"/>
              <a:gd name="connsiteX4" fmla="*/ 0 w 11118787"/>
              <a:gd name="connsiteY4" fmla="*/ 345540 h 876501"/>
              <a:gd name="connsiteX5" fmla="*/ 591153 w 11118787"/>
              <a:gd name="connsiteY5" fmla="*/ 345540 h 876501"/>
              <a:gd name="connsiteX0-1" fmla="*/ 591153 w 11118787"/>
              <a:gd name="connsiteY0-2" fmla="*/ 345540 h 876501"/>
              <a:gd name="connsiteX1-3" fmla="*/ 591153 w 11118787"/>
              <a:gd name="connsiteY1-4" fmla="*/ 0 h 876501"/>
              <a:gd name="connsiteX2-5" fmla="*/ 11118787 w 11118787"/>
              <a:gd name="connsiteY2-6" fmla="*/ 0 h 876501"/>
              <a:gd name="connsiteX3-7" fmla="*/ 11118787 w 11118787"/>
              <a:gd name="connsiteY3-8" fmla="*/ 876501 h 876501"/>
              <a:gd name="connsiteX4-9" fmla="*/ 0 w 11118787"/>
              <a:gd name="connsiteY4-10" fmla="*/ 876501 h 876501"/>
              <a:gd name="connsiteX5-11" fmla="*/ 0 w 11118787"/>
              <a:gd name="connsiteY5-12" fmla="*/ 345540 h 876501"/>
              <a:gd name="connsiteX6" fmla="*/ 682593 w 11118787"/>
              <a:gd name="connsiteY6" fmla="*/ 436980 h 876501"/>
              <a:gd name="connsiteX0-13" fmla="*/ 591153 w 11118787"/>
              <a:gd name="connsiteY0-14" fmla="*/ 345540 h 876501"/>
              <a:gd name="connsiteX1-15" fmla="*/ 591153 w 11118787"/>
              <a:gd name="connsiteY1-16" fmla="*/ 0 h 876501"/>
              <a:gd name="connsiteX2-17" fmla="*/ 11118787 w 11118787"/>
              <a:gd name="connsiteY2-18" fmla="*/ 0 h 876501"/>
              <a:gd name="connsiteX3-19" fmla="*/ 11118787 w 11118787"/>
              <a:gd name="connsiteY3-20" fmla="*/ 876501 h 876501"/>
              <a:gd name="connsiteX4-21" fmla="*/ 0 w 11118787"/>
              <a:gd name="connsiteY4-22" fmla="*/ 876501 h 876501"/>
              <a:gd name="connsiteX5-23" fmla="*/ 0 w 11118787"/>
              <a:gd name="connsiteY5-24" fmla="*/ 345540 h 876501"/>
              <a:gd name="connsiteX0-25" fmla="*/ 591153 w 11118787"/>
              <a:gd name="connsiteY0-26" fmla="*/ 0 h 876501"/>
              <a:gd name="connsiteX1-27" fmla="*/ 11118787 w 11118787"/>
              <a:gd name="connsiteY1-28" fmla="*/ 0 h 876501"/>
              <a:gd name="connsiteX2-29" fmla="*/ 11118787 w 11118787"/>
              <a:gd name="connsiteY2-30" fmla="*/ 876501 h 876501"/>
              <a:gd name="connsiteX3-31" fmla="*/ 0 w 11118787"/>
              <a:gd name="connsiteY3-32" fmla="*/ 876501 h 876501"/>
              <a:gd name="connsiteX4-33" fmla="*/ 0 w 11118787"/>
              <a:gd name="connsiteY4-34" fmla="*/ 345540 h 8765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18787" h="876501">
                <a:moveTo>
                  <a:pt x="591153" y="0"/>
                </a:moveTo>
                <a:lnTo>
                  <a:pt x="11118787" y="0"/>
                </a:lnTo>
                <a:lnTo>
                  <a:pt x="11118787" y="876501"/>
                </a:lnTo>
                <a:lnTo>
                  <a:pt x="0" y="876501"/>
                </a:lnTo>
                <a:lnTo>
                  <a:pt x="0" y="345540"/>
                </a:lnTo>
              </a:path>
            </a:pathLst>
          </a:cu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35">
            <a:extLst>
              <a:ext uri="{FF2B5EF4-FFF2-40B4-BE49-F238E27FC236}">
                <a16:creationId xmlns:a16="http://schemas.microsoft.com/office/drawing/2014/main" xmlns="" id="{79724794-A84C-4930-AEFD-5C5BBBA109DD}"/>
              </a:ext>
            </a:extLst>
          </p:cNvPr>
          <p:cNvSpPr/>
          <p:nvPr/>
        </p:nvSpPr>
        <p:spPr>
          <a:xfrm>
            <a:off x="1097866" y="1875580"/>
            <a:ext cx="10156287" cy="341312"/>
          </a:xfrm>
          <a:prstGeom prst="rect">
            <a:avLst/>
          </a:prstGeom>
        </p:spPr>
        <p:txBody>
          <a:bodyPr wrap="square">
            <a:spAutoFit/>
          </a:bodyPr>
          <a:lstStyle/>
          <a:p>
            <a:pPr>
              <a:lnSpc>
                <a:spcPct val="130000"/>
              </a:lnSpc>
            </a:pPr>
            <a:r>
              <a:rPr lang="en-US" altLang="zh-CN" sz="1400" b="1" i="1" u="sng"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b="1" i="1" u="sng" dirty="0">
                <a:solidFill>
                  <a:schemeClr val="tx1">
                    <a:lumMod val="75000"/>
                    <a:lumOff val="25000"/>
                  </a:schemeClr>
                </a:solidFill>
                <a:latin typeface="Arial" panose="020B0604020202020204" pitchFamily="34" charset="0"/>
                <a:ea typeface="Arial" panose="020B0604020202020204" pitchFamily="34" charset="0"/>
              </a:rPr>
              <a:t> 1</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Tìm</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những</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khách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hàng</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ở TP.HCM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có</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đ</a:t>
            </a:r>
            <a:r>
              <a:rPr lang="vi-VN" altLang="zh-CN" sz="1400" dirty="0">
                <a:solidFill>
                  <a:schemeClr val="tx1">
                    <a:lumMod val="75000"/>
                    <a:lumOff val="25000"/>
                  </a:schemeClr>
                </a:solidFill>
                <a:latin typeface="Arial" panose="020B0604020202020204" pitchFamily="34" charset="0"/>
                <a:ea typeface="Arial" panose="020B0604020202020204" pitchFamily="34" charset="0"/>
              </a:rPr>
              <a:t>ơ</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n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hàng</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trị</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giá</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trên</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30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triệu</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grpSp>
        <p:nvGrpSpPr>
          <p:cNvPr id="10" name="组合 26">
            <a:extLst>
              <a:ext uri="{FF2B5EF4-FFF2-40B4-BE49-F238E27FC236}">
                <a16:creationId xmlns:a16="http://schemas.microsoft.com/office/drawing/2014/main" xmlns="" id="{F698C13D-8F26-42C9-A184-6F799F2DE3D3}"/>
              </a:ext>
            </a:extLst>
          </p:cNvPr>
          <p:cNvGrpSpPr/>
          <p:nvPr/>
        </p:nvGrpSpPr>
        <p:grpSpPr>
          <a:xfrm>
            <a:off x="722705" y="4250576"/>
            <a:ext cx="458288" cy="424959"/>
            <a:chOff x="1048658" y="2003765"/>
            <a:chExt cx="284560" cy="263865"/>
          </a:xfrm>
          <a:solidFill>
            <a:srgbClr val="EC8893"/>
          </a:solidFill>
        </p:grpSpPr>
        <p:sp>
          <p:nvSpPr>
            <p:cNvPr id="11" name="Freeform 324">
              <a:extLst>
                <a:ext uri="{FF2B5EF4-FFF2-40B4-BE49-F238E27FC236}">
                  <a16:creationId xmlns:a16="http://schemas.microsoft.com/office/drawing/2014/main" xmlns="" id="{A1055B53-0063-4150-9639-59C90B82CD01}"/>
                </a:ext>
              </a:extLst>
            </p:cNvPr>
            <p:cNvSpPr/>
            <p:nvPr/>
          </p:nvSpPr>
          <p:spPr bwMode="auto">
            <a:xfrm rot="10800000" flipH="1" flipV="1">
              <a:off x="1048658" y="2003765"/>
              <a:ext cx="116412" cy="263865"/>
            </a:xfrm>
            <a:custGeom>
              <a:avLst/>
              <a:gdLst>
                <a:gd name="T0" fmla="*/ 0 w 118"/>
                <a:gd name="T1" fmla="*/ 147 h 265"/>
                <a:gd name="T2" fmla="*/ 0 w 118"/>
                <a:gd name="T3" fmla="*/ 150 h 265"/>
                <a:gd name="T4" fmla="*/ 0 w 118"/>
                <a:gd name="T5" fmla="*/ 248 h 265"/>
                <a:gd name="T6" fmla="*/ 17 w 118"/>
                <a:gd name="T7" fmla="*/ 265 h 265"/>
                <a:gd name="T8" fmla="*/ 101 w 118"/>
                <a:gd name="T9" fmla="*/ 265 h 265"/>
                <a:gd name="T10" fmla="*/ 118 w 118"/>
                <a:gd name="T11" fmla="*/ 248 h 265"/>
                <a:gd name="T12" fmla="*/ 118 w 118"/>
                <a:gd name="T13" fmla="*/ 150 h 265"/>
                <a:gd name="T14" fmla="*/ 101 w 118"/>
                <a:gd name="T15" fmla="*/ 133 h 265"/>
                <a:gd name="T16" fmla="*/ 70 w 118"/>
                <a:gd name="T17" fmla="*/ 133 h 265"/>
                <a:gd name="T18" fmla="*/ 71 w 118"/>
                <a:gd name="T19" fmla="*/ 133 h 265"/>
                <a:gd name="T20" fmla="*/ 118 w 118"/>
                <a:gd name="T21" fmla="*/ 59 h 265"/>
                <a:gd name="T22" fmla="*/ 118 w 118"/>
                <a:gd name="T23" fmla="*/ 0 h 265"/>
                <a:gd name="T24" fmla="*/ 0 w 118"/>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65">
                  <a:moveTo>
                    <a:pt x="0" y="147"/>
                  </a:moveTo>
                  <a:cubicBezTo>
                    <a:pt x="0" y="148"/>
                    <a:pt x="0" y="149"/>
                    <a:pt x="0" y="150"/>
                  </a:cubicBezTo>
                  <a:cubicBezTo>
                    <a:pt x="0" y="248"/>
                    <a:pt x="0" y="248"/>
                    <a:pt x="0" y="248"/>
                  </a:cubicBezTo>
                  <a:cubicBezTo>
                    <a:pt x="0" y="257"/>
                    <a:pt x="7" y="265"/>
                    <a:pt x="17" y="265"/>
                  </a:cubicBezTo>
                  <a:cubicBezTo>
                    <a:pt x="101" y="265"/>
                    <a:pt x="101" y="265"/>
                    <a:pt x="101" y="265"/>
                  </a:cubicBezTo>
                  <a:cubicBezTo>
                    <a:pt x="111" y="265"/>
                    <a:pt x="118" y="257"/>
                    <a:pt x="118" y="248"/>
                  </a:cubicBezTo>
                  <a:cubicBezTo>
                    <a:pt x="118" y="150"/>
                    <a:pt x="118" y="150"/>
                    <a:pt x="118" y="150"/>
                  </a:cubicBezTo>
                  <a:cubicBezTo>
                    <a:pt x="118" y="141"/>
                    <a:pt x="111" y="133"/>
                    <a:pt x="101" y="133"/>
                  </a:cubicBezTo>
                  <a:cubicBezTo>
                    <a:pt x="70" y="133"/>
                    <a:pt x="70" y="133"/>
                    <a:pt x="70" y="133"/>
                  </a:cubicBezTo>
                  <a:cubicBezTo>
                    <a:pt x="71" y="133"/>
                    <a:pt x="71" y="133"/>
                    <a:pt x="71" y="133"/>
                  </a:cubicBezTo>
                  <a:cubicBezTo>
                    <a:pt x="71" y="83"/>
                    <a:pt x="84" y="59"/>
                    <a:pt x="118" y="59"/>
                  </a:cubicBezTo>
                  <a:cubicBezTo>
                    <a:pt x="118" y="0"/>
                    <a:pt x="118" y="0"/>
                    <a:pt x="118" y="0"/>
                  </a:cubicBezTo>
                  <a:cubicBezTo>
                    <a:pt x="17" y="6"/>
                    <a:pt x="1" y="73"/>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25">
              <a:extLst>
                <a:ext uri="{FF2B5EF4-FFF2-40B4-BE49-F238E27FC236}">
                  <a16:creationId xmlns:a16="http://schemas.microsoft.com/office/drawing/2014/main" xmlns="" id="{ABC500B3-B1EC-4EFE-A147-C366DD4408BA}"/>
                </a:ext>
              </a:extLst>
            </p:cNvPr>
            <p:cNvSpPr/>
            <p:nvPr/>
          </p:nvSpPr>
          <p:spPr bwMode="auto">
            <a:xfrm rot="10800000" flipH="1" flipV="1">
              <a:off x="1214220" y="2003765"/>
              <a:ext cx="118998" cy="263865"/>
            </a:xfrm>
            <a:custGeom>
              <a:avLst/>
              <a:gdLst>
                <a:gd name="T0" fmla="*/ 1 w 119"/>
                <a:gd name="T1" fmla="*/ 147 h 265"/>
                <a:gd name="T2" fmla="*/ 0 w 119"/>
                <a:gd name="T3" fmla="*/ 150 h 265"/>
                <a:gd name="T4" fmla="*/ 0 w 119"/>
                <a:gd name="T5" fmla="*/ 248 h 265"/>
                <a:gd name="T6" fmla="*/ 17 w 119"/>
                <a:gd name="T7" fmla="*/ 265 h 265"/>
                <a:gd name="T8" fmla="*/ 102 w 119"/>
                <a:gd name="T9" fmla="*/ 265 h 265"/>
                <a:gd name="T10" fmla="*/ 119 w 119"/>
                <a:gd name="T11" fmla="*/ 248 h 265"/>
                <a:gd name="T12" fmla="*/ 119 w 119"/>
                <a:gd name="T13" fmla="*/ 150 h 265"/>
                <a:gd name="T14" fmla="*/ 102 w 119"/>
                <a:gd name="T15" fmla="*/ 133 h 265"/>
                <a:gd name="T16" fmla="*/ 71 w 119"/>
                <a:gd name="T17" fmla="*/ 133 h 265"/>
                <a:gd name="T18" fmla="*/ 72 w 119"/>
                <a:gd name="T19" fmla="*/ 133 h 265"/>
                <a:gd name="T20" fmla="*/ 119 w 119"/>
                <a:gd name="T21" fmla="*/ 59 h 265"/>
                <a:gd name="T22" fmla="*/ 119 w 119"/>
                <a:gd name="T23" fmla="*/ 0 h 265"/>
                <a:gd name="T24" fmla="*/ 1 w 119"/>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265">
                  <a:moveTo>
                    <a:pt x="1" y="147"/>
                  </a:moveTo>
                  <a:cubicBezTo>
                    <a:pt x="1" y="148"/>
                    <a:pt x="0" y="149"/>
                    <a:pt x="0" y="150"/>
                  </a:cubicBezTo>
                  <a:cubicBezTo>
                    <a:pt x="0" y="248"/>
                    <a:pt x="0" y="248"/>
                    <a:pt x="0" y="248"/>
                  </a:cubicBezTo>
                  <a:cubicBezTo>
                    <a:pt x="0" y="257"/>
                    <a:pt x="8" y="265"/>
                    <a:pt x="17" y="265"/>
                  </a:cubicBezTo>
                  <a:cubicBezTo>
                    <a:pt x="102" y="265"/>
                    <a:pt x="102" y="265"/>
                    <a:pt x="102" y="265"/>
                  </a:cubicBezTo>
                  <a:cubicBezTo>
                    <a:pt x="111" y="265"/>
                    <a:pt x="119" y="257"/>
                    <a:pt x="119" y="248"/>
                  </a:cubicBezTo>
                  <a:cubicBezTo>
                    <a:pt x="119" y="150"/>
                    <a:pt x="119" y="150"/>
                    <a:pt x="119" y="150"/>
                  </a:cubicBezTo>
                  <a:cubicBezTo>
                    <a:pt x="119" y="141"/>
                    <a:pt x="111" y="133"/>
                    <a:pt x="102" y="133"/>
                  </a:cubicBezTo>
                  <a:cubicBezTo>
                    <a:pt x="71" y="133"/>
                    <a:pt x="71" y="133"/>
                    <a:pt x="71" y="133"/>
                  </a:cubicBezTo>
                  <a:cubicBezTo>
                    <a:pt x="72" y="133"/>
                    <a:pt x="72" y="133"/>
                    <a:pt x="72" y="133"/>
                  </a:cubicBezTo>
                  <a:cubicBezTo>
                    <a:pt x="72" y="83"/>
                    <a:pt x="85" y="59"/>
                    <a:pt x="119" y="59"/>
                  </a:cubicBezTo>
                  <a:cubicBezTo>
                    <a:pt x="119" y="0"/>
                    <a:pt x="119" y="0"/>
                    <a:pt x="119" y="0"/>
                  </a:cubicBezTo>
                  <a:cubicBezTo>
                    <a:pt x="18" y="6"/>
                    <a:pt x="1" y="73"/>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3" name="Picture 12">
            <a:extLst>
              <a:ext uri="{FF2B5EF4-FFF2-40B4-BE49-F238E27FC236}">
                <a16:creationId xmlns:a16="http://schemas.microsoft.com/office/drawing/2014/main" xmlns="" id="{AC73672B-0E00-48FF-AB60-E412FC9B924A}"/>
              </a:ext>
            </a:extLst>
          </p:cNvPr>
          <p:cNvPicPr/>
          <p:nvPr/>
        </p:nvPicPr>
        <p:blipFill>
          <a:blip r:embed="rId2">
            <a:extLst>
              <a:ext uri="{28A0092B-C50C-407E-A947-70E740481C1C}">
                <a14:useLocalDpi xmlns:a14="http://schemas.microsoft.com/office/drawing/2010/main" val="0"/>
              </a:ext>
            </a:extLst>
          </a:blip>
          <a:stretch>
            <a:fillRect/>
          </a:stretch>
        </p:blipFill>
        <p:spPr>
          <a:xfrm>
            <a:off x="2687928" y="2261913"/>
            <a:ext cx="5943600" cy="378460"/>
          </a:xfrm>
          <a:prstGeom prst="rect">
            <a:avLst/>
          </a:prstGeom>
        </p:spPr>
      </p:pic>
      <p:sp>
        <p:nvSpPr>
          <p:cNvPr id="14" name="矩形 35">
            <a:extLst>
              <a:ext uri="{FF2B5EF4-FFF2-40B4-BE49-F238E27FC236}">
                <a16:creationId xmlns:a16="http://schemas.microsoft.com/office/drawing/2014/main" xmlns="" id="{1B412680-ABD5-4516-8EC0-33F6D0C7C3B0}"/>
              </a:ext>
            </a:extLst>
          </p:cNvPr>
          <p:cNvSpPr/>
          <p:nvPr/>
        </p:nvSpPr>
        <p:spPr>
          <a:xfrm>
            <a:off x="1125294" y="2261913"/>
            <a:ext cx="1391403"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lệnh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SQL:</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15" name="矩形 35">
            <a:extLst>
              <a:ext uri="{FF2B5EF4-FFF2-40B4-BE49-F238E27FC236}">
                <a16:creationId xmlns:a16="http://schemas.microsoft.com/office/drawing/2014/main" xmlns="" id="{D17918BF-F8D3-42A4-ADF8-4EF1AF4CE2B1}"/>
              </a:ext>
            </a:extLst>
          </p:cNvPr>
          <p:cNvSpPr/>
          <p:nvPr/>
        </p:nvSpPr>
        <p:spPr>
          <a:xfrm>
            <a:off x="1125295" y="2818696"/>
            <a:ext cx="837730"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Kết</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quả</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pic>
        <p:nvPicPr>
          <p:cNvPr id="16" name="Picture 15">
            <a:extLst>
              <a:ext uri="{FF2B5EF4-FFF2-40B4-BE49-F238E27FC236}">
                <a16:creationId xmlns:a16="http://schemas.microsoft.com/office/drawing/2014/main" xmlns="" id="{81F41126-64D6-4382-9E1C-0E1D6999FCDC}"/>
              </a:ext>
            </a:extLst>
          </p:cNvPr>
          <p:cNvPicPr/>
          <p:nvPr/>
        </p:nvPicPr>
        <p:blipFill>
          <a:blip r:embed="rId3">
            <a:extLst>
              <a:ext uri="{28A0092B-C50C-407E-A947-70E740481C1C}">
                <a14:useLocalDpi xmlns:a14="http://schemas.microsoft.com/office/drawing/2010/main" val="0"/>
              </a:ext>
            </a:extLst>
          </a:blip>
          <a:stretch>
            <a:fillRect/>
          </a:stretch>
        </p:blipFill>
        <p:spPr>
          <a:xfrm>
            <a:off x="2050410" y="2922243"/>
            <a:ext cx="5943600" cy="986790"/>
          </a:xfrm>
          <a:prstGeom prst="rect">
            <a:avLst/>
          </a:prstGeom>
        </p:spPr>
      </p:pic>
      <p:sp>
        <p:nvSpPr>
          <p:cNvPr id="17" name="任意多边形 5">
            <a:extLst>
              <a:ext uri="{FF2B5EF4-FFF2-40B4-BE49-F238E27FC236}">
                <a16:creationId xmlns:a16="http://schemas.microsoft.com/office/drawing/2014/main" xmlns="" id="{2BCC2882-ADD3-4359-AE26-DFE9727AB4FC}"/>
              </a:ext>
            </a:extLst>
          </p:cNvPr>
          <p:cNvSpPr/>
          <p:nvPr/>
        </p:nvSpPr>
        <p:spPr>
          <a:xfrm>
            <a:off x="827062" y="4354123"/>
            <a:ext cx="10828332" cy="2284452"/>
          </a:xfrm>
          <a:custGeom>
            <a:avLst/>
            <a:gdLst>
              <a:gd name="connsiteX0" fmla="*/ 591153 w 11118787"/>
              <a:gd name="connsiteY0" fmla="*/ 0 h 876501"/>
              <a:gd name="connsiteX1" fmla="*/ 11118787 w 11118787"/>
              <a:gd name="connsiteY1" fmla="*/ 0 h 876501"/>
              <a:gd name="connsiteX2" fmla="*/ 11118787 w 11118787"/>
              <a:gd name="connsiteY2" fmla="*/ 876501 h 876501"/>
              <a:gd name="connsiteX3" fmla="*/ 0 w 11118787"/>
              <a:gd name="connsiteY3" fmla="*/ 876501 h 876501"/>
              <a:gd name="connsiteX4" fmla="*/ 0 w 11118787"/>
              <a:gd name="connsiteY4" fmla="*/ 345540 h 876501"/>
              <a:gd name="connsiteX5" fmla="*/ 591153 w 11118787"/>
              <a:gd name="connsiteY5" fmla="*/ 345540 h 876501"/>
              <a:gd name="connsiteX0-1" fmla="*/ 591153 w 11118787"/>
              <a:gd name="connsiteY0-2" fmla="*/ 345540 h 876501"/>
              <a:gd name="connsiteX1-3" fmla="*/ 591153 w 11118787"/>
              <a:gd name="connsiteY1-4" fmla="*/ 0 h 876501"/>
              <a:gd name="connsiteX2-5" fmla="*/ 11118787 w 11118787"/>
              <a:gd name="connsiteY2-6" fmla="*/ 0 h 876501"/>
              <a:gd name="connsiteX3-7" fmla="*/ 11118787 w 11118787"/>
              <a:gd name="connsiteY3-8" fmla="*/ 876501 h 876501"/>
              <a:gd name="connsiteX4-9" fmla="*/ 0 w 11118787"/>
              <a:gd name="connsiteY4-10" fmla="*/ 876501 h 876501"/>
              <a:gd name="connsiteX5-11" fmla="*/ 0 w 11118787"/>
              <a:gd name="connsiteY5-12" fmla="*/ 345540 h 876501"/>
              <a:gd name="connsiteX6" fmla="*/ 682593 w 11118787"/>
              <a:gd name="connsiteY6" fmla="*/ 436980 h 876501"/>
              <a:gd name="connsiteX0-13" fmla="*/ 591153 w 11118787"/>
              <a:gd name="connsiteY0-14" fmla="*/ 345540 h 876501"/>
              <a:gd name="connsiteX1-15" fmla="*/ 591153 w 11118787"/>
              <a:gd name="connsiteY1-16" fmla="*/ 0 h 876501"/>
              <a:gd name="connsiteX2-17" fmla="*/ 11118787 w 11118787"/>
              <a:gd name="connsiteY2-18" fmla="*/ 0 h 876501"/>
              <a:gd name="connsiteX3-19" fmla="*/ 11118787 w 11118787"/>
              <a:gd name="connsiteY3-20" fmla="*/ 876501 h 876501"/>
              <a:gd name="connsiteX4-21" fmla="*/ 0 w 11118787"/>
              <a:gd name="connsiteY4-22" fmla="*/ 876501 h 876501"/>
              <a:gd name="connsiteX5-23" fmla="*/ 0 w 11118787"/>
              <a:gd name="connsiteY5-24" fmla="*/ 345540 h 876501"/>
              <a:gd name="connsiteX0-25" fmla="*/ 591153 w 11118787"/>
              <a:gd name="connsiteY0-26" fmla="*/ 0 h 876501"/>
              <a:gd name="connsiteX1-27" fmla="*/ 11118787 w 11118787"/>
              <a:gd name="connsiteY1-28" fmla="*/ 0 h 876501"/>
              <a:gd name="connsiteX2-29" fmla="*/ 11118787 w 11118787"/>
              <a:gd name="connsiteY2-30" fmla="*/ 876501 h 876501"/>
              <a:gd name="connsiteX3-31" fmla="*/ 0 w 11118787"/>
              <a:gd name="connsiteY3-32" fmla="*/ 876501 h 876501"/>
              <a:gd name="connsiteX4-33" fmla="*/ 0 w 11118787"/>
              <a:gd name="connsiteY4-34" fmla="*/ 345540 h 8765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18787" h="876501">
                <a:moveTo>
                  <a:pt x="591153" y="0"/>
                </a:moveTo>
                <a:lnTo>
                  <a:pt x="11118787" y="0"/>
                </a:lnTo>
                <a:lnTo>
                  <a:pt x="11118787" y="876501"/>
                </a:lnTo>
                <a:lnTo>
                  <a:pt x="0" y="876501"/>
                </a:lnTo>
                <a:lnTo>
                  <a:pt x="0" y="345540"/>
                </a:lnTo>
              </a:path>
            </a:pathLst>
          </a:cu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26">
            <a:extLst>
              <a:ext uri="{FF2B5EF4-FFF2-40B4-BE49-F238E27FC236}">
                <a16:creationId xmlns:a16="http://schemas.microsoft.com/office/drawing/2014/main" xmlns="" id="{7D28BF02-A013-43A6-9B2F-1C1F4AA62C0E}"/>
              </a:ext>
            </a:extLst>
          </p:cNvPr>
          <p:cNvGrpSpPr/>
          <p:nvPr/>
        </p:nvGrpSpPr>
        <p:grpSpPr>
          <a:xfrm>
            <a:off x="712822" y="1700099"/>
            <a:ext cx="458288" cy="424959"/>
            <a:chOff x="1048658" y="2003765"/>
            <a:chExt cx="284560" cy="263865"/>
          </a:xfrm>
          <a:solidFill>
            <a:srgbClr val="EC8893"/>
          </a:solidFill>
        </p:grpSpPr>
        <p:sp>
          <p:nvSpPr>
            <p:cNvPr id="20" name="Freeform 324">
              <a:extLst>
                <a:ext uri="{FF2B5EF4-FFF2-40B4-BE49-F238E27FC236}">
                  <a16:creationId xmlns:a16="http://schemas.microsoft.com/office/drawing/2014/main" xmlns="" id="{107687DC-22F6-4E16-A4A2-F0732FF65A0D}"/>
                </a:ext>
              </a:extLst>
            </p:cNvPr>
            <p:cNvSpPr/>
            <p:nvPr/>
          </p:nvSpPr>
          <p:spPr bwMode="auto">
            <a:xfrm rot="10800000" flipH="1" flipV="1">
              <a:off x="1048658" y="2003765"/>
              <a:ext cx="116412" cy="263865"/>
            </a:xfrm>
            <a:custGeom>
              <a:avLst/>
              <a:gdLst>
                <a:gd name="T0" fmla="*/ 0 w 118"/>
                <a:gd name="T1" fmla="*/ 147 h 265"/>
                <a:gd name="T2" fmla="*/ 0 w 118"/>
                <a:gd name="T3" fmla="*/ 150 h 265"/>
                <a:gd name="T4" fmla="*/ 0 w 118"/>
                <a:gd name="T5" fmla="*/ 248 h 265"/>
                <a:gd name="T6" fmla="*/ 17 w 118"/>
                <a:gd name="T7" fmla="*/ 265 h 265"/>
                <a:gd name="T8" fmla="*/ 101 w 118"/>
                <a:gd name="T9" fmla="*/ 265 h 265"/>
                <a:gd name="T10" fmla="*/ 118 w 118"/>
                <a:gd name="T11" fmla="*/ 248 h 265"/>
                <a:gd name="T12" fmla="*/ 118 w 118"/>
                <a:gd name="T13" fmla="*/ 150 h 265"/>
                <a:gd name="T14" fmla="*/ 101 w 118"/>
                <a:gd name="T15" fmla="*/ 133 h 265"/>
                <a:gd name="T16" fmla="*/ 70 w 118"/>
                <a:gd name="T17" fmla="*/ 133 h 265"/>
                <a:gd name="T18" fmla="*/ 71 w 118"/>
                <a:gd name="T19" fmla="*/ 133 h 265"/>
                <a:gd name="T20" fmla="*/ 118 w 118"/>
                <a:gd name="T21" fmla="*/ 59 h 265"/>
                <a:gd name="T22" fmla="*/ 118 w 118"/>
                <a:gd name="T23" fmla="*/ 0 h 265"/>
                <a:gd name="T24" fmla="*/ 0 w 118"/>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65">
                  <a:moveTo>
                    <a:pt x="0" y="147"/>
                  </a:moveTo>
                  <a:cubicBezTo>
                    <a:pt x="0" y="148"/>
                    <a:pt x="0" y="149"/>
                    <a:pt x="0" y="150"/>
                  </a:cubicBezTo>
                  <a:cubicBezTo>
                    <a:pt x="0" y="248"/>
                    <a:pt x="0" y="248"/>
                    <a:pt x="0" y="248"/>
                  </a:cubicBezTo>
                  <a:cubicBezTo>
                    <a:pt x="0" y="257"/>
                    <a:pt x="7" y="265"/>
                    <a:pt x="17" y="265"/>
                  </a:cubicBezTo>
                  <a:cubicBezTo>
                    <a:pt x="101" y="265"/>
                    <a:pt x="101" y="265"/>
                    <a:pt x="101" y="265"/>
                  </a:cubicBezTo>
                  <a:cubicBezTo>
                    <a:pt x="111" y="265"/>
                    <a:pt x="118" y="257"/>
                    <a:pt x="118" y="248"/>
                  </a:cubicBezTo>
                  <a:cubicBezTo>
                    <a:pt x="118" y="150"/>
                    <a:pt x="118" y="150"/>
                    <a:pt x="118" y="150"/>
                  </a:cubicBezTo>
                  <a:cubicBezTo>
                    <a:pt x="118" y="141"/>
                    <a:pt x="111" y="133"/>
                    <a:pt x="101" y="133"/>
                  </a:cubicBezTo>
                  <a:cubicBezTo>
                    <a:pt x="70" y="133"/>
                    <a:pt x="70" y="133"/>
                    <a:pt x="70" y="133"/>
                  </a:cubicBezTo>
                  <a:cubicBezTo>
                    <a:pt x="71" y="133"/>
                    <a:pt x="71" y="133"/>
                    <a:pt x="71" y="133"/>
                  </a:cubicBezTo>
                  <a:cubicBezTo>
                    <a:pt x="71" y="83"/>
                    <a:pt x="84" y="59"/>
                    <a:pt x="118" y="59"/>
                  </a:cubicBezTo>
                  <a:cubicBezTo>
                    <a:pt x="118" y="0"/>
                    <a:pt x="118" y="0"/>
                    <a:pt x="118" y="0"/>
                  </a:cubicBezTo>
                  <a:cubicBezTo>
                    <a:pt x="17" y="6"/>
                    <a:pt x="1" y="73"/>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5">
              <a:extLst>
                <a:ext uri="{FF2B5EF4-FFF2-40B4-BE49-F238E27FC236}">
                  <a16:creationId xmlns:a16="http://schemas.microsoft.com/office/drawing/2014/main" xmlns="" id="{62C46385-B582-4321-B2E4-7C9DC7D9A9B5}"/>
                </a:ext>
              </a:extLst>
            </p:cNvPr>
            <p:cNvSpPr/>
            <p:nvPr/>
          </p:nvSpPr>
          <p:spPr bwMode="auto">
            <a:xfrm rot="10800000" flipH="1" flipV="1">
              <a:off x="1214220" y="2003765"/>
              <a:ext cx="118998" cy="263865"/>
            </a:xfrm>
            <a:custGeom>
              <a:avLst/>
              <a:gdLst>
                <a:gd name="T0" fmla="*/ 1 w 119"/>
                <a:gd name="T1" fmla="*/ 147 h 265"/>
                <a:gd name="T2" fmla="*/ 0 w 119"/>
                <a:gd name="T3" fmla="*/ 150 h 265"/>
                <a:gd name="T4" fmla="*/ 0 w 119"/>
                <a:gd name="T5" fmla="*/ 248 h 265"/>
                <a:gd name="T6" fmla="*/ 17 w 119"/>
                <a:gd name="T7" fmla="*/ 265 h 265"/>
                <a:gd name="T8" fmla="*/ 102 w 119"/>
                <a:gd name="T9" fmla="*/ 265 h 265"/>
                <a:gd name="T10" fmla="*/ 119 w 119"/>
                <a:gd name="T11" fmla="*/ 248 h 265"/>
                <a:gd name="T12" fmla="*/ 119 w 119"/>
                <a:gd name="T13" fmla="*/ 150 h 265"/>
                <a:gd name="T14" fmla="*/ 102 w 119"/>
                <a:gd name="T15" fmla="*/ 133 h 265"/>
                <a:gd name="T16" fmla="*/ 71 w 119"/>
                <a:gd name="T17" fmla="*/ 133 h 265"/>
                <a:gd name="T18" fmla="*/ 72 w 119"/>
                <a:gd name="T19" fmla="*/ 133 h 265"/>
                <a:gd name="T20" fmla="*/ 119 w 119"/>
                <a:gd name="T21" fmla="*/ 59 h 265"/>
                <a:gd name="T22" fmla="*/ 119 w 119"/>
                <a:gd name="T23" fmla="*/ 0 h 265"/>
                <a:gd name="T24" fmla="*/ 1 w 119"/>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265">
                  <a:moveTo>
                    <a:pt x="1" y="147"/>
                  </a:moveTo>
                  <a:cubicBezTo>
                    <a:pt x="1" y="148"/>
                    <a:pt x="0" y="149"/>
                    <a:pt x="0" y="150"/>
                  </a:cubicBezTo>
                  <a:cubicBezTo>
                    <a:pt x="0" y="248"/>
                    <a:pt x="0" y="248"/>
                    <a:pt x="0" y="248"/>
                  </a:cubicBezTo>
                  <a:cubicBezTo>
                    <a:pt x="0" y="257"/>
                    <a:pt x="8" y="265"/>
                    <a:pt x="17" y="265"/>
                  </a:cubicBezTo>
                  <a:cubicBezTo>
                    <a:pt x="102" y="265"/>
                    <a:pt x="102" y="265"/>
                    <a:pt x="102" y="265"/>
                  </a:cubicBezTo>
                  <a:cubicBezTo>
                    <a:pt x="111" y="265"/>
                    <a:pt x="119" y="257"/>
                    <a:pt x="119" y="248"/>
                  </a:cubicBezTo>
                  <a:cubicBezTo>
                    <a:pt x="119" y="150"/>
                    <a:pt x="119" y="150"/>
                    <a:pt x="119" y="150"/>
                  </a:cubicBezTo>
                  <a:cubicBezTo>
                    <a:pt x="119" y="141"/>
                    <a:pt x="111" y="133"/>
                    <a:pt x="102" y="133"/>
                  </a:cubicBezTo>
                  <a:cubicBezTo>
                    <a:pt x="71" y="133"/>
                    <a:pt x="71" y="133"/>
                    <a:pt x="71" y="133"/>
                  </a:cubicBezTo>
                  <a:cubicBezTo>
                    <a:pt x="72" y="133"/>
                    <a:pt x="72" y="133"/>
                    <a:pt x="72" y="133"/>
                  </a:cubicBezTo>
                  <a:cubicBezTo>
                    <a:pt x="72" y="83"/>
                    <a:pt x="85" y="59"/>
                    <a:pt x="119" y="59"/>
                  </a:cubicBezTo>
                  <a:cubicBezTo>
                    <a:pt x="119" y="0"/>
                    <a:pt x="119" y="0"/>
                    <a:pt x="119" y="0"/>
                  </a:cubicBezTo>
                  <a:cubicBezTo>
                    <a:pt x="18" y="6"/>
                    <a:pt x="1" y="73"/>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矩形 35">
            <a:extLst>
              <a:ext uri="{FF2B5EF4-FFF2-40B4-BE49-F238E27FC236}">
                <a16:creationId xmlns:a16="http://schemas.microsoft.com/office/drawing/2014/main" xmlns="" id="{CEB38DA3-C947-4416-BD8A-006850FF8B9B}"/>
              </a:ext>
            </a:extLst>
          </p:cNvPr>
          <p:cNvSpPr/>
          <p:nvPr/>
        </p:nvSpPr>
        <p:spPr>
          <a:xfrm>
            <a:off x="1180993" y="4614384"/>
            <a:ext cx="10156287" cy="341312"/>
          </a:xfrm>
          <a:prstGeom prst="rect">
            <a:avLst/>
          </a:prstGeom>
        </p:spPr>
        <p:txBody>
          <a:bodyPr wrap="square">
            <a:spAutoFit/>
          </a:bodyPr>
          <a:lstStyle/>
          <a:p>
            <a:pPr>
              <a:lnSpc>
                <a:spcPct val="130000"/>
              </a:lnSpc>
            </a:pPr>
            <a:r>
              <a:rPr lang="en-US" altLang="zh-CN" sz="1400" b="1" i="1" u="sng"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b="1" i="1" u="sng" dirty="0">
                <a:solidFill>
                  <a:schemeClr val="tx1">
                    <a:lumMod val="75000"/>
                    <a:lumOff val="25000"/>
                  </a:schemeClr>
                </a:solidFill>
                <a:latin typeface="Arial" panose="020B0604020202020204" pitchFamily="34" charset="0"/>
                <a:ea typeface="Arial" panose="020B0604020202020204" pitchFamily="34" charset="0"/>
              </a:rPr>
              <a:t> 2</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Tìm</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những</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khách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hang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mua</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2 laptop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khác</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nhau</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24" name="矩形 35">
            <a:extLst>
              <a:ext uri="{FF2B5EF4-FFF2-40B4-BE49-F238E27FC236}">
                <a16:creationId xmlns:a16="http://schemas.microsoft.com/office/drawing/2014/main" xmlns="" id="{CD15CAF9-8897-45B8-AACC-F870900807E7}"/>
              </a:ext>
            </a:extLst>
          </p:cNvPr>
          <p:cNvSpPr/>
          <p:nvPr/>
        </p:nvSpPr>
        <p:spPr>
          <a:xfrm>
            <a:off x="1171110" y="4996277"/>
            <a:ext cx="1391403"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lệnh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SQL:</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pic>
        <p:nvPicPr>
          <p:cNvPr id="26" name="Picture 25">
            <a:extLst>
              <a:ext uri="{FF2B5EF4-FFF2-40B4-BE49-F238E27FC236}">
                <a16:creationId xmlns:a16="http://schemas.microsoft.com/office/drawing/2014/main" xmlns="" id="{6011588B-83BC-493F-B36A-7470BFA18FEA}"/>
              </a:ext>
            </a:extLst>
          </p:cNvPr>
          <p:cNvPicPr/>
          <p:nvPr/>
        </p:nvPicPr>
        <p:blipFill>
          <a:blip r:embed="rId4">
            <a:extLst>
              <a:ext uri="{28A0092B-C50C-407E-A947-70E740481C1C}">
                <a14:useLocalDpi xmlns:a14="http://schemas.microsoft.com/office/drawing/2010/main" val="0"/>
              </a:ext>
            </a:extLst>
          </a:blip>
          <a:stretch>
            <a:fillRect/>
          </a:stretch>
        </p:blipFill>
        <p:spPr>
          <a:xfrm>
            <a:off x="2562513" y="5109783"/>
            <a:ext cx="2202180" cy="1409700"/>
          </a:xfrm>
          <a:prstGeom prst="rect">
            <a:avLst/>
          </a:prstGeom>
        </p:spPr>
      </p:pic>
      <p:sp>
        <p:nvSpPr>
          <p:cNvPr id="27" name="矩形 35">
            <a:extLst>
              <a:ext uri="{FF2B5EF4-FFF2-40B4-BE49-F238E27FC236}">
                <a16:creationId xmlns:a16="http://schemas.microsoft.com/office/drawing/2014/main" xmlns="" id="{476D4F2D-E87B-4428-B69F-094E64130720}"/>
              </a:ext>
            </a:extLst>
          </p:cNvPr>
          <p:cNvSpPr/>
          <p:nvPr/>
        </p:nvSpPr>
        <p:spPr>
          <a:xfrm>
            <a:off x="5677135" y="4996277"/>
            <a:ext cx="837730"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Kết</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quả</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pic>
        <p:nvPicPr>
          <p:cNvPr id="28" name="Picture 27">
            <a:extLst>
              <a:ext uri="{FF2B5EF4-FFF2-40B4-BE49-F238E27FC236}">
                <a16:creationId xmlns:a16="http://schemas.microsoft.com/office/drawing/2014/main" xmlns="" id="{BDB72776-EB63-4B71-B4CA-4F413BA73559}"/>
              </a:ext>
            </a:extLst>
          </p:cNvPr>
          <p:cNvPicPr/>
          <p:nvPr/>
        </p:nvPicPr>
        <p:blipFill>
          <a:blip r:embed="rId5">
            <a:extLst>
              <a:ext uri="{28A0092B-C50C-407E-A947-70E740481C1C}">
                <a14:useLocalDpi xmlns:a14="http://schemas.microsoft.com/office/drawing/2010/main" val="0"/>
              </a:ext>
            </a:extLst>
          </a:blip>
          <a:stretch>
            <a:fillRect/>
          </a:stretch>
        </p:blipFill>
        <p:spPr>
          <a:xfrm>
            <a:off x="6619223" y="5109783"/>
            <a:ext cx="2720340" cy="762000"/>
          </a:xfrm>
          <a:prstGeom prst="rect">
            <a:avLst/>
          </a:prstGeom>
        </p:spPr>
      </p:pic>
    </p:spTree>
    <p:extLst>
      <p:ext uri="{BB962C8B-B14F-4D97-AF65-F5344CB8AC3E}">
        <p14:creationId xmlns:p14="http://schemas.microsoft.com/office/powerpoint/2010/main" val="4187061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941953" y="282189"/>
            <a:ext cx="4289219" cy="523220"/>
          </a:xfrm>
          <a:prstGeom prst="rect">
            <a:avLst/>
          </a:prstGeom>
          <a:noFill/>
        </p:spPr>
        <p:txBody>
          <a:bodyPr wrap="square" rtlCol="0">
            <a:spAutoFit/>
          </a:bodyPr>
          <a:lstStyle/>
          <a:p>
            <a:pPr algn="dist"/>
            <a:r>
              <a:rPr lang="en-US" altLang="zh-CN" sz="2800" dirty="0" err="1">
                <a:latin typeface="Arial" panose="020B0604020202020204" pitchFamily="34" charset="0"/>
                <a:ea typeface="Arial" panose="020B0604020202020204" pitchFamily="34" charset="0"/>
              </a:rPr>
              <a:t>Truy</a:t>
            </a:r>
            <a:r>
              <a:rPr lang="en-US" altLang="zh-CN" sz="2800" dirty="0">
                <a:latin typeface="Arial" panose="020B0604020202020204" pitchFamily="34" charset="0"/>
                <a:ea typeface="Arial" panose="020B0604020202020204" pitchFamily="34" charset="0"/>
              </a:rPr>
              <a:t> </a:t>
            </a:r>
            <a:r>
              <a:rPr lang="en-US" altLang="zh-CN" sz="2800" dirty="0" err="1">
                <a:latin typeface="Arial" panose="020B0604020202020204" pitchFamily="34" charset="0"/>
                <a:ea typeface="Arial" panose="020B0604020202020204" pitchFamily="34" charset="0"/>
              </a:rPr>
              <a:t>vấn</a:t>
            </a:r>
            <a:r>
              <a:rPr lang="en-US" altLang="zh-CN" sz="2800" dirty="0">
                <a:latin typeface="Arial" panose="020B0604020202020204" pitchFamily="34" charset="0"/>
                <a:ea typeface="Arial" panose="020B0604020202020204" pitchFamily="34" charset="0"/>
              </a:rPr>
              <a:t> SQL</a:t>
            </a:r>
            <a:endParaRPr lang="zh-CN" altLang="en-US" sz="2800" dirty="0">
              <a:latin typeface="Arial" panose="020B0604020202020204" pitchFamily="34" charset="0"/>
              <a:ea typeface="Arial" panose="020B0604020202020204" pitchFamily="34" charset="0"/>
            </a:endParaRPr>
          </a:p>
        </p:txBody>
      </p:sp>
      <p:grpSp>
        <p:nvGrpSpPr>
          <p:cNvPr id="2" name="组合 1"/>
          <p:cNvGrpSpPr/>
          <p:nvPr/>
        </p:nvGrpSpPr>
        <p:grpSpPr>
          <a:xfrm>
            <a:off x="5659728" y="1103603"/>
            <a:ext cx="853670" cy="219007"/>
            <a:chOff x="5553997" y="3143384"/>
            <a:chExt cx="853670" cy="219007"/>
          </a:xfrm>
        </p:grpSpPr>
        <p:sp>
          <p:nvSpPr>
            <p:cNvPr id="31" name="flower_90050"/>
            <p:cNvSpPr>
              <a:spLocks noChangeAspect="1"/>
            </p:cNvSpPr>
            <p:nvPr/>
          </p:nvSpPr>
          <p:spPr bwMode="auto">
            <a:xfrm>
              <a:off x="5863958" y="3143384"/>
              <a:ext cx="233749" cy="21900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rgbClr val="EC8893"/>
            </a:solidFill>
            <a:ln>
              <a:noFill/>
            </a:ln>
          </p:spPr>
        </p:sp>
        <p:sp>
          <p:nvSpPr>
            <p:cNvPr id="33" name="flower_90050"/>
            <p:cNvSpPr>
              <a:spLocks noChangeAspect="1"/>
            </p:cNvSpPr>
            <p:nvPr/>
          </p:nvSpPr>
          <p:spPr bwMode="auto">
            <a:xfrm>
              <a:off x="6245009"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sp>
          <p:nvSpPr>
            <p:cNvPr id="34" name="flower_90050"/>
            <p:cNvSpPr>
              <a:spLocks noChangeAspect="1"/>
            </p:cNvSpPr>
            <p:nvPr/>
          </p:nvSpPr>
          <p:spPr bwMode="auto">
            <a:xfrm>
              <a:off x="5553997"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grpSp>
      <p:sp>
        <p:nvSpPr>
          <p:cNvPr id="8" name="任意多边形 5">
            <a:extLst>
              <a:ext uri="{FF2B5EF4-FFF2-40B4-BE49-F238E27FC236}">
                <a16:creationId xmlns:a16="http://schemas.microsoft.com/office/drawing/2014/main" xmlns="" id="{74FDDCDA-0CA8-400E-B492-2EE59C4E44CF}"/>
              </a:ext>
            </a:extLst>
          </p:cNvPr>
          <p:cNvSpPr/>
          <p:nvPr/>
        </p:nvSpPr>
        <p:spPr>
          <a:xfrm>
            <a:off x="827062" y="1750653"/>
            <a:ext cx="10828332" cy="2284452"/>
          </a:xfrm>
          <a:custGeom>
            <a:avLst/>
            <a:gdLst>
              <a:gd name="connsiteX0" fmla="*/ 591153 w 11118787"/>
              <a:gd name="connsiteY0" fmla="*/ 0 h 876501"/>
              <a:gd name="connsiteX1" fmla="*/ 11118787 w 11118787"/>
              <a:gd name="connsiteY1" fmla="*/ 0 h 876501"/>
              <a:gd name="connsiteX2" fmla="*/ 11118787 w 11118787"/>
              <a:gd name="connsiteY2" fmla="*/ 876501 h 876501"/>
              <a:gd name="connsiteX3" fmla="*/ 0 w 11118787"/>
              <a:gd name="connsiteY3" fmla="*/ 876501 h 876501"/>
              <a:gd name="connsiteX4" fmla="*/ 0 w 11118787"/>
              <a:gd name="connsiteY4" fmla="*/ 345540 h 876501"/>
              <a:gd name="connsiteX5" fmla="*/ 591153 w 11118787"/>
              <a:gd name="connsiteY5" fmla="*/ 345540 h 876501"/>
              <a:gd name="connsiteX0-1" fmla="*/ 591153 w 11118787"/>
              <a:gd name="connsiteY0-2" fmla="*/ 345540 h 876501"/>
              <a:gd name="connsiteX1-3" fmla="*/ 591153 w 11118787"/>
              <a:gd name="connsiteY1-4" fmla="*/ 0 h 876501"/>
              <a:gd name="connsiteX2-5" fmla="*/ 11118787 w 11118787"/>
              <a:gd name="connsiteY2-6" fmla="*/ 0 h 876501"/>
              <a:gd name="connsiteX3-7" fmla="*/ 11118787 w 11118787"/>
              <a:gd name="connsiteY3-8" fmla="*/ 876501 h 876501"/>
              <a:gd name="connsiteX4-9" fmla="*/ 0 w 11118787"/>
              <a:gd name="connsiteY4-10" fmla="*/ 876501 h 876501"/>
              <a:gd name="connsiteX5-11" fmla="*/ 0 w 11118787"/>
              <a:gd name="connsiteY5-12" fmla="*/ 345540 h 876501"/>
              <a:gd name="connsiteX6" fmla="*/ 682593 w 11118787"/>
              <a:gd name="connsiteY6" fmla="*/ 436980 h 876501"/>
              <a:gd name="connsiteX0-13" fmla="*/ 591153 w 11118787"/>
              <a:gd name="connsiteY0-14" fmla="*/ 345540 h 876501"/>
              <a:gd name="connsiteX1-15" fmla="*/ 591153 w 11118787"/>
              <a:gd name="connsiteY1-16" fmla="*/ 0 h 876501"/>
              <a:gd name="connsiteX2-17" fmla="*/ 11118787 w 11118787"/>
              <a:gd name="connsiteY2-18" fmla="*/ 0 h 876501"/>
              <a:gd name="connsiteX3-19" fmla="*/ 11118787 w 11118787"/>
              <a:gd name="connsiteY3-20" fmla="*/ 876501 h 876501"/>
              <a:gd name="connsiteX4-21" fmla="*/ 0 w 11118787"/>
              <a:gd name="connsiteY4-22" fmla="*/ 876501 h 876501"/>
              <a:gd name="connsiteX5-23" fmla="*/ 0 w 11118787"/>
              <a:gd name="connsiteY5-24" fmla="*/ 345540 h 876501"/>
              <a:gd name="connsiteX0-25" fmla="*/ 591153 w 11118787"/>
              <a:gd name="connsiteY0-26" fmla="*/ 0 h 876501"/>
              <a:gd name="connsiteX1-27" fmla="*/ 11118787 w 11118787"/>
              <a:gd name="connsiteY1-28" fmla="*/ 0 h 876501"/>
              <a:gd name="connsiteX2-29" fmla="*/ 11118787 w 11118787"/>
              <a:gd name="connsiteY2-30" fmla="*/ 876501 h 876501"/>
              <a:gd name="connsiteX3-31" fmla="*/ 0 w 11118787"/>
              <a:gd name="connsiteY3-32" fmla="*/ 876501 h 876501"/>
              <a:gd name="connsiteX4-33" fmla="*/ 0 w 11118787"/>
              <a:gd name="connsiteY4-34" fmla="*/ 345540 h 8765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18787" h="876501">
                <a:moveTo>
                  <a:pt x="591153" y="0"/>
                </a:moveTo>
                <a:lnTo>
                  <a:pt x="11118787" y="0"/>
                </a:lnTo>
                <a:lnTo>
                  <a:pt x="11118787" y="876501"/>
                </a:lnTo>
                <a:lnTo>
                  <a:pt x="0" y="876501"/>
                </a:lnTo>
                <a:lnTo>
                  <a:pt x="0" y="345540"/>
                </a:lnTo>
              </a:path>
            </a:pathLst>
          </a:cu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35">
            <a:extLst>
              <a:ext uri="{FF2B5EF4-FFF2-40B4-BE49-F238E27FC236}">
                <a16:creationId xmlns:a16="http://schemas.microsoft.com/office/drawing/2014/main" xmlns="" id="{79724794-A84C-4930-AEFD-5C5BBBA109DD}"/>
              </a:ext>
            </a:extLst>
          </p:cNvPr>
          <p:cNvSpPr/>
          <p:nvPr/>
        </p:nvSpPr>
        <p:spPr>
          <a:xfrm>
            <a:off x="1097866" y="1875580"/>
            <a:ext cx="10156287" cy="341312"/>
          </a:xfrm>
          <a:prstGeom prst="rect">
            <a:avLst/>
          </a:prstGeom>
        </p:spPr>
        <p:txBody>
          <a:bodyPr wrap="square">
            <a:spAutoFit/>
          </a:bodyPr>
          <a:lstStyle/>
          <a:p>
            <a:pPr>
              <a:lnSpc>
                <a:spcPct val="130000"/>
              </a:lnSpc>
            </a:pPr>
            <a:r>
              <a:rPr lang="en-US" altLang="zh-CN" sz="1400" b="1" i="1" u="sng"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b="1" i="1" u="sng" dirty="0">
                <a:solidFill>
                  <a:schemeClr val="tx1">
                    <a:lumMod val="75000"/>
                    <a:lumOff val="25000"/>
                  </a:schemeClr>
                </a:solidFill>
                <a:latin typeface="Arial" panose="020B0604020202020204" pitchFamily="34" charset="0"/>
                <a:ea typeface="Arial" panose="020B0604020202020204" pitchFamily="34" charset="0"/>
              </a:rPr>
              <a:t> 3</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Tính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tổng</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tiền</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thu</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đ</a:t>
            </a:r>
            <a:r>
              <a:rPr lang="vi-VN" altLang="zh-CN" sz="1400" dirty="0">
                <a:solidFill>
                  <a:schemeClr val="tx1">
                    <a:lumMod val="75000"/>
                    <a:lumOff val="25000"/>
                  </a:schemeClr>
                </a:solidFill>
                <a:latin typeface="Arial" panose="020B0604020202020204" pitchFamily="34" charset="0"/>
                <a:ea typeface="Arial" panose="020B0604020202020204" pitchFamily="34" charset="0"/>
              </a:rPr>
              <a:t>ư</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ợc</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ngày</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24/06/2020</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grpSp>
        <p:nvGrpSpPr>
          <p:cNvPr id="10" name="组合 26">
            <a:extLst>
              <a:ext uri="{FF2B5EF4-FFF2-40B4-BE49-F238E27FC236}">
                <a16:creationId xmlns:a16="http://schemas.microsoft.com/office/drawing/2014/main" xmlns="" id="{F698C13D-8F26-42C9-A184-6F799F2DE3D3}"/>
              </a:ext>
            </a:extLst>
          </p:cNvPr>
          <p:cNvGrpSpPr/>
          <p:nvPr/>
        </p:nvGrpSpPr>
        <p:grpSpPr>
          <a:xfrm>
            <a:off x="722705" y="4250576"/>
            <a:ext cx="458288" cy="424959"/>
            <a:chOff x="1048658" y="2003765"/>
            <a:chExt cx="284560" cy="263865"/>
          </a:xfrm>
          <a:solidFill>
            <a:srgbClr val="EC8893"/>
          </a:solidFill>
        </p:grpSpPr>
        <p:sp>
          <p:nvSpPr>
            <p:cNvPr id="11" name="Freeform 324">
              <a:extLst>
                <a:ext uri="{FF2B5EF4-FFF2-40B4-BE49-F238E27FC236}">
                  <a16:creationId xmlns:a16="http://schemas.microsoft.com/office/drawing/2014/main" xmlns="" id="{A1055B53-0063-4150-9639-59C90B82CD01}"/>
                </a:ext>
              </a:extLst>
            </p:cNvPr>
            <p:cNvSpPr/>
            <p:nvPr/>
          </p:nvSpPr>
          <p:spPr bwMode="auto">
            <a:xfrm rot="10800000" flipH="1" flipV="1">
              <a:off x="1048658" y="2003765"/>
              <a:ext cx="116412" cy="263865"/>
            </a:xfrm>
            <a:custGeom>
              <a:avLst/>
              <a:gdLst>
                <a:gd name="T0" fmla="*/ 0 w 118"/>
                <a:gd name="T1" fmla="*/ 147 h 265"/>
                <a:gd name="T2" fmla="*/ 0 w 118"/>
                <a:gd name="T3" fmla="*/ 150 h 265"/>
                <a:gd name="T4" fmla="*/ 0 w 118"/>
                <a:gd name="T5" fmla="*/ 248 h 265"/>
                <a:gd name="T6" fmla="*/ 17 w 118"/>
                <a:gd name="T7" fmla="*/ 265 h 265"/>
                <a:gd name="T8" fmla="*/ 101 w 118"/>
                <a:gd name="T9" fmla="*/ 265 h 265"/>
                <a:gd name="T10" fmla="*/ 118 w 118"/>
                <a:gd name="T11" fmla="*/ 248 h 265"/>
                <a:gd name="T12" fmla="*/ 118 w 118"/>
                <a:gd name="T13" fmla="*/ 150 h 265"/>
                <a:gd name="T14" fmla="*/ 101 w 118"/>
                <a:gd name="T15" fmla="*/ 133 h 265"/>
                <a:gd name="T16" fmla="*/ 70 w 118"/>
                <a:gd name="T17" fmla="*/ 133 h 265"/>
                <a:gd name="T18" fmla="*/ 71 w 118"/>
                <a:gd name="T19" fmla="*/ 133 h 265"/>
                <a:gd name="T20" fmla="*/ 118 w 118"/>
                <a:gd name="T21" fmla="*/ 59 h 265"/>
                <a:gd name="T22" fmla="*/ 118 w 118"/>
                <a:gd name="T23" fmla="*/ 0 h 265"/>
                <a:gd name="T24" fmla="*/ 0 w 118"/>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65">
                  <a:moveTo>
                    <a:pt x="0" y="147"/>
                  </a:moveTo>
                  <a:cubicBezTo>
                    <a:pt x="0" y="148"/>
                    <a:pt x="0" y="149"/>
                    <a:pt x="0" y="150"/>
                  </a:cubicBezTo>
                  <a:cubicBezTo>
                    <a:pt x="0" y="248"/>
                    <a:pt x="0" y="248"/>
                    <a:pt x="0" y="248"/>
                  </a:cubicBezTo>
                  <a:cubicBezTo>
                    <a:pt x="0" y="257"/>
                    <a:pt x="7" y="265"/>
                    <a:pt x="17" y="265"/>
                  </a:cubicBezTo>
                  <a:cubicBezTo>
                    <a:pt x="101" y="265"/>
                    <a:pt x="101" y="265"/>
                    <a:pt x="101" y="265"/>
                  </a:cubicBezTo>
                  <a:cubicBezTo>
                    <a:pt x="111" y="265"/>
                    <a:pt x="118" y="257"/>
                    <a:pt x="118" y="248"/>
                  </a:cubicBezTo>
                  <a:cubicBezTo>
                    <a:pt x="118" y="150"/>
                    <a:pt x="118" y="150"/>
                    <a:pt x="118" y="150"/>
                  </a:cubicBezTo>
                  <a:cubicBezTo>
                    <a:pt x="118" y="141"/>
                    <a:pt x="111" y="133"/>
                    <a:pt x="101" y="133"/>
                  </a:cubicBezTo>
                  <a:cubicBezTo>
                    <a:pt x="70" y="133"/>
                    <a:pt x="70" y="133"/>
                    <a:pt x="70" y="133"/>
                  </a:cubicBezTo>
                  <a:cubicBezTo>
                    <a:pt x="71" y="133"/>
                    <a:pt x="71" y="133"/>
                    <a:pt x="71" y="133"/>
                  </a:cubicBezTo>
                  <a:cubicBezTo>
                    <a:pt x="71" y="83"/>
                    <a:pt x="84" y="59"/>
                    <a:pt x="118" y="59"/>
                  </a:cubicBezTo>
                  <a:cubicBezTo>
                    <a:pt x="118" y="0"/>
                    <a:pt x="118" y="0"/>
                    <a:pt x="118" y="0"/>
                  </a:cubicBezTo>
                  <a:cubicBezTo>
                    <a:pt x="17" y="6"/>
                    <a:pt x="1" y="73"/>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25">
              <a:extLst>
                <a:ext uri="{FF2B5EF4-FFF2-40B4-BE49-F238E27FC236}">
                  <a16:creationId xmlns:a16="http://schemas.microsoft.com/office/drawing/2014/main" xmlns="" id="{ABC500B3-B1EC-4EFE-A147-C366DD4408BA}"/>
                </a:ext>
              </a:extLst>
            </p:cNvPr>
            <p:cNvSpPr/>
            <p:nvPr/>
          </p:nvSpPr>
          <p:spPr bwMode="auto">
            <a:xfrm rot="10800000" flipH="1" flipV="1">
              <a:off x="1214220" y="2003765"/>
              <a:ext cx="118998" cy="263865"/>
            </a:xfrm>
            <a:custGeom>
              <a:avLst/>
              <a:gdLst>
                <a:gd name="T0" fmla="*/ 1 w 119"/>
                <a:gd name="T1" fmla="*/ 147 h 265"/>
                <a:gd name="T2" fmla="*/ 0 w 119"/>
                <a:gd name="T3" fmla="*/ 150 h 265"/>
                <a:gd name="T4" fmla="*/ 0 w 119"/>
                <a:gd name="T5" fmla="*/ 248 h 265"/>
                <a:gd name="T6" fmla="*/ 17 w 119"/>
                <a:gd name="T7" fmla="*/ 265 h 265"/>
                <a:gd name="T8" fmla="*/ 102 w 119"/>
                <a:gd name="T9" fmla="*/ 265 h 265"/>
                <a:gd name="T10" fmla="*/ 119 w 119"/>
                <a:gd name="T11" fmla="*/ 248 h 265"/>
                <a:gd name="T12" fmla="*/ 119 w 119"/>
                <a:gd name="T13" fmla="*/ 150 h 265"/>
                <a:gd name="T14" fmla="*/ 102 w 119"/>
                <a:gd name="T15" fmla="*/ 133 h 265"/>
                <a:gd name="T16" fmla="*/ 71 w 119"/>
                <a:gd name="T17" fmla="*/ 133 h 265"/>
                <a:gd name="T18" fmla="*/ 72 w 119"/>
                <a:gd name="T19" fmla="*/ 133 h 265"/>
                <a:gd name="T20" fmla="*/ 119 w 119"/>
                <a:gd name="T21" fmla="*/ 59 h 265"/>
                <a:gd name="T22" fmla="*/ 119 w 119"/>
                <a:gd name="T23" fmla="*/ 0 h 265"/>
                <a:gd name="T24" fmla="*/ 1 w 119"/>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265">
                  <a:moveTo>
                    <a:pt x="1" y="147"/>
                  </a:moveTo>
                  <a:cubicBezTo>
                    <a:pt x="1" y="148"/>
                    <a:pt x="0" y="149"/>
                    <a:pt x="0" y="150"/>
                  </a:cubicBezTo>
                  <a:cubicBezTo>
                    <a:pt x="0" y="248"/>
                    <a:pt x="0" y="248"/>
                    <a:pt x="0" y="248"/>
                  </a:cubicBezTo>
                  <a:cubicBezTo>
                    <a:pt x="0" y="257"/>
                    <a:pt x="8" y="265"/>
                    <a:pt x="17" y="265"/>
                  </a:cubicBezTo>
                  <a:cubicBezTo>
                    <a:pt x="102" y="265"/>
                    <a:pt x="102" y="265"/>
                    <a:pt x="102" y="265"/>
                  </a:cubicBezTo>
                  <a:cubicBezTo>
                    <a:pt x="111" y="265"/>
                    <a:pt x="119" y="257"/>
                    <a:pt x="119" y="248"/>
                  </a:cubicBezTo>
                  <a:cubicBezTo>
                    <a:pt x="119" y="150"/>
                    <a:pt x="119" y="150"/>
                    <a:pt x="119" y="150"/>
                  </a:cubicBezTo>
                  <a:cubicBezTo>
                    <a:pt x="119" y="141"/>
                    <a:pt x="111" y="133"/>
                    <a:pt x="102" y="133"/>
                  </a:cubicBezTo>
                  <a:cubicBezTo>
                    <a:pt x="71" y="133"/>
                    <a:pt x="71" y="133"/>
                    <a:pt x="71" y="133"/>
                  </a:cubicBezTo>
                  <a:cubicBezTo>
                    <a:pt x="72" y="133"/>
                    <a:pt x="72" y="133"/>
                    <a:pt x="72" y="133"/>
                  </a:cubicBezTo>
                  <a:cubicBezTo>
                    <a:pt x="72" y="83"/>
                    <a:pt x="85" y="59"/>
                    <a:pt x="119" y="59"/>
                  </a:cubicBezTo>
                  <a:cubicBezTo>
                    <a:pt x="119" y="0"/>
                    <a:pt x="119" y="0"/>
                    <a:pt x="119" y="0"/>
                  </a:cubicBezTo>
                  <a:cubicBezTo>
                    <a:pt x="18" y="6"/>
                    <a:pt x="1" y="73"/>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矩形 35">
            <a:extLst>
              <a:ext uri="{FF2B5EF4-FFF2-40B4-BE49-F238E27FC236}">
                <a16:creationId xmlns:a16="http://schemas.microsoft.com/office/drawing/2014/main" xmlns="" id="{1B412680-ABD5-4516-8EC0-33F6D0C7C3B0}"/>
              </a:ext>
            </a:extLst>
          </p:cNvPr>
          <p:cNvSpPr/>
          <p:nvPr/>
        </p:nvSpPr>
        <p:spPr>
          <a:xfrm>
            <a:off x="1125294" y="2261913"/>
            <a:ext cx="1391403"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lệnh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SQL:</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15" name="矩形 35">
            <a:extLst>
              <a:ext uri="{FF2B5EF4-FFF2-40B4-BE49-F238E27FC236}">
                <a16:creationId xmlns:a16="http://schemas.microsoft.com/office/drawing/2014/main" xmlns="" id="{D17918BF-F8D3-42A4-ADF8-4EF1AF4CE2B1}"/>
              </a:ext>
            </a:extLst>
          </p:cNvPr>
          <p:cNvSpPr/>
          <p:nvPr/>
        </p:nvSpPr>
        <p:spPr>
          <a:xfrm>
            <a:off x="1125295" y="2818696"/>
            <a:ext cx="837730"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Kết</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quả</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17" name="任意多边形 5">
            <a:extLst>
              <a:ext uri="{FF2B5EF4-FFF2-40B4-BE49-F238E27FC236}">
                <a16:creationId xmlns:a16="http://schemas.microsoft.com/office/drawing/2014/main" xmlns="" id="{2BCC2882-ADD3-4359-AE26-DFE9727AB4FC}"/>
              </a:ext>
            </a:extLst>
          </p:cNvPr>
          <p:cNvSpPr/>
          <p:nvPr/>
        </p:nvSpPr>
        <p:spPr>
          <a:xfrm>
            <a:off x="827062" y="4354123"/>
            <a:ext cx="10828332" cy="2284452"/>
          </a:xfrm>
          <a:custGeom>
            <a:avLst/>
            <a:gdLst>
              <a:gd name="connsiteX0" fmla="*/ 591153 w 11118787"/>
              <a:gd name="connsiteY0" fmla="*/ 0 h 876501"/>
              <a:gd name="connsiteX1" fmla="*/ 11118787 w 11118787"/>
              <a:gd name="connsiteY1" fmla="*/ 0 h 876501"/>
              <a:gd name="connsiteX2" fmla="*/ 11118787 w 11118787"/>
              <a:gd name="connsiteY2" fmla="*/ 876501 h 876501"/>
              <a:gd name="connsiteX3" fmla="*/ 0 w 11118787"/>
              <a:gd name="connsiteY3" fmla="*/ 876501 h 876501"/>
              <a:gd name="connsiteX4" fmla="*/ 0 w 11118787"/>
              <a:gd name="connsiteY4" fmla="*/ 345540 h 876501"/>
              <a:gd name="connsiteX5" fmla="*/ 591153 w 11118787"/>
              <a:gd name="connsiteY5" fmla="*/ 345540 h 876501"/>
              <a:gd name="connsiteX0-1" fmla="*/ 591153 w 11118787"/>
              <a:gd name="connsiteY0-2" fmla="*/ 345540 h 876501"/>
              <a:gd name="connsiteX1-3" fmla="*/ 591153 w 11118787"/>
              <a:gd name="connsiteY1-4" fmla="*/ 0 h 876501"/>
              <a:gd name="connsiteX2-5" fmla="*/ 11118787 w 11118787"/>
              <a:gd name="connsiteY2-6" fmla="*/ 0 h 876501"/>
              <a:gd name="connsiteX3-7" fmla="*/ 11118787 w 11118787"/>
              <a:gd name="connsiteY3-8" fmla="*/ 876501 h 876501"/>
              <a:gd name="connsiteX4-9" fmla="*/ 0 w 11118787"/>
              <a:gd name="connsiteY4-10" fmla="*/ 876501 h 876501"/>
              <a:gd name="connsiteX5-11" fmla="*/ 0 w 11118787"/>
              <a:gd name="connsiteY5-12" fmla="*/ 345540 h 876501"/>
              <a:gd name="connsiteX6" fmla="*/ 682593 w 11118787"/>
              <a:gd name="connsiteY6" fmla="*/ 436980 h 876501"/>
              <a:gd name="connsiteX0-13" fmla="*/ 591153 w 11118787"/>
              <a:gd name="connsiteY0-14" fmla="*/ 345540 h 876501"/>
              <a:gd name="connsiteX1-15" fmla="*/ 591153 w 11118787"/>
              <a:gd name="connsiteY1-16" fmla="*/ 0 h 876501"/>
              <a:gd name="connsiteX2-17" fmla="*/ 11118787 w 11118787"/>
              <a:gd name="connsiteY2-18" fmla="*/ 0 h 876501"/>
              <a:gd name="connsiteX3-19" fmla="*/ 11118787 w 11118787"/>
              <a:gd name="connsiteY3-20" fmla="*/ 876501 h 876501"/>
              <a:gd name="connsiteX4-21" fmla="*/ 0 w 11118787"/>
              <a:gd name="connsiteY4-22" fmla="*/ 876501 h 876501"/>
              <a:gd name="connsiteX5-23" fmla="*/ 0 w 11118787"/>
              <a:gd name="connsiteY5-24" fmla="*/ 345540 h 876501"/>
              <a:gd name="connsiteX0-25" fmla="*/ 591153 w 11118787"/>
              <a:gd name="connsiteY0-26" fmla="*/ 0 h 876501"/>
              <a:gd name="connsiteX1-27" fmla="*/ 11118787 w 11118787"/>
              <a:gd name="connsiteY1-28" fmla="*/ 0 h 876501"/>
              <a:gd name="connsiteX2-29" fmla="*/ 11118787 w 11118787"/>
              <a:gd name="connsiteY2-30" fmla="*/ 876501 h 876501"/>
              <a:gd name="connsiteX3-31" fmla="*/ 0 w 11118787"/>
              <a:gd name="connsiteY3-32" fmla="*/ 876501 h 876501"/>
              <a:gd name="connsiteX4-33" fmla="*/ 0 w 11118787"/>
              <a:gd name="connsiteY4-34" fmla="*/ 345540 h 8765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18787" h="876501">
                <a:moveTo>
                  <a:pt x="591153" y="0"/>
                </a:moveTo>
                <a:lnTo>
                  <a:pt x="11118787" y="0"/>
                </a:lnTo>
                <a:lnTo>
                  <a:pt x="11118787" y="876501"/>
                </a:lnTo>
                <a:lnTo>
                  <a:pt x="0" y="876501"/>
                </a:lnTo>
                <a:lnTo>
                  <a:pt x="0" y="345540"/>
                </a:lnTo>
              </a:path>
            </a:pathLst>
          </a:cu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26">
            <a:extLst>
              <a:ext uri="{FF2B5EF4-FFF2-40B4-BE49-F238E27FC236}">
                <a16:creationId xmlns:a16="http://schemas.microsoft.com/office/drawing/2014/main" xmlns="" id="{7D28BF02-A013-43A6-9B2F-1C1F4AA62C0E}"/>
              </a:ext>
            </a:extLst>
          </p:cNvPr>
          <p:cNvGrpSpPr/>
          <p:nvPr/>
        </p:nvGrpSpPr>
        <p:grpSpPr>
          <a:xfrm>
            <a:off x="712822" y="1700099"/>
            <a:ext cx="458288" cy="424959"/>
            <a:chOff x="1048658" y="2003765"/>
            <a:chExt cx="284560" cy="263865"/>
          </a:xfrm>
          <a:solidFill>
            <a:srgbClr val="EC8893"/>
          </a:solidFill>
        </p:grpSpPr>
        <p:sp>
          <p:nvSpPr>
            <p:cNvPr id="20" name="Freeform 324">
              <a:extLst>
                <a:ext uri="{FF2B5EF4-FFF2-40B4-BE49-F238E27FC236}">
                  <a16:creationId xmlns:a16="http://schemas.microsoft.com/office/drawing/2014/main" xmlns="" id="{107687DC-22F6-4E16-A4A2-F0732FF65A0D}"/>
                </a:ext>
              </a:extLst>
            </p:cNvPr>
            <p:cNvSpPr/>
            <p:nvPr/>
          </p:nvSpPr>
          <p:spPr bwMode="auto">
            <a:xfrm rot="10800000" flipH="1" flipV="1">
              <a:off x="1048658" y="2003765"/>
              <a:ext cx="116412" cy="263865"/>
            </a:xfrm>
            <a:custGeom>
              <a:avLst/>
              <a:gdLst>
                <a:gd name="T0" fmla="*/ 0 w 118"/>
                <a:gd name="T1" fmla="*/ 147 h 265"/>
                <a:gd name="T2" fmla="*/ 0 w 118"/>
                <a:gd name="T3" fmla="*/ 150 h 265"/>
                <a:gd name="T4" fmla="*/ 0 w 118"/>
                <a:gd name="T5" fmla="*/ 248 h 265"/>
                <a:gd name="T6" fmla="*/ 17 w 118"/>
                <a:gd name="T7" fmla="*/ 265 h 265"/>
                <a:gd name="T8" fmla="*/ 101 w 118"/>
                <a:gd name="T9" fmla="*/ 265 h 265"/>
                <a:gd name="T10" fmla="*/ 118 w 118"/>
                <a:gd name="T11" fmla="*/ 248 h 265"/>
                <a:gd name="T12" fmla="*/ 118 w 118"/>
                <a:gd name="T13" fmla="*/ 150 h 265"/>
                <a:gd name="T14" fmla="*/ 101 w 118"/>
                <a:gd name="T15" fmla="*/ 133 h 265"/>
                <a:gd name="T16" fmla="*/ 70 w 118"/>
                <a:gd name="T17" fmla="*/ 133 h 265"/>
                <a:gd name="T18" fmla="*/ 71 w 118"/>
                <a:gd name="T19" fmla="*/ 133 h 265"/>
                <a:gd name="T20" fmla="*/ 118 w 118"/>
                <a:gd name="T21" fmla="*/ 59 h 265"/>
                <a:gd name="T22" fmla="*/ 118 w 118"/>
                <a:gd name="T23" fmla="*/ 0 h 265"/>
                <a:gd name="T24" fmla="*/ 0 w 118"/>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65">
                  <a:moveTo>
                    <a:pt x="0" y="147"/>
                  </a:moveTo>
                  <a:cubicBezTo>
                    <a:pt x="0" y="148"/>
                    <a:pt x="0" y="149"/>
                    <a:pt x="0" y="150"/>
                  </a:cubicBezTo>
                  <a:cubicBezTo>
                    <a:pt x="0" y="248"/>
                    <a:pt x="0" y="248"/>
                    <a:pt x="0" y="248"/>
                  </a:cubicBezTo>
                  <a:cubicBezTo>
                    <a:pt x="0" y="257"/>
                    <a:pt x="7" y="265"/>
                    <a:pt x="17" y="265"/>
                  </a:cubicBezTo>
                  <a:cubicBezTo>
                    <a:pt x="101" y="265"/>
                    <a:pt x="101" y="265"/>
                    <a:pt x="101" y="265"/>
                  </a:cubicBezTo>
                  <a:cubicBezTo>
                    <a:pt x="111" y="265"/>
                    <a:pt x="118" y="257"/>
                    <a:pt x="118" y="248"/>
                  </a:cubicBezTo>
                  <a:cubicBezTo>
                    <a:pt x="118" y="150"/>
                    <a:pt x="118" y="150"/>
                    <a:pt x="118" y="150"/>
                  </a:cubicBezTo>
                  <a:cubicBezTo>
                    <a:pt x="118" y="141"/>
                    <a:pt x="111" y="133"/>
                    <a:pt x="101" y="133"/>
                  </a:cubicBezTo>
                  <a:cubicBezTo>
                    <a:pt x="70" y="133"/>
                    <a:pt x="70" y="133"/>
                    <a:pt x="70" y="133"/>
                  </a:cubicBezTo>
                  <a:cubicBezTo>
                    <a:pt x="71" y="133"/>
                    <a:pt x="71" y="133"/>
                    <a:pt x="71" y="133"/>
                  </a:cubicBezTo>
                  <a:cubicBezTo>
                    <a:pt x="71" y="83"/>
                    <a:pt x="84" y="59"/>
                    <a:pt x="118" y="59"/>
                  </a:cubicBezTo>
                  <a:cubicBezTo>
                    <a:pt x="118" y="0"/>
                    <a:pt x="118" y="0"/>
                    <a:pt x="118" y="0"/>
                  </a:cubicBezTo>
                  <a:cubicBezTo>
                    <a:pt x="17" y="6"/>
                    <a:pt x="1" y="73"/>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5">
              <a:extLst>
                <a:ext uri="{FF2B5EF4-FFF2-40B4-BE49-F238E27FC236}">
                  <a16:creationId xmlns:a16="http://schemas.microsoft.com/office/drawing/2014/main" xmlns="" id="{62C46385-B582-4321-B2E4-7C9DC7D9A9B5}"/>
                </a:ext>
              </a:extLst>
            </p:cNvPr>
            <p:cNvSpPr/>
            <p:nvPr/>
          </p:nvSpPr>
          <p:spPr bwMode="auto">
            <a:xfrm rot="10800000" flipH="1" flipV="1">
              <a:off x="1214220" y="2003765"/>
              <a:ext cx="118998" cy="263865"/>
            </a:xfrm>
            <a:custGeom>
              <a:avLst/>
              <a:gdLst>
                <a:gd name="T0" fmla="*/ 1 w 119"/>
                <a:gd name="T1" fmla="*/ 147 h 265"/>
                <a:gd name="T2" fmla="*/ 0 w 119"/>
                <a:gd name="T3" fmla="*/ 150 h 265"/>
                <a:gd name="T4" fmla="*/ 0 w 119"/>
                <a:gd name="T5" fmla="*/ 248 h 265"/>
                <a:gd name="T6" fmla="*/ 17 w 119"/>
                <a:gd name="T7" fmla="*/ 265 h 265"/>
                <a:gd name="T8" fmla="*/ 102 w 119"/>
                <a:gd name="T9" fmla="*/ 265 h 265"/>
                <a:gd name="T10" fmla="*/ 119 w 119"/>
                <a:gd name="T11" fmla="*/ 248 h 265"/>
                <a:gd name="T12" fmla="*/ 119 w 119"/>
                <a:gd name="T13" fmla="*/ 150 h 265"/>
                <a:gd name="T14" fmla="*/ 102 w 119"/>
                <a:gd name="T15" fmla="*/ 133 h 265"/>
                <a:gd name="T16" fmla="*/ 71 w 119"/>
                <a:gd name="T17" fmla="*/ 133 h 265"/>
                <a:gd name="T18" fmla="*/ 72 w 119"/>
                <a:gd name="T19" fmla="*/ 133 h 265"/>
                <a:gd name="T20" fmla="*/ 119 w 119"/>
                <a:gd name="T21" fmla="*/ 59 h 265"/>
                <a:gd name="T22" fmla="*/ 119 w 119"/>
                <a:gd name="T23" fmla="*/ 0 h 265"/>
                <a:gd name="T24" fmla="*/ 1 w 119"/>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265">
                  <a:moveTo>
                    <a:pt x="1" y="147"/>
                  </a:moveTo>
                  <a:cubicBezTo>
                    <a:pt x="1" y="148"/>
                    <a:pt x="0" y="149"/>
                    <a:pt x="0" y="150"/>
                  </a:cubicBezTo>
                  <a:cubicBezTo>
                    <a:pt x="0" y="248"/>
                    <a:pt x="0" y="248"/>
                    <a:pt x="0" y="248"/>
                  </a:cubicBezTo>
                  <a:cubicBezTo>
                    <a:pt x="0" y="257"/>
                    <a:pt x="8" y="265"/>
                    <a:pt x="17" y="265"/>
                  </a:cubicBezTo>
                  <a:cubicBezTo>
                    <a:pt x="102" y="265"/>
                    <a:pt x="102" y="265"/>
                    <a:pt x="102" y="265"/>
                  </a:cubicBezTo>
                  <a:cubicBezTo>
                    <a:pt x="111" y="265"/>
                    <a:pt x="119" y="257"/>
                    <a:pt x="119" y="248"/>
                  </a:cubicBezTo>
                  <a:cubicBezTo>
                    <a:pt x="119" y="150"/>
                    <a:pt x="119" y="150"/>
                    <a:pt x="119" y="150"/>
                  </a:cubicBezTo>
                  <a:cubicBezTo>
                    <a:pt x="119" y="141"/>
                    <a:pt x="111" y="133"/>
                    <a:pt x="102" y="133"/>
                  </a:cubicBezTo>
                  <a:cubicBezTo>
                    <a:pt x="71" y="133"/>
                    <a:pt x="71" y="133"/>
                    <a:pt x="71" y="133"/>
                  </a:cubicBezTo>
                  <a:cubicBezTo>
                    <a:pt x="72" y="133"/>
                    <a:pt x="72" y="133"/>
                    <a:pt x="72" y="133"/>
                  </a:cubicBezTo>
                  <a:cubicBezTo>
                    <a:pt x="72" y="83"/>
                    <a:pt x="85" y="59"/>
                    <a:pt x="119" y="59"/>
                  </a:cubicBezTo>
                  <a:cubicBezTo>
                    <a:pt x="119" y="0"/>
                    <a:pt x="119" y="0"/>
                    <a:pt x="119" y="0"/>
                  </a:cubicBezTo>
                  <a:cubicBezTo>
                    <a:pt x="18" y="6"/>
                    <a:pt x="1" y="73"/>
                    <a:pt x="1"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矩形 35">
            <a:extLst>
              <a:ext uri="{FF2B5EF4-FFF2-40B4-BE49-F238E27FC236}">
                <a16:creationId xmlns:a16="http://schemas.microsoft.com/office/drawing/2014/main" xmlns="" id="{CEB38DA3-C947-4416-BD8A-006850FF8B9B}"/>
              </a:ext>
            </a:extLst>
          </p:cNvPr>
          <p:cNvSpPr/>
          <p:nvPr/>
        </p:nvSpPr>
        <p:spPr>
          <a:xfrm>
            <a:off x="1180993" y="4614384"/>
            <a:ext cx="10156287" cy="341312"/>
          </a:xfrm>
          <a:prstGeom prst="rect">
            <a:avLst/>
          </a:prstGeom>
        </p:spPr>
        <p:txBody>
          <a:bodyPr wrap="square">
            <a:spAutoFit/>
          </a:bodyPr>
          <a:lstStyle/>
          <a:p>
            <a:pPr>
              <a:lnSpc>
                <a:spcPct val="130000"/>
              </a:lnSpc>
            </a:pPr>
            <a:r>
              <a:rPr lang="en-US" altLang="zh-CN" sz="1400" b="1" i="1" u="sng"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b="1" i="1" u="sng" dirty="0">
                <a:solidFill>
                  <a:schemeClr val="tx1">
                    <a:lumMod val="75000"/>
                    <a:lumOff val="25000"/>
                  </a:schemeClr>
                </a:solidFill>
                <a:latin typeface="Arial" panose="020B0604020202020204" pitchFamily="34" charset="0"/>
                <a:ea typeface="Arial" panose="020B0604020202020204" pitchFamily="34" charset="0"/>
              </a:rPr>
              <a:t> 2</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Cho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biết</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có</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bao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nhiêu</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loại</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laptop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của</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hang Apple</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24" name="矩形 35">
            <a:extLst>
              <a:ext uri="{FF2B5EF4-FFF2-40B4-BE49-F238E27FC236}">
                <a16:creationId xmlns:a16="http://schemas.microsoft.com/office/drawing/2014/main" xmlns="" id="{CD15CAF9-8897-45B8-AACC-F870900807E7}"/>
              </a:ext>
            </a:extLst>
          </p:cNvPr>
          <p:cNvSpPr/>
          <p:nvPr/>
        </p:nvSpPr>
        <p:spPr>
          <a:xfrm>
            <a:off x="1171110" y="4996277"/>
            <a:ext cx="1391403"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Câu</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lệnh</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SQL:</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27" name="矩形 35">
            <a:extLst>
              <a:ext uri="{FF2B5EF4-FFF2-40B4-BE49-F238E27FC236}">
                <a16:creationId xmlns:a16="http://schemas.microsoft.com/office/drawing/2014/main" xmlns="" id="{476D4F2D-E87B-4428-B69F-094E64130720}"/>
              </a:ext>
            </a:extLst>
          </p:cNvPr>
          <p:cNvSpPr/>
          <p:nvPr/>
        </p:nvSpPr>
        <p:spPr>
          <a:xfrm>
            <a:off x="5677135" y="4996277"/>
            <a:ext cx="837730" cy="341312"/>
          </a:xfrm>
          <a:prstGeom prst="rect">
            <a:avLst/>
          </a:prstGeom>
        </p:spPr>
        <p:txBody>
          <a:bodyPr wrap="square">
            <a:spAutoFit/>
          </a:bodyPr>
          <a:lstStyle/>
          <a:p>
            <a:pPr>
              <a:lnSpc>
                <a:spcPct val="130000"/>
              </a:lnSpc>
            </a:pP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Kết</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en-US" altLang="zh-CN" sz="1400" dirty="0" err="1">
                <a:solidFill>
                  <a:schemeClr val="tx1">
                    <a:lumMod val="75000"/>
                    <a:lumOff val="25000"/>
                  </a:schemeClr>
                </a:solidFill>
                <a:latin typeface="Arial" panose="020B0604020202020204" pitchFamily="34" charset="0"/>
                <a:ea typeface="Arial" panose="020B0604020202020204" pitchFamily="34" charset="0"/>
              </a:rPr>
              <a:t>quả</a:t>
            </a:r>
            <a:r>
              <a:rPr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lang="zh-CN" altLang="en-US" sz="1400" dirty="0">
                <a:solidFill>
                  <a:schemeClr val="tx1">
                    <a:lumMod val="75000"/>
                    <a:lumOff val="25000"/>
                  </a:schemeClr>
                </a:solidFill>
                <a:latin typeface="Arial" panose="020B0604020202020204" pitchFamily="34" charset="0"/>
                <a:ea typeface="Arial" panose="020B0604020202020204" pitchFamily="34" charset="0"/>
              </a:rPr>
              <a:t>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pic>
        <p:nvPicPr>
          <p:cNvPr id="25" name="Picture 24">
            <a:extLst>
              <a:ext uri="{FF2B5EF4-FFF2-40B4-BE49-F238E27FC236}">
                <a16:creationId xmlns:a16="http://schemas.microsoft.com/office/drawing/2014/main" xmlns="" id="{AAE8AD98-AF10-4A49-B7B1-7C2367471F99}"/>
              </a:ext>
            </a:extLst>
          </p:cNvPr>
          <p:cNvPicPr/>
          <p:nvPr/>
        </p:nvPicPr>
        <p:blipFill>
          <a:blip r:embed="rId2">
            <a:extLst>
              <a:ext uri="{28A0092B-C50C-407E-A947-70E740481C1C}">
                <a14:useLocalDpi xmlns:a14="http://schemas.microsoft.com/office/drawing/2010/main" val="0"/>
              </a:ext>
            </a:extLst>
          </a:blip>
          <a:stretch>
            <a:fillRect/>
          </a:stretch>
        </p:blipFill>
        <p:spPr>
          <a:xfrm>
            <a:off x="2630937" y="2261913"/>
            <a:ext cx="2316480" cy="541020"/>
          </a:xfrm>
          <a:prstGeom prst="rect">
            <a:avLst/>
          </a:prstGeom>
        </p:spPr>
      </p:pic>
      <p:pic>
        <p:nvPicPr>
          <p:cNvPr id="29" name="Picture 28">
            <a:extLst>
              <a:ext uri="{FF2B5EF4-FFF2-40B4-BE49-F238E27FC236}">
                <a16:creationId xmlns:a16="http://schemas.microsoft.com/office/drawing/2014/main" xmlns="" id="{0CD4EF53-188A-4AE7-90A3-F5A6C7AD8EBF}"/>
              </a:ext>
            </a:extLst>
          </p:cNvPr>
          <p:cNvPicPr/>
          <p:nvPr/>
        </p:nvPicPr>
        <p:blipFill>
          <a:blip r:embed="rId3">
            <a:extLst>
              <a:ext uri="{28A0092B-C50C-407E-A947-70E740481C1C}">
                <a14:useLocalDpi xmlns:a14="http://schemas.microsoft.com/office/drawing/2010/main" val="0"/>
              </a:ext>
            </a:extLst>
          </a:blip>
          <a:stretch>
            <a:fillRect/>
          </a:stretch>
        </p:blipFill>
        <p:spPr>
          <a:xfrm>
            <a:off x="2077265" y="2957020"/>
            <a:ext cx="1463040" cy="640080"/>
          </a:xfrm>
          <a:prstGeom prst="rect">
            <a:avLst/>
          </a:prstGeom>
        </p:spPr>
      </p:pic>
      <p:pic>
        <p:nvPicPr>
          <p:cNvPr id="30" name="Picture 29">
            <a:extLst>
              <a:ext uri="{FF2B5EF4-FFF2-40B4-BE49-F238E27FC236}">
                <a16:creationId xmlns:a16="http://schemas.microsoft.com/office/drawing/2014/main" xmlns="" id="{0CE6674E-48D9-49AC-8F1F-4FD353A581F3}"/>
              </a:ext>
            </a:extLst>
          </p:cNvPr>
          <p:cNvPicPr/>
          <p:nvPr/>
        </p:nvPicPr>
        <p:blipFill>
          <a:blip r:embed="rId4">
            <a:extLst>
              <a:ext uri="{28A0092B-C50C-407E-A947-70E740481C1C}">
                <a14:useLocalDpi xmlns:a14="http://schemas.microsoft.com/office/drawing/2010/main" val="0"/>
              </a:ext>
            </a:extLst>
          </a:blip>
          <a:stretch>
            <a:fillRect/>
          </a:stretch>
        </p:blipFill>
        <p:spPr>
          <a:xfrm>
            <a:off x="2630937" y="5093749"/>
            <a:ext cx="2529840" cy="487680"/>
          </a:xfrm>
          <a:prstGeom prst="rect">
            <a:avLst/>
          </a:prstGeom>
        </p:spPr>
      </p:pic>
      <p:pic>
        <p:nvPicPr>
          <p:cNvPr id="32" name="Picture 31">
            <a:extLst>
              <a:ext uri="{FF2B5EF4-FFF2-40B4-BE49-F238E27FC236}">
                <a16:creationId xmlns:a16="http://schemas.microsoft.com/office/drawing/2014/main" xmlns="" id="{83DA5A5D-F9A8-48F9-B4D3-6F1C4B6BAC2A}"/>
              </a:ext>
            </a:extLst>
          </p:cNvPr>
          <p:cNvPicPr/>
          <p:nvPr/>
        </p:nvPicPr>
        <p:blipFill>
          <a:blip r:embed="rId5">
            <a:extLst>
              <a:ext uri="{28A0092B-C50C-407E-A947-70E740481C1C}">
                <a14:useLocalDpi xmlns:a14="http://schemas.microsoft.com/office/drawing/2010/main" val="0"/>
              </a:ext>
            </a:extLst>
          </a:blip>
          <a:stretch>
            <a:fillRect/>
          </a:stretch>
        </p:blipFill>
        <p:spPr>
          <a:xfrm>
            <a:off x="6844849" y="5093749"/>
            <a:ext cx="1493520" cy="716280"/>
          </a:xfrm>
          <a:prstGeom prst="rect">
            <a:avLst/>
          </a:prstGeom>
        </p:spPr>
      </p:pic>
    </p:spTree>
    <p:extLst>
      <p:ext uri="{BB962C8B-B14F-4D97-AF65-F5344CB8AC3E}">
        <p14:creationId xmlns:p14="http://schemas.microsoft.com/office/powerpoint/2010/main" val="32871210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23965" y="813916"/>
            <a:ext cx="10530672" cy="53254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3" name="矩形 12"/>
          <p:cNvSpPr/>
          <p:nvPr/>
        </p:nvSpPr>
        <p:spPr>
          <a:xfrm>
            <a:off x="3150961" y="2767965"/>
            <a:ext cx="5890079" cy="1322070"/>
          </a:xfrm>
          <a:prstGeom prst="rect">
            <a:avLst/>
          </a:prstGeom>
        </p:spPr>
        <p:txBody>
          <a:bodyPr wrap="square">
            <a:spAutoFit/>
          </a:bodyPr>
          <a:lstStyle/>
          <a:p>
            <a:pPr algn="ctr"/>
            <a:r>
              <a:rPr lang="en-US" altLang="zh-CN" sz="4000" b="1" dirty="0">
                <a:solidFill>
                  <a:schemeClr val="tx1">
                    <a:lumMod val="50000"/>
                    <a:lumOff val="50000"/>
                  </a:schemeClr>
                </a:solidFill>
                <a:latin typeface="Century Gothic" panose="020B0502020202020204" pitchFamily="34" charset="0"/>
              </a:rPr>
              <a:t>THANK YOU FOR YOUR ATTENTION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8" name="图片 7" descr="图片包含 鲜花, 植物, 花瓶, 餐桌&#10;&#10;已生成极高可信度的说明"/>
          <p:cNvPicPr>
            <a:picLocks noChangeAspect="1"/>
          </p:cNvPicPr>
          <p:nvPr/>
        </p:nvPicPr>
        <p:blipFill rotWithShape="1">
          <a:blip r:embed="rId2">
            <a:extLst>
              <a:ext uri="{BEBA8EAE-BF5A-486C-A8C5-ECC9F3942E4B}">
                <a14:imgProps xmlns:a14="http://schemas.microsoft.com/office/drawing/2010/main">
                  <a14:imgLayer r:embed="rId3">
                    <a14:imgEffect>
                      <a14:backgroundRemoval t="1625" b="50125" l="7763" r="74201">
                        <a14:foregroundMark x1="29452" y1="2625" x2="29452" y2="2625"/>
                        <a14:foregroundMark x1="44292" y1="1750" x2="44292" y2="1750"/>
                        <a14:foregroundMark x1="74201" y1="2000" x2="74201" y2="2000"/>
                        <a14:foregroundMark x1="28767" y1="1625" x2="28767" y2="1625"/>
                        <a14:foregroundMark x1="7763" y1="5625" x2="7763" y2="5625"/>
                        <a14:foregroundMark x1="27397" y1="29000" x2="27397" y2="29000"/>
                        <a14:foregroundMark x1="19635" y1="50125" x2="19635" y2="50125"/>
                        <a14:foregroundMark x1="33105" y1="28250" x2="33105" y2="28250"/>
                        <a14:foregroundMark x1="32420" y1="29875" x2="32420" y2="29875"/>
                      </a14:backgroundRemoval>
                    </a14:imgEffect>
                  </a14:imgLayer>
                </a14:imgProps>
              </a:ext>
              <a:ext uri="{28A0092B-C50C-407E-A947-70E740481C1C}">
                <a14:useLocalDpi xmlns:a14="http://schemas.microsoft.com/office/drawing/2010/main" val="0"/>
              </a:ext>
            </a:extLst>
          </a:blip>
          <a:srcRect r="18472" b="47643"/>
          <a:stretch>
            <a:fillRect/>
          </a:stretch>
        </p:blipFill>
        <p:spPr>
          <a:xfrm>
            <a:off x="539240" y="0"/>
            <a:ext cx="3061176" cy="3590605"/>
          </a:xfrm>
          <a:prstGeom prst="rect">
            <a:avLst/>
          </a:prstGeom>
        </p:spPr>
      </p:pic>
      <p:pic>
        <p:nvPicPr>
          <p:cNvPr id="26" name="图片 25" descr="图片包含 鲜花, 植物, 花瓶, 餐桌&#10;&#10;已生成极高可信度的说明"/>
          <p:cNvPicPr>
            <a:picLocks noChangeAspect="1"/>
          </p:cNvPicPr>
          <p:nvPr/>
        </p:nvPicPr>
        <p:blipFill rotWithShape="1">
          <a:blip r:embed="rId4">
            <a:extLst>
              <a:ext uri="{28A0092B-C50C-407E-A947-70E740481C1C}">
                <a14:useLocalDpi xmlns:a14="http://schemas.microsoft.com/office/drawing/2010/main" val="0"/>
              </a:ext>
            </a:extLst>
          </a:blip>
          <a:srcRect t="60724" b="4916"/>
          <a:stretch>
            <a:fillRect/>
          </a:stretch>
        </p:blipFill>
        <p:spPr>
          <a:xfrm flipH="1">
            <a:off x="8686812" y="4501662"/>
            <a:ext cx="3754755" cy="2356338"/>
          </a:xfrm>
          <a:prstGeom prst="rect">
            <a:avLst/>
          </a:prstGeom>
        </p:spPr>
      </p:pic>
      <p:sp>
        <p:nvSpPr>
          <p:cNvPr id="29" name="矩形 28"/>
          <p:cNvSpPr/>
          <p:nvPr/>
        </p:nvSpPr>
        <p:spPr>
          <a:xfrm>
            <a:off x="2075180" y="3355340"/>
            <a:ext cx="2634615" cy="583565"/>
          </a:xfrm>
          <a:prstGeom prst="rect">
            <a:avLst/>
          </a:prstGeom>
          <a:noFill/>
        </p:spPr>
        <p:txBody>
          <a:bodyPr wrap="square" rtlCol="0">
            <a:spAutoFit/>
          </a:bodyPr>
          <a:lstStyle/>
          <a:p>
            <a:pPr algn="dist"/>
            <a:r>
              <a:rPr lang="en-US" altLang="zh-CN" sz="3200" b="1" dirty="0">
                <a:solidFill>
                  <a:srgbClr val="EC8893"/>
                </a:solidFill>
                <a:latin typeface="Times New Roman" panose="02020603050405020304" pitchFamily="18" charset="0"/>
                <a:ea typeface="Arial" panose="020B0604020202020204" pitchFamily="34" charset="0"/>
                <a:cs typeface="Times New Roman" panose="02020603050405020304" pitchFamily="18" charset="0"/>
              </a:rPr>
              <a:t>MỤC LỤC</a:t>
            </a:r>
          </a:p>
        </p:txBody>
      </p:sp>
      <p:sp>
        <p:nvSpPr>
          <p:cNvPr id="14" name="文本框 13"/>
          <p:cNvSpPr txBox="1"/>
          <p:nvPr/>
        </p:nvSpPr>
        <p:spPr>
          <a:xfrm>
            <a:off x="5730931" y="1546412"/>
            <a:ext cx="1427356" cy="460375"/>
          </a:xfrm>
          <a:prstGeom prst="rect">
            <a:avLst/>
          </a:prstGeom>
          <a:noFill/>
        </p:spPr>
        <p:txBody>
          <a:bodyPr wrap="square" rtlCol="0">
            <a:spAutoFit/>
          </a:bodyPr>
          <a:lstStyle/>
          <a:p>
            <a:endParaRPr lang="zh-CN" altLang="en-US" sz="2400" dirty="0">
              <a:latin typeface="Arial" panose="020B0604020202020204" pitchFamily="34" charset="0"/>
              <a:ea typeface="Arial" panose="020B0604020202020204" pitchFamily="34" charset="0"/>
            </a:endParaRPr>
          </a:p>
        </p:txBody>
      </p:sp>
      <p:sp>
        <p:nvSpPr>
          <p:cNvPr id="32" name="任意多边形: 形状 31"/>
          <p:cNvSpPr/>
          <p:nvPr/>
        </p:nvSpPr>
        <p:spPr>
          <a:xfrm>
            <a:off x="1346479" y="1698171"/>
            <a:ext cx="3577213" cy="4049486"/>
          </a:xfrm>
          <a:custGeom>
            <a:avLst/>
            <a:gdLst>
              <a:gd name="connsiteX0" fmla="*/ 690972 w 3577213"/>
              <a:gd name="connsiteY0" fmla="*/ 0 h 4049486"/>
              <a:gd name="connsiteX1" fmla="*/ 3577213 w 3577213"/>
              <a:gd name="connsiteY1" fmla="*/ 0 h 4049486"/>
              <a:gd name="connsiteX2" fmla="*/ 3577213 w 3577213"/>
              <a:gd name="connsiteY2" fmla="*/ 4049486 h 4049486"/>
              <a:gd name="connsiteX3" fmla="*/ 0 w 3577213"/>
              <a:gd name="connsiteY3" fmla="*/ 4049486 h 4049486"/>
              <a:gd name="connsiteX4" fmla="*/ 0 w 3577213"/>
              <a:gd name="connsiteY4" fmla="*/ 1798655 h 4049486"/>
              <a:gd name="connsiteX5" fmla="*/ 115544 w 3577213"/>
              <a:gd name="connsiteY5" fmla="*/ 1798655 h 4049486"/>
              <a:gd name="connsiteX6" fmla="*/ 115544 w 3577213"/>
              <a:gd name="connsiteY6" fmla="*/ 3933942 h 4049486"/>
              <a:gd name="connsiteX7" fmla="*/ 3461669 w 3577213"/>
              <a:gd name="connsiteY7" fmla="*/ 3933942 h 4049486"/>
              <a:gd name="connsiteX8" fmla="*/ 3461669 w 3577213"/>
              <a:gd name="connsiteY8" fmla="*/ 115544 h 4049486"/>
              <a:gd name="connsiteX9" fmla="*/ 745249 w 3577213"/>
              <a:gd name="connsiteY9" fmla="*/ 115544 h 4049486"/>
              <a:gd name="connsiteX10" fmla="*/ 733530 w 3577213"/>
              <a:gd name="connsiteY10" fmla="*/ 80387 h 40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7213" h="4049486">
                <a:moveTo>
                  <a:pt x="690972" y="0"/>
                </a:moveTo>
                <a:lnTo>
                  <a:pt x="3577213" y="0"/>
                </a:lnTo>
                <a:lnTo>
                  <a:pt x="3577213" y="4049486"/>
                </a:lnTo>
                <a:lnTo>
                  <a:pt x="0" y="4049486"/>
                </a:lnTo>
                <a:lnTo>
                  <a:pt x="0" y="1798655"/>
                </a:lnTo>
                <a:lnTo>
                  <a:pt x="115544" y="1798655"/>
                </a:lnTo>
                <a:lnTo>
                  <a:pt x="115544" y="3933942"/>
                </a:lnTo>
                <a:lnTo>
                  <a:pt x="3461669" y="3933942"/>
                </a:lnTo>
                <a:lnTo>
                  <a:pt x="3461669" y="115544"/>
                </a:lnTo>
                <a:lnTo>
                  <a:pt x="745249" y="115544"/>
                </a:lnTo>
                <a:lnTo>
                  <a:pt x="733530" y="80387"/>
                </a:lnTo>
                <a:close/>
              </a:path>
            </a:pathLst>
          </a:cu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5" name="图片 34" descr="图片包含 鲜花, 植物, 花瓶, 餐桌&#10;&#10;已生成极高可信度的说明"/>
          <p:cNvPicPr>
            <a:picLocks noChangeAspect="1"/>
          </p:cNvPicPr>
          <p:nvPr/>
        </p:nvPicPr>
        <p:blipFill rotWithShape="1">
          <a:blip r:embed="rId2">
            <a:extLst>
              <a:ext uri="{BEBA8EAE-BF5A-486C-A8C5-ECC9F3942E4B}">
                <a14:imgProps xmlns:a14="http://schemas.microsoft.com/office/drawing/2010/main">
                  <a14:imgLayer r:embed="rId3">
                    <a14:imgEffect>
                      <a14:backgroundRemoval t="1625" b="50125" l="7763" r="74201">
                        <a14:foregroundMark x1="29452" y1="2625" x2="29452" y2="2625"/>
                        <a14:foregroundMark x1="44292" y1="1750" x2="44292" y2="1750"/>
                        <a14:foregroundMark x1="74201" y1="2000" x2="74201" y2="2000"/>
                        <a14:foregroundMark x1="28767" y1="1625" x2="28767" y2="1625"/>
                        <a14:foregroundMark x1="7763" y1="5625" x2="7763" y2="5625"/>
                        <a14:foregroundMark x1="27397" y1="29000" x2="27397" y2="29000"/>
                        <a14:foregroundMark x1="19635" y1="50125" x2="19635" y2="50125"/>
                        <a14:foregroundMark x1="33105" y1="28250" x2="33105" y2="28250"/>
                        <a14:foregroundMark x1="32420" y1="29875" x2="32420" y2="29875"/>
                      </a14:backgroundRemoval>
                    </a14:imgEffect>
                  </a14:imgLayer>
                </a14:imgProps>
              </a:ext>
              <a:ext uri="{28A0092B-C50C-407E-A947-70E740481C1C}">
                <a14:useLocalDpi xmlns:a14="http://schemas.microsoft.com/office/drawing/2010/main" val="0"/>
              </a:ext>
            </a:extLst>
          </a:blip>
          <a:srcRect l="-1" t="34776" r="55163" b="47643"/>
          <a:stretch>
            <a:fillRect/>
          </a:stretch>
        </p:blipFill>
        <p:spPr>
          <a:xfrm rot="10800000">
            <a:off x="3512717" y="4427514"/>
            <a:ext cx="1683538" cy="1205672"/>
          </a:xfrm>
          <a:prstGeom prst="rect">
            <a:avLst/>
          </a:prstGeom>
        </p:spPr>
      </p:pic>
      <p:sp>
        <p:nvSpPr>
          <p:cNvPr id="28" name="文本框 20">
            <a:extLst>
              <a:ext uri="{FF2B5EF4-FFF2-40B4-BE49-F238E27FC236}">
                <a16:creationId xmlns:a16="http://schemas.microsoft.com/office/drawing/2014/main" xmlns="" id="{5AE77700-E557-4AE6-80E9-15E27BA4EE6B}"/>
              </a:ext>
            </a:extLst>
          </p:cNvPr>
          <p:cNvSpPr txBox="1"/>
          <p:nvPr/>
        </p:nvSpPr>
        <p:spPr>
          <a:xfrm>
            <a:off x="6050298" y="1719376"/>
            <a:ext cx="3393538" cy="461665"/>
          </a:xfrm>
          <a:prstGeom prst="rect">
            <a:avLst/>
          </a:prstGeom>
          <a:noFill/>
        </p:spPr>
        <p:txBody>
          <a:bodyPr wrap="square" rtlCol="0">
            <a:spAutoFit/>
          </a:bodyPr>
          <a:lstStyle/>
          <a:p>
            <a:r>
              <a:rPr lang="en-US" altLang="zh-CN" sz="2400" dirty="0">
                <a:latin typeface="Arial" panose="020B0604020202020204" pitchFamily="34" charset="0"/>
                <a:ea typeface="Arial" panose="020B0604020202020204" pitchFamily="34" charset="0"/>
              </a:rPr>
              <a:t>LÝ DO CHỌN ĐỀ TÀI</a:t>
            </a:r>
            <a:endParaRPr lang="zh-CN" altLang="en-US" sz="2400" dirty="0">
              <a:latin typeface="Arial" panose="020B0604020202020204" pitchFamily="34" charset="0"/>
              <a:ea typeface="Arial" panose="020B0604020202020204" pitchFamily="34" charset="0"/>
            </a:endParaRPr>
          </a:p>
        </p:txBody>
      </p:sp>
      <p:sp>
        <p:nvSpPr>
          <p:cNvPr id="31" name="文本框 20">
            <a:extLst>
              <a:ext uri="{FF2B5EF4-FFF2-40B4-BE49-F238E27FC236}">
                <a16:creationId xmlns:a16="http://schemas.microsoft.com/office/drawing/2014/main" xmlns="" id="{4FC2B5EE-8F30-46FD-9097-246D724A9062}"/>
              </a:ext>
            </a:extLst>
          </p:cNvPr>
          <p:cNvSpPr txBox="1"/>
          <p:nvPr/>
        </p:nvSpPr>
        <p:spPr>
          <a:xfrm>
            <a:off x="6096000" y="2354005"/>
            <a:ext cx="3364985" cy="830997"/>
          </a:xfrm>
          <a:prstGeom prst="rect">
            <a:avLst/>
          </a:prstGeom>
          <a:noFill/>
        </p:spPr>
        <p:txBody>
          <a:bodyPr wrap="square" rtlCol="0">
            <a:spAutoFit/>
          </a:bodyPr>
          <a:lstStyle/>
          <a:p>
            <a:r>
              <a:rPr lang="en-US" altLang="zh-CN" sz="2400" dirty="0">
                <a:latin typeface="Arial" panose="020B0604020202020204" pitchFamily="34" charset="0"/>
                <a:ea typeface="Arial" panose="020B0604020202020204" pitchFamily="34" charset="0"/>
              </a:rPr>
              <a:t>CÁC THỰC THỂ VÀ THUỘC TÍNH</a:t>
            </a:r>
            <a:endParaRPr lang="zh-CN" altLang="en-US" sz="2400" dirty="0">
              <a:latin typeface="Arial" panose="020B0604020202020204" pitchFamily="34" charset="0"/>
              <a:ea typeface="Arial" panose="020B0604020202020204" pitchFamily="34" charset="0"/>
            </a:endParaRPr>
          </a:p>
        </p:txBody>
      </p:sp>
      <p:sp>
        <p:nvSpPr>
          <p:cNvPr id="33" name="文本框 20">
            <a:extLst>
              <a:ext uri="{FF2B5EF4-FFF2-40B4-BE49-F238E27FC236}">
                <a16:creationId xmlns:a16="http://schemas.microsoft.com/office/drawing/2014/main" xmlns="" id="{6B41664C-F81B-46D6-ADCA-30E8120720F1}"/>
              </a:ext>
            </a:extLst>
          </p:cNvPr>
          <p:cNvSpPr txBox="1"/>
          <p:nvPr/>
        </p:nvSpPr>
        <p:spPr>
          <a:xfrm>
            <a:off x="6096000" y="3223105"/>
            <a:ext cx="3302135" cy="830997"/>
          </a:xfrm>
          <a:prstGeom prst="rect">
            <a:avLst/>
          </a:prstGeom>
          <a:noFill/>
        </p:spPr>
        <p:txBody>
          <a:bodyPr wrap="square" rtlCol="0">
            <a:spAutoFit/>
          </a:bodyPr>
          <a:lstStyle/>
          <a:p>
            <a:r>
              <a:rPr lang="en-US" altLang="zh-CN" sz="2400" dirty="0">
                <a:latin typeface="Arial" panose="020B0604020202020204" pitchFamily="34" charset="0"/>
                <a:ea typeface="Arial" panose="020B0604020202020204" pitchFamily="34" charset="0"/>
              </a:rPr>
              <a:t>MÔ HÌNH DỮ LIỆU THỰC THỂ LIÊN KẾT</a:t>
            </a:r>
            <a:endParaRPr lang="zh-CN" altLang="en-US" sz="2400" dirty="0">
              <a:latin typeface="Arial" panose="020B0604020202020204" pitchFamily="34" charset="0"/>
              <a:ea typeface="Arial" panose="020B0604020202020204" pitchFamily="34" charset="0"/>
            </a:endParaRPr>
          </a:p>
        </p:txBody>
      </p:sp>
      <p:sp>
        <p:nvSpPr>
          <p:cNvPr id="34" name="文本框 20">
            <a:extLst>
              <a:ext uri="{FF2B5EF4-FFF2-40B4-BE49-F238E27FC236}">
                <a16:creationId xmlns:a16="http://schemas.microsoft.com/office/drawing/2014/main" xmlns="" id="{88A5F537-50FB-445E-ABAD-E2E2DF35868E}"/>
              </a:ext>
            </a:extLst>
          </p:cNvPr>
          <p:cNvSpPr txBox="1"/>
          <p:nvPr/>
        </p:nvSpPr>
        <p:spPr>
          <a:xfrm>
            <a:off x="6095999" y="4159344"/>
            <a:ext cx="3347837" cy="461665"/>
          </a:xfrm>
          <a:prstGeom prst="rect">
            <a:avLst/>
          </a:prstGeom>
          <a:noFill/>
        </p:spPr>
        <p:txBody>
          <a:bodyPr wrap="square" rtlCol="0">
            <a:spAutoFit/>
          </a:bodyPr>
          <a:lstStyle/>
          <a:p>
            <a:r>
              <a:rPr lang="en-US" altLang="zh-CN" sz="2400" dirty="0">
                <a:latin typeface="Arial" panose="020B0604020202020204" pitchFamily="34" charset="0"/>
                <a:ea typeface="Arial" panose="020B0604020202020204" pitchFamily="34" charset="0"/>
              </a:rPr>
              <a:t>MÔ HÌNH QUAN HỆ</a:t>
            </a:r>
            <a:endParaRPr lang="zh-CN" altLang="en-US" sz="2400" dirty="0">
              <a:latin typeface="Arial" panose="020B0604020202020204" pitchFamily="34" charset="0"/>
              <a:ea typeface="Arial" panose="020B0604020202020204" pitchFamily="34" charset="0"/>
            </a:endParaRPr>
          </a:p>
        </p:txBody>
      </p:sp>
      <p:sp>
        <p:nvSpPr>
          <p:cNvPr id="36" name="文本框 20">
            <a:extLst>
              <a:ext uri="{FF2B5EF4-FFF2-40B4-BE49-F238E27FC236}">
                <a16:creationId xmlns:a16="http://schemas.microsoft.com/office/drawing/2014/main" xmlns="" id="{46B35602-31DB-45B7-BD0B-DF9F16E6A673}"/>
              </a:ext>
            </a:extLst>
          </p:cNvPr>
          <p:cNvSpPr txBox="1"/>
          <p:nvPr/>
        </p:nvSpPr>
        <p:spPr>
          <a:xfrm>
            <a:off x="6113148" y="4768898"/>
            <a:ext cx="3347837" cy="461665"/>
          </a:xfrm>
          <a:prstGeom prst="rect">
            <a:avLst/>
          </a:prstGeom>
          <a:noFill/>
        </p:spPr>
        <p:txBody>
          <a:bodyPr wrap="square" rtlCol="0">
            <a:spAutoFit/>
          </a:bodyPr>
          <a:lstStyle/>
          <a:p>
            <a:r>
              <a:rPr lang="en-US" altLang="zh-CN" sz="2400" dirty="0">
                <a:latin typeface="Arial" panose="020B0604020202020204" pitchFamily="34" charset="0"/>
                <a:ea typeface="Arial" panose="020B0604020202020204" pitchFamily="34" charset="0"/>
              </a:rPr>
              <a:t>CÁC CÂU LỆNH SQL</a:t>
            </a:r>
            <a:endParaRPr lang="zh-CN" altLang="en-US" sz="2400" dirty="0">
              <a:latin typeface="Arial" panose="020B0604020202020204" pitchFamily="34" charset="0"/>
              <a:ea typeface="Arial" panose="020B0604020202020204" pitchFamily="34" charset="0"/>
            </a:endParaRPr>
          </a:p>
        </p:txBody>
      </p:sp>
      <p:sp>
        <p:nvSpPr>
          <p:cNvPr id="37" name="文本框 20">
            <a:extLst>
              <a:ext uri="{FF2B5EF4-FFF2-40B4-BE49-F238E27FC236}">
                <a16:creationId xmlns:a16="http://schemas.microsoft.com/office/drawing/2014/main" xmlns="" id="{7C7C1969-58A5-4A7A-A9B8-A01A14E9D32C}"/>
              </a:ext>
            </a:extLst>
          </p:cNvPr>
          <p:cNvSpPr txBox="1"/>
          <p:nvPr/>
        </p:nvSpPr>
        <p:spPr>
          <a:xfrm>
            <a:off x="6145630" y="5302923"/>
            <a:ext cx="3347837" cy="830997"/>
          </a:xfrm>
          <a:prstGeom prst="rect">
            <a:avLst/>
          </a:prstGeom>
          <a:noFill/>
        </p:spPr>
        <p:txBody>
          <a:bodyPr wrap="square" rtlCol="0">
            <a:spAutoFit/>
          </a:bodyPr>
          <a:lstStyle/>
          <a:p>
            <a:r>
              <a:rPr lang="en-US" altLang="zh-CN" sz="2400" dirty="0">
                <a:latin typeface="Arial" panose="020B0604020202020204" pitchFamily="34" charset="0"/>
                <a:ea typeface="Arial" panose="020B0604020202020204" pitchFamily="34" charset="0"/>
              </a:rPr>
              <a:t>CHUẨN HÓA L</a:t>
            </a:r>
            <a:r>
              <a:rPr lang="vi-VN" altLang="zh-CN" sz="2400" dirty="0">
                <a:latin typeface="Arial" panose="020B0604020202020204" pitchFamily="34" charset="0"/>
                <a:ea typeface="Arial" panose="020B0604020202020204" pitchFamily="34" charset="0"/>
              </a:rPr>
              <a:t>Ư</a:t>
            </a:r>
            <a:r>
              <a:rPr lang="en-US" altLang="zh-CN" sz="2400" dirty="0">
                <a:latin typeface="Arial" panose="020B0604020202020204" pitchFamily="34" charset="0"/>
                <a:ea typeface="Arial" panose="020B0604020202020204" pitchFamily="34" charset="0"/>
              </a:rPr>
              <a:t>ỢC ĐỒ QUAN HỆ</a:t>
            </a:r>
            <a:endParaRPr lang="zh-CN" altLang="en-US" sz="2400" dirty="0">
              <a:latin typeface="Arial" panose="020B0604020202020204" pitchFamily="34" charset="0"/>
              <a:ea typeface="Arial" panose="020B0604020202020204" pitchFamily="34" charset="0"/>
            </a:endParaRPr>
          </a:p>
        </p:txBody>
      </p:sp>
      <p:sp>
        <p:nvSpPr>
          <p:cNvPr id="38" name="文本框 17">
            <a:extLst>
              <a:ext uri="{FF2B5EF4-FFF2-40B4-BE49-F238E27FC236}">
                <a16:creationId xmlns:a16="http://schemas.microsoft.com/office/drawing/2014/main" xmlns="" id="{6ADEF324-9B67-4D2F-9269-688360558EDC}"/>
              </a:ext>
            </a:extLst>
          </p:cNvPr>
          <p:cNvSpPr txBox="1"/>
          <p:nvPr/>
        </p:nvSpPr>
        <p:spPr>
          <a:xfrm>
            <a:off x="5535540" y="1573114"/>
            <a:ext cx="610090" cy="645160"/>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1</a:t>
            </a:r>
          </a:p>
        </p:txBody>
      </p:sp>
      <p:sp>
        <p:nvSpPr>
          <p:cNvPr id="39" name="文本框 17">
            <a:extLst>
              <a:ext uri="{FF2B5EF4-FFF2-40B4-BE49-F238E27FC236}">
                <a16:creationId xmlns:a16="http://schemas.microsoft.com/office/drawing/2014/main" xmlns="" id="{431E04FD-0CB5-48D9-8D30-E9F67884E9D0}"/>
              </a:ext>
            </a:extLst>
          </p:cNvPr>
          <p:cNvSpPr txBox="1"/>
          <p:nvPr/>
        </p:nvSpPr>
        <p:spPr>
          <a:xfrm>
            <a:off x="5535540" y="2291207"/>
            <a:ext cx="610090" cy="645160"/>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2</a:t>
            </a:r>
          </a:p>
        </p:txBody>
      </p:sp>
      <p:sp>
        <p:nvSpPr>
          <p:cNvPr id="40" name="文本框 17">
            <a:extLst>
              <a:ext uri="{FF2B5EF4-FFF2-40B4-BE49-F238E27FC236}">
                <a16:creationId xmlns:a16="http://schemas.microsoft.com/office/drawing/2014/main" xmlns="" id="{86883E55-67F9-4EE0-8EEE-6F1530E781E4}"/>
              </a:ext>
            </a:extLst>
          </p:cNvPr>
          <p:cNvSpPr txBox="1"/>
          <p:nvPr/>
        </p:nvSpPr>
        <p:spPr>
          <a:xfrm>
            <a:off x="5535540" y="3137227"/>
            <a:ext cx="610090" cy="646331"/>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3</a:t>
            </a:r>
          </a:p>
        </p:txBody>
      </p:sp>
      <p:sp>
        <p:nvSpPr>
          <p:cNvPr id="41" name="文本框 17">
            <a:extLst>
              <a:ext uri="{FF2B5EF4-FFF2-40B4-BE49-F238E27FC236}">
                <a16:creationId xmlns:a16="http://schemas.microsoft.com/office/drawing/2014/main" xmlns="" id="{5820E307-45F2-45EF-804C-50D631239F1F}"/>
              </a:ext>
            </a:extLst>
          </p:cNvPr>
          <p:cNvSpPr txBox="1"/>
          <p:nvPr/>
        </p:nvSpPr>
        <p:spPr>
          <a:xfrm>
            <a:off x="5535540" y="3995587"/>
            <a:ext cx="610090" cy="645160"/>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4</a:t>
            </a:r>
          </a:p>
        </p:txBody>
      </p:sp>
      <p:sp>
        <p:nvSpPr>
          <p:cNvPr id="42" name="文本框 17">
            <a:extLst>
              <a:ext uri="{FF2B5EF4-FFF2-40B4-BE49-F238E27FC236}">
                <a16:creationId xmlns:a16="http://schemas.microsoft.com/office/drawing/2014/main" xmlns="" id="{93458074-19CD-4AD5-9A8D-C4273C7AA0E2}"/>
              </a:ext>
            </a:extLst>
          </p:cNvPr>
          <p:cNvSpPr txBox="1"/>
          <p:nvPr/>
        </p:nvSpPr>
        <p:spPr>
          <a:xfrm>
            <a:off x="5535540" y="4615773"/>
            <a:ext cx="610090" cy="645160"/>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5</a:t>
            </a:r>
          </a:p>
        </p:txBody>
      </p:sp>
      <p:sp>
        <p:nvSpPr>
          <p:cNvPr id="43" name="文本框 17">
            <a:extLst>
              <a:ext uri="{FF2B5EF4-FFF2-40B4-BE49-F238E27FC236}">
                <a16:creationId xmlns:a16="http://schemas.microsoft.com/office/drawing/2014/main" xmlns="" id="{F589DE18-AED7-494F-91F4-AD88F8350D0A}"/>
              </a:ext>
            </a:extLst>
          </p:cNvPr>
          <p:cNvSpPr txBox="1"/>
          <p:nvPr/>
        </p:nvSpPr>
        <p:spPr>
          <a:xfrm>
            <a:off x="5535540" y="5205589"/>
            <a:ext cx="610090" cy="645160"/>
          </a:xfrm>
          <a:prstGeom prst="rect">
            <a:avLst/>
          </a:prstGeom>
          <a:noFill/>
        </p:spPr>
        <p:txBody>
          <a:bodyPr wrap="square" rtlCol="0">
            <a:spAutoFit/>
          </a:bodyPr>
          <a:lstStyle/>
          <a:p>
            <a:pPr algn="dist"/>
            <a:r>
              <a:rPr lang="en-US" altLang="zh-CN" sz="3600" dirty="0">
                <a:solidFill>
                  <a:srgbClr val="EC8893"/>
                </a:solidFill>
                <a:latin typeface="Arial" panose="020B0604020202020204" pitchFamily="34" charset="0"/>
                <a:ea typeface="Arial" panose="020B0604020202020204" pitchFamily="34" charset="0"/>
              </a:rPr>
              <a:t>6</a:t>
            </a:r>
          </a:p>
        </p:txBody>
      </p:sp>
      <p:cxnSp>
        <p:nvCxnSpPr>
          <p:cNvPr id="44" name="直接连接符 98">
            <a:extLst>
              <a:ext uri="{FF2B5EF4-FFF2-40B4-BE49-F238E27FC236}">
                <a16:creationId xmlns:a16="http://schemas.microsoft.com/office/drawing/2014/main" xmlns="" id="{A356596D-A05A-4AA8-B714-99E7746108EA}"/>
              </a:ext>
            </a:extLst>
          </p:cNvPr>
          <p:cNvCxnSpPr>
            <a:cxnSpLocks/>
          </p:cNvCxnSpPr>
          <p:nvPr/>
        </p:nvCxnSpPr>
        <p:spPr>
          <a:xfrm>
            <a:off x="5758969" y="2188298"/>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5" name="直接连接符 98">
            <a:extLst>
              <a:ext uri="{FF2B5EF4-FFF2-40B4-BE49-F238E27FC236}">
                <a16:creationId xmlns:a16="http://schemas.microsoft.com/office/drawing/2014/main" xmlns="" id="{B4839FF4-6CD3-4387-90B3-B41B011F232C}"/>
              </a:ext>
            </a:extLst>
          </p:cNvPr>
          <p:cNvCxnSpPr>
            <a:cxnSpLocks/>
          </p:cNvCxnSpPr>
          <p:nvPr/>
        </p:nvCxnSpPr>
        <p:spPr>
          <a:xfrm>
            <a:off x="5758969" y="3162138"/>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7" name="直接连接符 98">
            <a:extLst>
              <a:ext uri="{FF2B5EF4-FFF2-40B4-BE49-F238E27FC236}">
                <a16:creationId xmlns:a16="http://schemas.microsoft.com/office/drawing/2014/main" xmlns="" id="{F9C3194E-3F62-445A-998C-4242D43A06FA}"/>
              </a:ext>
            </a:extLst>
          </p:cNvPr>
          <p:cNvCxnSpPr>
            <a:cxnSpLocks/>
          </p:cNvCxnSpPr>
          <p:nvPr/>
        </p:nvCxnSpPr>
        <p:spPr>
          <a:xfrm>
            <a:off x="5758969" y="4045883"/>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8" name="直接连接符 98">
            <a:extLst>
              <a:ext uri="{FF2B5EF4-FFF2-40B4-BE49-F238E27FC236}">
                <a16:creationId xmlns:a16="http://schemas.microsoft.com/office/drawing/2014/main" xmlns="" id="{5D857E08-64F7-4E39-9795-B983440091A5}"/>
              </a:ext>
            </a:extLst>
          </p:cNvPr>
          <p:cNvCxnSpPr>
            <a:cxnSpLocks/>
          </p:cNvCxnSpPr>
          <p:nvPr/>
        </p:nvCxnSpPr>
        <p:spPr>
          <a:xfrm>
            <a:off x="5758969" y="4640747"/>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9" name="直接连接符 98">
            <a:extLst>
              <a:ext uri="{FF2B5EF4-FFF2-40B4-BE49-F238E27FC236}">
                <a16:creationId xmlns:a16="http://schemas.microsoft.com/office/drawing/2014/main" xmlns="" id="{AC28A6CC-7A59-4776-B7BC-868FEF4F00FC}"/>
              </a:ext>
            </a:extLst>
          </p:cNvPr>
          <p:cNvCxnSpPr>
            <a:cxnSpLocks/>
          </p:cNvCxnSpPr>
          <p:nvPr/>
        </p:nvCxnSpPr>
        <p:spPr>
          <a:xfrm>
            <a:off x="5758969" y="5205589"/>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0" name="直接连接符 98">
            <a:extLst>
              <a:ext uri="{FF2B5EF4-FFF2-40B4-BE49-F238E27FC236}">
                <a16:creationId xmlns:a16="http://schemas.microsoft.com/office/drawing/2014/main" xmlns="" id="{32B2819F-9AB7-4ACA-80AB-3AE29C27696E}"/>
              </a:ext>
            </a:extLst>
          </p:cNvPr>
          <p:cNvCxnSpPr>
            <a:cxnSpLocks/>
          </p:cNvCxnSpPr>
          <p:nvPr/>
        </p:nvCxnSpPr>
        <p:spPr>
          <a:xfrm>
            <a:off x="5758969" y="6133920"/>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1" name="直接连接符 98">
            <a:extLst>
              <a:ext uri="{FF2B5EF4-FFF2-40B4-BE49-F238E27FC236}">
                <a16:creationId xmlns:a16="http://schemas.microsoft.com/office/drawing/2014/main" xmlns="" id="{DDB4C208-A292-49DD-9861-1ED545A9DDE8}"/>
              </a:ext>
            </a:extLst>
          </p:cNvPr>
          <p:cNvCxnSpPr>
            <a:cxnSpLocks/>
          </p:cNvCxnSpPr>
          <p:nvPr/>
        </p:nvCxnSpPr>
        <p:spPr>
          <a:xfrm>
            <a:off x="5758969" y="3162564"/>
            <a:ext cx="3734498"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30661" y="755261"/>
            <a:ext cx="10530672" cy="58983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6" y="3534483"/>
            <a:ext cx="3372156" cy="3417759"/>
          </a:xfrm>
          <a:prstGeom prst="rect">
            <a:avLst/>
          </a:prstGeom>
        </p:spPr>
      </p:pic>
      <p:sp>
        <p:nvSpPr>
          <p:cNvPr id="11" name="文本框 10"/>
          <p:cNvSpPr txBox="1"/>
          <p:nvPr/>
        </p:nvSpPr>
        <p:spPr>
          <a:xfrm>
            <a:off x="3619916" y="2495500"/>
            <a:ext cx="5269700" cy="830997"/>
          </a:xfrm>
          <a:prstGeom prst="rect">
            <a:avLst/>
          </a:prstGeom>
          <a:noFill/>
        </p:spPr>
        <p:txBody>
          <a:bodyPr wrap="square" rtlCol="0">
            <a:spAutoFit/>
          </a:bodyPr>
          <a:lstStyle/>
          <a:p>
            <a:pPr algn="dist"/>
            <a:r>
              <a:rPr lang="en-US" altLang="zh-CN" sz="4800" dirty="0" err="1">
                <a:latin typeface="Arial" panose="020B0604020202020204" pitchFamily="34" charset="0"/>
                <a:ea typeface="Arial" panose="020B0604020202020204" pitchFamily="34" charset="0"/>
                <a:cs typeface="Arial" panose="020B0604020202020204" pitchFamily="34" charset="0"/>
              </a:rPr>
              <a:t>Lý</a:t>
            </a:r>
            <a:r>
              <a:rPr lang="en-US" altLang="zh-CN" sz="4800" dirty="0">
                <a:latin typeface="Arial" panose="020B0604020202020204" pitchFamily="34" charset="0"/>
                <a:ea typeface="Arial" panose="020B0604020202020204" pitchFamily="34" charset="0"/>
                <a:cs typeface="Arial" panose="020B0604020202020204" pitchFamily="34" charset="0"/>
              </a:rPr>
              <a:t> Do </a:t>
            </a:r>
            <a:r>
              <a:rPr lang="en-US" altLang="zh-CN" sz="4800" dirty="0" err="1">
                <a:latin typeface="Arial" panose="020B0604020202020204" pitchFamily="34" charset="0"/>
                <a:ea typeface="Arial" panose="020B0604020202020204" pitchFamily="34" charset="0"/>
                <a:cs typeface="Arial" panose="020B0604020202020204" pitchFamily="34" charset="0"/>
              </a:rPr>
              <a:t>Chọn</a:t>
            </a:r>
            <a:r>
              <a:rPr lang="en-US" altLang="zh-CN" sz="4800" dirty="0">
                <a:latin typeface="Arial" panose="020B0604020202020204" pitchFamily="34" charset="0"/>
                <a:ea typeface="Arial" panose="020B0604020202020204" pitchFamily="34" charset="0"/>
                <a:cs typeface="Arial" panose="020B0604020202020204" pitchFamily="34" charset="0"/>
              </a:rPr>
              <a:t> </a:t>
            </a:r>
            <a:r>
              <a:rPr lang="en-US" altLang="zh-CN" sz="4800" dirty="0" err="1">
                <a:latin typeface="Arial" panose="020B0604020202020204" pitchFamily="34" charset="0"/>
                <a:ea typeface="Arial" panose="020B0604020202020204" pitchFamily="34" charset="0"/>
                <a:cs typeface="Arial" panose="020B0604020202020204" pitchFamily="34" charset="0"/>
              </a:rPr>
              <a:t>Đề</a:t>
            </a:r>
            <a:r>
              <a:rPr lang="en-US" altLang="zh-CN" sz="4800" dirty="0">
                <a:latin typeface="Arial" panose="020B0604020202020204" pitchFamily="34" charset="0"/>
                <a:ea typeface="Arial" panose="020B0604020202020204" pitchFamily="34" charset="0"/>
                <a:cs typeface="Arial" panose="020B0604020202020204" pitchFamily="34" charset="0"/>
              </a:rPr>
              <a:t> </a:t>
            </a:r>
            <a:r>
              <a:rPr lang="en-US" altLang="zh-CN" sz="4800" dirty="0" err="1">
                <a:latin typeface="Arial" panose="020B0604020202020204" pitchFamily="34" charset="0"/>
                <a:ea typeface="Arial" panose="020B0604020202020204" pitchFamily="34" charset="0"/>
                <a:cs typeface="Arial" panose="020B0604020202020204" pitchFamily="34" charset="0"/>
              </a:rPr>
              <a:t>tài</a:t>
            </a:r>
            <a:r>
              <a:rPr lang="en-US" altLang="zh-CN" sz="4800" dirty="0">
                <a:latin typeface="Arial" panose="020B0604020202020204" pitchFamily="34" charset="0"/>
                <a:ea typeface="Arial" panose="020B0604020202020204" pitchFamily="34" charset="0"/>
                <a:cs typeface="Arial" panose="020B0604020202020204" pitchFamily="34" charset="0"/>
              </a:rPr>
              <a:t> </a:t>
            </a:r>
            <a:endParaRPr lang="zh-CN" altLang="en-US" sz="4800" dirty="0">
              <a:latin typeface="Arial" panose="020B0604020202020204" pitchFamily="34" charset="0"/>
              <a:ea typeface="Arial" panose="020B0604020202020204" pitchFamily="34" charset="0"/>
              <a:cs typeface="Arial" panose="020B0604020202020204" pitchFamily="34" charset="0"/>
            </a:endParaRPr>
          </a:p>
        </p:txBody>
      </p:sp>
      <p:sp>
        <p:nvSpPr>
          <p:cNvPr id="14" name="矩形 13"/>
          <p:cNvSpPr/>
          <p:nvPr/>
        </p:nvSpPr>
        <p:spPr>
          <a:xfrm>
            <a:off x="2550135" y="3326497"/>
            <a:ext cx="7644384" cy="3138616"/>
          </a:xfrm>
          <a:prstGeom prst="rect">
            <a:avLst/>
          </a:prstGeom>
          <a:noFill/>
        </p:spPr>
        <p:txBody>
          <a:bodyPr wrap="square" rtlCol="0">
            <a:spAutoFit/>
          </a:bodyPr>
          <a:lstStyle/>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rPr>
              <a:t>Chúng ta đang sống trong thời đại công nghiệp hóa hiện đại hóa. Thời đại mà công nghệ thông tin đang phát triển rất mạnh mẽ. Nó được ứng dụng hầu hết vào mọi lĩnh vực trong đời sống của chúng ta. Trong doanh nghiệp việc cần phải có một giải pháp để quản lý như nhân viên hay tài sản của công ty,... là nhu cầu cần thiết. Hỗ trợ chủ doanh nghiệp có thể quản lí dễ dàng, nhanh chóng, tiết kiệm chi phí, an toàn tránh được những sự cố không đáng có.</a:t>
            </a:r>
            <a:endParaRPr lang="en-US" sz="1800" dirty="0">
              <a:effectLst/>
              <a:latin typeface="Times New Roman" panose="02020603050405020304" pitchFamily="18" charset="0"/>
              <a:ea typeface="Calibri" panose="020F0502020204030204" pitchFamily="34" charset="0"/>
            </a:endParaRPr>
          </a:p>
          <a:p>
            <a:pPr marL="0" marR="0" algn="just">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rPr>
              <a:t>Nhưng việc thiết kế cơ sở dữ liệu không tốt gây thiếu kiểm soát sẽ ảnh hưởng gây tổn thất tới doanh nghiệp. Vì vậy cần phải thiết kế cơ sở dữ liệu sao cho đúng đắn, hiệu quả, không gây hao phí tài nguyên mới là việc cần lưu ý và triển khai chặt chẽ</a:t>
            </a:r>
            <a:endParaRPr lang="en-US" sz="1800" dirty="0">
              <a:effectLst/>
              <a:latin typeface="Times New Roman" panose="02020603050405020304" pitchFamily="18" charset="0"/>
              <a:ea typeface="Calibri" panose="020F0502020204030204" pitchFamily="34" charset="0"/>
            </a:endParaRPr>
          </a:p>
        </p:txBody>
      </p:sp>
      <p:sp>
        <p:nvSpPr>
          <p:cNvPr id="2" name="文本框 1"/>
          <p:cNvSpPr txBox="1"/>
          <p:nvPr/>
        </p:nvSpPr>
        <p:spPr>
          <a:xfrm>
            <a:off x="5507815" y="1204019"/>
            <a:ext cx="1176368" cy="1107996"/>
          </a:xfrm>
          <a:prstGeom prst="rect">
            <a:avLst/>
          </a:prstGeom>
          <a:noFill/>
        </p:spPr>
        <p:txBody>
          <a:bodyPr wrap="square" rtlCol="0">
            <a:spAutoFit/>
          </a:bodyPr>
          <a:lstStyle/>
          <a:p>
            <a:r>
              <a:rPr lang="en-US" altLang="zh-CN" sz="6600" b="1" dirty="0">
                <a:solidFill>
                  <a:srgbClr val="EC8893"/>
                </a:solidFill>
                <a:latin typeface="Century Gothic" panose="020B0502020202020204" pitchFamily="34" charset="0"/>
              </a:rPr>
              <a:t>01</a:t>
            </a:r>
            <a:endParaRPr lang="zh-CN" altLang="en-US" sz="6600" b="1" dirty="0">
              <a:solidFill>
                <a:srgbClr val="EC8893"/>
              </a:solidFill>
              <a:latin typeface="Century Gothic" panose="020B0502020202020204" pitchFamily="34" charset="0"/>
            </a:endParaRPr>
          </a:p>
        </p:txBody>
      </p:sp>
      <p:sp>
        <p:nvSpPr>
          <p:cNvPr id="4" name="矩形 3"/>
          <p:cNvSpPr/>
          <p:nvPr/>
        </p:nvSpPr>
        <p:spPr>
          <a:xfrm>
            <a:off x="5452904" y="1189153"/>
            <a:ext cx="1286189" cy="1137728"/>
          </a:xfrm>
          <a:prstGeom prst="rect">
            <a:avLst/>
          </a:pr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819668" y="2479084"/>
            <a:ext cx="552659" cy="0"/>
          </a:xfrm>
          <a:prstGeom prst="line">
            <a:avLst/>
          </a:prstGeom>
          <a:ln>
            <a:solidFill>
              <a:srgbClr val="EC8893"/>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2AD574D5-24F6-4A1F-B628-9A4E204EA07A}"/>
              </a:ext>
            </a:extLst>
          </p:cNvPr>
          <p:cNvPicPr>
            <a:picLocks noChangeAspect="1"/>
          </p:cNvPicPr>
          <p:nvPr/>
        </p:nvPicPr>
        <p:blipFill>
          <a:blip r:embed="rId5"/>
          <a:stretch>
            <a:fillRect/>
          </a:stretch>
        </p:blipFill>
        <p:spPr>
          <a:xfrm>
            <a:off x="1438837" y="2099173"/>
            <a:ext cx="524301" cy="524301"/>
          </a:xfrm>
          <a:prstGeom prst="rect">
            <a:avLst/>
          </a:prstGeom>
        </p:spPr>
      </p:pic>
      <p:sp>
        <p:nvSpPr>
          <p:cNvPr id="19" name="big-heart_77483">
            <a:extLst>
              <a:ext uri="{FF2B5EF4-FFF2-40B4-BE49-F238E27FC236}">
                <a16:creationId xmlns:a16="http://schemas.microsoft.com/office/drawing/2014/main" xmlns="" id="{A1B9EBD3-8A91-4FBA-953B-1E3149C95F1D}"/>
              </a:ext>
            </a:extLst>
          </p:cNvPr>
          <p:cNvSpPr>
            <a:spLocks noChangeAspect="1"/>
          </p:cNvSpPr>
          <p:nvPr/>
        </p:nvSpPr>
        <p:spPr bwMode="auto">
          <a:xfrm>
            <a:off x="2190159" y="3509218"/>
            <a:ext cx="359976" cy="351336"/>
          </a:xfrm>
          <a:custGeom>
            <a:avLst/>
            <a:gdLst>
              <a:gd name="connsiteX0" fmla="*/ 215749 w 607639"/>
              <a:gd name="connsiteY0" fmla="*/ 381889 h 593055"/>
              <a:gd name="connsiteX1" fmla="*/ 225450 w 607639"/>
              <a:gd name="connsiteY1" fmla="*/ 447567 h 593055"/>
              <a:gd name="connsiteX2" fmla="*/ 247791 w 607639"/>
              <a:gd name="connsiteY2" fmla="*/ 415750 h 593055"/>
              <a:gd name="connsiteX3" fmla="*/ 215749 w 607639"/>
              <a:gd name="connsiteY3" fmla="*/ 381889 h 593055"/>
              <a:gd name="connsiteX4" fmla="*/ 104225 w 607639"/>
              <a:gd name="connsiteY4" fmla="*/ 379045 h 593055"/>
              <a:gd name="connsiteX5" fmla="*/ 130660 w 607639"/>
              <a:gd name="connsiteY5" fmla="*/ 557772 h 593055"/>
              <a:gd name="connsiteX6" fmla="*/ 206581 w 607639"/>
              <a:gd name="connsiteY6" fmla="*/ 546574 h 593055"/>
              <a:gd name="connsiteX7" fmla="*/ 181838 w 607639"/>
              <a:gd name="connsiteY7" fmla="*/ 379045 h 593055"/>
              <a:gd name="connsiteX8" fmla="*/ 530738 w 607639"/>
              <a:gd name="connsiteY8" fmla="*/ 194541 h 593055"/>
              <a:gd name="connsiteX9" fmla="*/ 530738 w 607639"/>
              <a:gd name="connsiteY9" fmla="*/ 306879 h 593055"/>
              <a:gd name="connsiteX10" fmla="*/ 574529 w 607639"/>
              <a:gd name="connsiteY10" fmla="*/ 250710 h 593055"/>
              <a:gd name="connsiteX11" fmla="*/ 530738 w 607639"/>
              <a:gd name="connsiteY11" fmla="*/ 194541 h 593055"/>
              <a:gd name="connsiteX12" fmla="*/ 154323 w 607639"/>
              <a:gd name="connsiteY12" fmla="*/ 172860 h 593055"/>
              <a:gd name="connsiteX13" fmla="*/ 160822 w 607639"/>
              <a:gd name="connsiteY13" fmla="*/ 172860 h 593055"/>
              <a:gd name="connsiteX14" fmla="*/ 163937 w 607639"/>
              <a:gd name="connsiteY14" fmla="*/ 173838 h 593055"/>
              <a:gd name="connsiteX15" fmla="*/ 166786 w 607639"/>
              <a:gd name="connsiteY15" fmla="*/ 175349 h 593055"/>
              <a:gd name="connsiteX16" fmla="*/ 169278 w 607639"/>
              <a:gd name="connsiteY16" fmla="*/ 177394 h 593055"/>
              <a:gd name="connsiteX17" fmla="*/ 171325 w 607639"/>
              <a:gd name="connsiteY17" fmla="*/ 179884 h 593055"/>
              <a:gd name="connsiteX18" fmla="*/ 172839 w 607639"/>
              <a:gd name="connsiteY18" fmla="*/ 182729 h 593055"/>
              <a:gd name="connsiteX19" fmla="*/ 173818 w 607639"/>
              <a:gd name="connsiteY19" fmla="*/ 185842 h 593055"/>
              <a:gd name="connsiteX20" fmla="*/ 174085 w 607639"/>
              <a:gd name="connsiteY20" fmla="*/ 189043 h 593055"/>
              <a:gd name="connsiteX21" fmla="*/ 169278 w 607639"/>
              <a:gd name="connsiteY21" fmla="*/ 200780 h 593055"/>
              <a:gd name="connsiteX22" fmla="*/ 166786 w 607639"/>
              <a:gd name="connsiteY22" fmla="*/ 202825 h 593055"/>
              <a:gd name="connsiteX23" fmla="*/ 163937 w 607639"/>
              <a:gd name="connsiteY23" fmla="*/ 204336 h 593055"/>
              <a:gd name="connsiteX24" fmla="*/ 160822 w 607639"/>
              <a:gd name="connsiteY24" fmla="*/ 205314 h 593055"/>
              <a:gd name="connsiteX25" fmla="*/ 157617 w 607639"/>
              <a:gd name="connsiteY25" fmla="*/ 205581 h 593055"/>
              <a:gd name="connsiteX26" fmla="*/ 154323 w 607639"/>
              <a:gd name="connsiteY26" fmla="*/ 205314 h 593055"/>
              <a:gd name="connsiteX27" fmla="*/ 151208 w 607639"/>
              <a:gd name="connsiteY27" fmla="*/ 204336 h 593055"/>
              <a:gd name="connsiteX28" fmla="*/ 148359 w 607639"/>
              <a:gd name="connsiteY28" fmla="*/ 202825 h 593055"/>
              <a:gd name="connsiteX29" fmla="*/ 145867 w 607639"/>
              <a:gd name="connsiteY29" fmla="*/ 200780 h 593055"/>
              <a:gd name="connsiteX30" fmla="*/ 141060 w 607639"/>
              <a:gd name="connsiteY30" fmla="*/ 189043 h 593055"/>
              <a:gd name="connsiteX31" fmla="*/ 141327 w 607639"/>
              <a:gd name="connsiteY31" fmla="*/ 185842 h 593055"/>
              <a:gd name="connsiteX32" fmla="*/ 142306 w 607639"/>
              <a:gd name="connsiteY32" fmla="*/ 182729 h 593055"/>
              <a:gd name="connsiteX33" fmla="*/ 143820 w 607639"/>
              <a:gd name="connsiteY33" fmla="*/ 179884 h 593055"/>
              <a:gd name="connsiteX34" fmla="*/ 145867 w 607639"/>
              <a:gd name="connsiteY34" fmla="*/ 177394 h 593055"/>
              <a:gd name="connsiteX35" fmla="*/ 148359 w 607639"/>
              <a:gd name="connsiteY35" fmla="*/ 175349 h 593055"/>
              <a:gd name="connsiteX36" fmla="*/ 151208 w 607639"/>
              <a:gd name="connsiteY36" fmla="*/ 173838 h 593055"/>
              <a:gd name="connsiteX37" fmla="*/ 154323 w 607639"/>
              <a:gd name="connsiteY37" fmla="*/ 172860 h 593055"/>
              <a:gd name="connsiteX38" fmla="*/ 33110 w 607639"/>
              <a:gd name="connsiteY38" fmla="*/ 164324 h 593055"/>
              <a:gd name="connsiteX39" fmla="*/ 33110 w 607639"/>
              <a:gd name="connsiteY39" fmla="*/ 309989 h 593055"/>
              <a:gd name="connsiteX40" fmla="*/ 66754 w 607639"/>
              <a:gd name="connsiteY40" fmla="*/ 309989 h 593055"/>
              <a:gd name="connsiteX41" fmla="*/ 66754 w 607639"/>
              <a:gd name="connsiteY41" fmla="*/ 164324 h 593055"/>
              <a:gd name="connsiteX42" fmla="*/ 433120 w 607639"/>
              <a:gd name="connsiteY42" fmla="*/ 153595 h 593055"/>
              <a:gd name="connsiteX43" fmla="*/ 439614 w 607639"/>
              <a:gd name="connsiteY43" fmla="*/ 153595 h 593055"/>
              <a:gd name="connsiteX44" fmla="*/ 442728 w 607639"/>
              <a:gd name="connsiteY44" fmla="*/ 154573 h 593055"/>
              <a:gd name="connsiteX45" fmla="*/ 445575 w 607639"/>
              <a:gd name="connsiteY45" fmla="*/ 156084 h 593055"/>
              <a:gd name="connsiteX46" fmla="*/ 448066 w 607639"/>
              <a:gd name="connsiteY46" fmla="*/ 158129 h 593055"/>
              <a:gd name="connsiteX47" fmla="*/ 450112 w 607639"/>
              <a:gd name="connsiteY47" fmla="*/ 160619 h 593055"/>
              <a:gd name="connsiteX48" fmla="*/ 451625 w 607639"/>
              <a:gd name="connsiteY48" fmla="*/ 163464 h 593055"/>
              <a:gd name="connsiteX49" fmla="*/ 452603 w 607639"/>
              <a:gd name="connsiteY49" fmla="*/ 166576 h 593055"/>
              <a:gd name="connsiteX50" fmla="*/ 452959 w 607639"/>
              <a:gd name="connsiteY50" fmla="*/ 169777 h 593055"/>
              <a:gd name="connsiteX51" fmla="*/ 452603 w 607639"/>
              <a:gd name="connsiteY51" fmla="*/ 173067 h 593055"/>
              <a:gd name="connsiteX52" fmla="*/ 451625 w 607639"/>
              <a:gd name="connsiteY52" fmla="*/ 176180 h 593055"/>
              <a:gd name="connsiteX53" fmla="*/ 450112 w 607639"/>
              <a:gd name="connsiteY53" fmla="*/ 179025 h 593055"/>
              <a:gd name="connsiteX54" fmla="*/ 448066 w 607639"/>
              <a:gd name="connsiteY54" fmla="*/ 181515 h 593055"/>
              <a:gd name="connsiteX55" fmla="*/ 445575 w 607639"/>
              <a:gd name="connsiteY55" fmla="*/ 183560 h 593055"/>
              <a:gd name="connsiteX56" fmla="*/ 442728 w 607639"/>
              <a:gd name="connsiteY56" fmla="*/ 185071 h 593055"/>
              <a:gd name="connsiteX57" fmla="*/ 439614 w 607639"/>
              <a:gd name="connsiteY57" fmla="*/ 186049 h 593055"/>
              <a:gd name="connsiteX58" fmla="*/ 436411 w 607639"/>
              <a:gd name="connsiteY58" fmla="*/ 186316 h 593055"/>
              <a:gd name="connsiteX59" fmla="*/ 424668 w 607639"/>
              <a:gd name="connsiteY59" fmla="*/ 181515 h 593055"/>
              <a:gd name="connsiteX60" fmla="*/ 422622 w 607639"/>
              <a:gd name="connsiteY60" fmla="*/ 179025 h 593055"/>
              <a:gd name="connsiteX61" fmla="*/ 421110 w 607639"/>
              <a:gd name="connsiteY61" fmla="*/ 176180 h 593055"/>
              <a:gd name="connsiteX62" fmla="*/ 420131 w 607639"/>
              <a:gd name="connsiteY62" fmla="*/ 173067 h 593055"/>
              <a:gd name="connsiteX63" fmla="*/ 419864 w 607639"/>
              <a:gd name="connsiteY63" fmla="*/ 169777 h 593055"/>
              <a:gd name="connsiteX64" fmla="*/ 420131 w 607639"/>
              <a:gd name="connsiteY64" fmla="*/ 166576 h 593055"/>
              <a:gd name="connsiteX65" fmla="*/ 421110 w 607639"/>
              <a:gd name="connsiteY65" fmla="*/ 163464 h 593055"/>
              <a:gd name="connsiteX66" fmla="*/ 422622 w 607639"/>
              <a:gd name="connsiteY66" fmla="*/ 160619 h 593055"/>
              <a:gd name="connsiteX67" fmla="*/ 424668 w 607639"/>
              <a:gd name="connsiteY67" fmla="*/ 158129 h 593055"/>
              <a:gd name="connsiteX68" fmla="*/ 427159 w 607639"/>
              <a:gd name="connsiteY68" fmla="*/ 156084 h 593055"/>
              <a:gd name="connsiteX69" fmla="*/ 430006 w 607639"/>
              <a:gd name="connsiteY69" fmla="*/ 154573 h 593055"/>
              <a:gd name="connsiteX70" fmla="*/ 433120 w 607639"/>
              <a:gd name="connsiteY70" fmla="*/ 153595 h 593055"/>
              <a:gd name="connsiteX71" fmla="*/ 100576 w 607639"/>
              <a:gd name="connsiteY71" fmla="*/ 131262 h 593055"/>
              <a:gd name="connsiteX72" fmla="*/ 100576 w 607639"/>
              <a:gd name="connsiteY72" fmla="*/ 345984 h 593055"/>
              <a:gd name="connsiteX73" fmla="*/ 141073 w 607639"/>
              <a:gd name="connsiteY73" fmla="*/ 345984 h 593055"/>
              <a:gd name="connsiteX74" fmla="*/ 141073 w 607639"/>
              <a:gd name="connsiteY74" fmla="*/ 238623 h 593055"/>
              <a:gd name="connsiteX75" fmla="*/ 157628 w 607639"/>
              <a:gd name="connsiteY75" fmla="*/ 222092 h 593055"/>
              <a:gd name="connsiteX76" fmla="*/ 174183 w 607639"/>
              <a:gd name="connsiteY76" fmla="*/ 238623 h 593055"/>
              <a:gd name="connsiteX77" fmla="*/ 174183 w 607639"/>
              <a:gd name="connsiteY77" fmla="*/ 345984 h 593055"/>
              <a:gd name="connsiteX78" fmla="*/ 196168 w 607639"/>
              <a:gd name="connsiteY78" fmla="*/ 345984 h 593055"/>
              <a:gd name="connsiteX79" fmla="*/ 214592 w 607639"/>
              <a:gd name="connsiteY79" fmla="*/ 345984 h 593055"/>
              <a:gd name="connsiteX80" fmla="*/ 214592 w 607639"/>
              <a:gd name="connsiteY80" fmla="*/ 131262 h 593055"/>
              <a:gd name="connsiteX81" fmla="*/ 497628 w 607639"/>
              <a:gd name="connsiteY81" fmla="*/ 47098 h 593055"/>
              <a:gd name="connsiteX82" fmla="*/ 409157 w 607639"/>
              <a:gd name="connsiteY82" fmla="*/ 94202 h 593055"/>
              <a:gd name="connsiteX83" fmla="*/ 247702 w 607639"/>
              <a:gd name="connsiteY83" fmla="*/ 130374 h 593055"/>
              <a:gd name="connsiteX84" fmla="*/ 247702 w 607639"/>
              <a:gd name="connsiteY84" fmla="*/ 153214 h 593055"/>
              <a:gd name="connsiteX85" fmla="*/ 386728 w 607639"/>
              <a:gd name="connsiteY85" fmla="*/ 153214 h 593055"/>
              <a:gd name="connsiteX86" fmla="*/ 403283 w 607639"/>
              <a:gd name="connsiteY86" fmla="*/ 169745 h 593055"/>
              <a:gd name="connsiteX87" fmla="*/ 386728 w 607639"/>
              <a:gd name="connsiteY87" fmla="*/ 186276 h 593055"/>
              <a:gd name="connsiteX88" fmla="*/ 247702 w 607639"/>
              <a:gd name="connsiteY88" fmla="*/ 186276 h 593055"/>
              <a:gd name="connsiteX89" fmla="*/ 247702 w 607639"/>
              <a:gd name="connsiteY89" fmla="*/ 346872 h 593055"/>
              <a:gd name="connsiteX90" fmla="*/ 409157 w 607639"/>
              <a:gd name="connsiteY90" fmla="*/ 382956 h 593055"/>
              <a:gd name="connsiteX91" fmla="*/ 497628 w 607639"/>
              <a:gd name="connsiteY91" fmla="*/ 430148 h 593055"/>
              <a:gd name="connsiteX92" fmla="*/ 497628 w 607639"/>
              <a:gd name="connsiteY92" fmla="*/ 325098 h 593055"/>
              <a:gd name="connsiteX93" fmla="*/ 497628 w 607639"/>
              <a:gd name="connsiteY93" fmla="*/ 176322 h 593055"/>
              <a:gd name="connsiteX94" fmla="*/ 521927 w 607639"/>
              <a:gd name="connsiteY94" fmla="*/ 1950 h 593055"/>
              <a:gd name="connsiteX95" fmla="*/ 530738 w 607639"/>
              <a:gd name="connsiteY95" fmla="*/ 16525 h 593055"/>
              <a:gd name="connsiteX96" fmla="*/ 530738 w 607639"/>
              <a:gd name="connsiteY96" fmla="*/ 160858 h 593055"/>
              <a:gd name="connsiteX97" fmla="*/ 607639 w 607639"/>
              <a:gd name="connsiteY97" fmla="*/ 250710 h 593055"/>
              <a:gd name="connsiteX98" fmla="*/ 530738 w 607639"/>
              <a:gd name="connsiteY98" fmla="*/ 340562 h 593055"/>
              <a:gd name="connsiteX99" fmla="*/ 530738 w 607639"/>
              <a:gd name="connsiteY99" fmla="*/ 460721 h 593055"/>
              <a:gd name="connsiteX100" fmla="*/ 521927 w 607639"/>
              <a:gd name="connsiteY100" fmla="*/ 475296 h 593055"/>
              <a:gd name="connsiteX101" fmla="*/ 514183 w 607639"/>
              <a:gd name="connsiteY101" fmla="*/ 477251 h 593055"/>
              <a:gd name="connsiteX102" fmla="*/ 504927 w 607639"/>
              <a:gd name="connsiteY102" fmla="*/ 474407 h 593055"/>
              <a:gd name="connsiteX103" fmla="*/ 497628 w 607639"/>
              <a:gd name="connsiteY103" fmla="*/ 469519 h 593055"/>
              <a:gd name="connsiteX104" fmla="*/ 395806 w 607639"/>
              <a:gd name="connsiteY104" fmla="*/ 413173 h 593055"/>
              <a:gd name="connsiteX105" fmla="*/ 271733 w 607639"/>
              <a:gd name="connsiteY105" fmla="*/ 381978 h 593055"/>
              <a:gd name="connsiteX106" fmla="*/ 280901 w 607639"/>
              <a:gd name="connsiteY106" fmla="*/ 415750 h 593055"/>
              <a:gd name="connsiteX107" fmla="*/ 230346 w 607639"/>
              <a:gd name="connsiteY107" fmla="*/ 480629 h 593055"/>
              <a:gd name="connsiteX108" fmla="*/ 241738 w 607639"/>
              <a:gd name="connsiteY108" fmla="*/ 558038 h 593055"/>
              <a:gd name="connsiteX109" fmla="*/ 227853 w 607639"/>
              <a:gd name="connsiteY109" fmla="*/ 576791 h 593055"/>
              <a:gd name="connsiteX110" fmla="*/ 119089 w 607639"/>
              <a:gd name="connsiteY110" fmla="*/ 592877 h 593055"/>
              <a:gd name="connsiteX111" fmla="*/ 116686 w 607639"/>
              <a:gd name="connsiteY111" fmla="*/ 593055 h 593055"/>
              <a:gd name="connsiteX112" fmla="*/ 106806 w 607639"/>
              <a:gd name="connsiteY112" fmla="*/ 589767 h 593055"/>
              <a:gd name="connsiteX113" fmla="*/ 100309 w 607639"/>
              <a:gd name="connsiteY113" fmla="*/ 578924 h 593055"/>
              <a:gd name="connsiteX114" fmla="*/ 69424 w 607639"/>
              <a:gd name="connsiteY114" fmla="*/ 370246 h 593055"/>
              <a:gd name="connsiteX115" fmla="*/ 67466 w 607639"/>
              <a:gd name="connsiteY115" fmla="*/ 362514 h 593055"/>
              <a:gd name="connsiteX116" fmla="*/ 67466 w 607639"/>
              <a:gd name="connsiteY116" fmla="*/ 343051 h 593055"/>
              <a:gd name="connsiteX117" fmla="*/ 16555 w 607639"/>
              <a:gd name="connsiteY117" fmla="*/ 343051 h 593055"/>
              <a:gd name="connsiteX118" fmla="*/ 0 w 607639"/>
              <a:gd name="connsiteY118" fmla="*/ 326520 h 593055"/>
              <a:gd name="connsiteX119" fmla="*/ 0 w 607639"/>
              <a:gd name="connsiteY119" fmla="*/ 147793 h 593055"/>
              <a:gd name="connsiteX120" fmla="*/ 16555 w 607639"/>
              <a:gd name="connsiteY120" fmla="*/ 131262 h 593055"/>
              <a:gd name="connsiteX121" fmla="*/ 67466 w 607639"/>
              <a:gd name="connsiteY121" fmla="*/ 131262 h 593055"/>
              <a:gd name="connsiteX122" fmla="*/ 67466 w 607639"/>
              <a:gd name="connsiteY122" fmla="*/ 114732 h 593055"/>
              <a:gd name="connsiteX123" fmla="*/ 84021 w 607639"/>
              <a:gd name="connsiteY123" fmla="*/ 98201 h 593055"/>
              <a:gd name="connsiteX124" fmla="*/ 228744 w 607639"/>
              <a:gd name="connsiteY124" fmla="*/ 98201 h 593055"/>
              <a:gd name="connsiteX125" fmla="*/ 230702 w 607639"/>
              <a:gd name="connsiteY125" fmla="*/ 98023 h 593055"/>
              <a:gd name="connsiteX126" fmla="*/ 395806 w 607639"/>
              <a:gd name="connsiteY126" fmla="*/ 63984 h 593055"/>
              <a:gd name="connsiteX127" fmla="*/ 497628 w 607639"/>
              <a:gd name="connsiteY127" fmla="*/ 7727 h 593055"/>
              <a:gd name="connsiteX128" fmla="*/ 504927 w 607639"/>
              <a:gd name="connsiteY128" fmla="*/ 2750 h 593055"/>
              <a:gd name="connsiteX129" fmla="*/ 521927 w 607639"/>
              <a:gd name="connsiteY129" fmla="*/ 1950 h 59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607639" h="593055">
                <a:moveTo>
                  <a:pt x="215749" y="381889"/>
                </a:moveTo>
                <a:lnTo>
                  <a:pt x="225450" y="447567"/>
                </a:lnTo>
                <a:cubicBezTo>
                  <a:pt x="238445" y="442857"/>
                  <a:pt x="247791" y="430326"/>
                  <a:pt x="247791" y="415750"/>
                </a:cubicBezTo>
                <a:cubicBezTo>
                  <a:pt x="247791" y="397620"/>
                  <a:pt x="233550" y="382867"/>
                  <a:pt x="215749" y="381889"/>
                </a:cubicBezTo>
                <a:close/>
                <a:moveTo>
                  <a:pt x="104225" y="379045"/>
                </a:moveTo>
                <a:lnTo>
                  <a:pt x="130660" y="557772"/>
                </a:lnTo>
                <a:lnTo>
                  <a:pt x="206581" y="546574"/>
                </a:lnTo>
                <a:lnTo>
                  <a:pt x="181838" y="379045"/>
                </a:lnTo>
                <a:close/>
                <a:moveTo>
                  <a:pt x="530738" y="194541"/>
                </a:moveTo>
                <a:lnTo>
                  <a:pt x="530738" y="306879"/>
                </a:lnTo>
                <a:cubicBezTo>
                  <a:pt x="555838" y="300569"/>
                  <a:pt x="574529" y="277728"/>
                  <a:pt x="574529" y="250710"/>
                </a:cubicBezTo>
                <a:cubicBezTo>
                  <a:pt x="574529" y="223692"/>
                  <a:pt x="555838" y="200940"/>
                  <a:pt x="530738" y="194541"/>
                </a:cubicBezTo>
                <a:close/>
                <a:moveTo>
                  <a:pt x="154323" y="172860"/>
                </a:moveTo>
                <a:cubicBezTo>
                  <a:pt x="156460" y="172415"/>
                  <a:pt x="158685" y="172415"/>
                  <a:pt x="160822" y="172860"/>
                </a:cubicBezTo>
                <a:cubicBezTo>
                  <a:pt x="161890" y="173037"/>
                  <a:pt x="162869" y="173393"/>
                  <a:pt x="163937" y="173838"/>
                </a:cubicBezTo>
                <a:cubicBezTo>
                  <a:pt x="164916" y="174193"/>
                  <a:pt x="165896" y="174727"/>
                  <a:pt x="166786" y="175349"/>
                </a:cubicBezTo>
                <a:cubicBezTo>
                  <a:pt x="167676" y="175972"/>
                  <a:pt x="168477" y="176594"/>
                  <a:pt x="169278" y="177394"/>
                </a:cubicBezTo>
                <a:cubicBezTo>
                  <a:pt x="170079" y="178195"/>
                  <a:pt x="170702" y="178995"/>
                  <a:pt x="171325" y="179884"/>
                </a:cubicBezTo>
                <a:cubicBezTo>
                  <a:pt x="171949" y="180773"/>
                  <a:pt x="172483" y="181751"/>
                  <a:pt x="172839" y="182729"/>
                </a:cubicBezTo>
                <a:cubicBezTo>
                  <a:pt x="173284" y="183796"/>
                  <a:pt x="173640" y="184775"/>
                  <a:pt x="173818" y="185842"/>
                </a:cubicBezTo>
                <a:cubicBezTo>
                  <a:pt x="173996" y="186909"/>
                  <a:pt x="174085" y="187976"/>
                  <a:pt x="174085" y="189043"/>
                </a:cubicBezTo>
                <a:cubicBezTo>
                  <a:pt x="174085" y="193399"/>
                  <a:pt x="172394" y="197667"/>
                  <a:pt x="169278" y="200780"/>
                </a:cubicBezTo>
                <a:cubicBezTo>
                  <a:pt x="168477" y="201491"/>
                  <a:pt x="167676" y="202202"/>
                  <a:pt x="166786" y="202825"/>
                </a:cubicBezTo>
                <a:cubicBezTo>
                  <a:pt x="165896" y="203447"/>
                  <a:pt x="164916" y="203892"/>
                  <a:pt x="163937" y="204336"/>
                </a:cubicBezTo>
                <a:cubicBezTo>
                  <a:pt x="162869" y="204781"/>
                  <a:pt x="161890" y="205048"/>
                  <a:pt x="160822" y="205314"/>
                </a:cubicBezTo>
                <a:cubicBezTo>
                  <a:pt x="159753" y="205492"/>
                  <a:pt x="158685" y="205581"/>
                  <a:pt x="157617" y="205581"/>
                </a:cubicBezTo>
                <a:cubicBezTo>
                  <a:pt x="156460" y="205581"/>
                  <a:pt x="155392" y="205492"/>
                  <a:pt x="154323" y="205314"/>
                </a:cubicBezTo>
                <a:cubicBezTo>
                  <a:pt x="153255" y="205048"/>
                  <a:pt x="152276" y="204781"/>
                  <a:pt x="151208" y="204336"/>
                </a:cubicBezTo>
                <a:cubicBezTo>
                  <a:pt x="150229" y="203892"/>
                  <a:pt x="149249" y="203447"/>
                  <a:pt x="148359" y="202825"/>
                </a:cubicBezTo>
                <a:cubicBezTo>
                  <a:pt x="147469" y="202202"/>
                  <a:pt x="146668" y="201491"/>
                  <a:pt x="145867" y="200780"/>
                </a:cubicBezTo>
                <a:cubicBezTo>
                  <a:pt x="142751" y="197667"/>
                  <a:pt x="141060" y="193399"/>
                  <a:pt x="141060" y="189043"/>
                </a:cubicBezTo>
                <a:cubicBezTo>
                  <a:pt x="141060" y="187976"/>
                  <a:pt x="141149" y="186909"/>
                  <a:pt x="141327" y="185842"/>
                </a:cubicBezTo>
                <a:cubicBezTo>
                  <a:pt x="141594" y="184775"/>
                  <a:pt x="141861" y="183796"/>
                  <a:pt x="142306" y="182729"/>
                </a:cubicBezTo>
                <a:cubicBezTo>
                  <a:pt x="142751" y="181751"/>
                  <a:pt x="143196" y="180773"/>
                  <a:pt x="143820" y="179884"/>
                </a:cubicBezTo>
                <a:cubicBezTo>
                  <a:pt x="144443" y="178995"/>
                  <a:pt x="145066" y="178195"/>
                  <a:pt x="145867" y="177394"/>
                </a:cubicBezTo>
                <a:cubicBezTo>
                  <a:pt x="146668" y="176594"/>
                  <a:pt x="147469" y="175972"/>
                  <a:pt x="148359" y="175349"/>
                </a:cubicBezTo>
                <a:cubicBezTo>
                  <a:pt x="149249" y="174727"/>
                  <a:pt x="150229" y="174193"/>
                  <a:pt x="151208" y="173838"/>
                </a:cubicBezTo>
                <a:cubicBezTo>
                  <a:pt x="152276" y="173393"/>
                  <a:pt x="153255" y="173037"/>
                  <a:pt x="154323" y="172860"/>
                </a:cubicBezTo>
                <a:close/>
                <a:moveTo>
                  <a:pt x="33110" y="164324"/>
                </a:moveTo>
                <a:lnTo>
                  <a:pt x="33110" y="309989"/>
                </a:lnTo>
                <a:lnTo>
                  <a:pt x="66754" y="309989"/>
                </a:lnTo>
                <a:lnTo>
                  <a:pt x="66754" y="164324"/>
                </a:lnTo>
                <a:close/>
                <a:moveTo>
                  <a:pt x="433120" y="153595"/>
                </a:moveTo>
                <a:cubicBezTo>
                  <a:pt x="435255" y="153150"/>
                  <a:pt x="437479" y="153150"/>
                  <a:pt x="439614" y="153595"/>
                </a:cubicBezTo>
                <a:cubicBezTo>
                  <a:pt x="440682" y="153861"/>
                  <a:pt x="441660" y="154128"/>
                  <a:pt x="442728" y="154573"/>
                </a:cubicBezTo>
                <a:cubicBezTo>
                  <a:pt x="443707" y="154928"/>
                  <a:pt x="444685" y="155462"/>
                  <a:pt x="445575" y="156084"/>
                </a:cubicBezTo>
                <a:cubicBezTo>
                  <a:pt x="446465" y="156707"/>
                  <a:pt x="447265" y="157329"/>
                  <a:pt x="448066" y="158129"/>
                </a:cubicBezTo>
                <a:cubicBezTo>
                  <a:pt x="448867" y="158841"/>
                  <a:pt x="449489" y="159730"/>
                  <a:pt x="450112" y="160619"/>
                </a:cubicBezTo>
                <a:cubicBezTo>
                  <a:pt x="450735" y="161508"/>
                  <a:pt x="451269" y="162486"/>
                  <a:pt x="451625" y="163464"/>
                </a:cubicBezTo>
                <a:cubicBezTo>
                  <a:pt x="452069" y="164442"/>
                  <a:pt x="452336" y="165509"/>
                  <a:pt x="452603" y="166576"/>
                </a:cubicBezTo>
                <a:cubicBezTo>
                  <a:pt x="452781" y="167643"/>
                  <a:pt x="452959" y="168710"/>
                  <a:pt x="452959" y="169777"/>
                </a:cubicBezTo>
                <a:cubicBezTo>
                  <a:pt x="452959" y="170844"/>
                  <a:pt x="452781" y="172000"/>
                  <a:pt x="452603" y="173067"/>
                </a:cubicBezTo>
                <a:cubicBezTo>
                  <a:pt x="452336" y="174134"/>
                  <a:pt x="452069" y="175113"/>
                  <a:pt x="451625" y="176180"/>
                </a:cubicBezTo>
                <a:cubicBezTo>
                  <a:pt x="451269" y="177158"/>
                  <a:pt x="450735" y="178136"/>
                  <a:pt x="450112" y="179025"/>
                </a:cubicBezTo>
                <a:cubicBezTo>
                  <a:pt x="449489" y="179914"/>
                  <a:pt x="448867" y="180714"/>
                  <a:pt x="448066" y="181515"/>
                </a:cubicBezTo>
                <a:cubicBezTo>
                  <a:pt x="447265" y="182315"/>
                  <a:pt x="446465" y="182937"/>
                  <a:pt x="445575" y="183560"/>
                </a:cubicBezTo>
                <a:cubicBezTo>
                  <a:pt x="444685" y="184182"/>
                  <a:pt x="443707" y="184716"/>
                  <a:pt x="442728" y="185071"/>
                </a:cubicBezTo>
                <a:cubicBezTo>
                  <a:pt x="441660" y="185516"/>
                  <a:pt x="440682" y="185783"/>
                  <a:pt x="439614" y="186049"/>
                </a:cubicBezTo>
                <a:cubicBezTo>
                  <a:pt x="438547" y="186227"/>
                  <a:pt x="437479" y="186316"/>
                  <a:pt x="436411" y="186316"/>
                </a:cubicBezTo>
                <a:cubicBezTo>
                  <a:pt x="432052" y="186316"/>
                  <a:pt x="427782" y="184627"/>
                  <a:pt x="424668" y="181515"/>
                </a:cubicBezTo>
                <a:cubicBezTo>
                  <a:pt x="423867" y="180714"/>
                  <a:pt x="423245" y="179914"/>
                  <a:pt x="422622" y="179025"/>
                </a:cubicBezTo>
                <a:cubicBezTo>
                  <a:pt x="421999" y="178136"/>
                  <a:pt x="421554" y="177158"/>
                  <a:pt x="421110" y="176180"/>
                </a:cubicBezTo>
                <a:cubicBezTo>
                  <a:pt x="420665" y="175113"/>
                  <a:pt x="420309" y="174134"/>
                  <a:pt x="420131" y="173067"/>
                </a:cubicBezTo>
                <a:cubicBezTo>
                  <a:pt x="419953" y="172000"/>
                  <a:pt x="419864" y="170844"/>
                  <a:pt x="419864" y="169777"/>
                </a:cubicBezTo>
                <a:cubicBezTo>
                  <a:pt x="419864" y="168710"/>
                  <a:pt x="419953" y="167643"/>
                  <a:pt x="420131" y="166576"/>
                </a:cubicBezTo>
                <a:cubicBezTo>
                  <a:pt x="420309" y="165509"/>
                  <a:pt x="420665" y="164442"/>
                  <a:pt x="421110" y="163464"/>
                </a:cubicBezTo>
                <a:cubicBezTo>
                  <a:pt x="421554" y="162486"/>
                  <a:pt x="421999" y="161508"/>
                  <a:pt x="422622" y="160619"/>
                </a:cubicBezTo>
                <a:cubicBezTo>
                  <a:pt x="423245" y="159730"/>
                  <a:pt x="423867" y="158841"/>
                  <a:pt x="424668" y="158129"/>
                </a:cubicBezTo>
                <a:cubicBezTo>
                  <a:pt x="425469" y="157329"/>
                  <a:pt x="426269" y="156707"/>
                  <a:pt x="427159" y="156084"/>
                </a:cubicBezTo>
                <a:cubicBezTo>
                  <a:pt x="428049" y="155462"/>
                  <a:pt x="429027" y="154928"/>
                  <a:pt x="430006" y="154573"/>
                </a:cubicBezTo>
                <a:cubicBezTo>
                  <a:pt x="431074" y="154128"/>
                  <a:pt x="432052" y="153861"/>
                  <a:pt x="433120" y="153595"/>
                </a:cubicBezTo>
                <a:close/>
                <a:moveTo>
                  <a:pt x="100576" y="131262"/>
                </a:moveTo>
                <a:lnTo>
                  <a:pt x="100576" y="345984"/>
                </a:lnTo>
                <a:lnTo>
                  <a:pt x="141073" y="345984"/>
                </a:lnTo>
                <a:lnTo>
                  <a:pt x="141073" y="238623"/>
                </a:lnTo>
                <a:cubicBezTo>
                  <a:pt x="141073" y="229558"/>
                  <a:pt x="148461" y="222092"/>
                  <a:pt x="157628" y="222092"/>
                </a:cubicBezTo>
                <a:cubicBezTo>
                  <a:pt x="166707" y="222092"/>
                  <a:pt x="174183" y="229558"/>
                  <a:pt x="174183" y="238623"/>
                </a:cubicBezTo>
                <a:lnTo>
                  <a:pt x="174183" y="345984"/>
                </a:lnTo>
                <a:lnTo>
                  <a:pt x="196168" y="345984"/>
                </a:lnTo>
                <a:lnTo>
                  <a:pt x="214592" y="345984"/>
                </a:lnTo>
                <a:lnTo>
                  <a:pt x="214592" y="131262"/>
                </a:lnTo>
                <a:close/>
                <a:moveTo>
                  <a:pt x="497628" y="47098"/>
                </a:moveTo>
                <a:cubicBezTo>
                  <a:pt x="468524" y="65318"/>
                  <a:pt x="438885" y="81137"/>
                  <a:pt x="409157" y="94202"/>
                </a:cubicBezTo>
                <a:cubicBezTo>
                  <a:pt x="363676" y="114376"/>
                  <a:pt x="306890" y="126996"/>
                  <a:pt x="247702" y="130374"/>
                </a:cubicBezTo>
                <a:lnTo>
                  <a:pt x="247702" y="153214"/>
                </a:lnTo>
                <a:lnTo>
                  <a:pt x="386728" y="153214"/>
                </a:lnTo>
                <a:cubicBezTo>
                  <a:pt x="395806" y="153214"/>
                  <a:pt x="403283" y="160680"/>
                  <a:pt x="403283" y="169745"/>
                </a:cubicBezTo>
                <a:cubicBezTo>
                  <a:pt x="403283" y="178899"/>
                  <a:pt x="395806" y="186276"/>
                  <a:pt x="386728" y="186276"/>
                </a:cubicBezTo>
                <a:lnTo>
                  <a:pt x="247702" y="186276"/>
                </a:lnTo>
                <a:lnTo>
                  <a:pt x="247702" y="346872"/>
                </a:lnTo>
                <a:cubicBezTo>
                  <a:pt x="306890" y="350161"/>
                  <a:pt x="363676" y="362870"/>
                  <a:pt x="409157" y="382956"/>
                </a:cubicBezTo>
                <a:cubicBezTo>
                  <a:pt x="438885" y="396109"/>
                  <a:pt x="468524" y="411929"/>
                  <a:pt x="497628" y="430148"/>
                </a:cubicBezTo>
                <a:lnTo>
                  <a:pt x="497628" y="325098"/>
                </a:lnTo>
                <a:lnTo>
                  <a:pt x="497628" y="176322"/>
                </a:lnTo>
                <a:close/>
                <a:moveTo>
                  <a:pt x="521927" y="1950"/>
                </a:moveTo>
                <a:cubicBezTo>
                  <a:pt x="527356" y="4794"/>
                  <a:pt x="530738" y="10393"/>
                  <a:pt x="530738" y="16525"/>
                </a:cubicBezTo>
                <a:lnTo>
                  <a:pt x="530738" y="160858"/>
                </a:lnTo>
                <a:cubicBezTo>
                  <a:pt x="574262" y="167701"/>
                  <a:pt x="607639" y="205384"/>
                  <a:pt x="607639" y="250710"/>
                </a:cubicBezTo>
                <a:cubicBezTo>
                  <a:pt x="607639" y="296036"/>
                  <a:pt x="574262" y="333719"/>
                  <a:pt x="530738" y="340562"/>
                </a:cubicBezTo>
                <a:lnTo>
                  <a:pt x="530738" y="460721"/>
                </a:lnTo>
                <a:cubicBezTo>
                  <a:pt x="530738" y="466764"/>
                  <a:pt x="527356" y="472363"/>
                  <a:pt x="521927" y="475296"/>
                </a:cubicBezTo>
                <a:cubicBezTo>
                  <a:pt x="519524" y="476540"/>
                  <a:pt x="516854" y="477251"/>
                  <a:pt x="514183" y="477251"/>
                </a:cubicBezTo>
                <a:cubicBezTo>
                  <a:pt x="510890" y="477251"/>
                  <a:pt x="507686" y="476274"/>
                  <a:pt x="504927" y="474407"/>
                </a:cubicBezTo>
                <a:lnTo>
                  <a:pt x="497628" y="469519"/>
                </a:lnTo>
                <a:cubicBezTo>
                  <a:pt x="464251" y="447301"/>
                  <a:pt x="429984" y="428282"/>
                  <a:pt x="395806" y="413173"/>
                </a:cubicBezTo>
                <a:cubicBezTo>
                  <a:pt x="360471" y="397531"/>
                  <a:pt x="317482" y="386866"/>
                  <a:pt x="271733" y="381978"/>
                </a:cubicBezTo>
                <a:cubicBezTo>
                  <a:pt x="277518" y="391843"/>
                  <a:pt x="280901" y="403397"/>
                  <a:pt x="280901" y="415750"/>
                </a:cubicBezTo>
                <a:cubicBezTo>
                  <a:pt x="280901" y="446945"/>
                  <a:pt x="259361" y="473252"/>
                  <a:pt x="230346" y="480629"/>
                </a:cubicBezTo>
                <a:lnTo>
                  <a:pt x="241738" y="558038"/>
                </a:lnTo>
                <a:cubicBezTo>
                  <a:pt x="243073" y="567104"/>
                  <a:pt x="236843" y="575458"/>
                  <a:pt x="227853" y="576791"/>
                </a:cubicBezTo>
                <a:lnTo>
                  <a:pt x="119089" y="592877"/>
                </a:lnTo>
                <a:cubicBezTo>
                  <a:pt x="118288" y="592966"/>
                  <a:pt x="117487" y="593055"/>
                  <a:pt x="116686" y="593055"/>
                </a:cubicBezTo>
                <a:cubicBezTo>
                  <a:pt x="113126" y="593055"/>
                  <a:pt x="109655" y="591900"/>
                  <a:pt x="106806" y="589767"/>
                </a:cubicBezTo>
                <a:cubicBezTo>
                  <a:pt x="103246" y="587189"/>
                  <a:pt x="100932" y="583279"/>
                  <a:pt x="100309" y="578924"/>
                </a:cubicBezTo>
                <a:lnTo>
                  <a:pt x="69424" y="370246"/>
                </a:lnTo>
                <a:cubicBezTo>
                  <a:pt x="68178" y="367936"/>
                  <a:pt x="67466" y="365269"/>
                  <a:pt x="67466" y="362514"/>
                </a:cubicBezTo>
                <a:lnTo>
                  <a:pt x="67466" y="343051"/>
                </a:lnTo>
                <a:lnTo>
                  <a:pt x="16555" y="343051"/>
                </a:lnTo>
                <a:cubicBezTo>
                  <a:pt x="7387" y="343051"/>
                  <a:pt x="0" y="335585"/>
                  <a:pt x="0" y="326520"/>
                </a:cubicBezTo>
                <a:lnTo>
                  <a:pt x="0" y="147793"/>
                </a:lnTo>
                <a:cubicBezTo>
                  <a:pt x="0" y="138639"/>
                  <a:pt x="7387" y="131262"/>
                  <a:pt x="16555" y="131262"/>
                </a:cubicBezTo>
                <a:lnTo>
                  <a:pt x="67466" y="131262"/>
                </a:lnTo>
                <a:lnTo>
                  <a:pt x="67466" y="114732"/>
                </a:lnTo>
                <a:cubicBezTo>
                  <a:pt x="67466" y="105578"/>
                  <a:pt x="74942" y="98201"/>
                  <a:pt x="84021" y="98201"/>
                </a:cubicBezTo>
                <a:lnTo>
                  <a:pt x="228744" y="98201"/>
                </a:lnTo>
                <a:cubicBezTo>
                  <a:pt x="229367" y="98112"/>
                  <a:pt x="229990" y="98023"/>
                  <a:pt x="230702" y="98023"/>
                </a:cubicBezTo>
                <a:cubicBezTo>
                  <a:pt x="291403" y="96335"/>
                  <a:pt x="350058" y="84248"/>
                  <a:pt x="395806" y="63984"/>
                </a:cubicBezTo>
                <a:cubicBezTo>
                  <a:pt x="429984" y="48876"/>
                  <a:pt x="464251" y="29945"/>
                  <a:pt x="497628" y="7727"/>
                </a:cubicBezTo>
                <a:lnTo>
                  <a:pt x="504927" y="2750"/>
                </a:lnTo>
                <a:cubicBezTo>
                  <a:pt x="510000" y="-627"/>
                  <a:pt x="516587" y="-894"/>
                  <a:pt x="521927" y="1950"/>
                </a:cubicBezTo>
                <a:close/>
              </a:path>
            </a:pathLst>
          </a:custGeom>
          <a:solidFill>
            <a:schemeClr val="tx1">
              <a:lumMod val="50000"/>
              <a:lumOff val="50000"/>
            </a:schemeClr>
          </a:solidFill>
          <a:ln>
            <a:noFill/>
          </a:ln>
        </p:spPr>
        <p:txBody>
          <a:bodyPr/>
          <a:lstStyle/>
          <a:p>
            <a:endParaRPr lang="zh-CN" altLang="en-US" dirty="0"/>
          </a:p>
        </p:txBody>
      </p:sp>
      <p:sp>
        <p:nvSpPr>
          <p:cNvPr id="20" name="矩形 40">
            <a:extLst>
              <a:ext uri="{FF2B5EF4-FFF2-40B4-BE49-F238E27FC236}">
                <a16:creationId xmlns:a16="http://schemas.microsoft.com/office/drawing/2014/main" xmlns="" id="{8EF5D918-18ED-4C2F-95FA-1545E35DDABD}"/>
              </a:ext>
            </a:extLst>
          </p:cNvPr>
          <p:cNvSpPr/>
          <p:nvPr/>
        </p:nvSpPr>
        <p:spPr>
          <a:xfrm>
            <a:off x="2025834" y="3421139"/>
            <a:ext cx="524301" cy="566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Impact" panose="020B080603090205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23965" y="813916"/>
            <a:ext cx="10530672" cy="53254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1" name="文本框 10"/>
          <p:cNvSpPr txBox="1"/>
          <p:nvPr/>
        </p:nvSpPr>
        <p:spPr>
          <a:xfrm>
            <a:off x="3008143" y="3387769"/>
            <a:ext cx="6175711" cy="830997"/>
          </a:xfrm>
          <a:prstGeom prst="rect">
            <a:avLst/>
          </a:prstGeom>
          <a:noFill/>
        </p:spPr>
        <p:txBody>
          <a:bodyPr wrap="square" rtlCol="0">
            <a:spAutoFit/>
          </a:bodyPr>
          <a:lstStyle/>
          <a:p>
            <a:pPr algn="ctr"/>
            <a:r>
              <a:rPr lang="en-US" altLang="zh-CN" sz="4800" dirty="0" smtClean="0">
                <a:latin typeface="Arial" panose="020B0604020202020204" pitchFamily="34" charset="0"/>
                <a:ea typeface="Arial" panose="020B0604020202020204" pitchFamily="34" charset="0"/>
              </a:rPr>
              <a:t>MÔ</a:t>
            </a:r>
            <a:r>
              <a:rPr lang="vi-VN" altLang="zh-CN" sz="4800" dirty="0" smtClean="0">
                <a:latin typeface="Arial" panose="020B0604020202020204" pitchFamily="34" charset="0"/>
                <a:ea typeface="Arial" panose="020B0604020202020204" pitchFamily="34" charset="0"/>
              </a:rPr>
              <a:t> TẢ BÀI TOÁN</a:t>
            </a:r>
            <a:endParaRPr lang="zh-CN" altLang="en-US" sz="4800" dirty="0">
              <a:latin typeface="Arial" panose="020B0604020202020204" pitchFamily="34" charset="0"/>
              <a:ea typeface="Arial" panose="020B0604020202020204" pitchFamily="34" charset="0"/>
            </a:endParaRPr>
          </a:p>
        </p:txBody>
      </p:sp>
      <p:sp>
        <p:nvSpPr>
          <p:cNvPr id="14" name="矩形 13"/>
          <p:cNvSpPr/>
          <p:nvPr/>
        </p:nvSpPr>
        <p:spPr>
          <a:xfrm>
            <a:off x="2382553" y="4352867"/>
            <a:ext cx="7644384" cy="368300"/>
          </a:xfrm>
          <a:prstGeom prst="rect">
            <a:avLst/>
          </a:prstGeom>
          <a:noFill/>
        </p:spPr>
        <p:txBody>
          <a:bodyPr wrap="square" rtlCol="0">
            <a:spAutoFit/>
          </a:bodyPr>
          <a:lstStyle/>
          <a:p>
            <a:pPr algn="dist"/>
            <a:r>
              <a:rPr lang="en-US" altLang="zh-CN" dirty="0">
                <a:solidFill>
                  <a:schemeClr val="tx1">
                    <a:lumMod val="50000"/>
                    <a:lumOff val="50000"/>
                  </a:schemeClr>
                </a:solidFill>
                <a:latin typeface="Arial" panose="020B0604020202020204" pitchFamily="34" charset="0"/>
                <a:ea typeface="Arial" panose="020B0604020202020204" pitchFamily="34" charset="0"/>
              </a:rPr>
              <a:t>BÁO CÁO C</a:t>
            </a:r>
            <a:r>
              <a:rPr lang="vi-VN" altLang="zh-CN" dirty="0">
                <a:solidFill>
                  <a:schemeClr val="tx1">
                    <a:lumMod val="50000"/>
                    <a:lumOff val="50000"/>
                  </a:schemeClr>
                </a:solidFill>
                <a:latin typeface="Arial" panose="020B0604020202020204" pitchFamily="34" charset="0"/>
                <a:ea typeface="Arial" panose="020B0604020202020204" pitchFamily="34" charset="0"/>
              </a:rPr>
              <a:t>Ơ</a:t>
            </a:r>
            <a:r>
              <a:rPr lang="en-US" altLang="zh-CN" dirty="0">
                <a:solidFill>
                  <a:schemeClr val="tx1">
                    <a:lumMod val="50000"/>
                    <a:lumOff val="50000"/>
                  </a:schemeClr>
                </a:solidFill>
                <a:latin typeface="Arial" panose="020B0604020202020204" pitchFamily="34" charset="0"/>
                <a:ea typeface="Arial" panose="020B0604020202020204" pitchFamily="34" charset="0"/>
              </a:rPr>
              <a:t> SỞ DỮ LIỆU</a:t>
            </a:r>
            <a:endParaRPr lang="zh-CN" altLang="en-US"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2" name="文本框 1"/>
          <p:cNvSpPr txBox="1"/>
          <p:nvPr/>
        </p:nvSpPr>
        <p:spPr>
          <a:xfrm>
            <a:off x="5562727" y="1690971"/>
            <a:ext cx="1176368" cy="1107996"/>
          </a:xfrm>
          <a:prstGeom prst="rect">
            <a:avLst/>
          </a:prstGeom>
          <a:noFill/>
        </p:spPr>
        <p:txBody>
          <a:bodyPr wrap="square" rtlCol="0">
            <a:spAutoFit/>
          </a:bodyPr>
          <a:lstStyle/>
          <a:p>
            <a:r>
              <a:rPr lang="en-US" altLang="zh-CN" sz="6600" b="1" dirty="0" smtClean="0">
                <a:solidFill>
                  <a:srgbClr val="EC8893"/>
                </a:solidFill>
                <a:latin typeface="Century Gothic" panose="020B0502020202020204" pitchFamily="34" charset="0"/>
              </a:rPr>
              <a:t>0</a:t>
            </a:r>
            <a:r>
              <a:rPr lang="vi-VN" altLang="zh-CN" sz="6600" b="1" dirty="0">
                <a:solidFill>
                  <a:srgbClr val="EC8893"/>
                </a:solidFill>
                <a:latin typeface="Century Gothic" panose="020B0502020202020204" pitchFamily="34" charset="0"/>
              </a:rPr>
              <a:t>2</a:t>
            </a:r>
            <a:endParaRPr lang="zh-CN" altLang="en-US" sz="6600" b="1" dirty="0">
              <a:solidFill>
                <a:srgbClr val="EC8893"/>
              </a:solidFill>
              <a:latin typeface="Century Gothic" panose="020B0502020202020204" pitchFamily="34" charset="0"/>
            </a:endParaRPr>
          </a:p>
        </p:txBody>
      </p:sp>
      <p:sp>
        <p:nvSpPr>
          <p:cNvPr id="4" name="矩形 3"/>
          <p:cNvSpPr/>
          <p:nvPr/>
        </p:nvSpPr>
        <p:spPr>
          <a:xfrm>
            <a:off x="5452905" y="1676105"/>
            <a:ext cx="1286189" cy="1137728"/>
          </a:xfrm>
          <a:prstGeom prst="rect">
            <a:avLst/>
          </a:pr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767754" y="3125037"/>
            <a:ext cx="552659" cy="0"/>
          </a:xfrm>
          <a:prstGeom prst="line">
            <a:avLst/>
          </a:prstGeom>
          <a:ln>
            <a:solidFill>
              <a:srgbClr val="EC889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23965" y="813916"/>
            <a:ext cx="10530672" cy="53254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3" name="矩形 12"/>
          <p:cNvSpPr/>
          <p:nvPr/>
        </p:nvSpPr>
        <p:spPr>
          <a:xfrm>
            <a:off x="3150961" y="2767965"/>
            <a:ext cx="5890079" cy="707886"/>
          </a:xfrm>
          <a:prstGeom prst="rect">
            <a:avLst/>
          </a:prstGeom>
        </p:spPr>
        <p:txBody>
          <a:bodyPr wrap="square">
            <a:spAutoFit/>
          </a:bodyPr>
          <a:lstStyle/>
          <a:p>
            <a:pPr algn="ctr"/>
            <a:endParaRPr lang="en-US" altLang="zh-CN" sz="4000" b="1" dirty="0">
              <a:solidFill>
                <a:schemeClr val="tx1">
                  <a:lumMod val="50000"/>
                  <a:lumOff val="50000"/>
                </a:schemeClr>
              </a:solidFill>
              <a:latin typeface="Century Gothic" panose="020B0502020202020204" pitchFamily="34" charset="0"/>
            </a:endParaRPr>
          </a:p>
        </p:txBody>
      </p:sp>
      <p:sp>
        <p:nvSpPr>
          <p:cNvPr id="2" name="TextBox 1"/>
          <p:cNvSpPr txBox="1"/>
          <p:nvPr/>
        </p:nvSpPr>
        <p:spPr>
          <a:xfrm>
            <a:off x="821267" y="863600"/>
            <a:ext cx="10532533" cy="3970318"/>
          </a:xfrm>
          <a:prstGeom prst="rect">
            <a:avLst/>
          </a:prstGeom>
          <a:noFill/>
        </p:spPr>
        <p:txBody>
          <a:bodyPr wrap="square" rtlCol="0">
            <a:spAutoFit/>
          </a:bodyPr>
          <a:lstStyle/>
          <a:p>
            <a:r>
              <a:rPr lang="vi-VN" dirty="0" smtClean="0"/>
              <a:t>- </a:t>
            </a:r>
            <a:r>
              <a:rPr lang="en-US" dirty="0" err="1" smtClean="0"/>
              <a:t>Một</a:t>
            </a:r>
            <a:r>
              <a:rPr lang="en-US" dirty="0" smtClean="0"/>
              <a:t> </a:t>
            </a:r>
            <a:r>
              <a:rPr lang="en-US" dirty="0" err="1"/>
              <a:t>cửa</a:t>
            </a:r>
            <a:r>
              <a:rPr lang="en-US" dirty="0"/>
              <a:t> </a:t>
            </a:r>
            <a:r>
              <a:rPr lang="en-US" dirty="0" err="1"/>
              <a:t>hàng</a:t>
            </a:r>
            <a:r>
              <a:rPr lang="en-US" dirty="0"/>
              <a:t> </a:t>
            </a:r>
            <a:r>
              <a:rPr lang="en-US" dirty="0" err="1"/>
              <a:t>bán</a:t>
            </a:r>
            <a:r>
              <a:rPr lang="en-US" dirty="0"/>
              <a:t> laptop </a:t>
            </a:r>
            <a:r>
              <a:rPr lang="en-US" dirty="0" err="1"/>
              <a:t>có</a:t>
            </a:r>
            <a:r>
              <a:rPr lang="en-US" dirty="0"/>
              <a:t> </a:t>
            </a:r>
            <a:r>
              <a:rPr lang="en-US" dirty="0" err="1"/>
              <a:t>các</a:t>
            </a:r>
            <a:r>
              <a:rPr lang="en-US" dirty="0"/>
              <a:t> </a:t>
            </a:r>
            <a:r>
              <a:rPr lang="en-US" dirty="0" err="1"/>
              <a:t>nhân</a:t>
            </a:r>
            <a:r>
              <a:rPr lang="en-US" dirty="0"/>
              <a:t> </a:t>
            </a:r>
            <a:r>
              <a:rPr lang="en-US" dirty="0" err="1"/>
              <a:t>viên</a:t>
            </a:r>
            <a:r>
              <a:rPr lang="en-US" dirty="0"/>
              <a:t> (Employee). </a:t>
            </a:r>
            <a:endParaRPr lang="vi-VN" dirty="0" smtClean="0"/>
          </a:p>
          <a:p>
            <a:r>
              <a:rPr lang="vi-VN" dirty="0" smtClean="0"/>
              <a:t>- </a:t>
            </a:r>
            <a:r>
              <a:rPr lang="en-US" dirty="0" err="1" smtClean="0"/>
              <a:t>Mỗi</a:t>
            </a:r>
            <a:r>
              <a:rPr lang="en-US" dirty="0" smtClean="0"/>
              <a:t> </a:t>
            </a:r>
            <a:r>
              <a:rPr lang="en-US" dirty="0" err="1"/>
              <a:t>nhân</a:t>
            </a:r>
            <a:r>
              <a:rPr lang="en-US" dirty="0"/>
              <a:t> </a:t>
            </a:r>
            <a:r>
              <a:rPr lang="en-US" dirty="0" err="1"/>
              <a:t>viên</a:t>
            </a:r>
            <a:r>
              <a:rPr lang="en-US" dirty="0"/>
              <a:t> </a:t>
            </a:r>
            <a:r>
              <a:rPr lang="en-US" dirty="0" err="1"/>
              <a:t>có</a:t>
            </a:r>
            <a:r>
              <a:rPr lang="en-US" dirty="0"/>
              <a:t> </a:t>
            </a:r>
            <a:r>
              <a:rPr lang="en-US" dirty="0" err="1"/>
              <a:t>các</a:t>
            </a:r>
            <a:r>
              <a:rPr lang="en-US" dirty="0"/>
              <a:t> </a:t>
            </a:r>
            <a:r>
              <a:rPr lang="en-US" dirty="0" err="1"/>
              <a:t>thuộc</a:t>
            </a:r>
            <a:r>
              <a:rPr lang="en-US" dirty="0"/>
              <a:t> </a:t>
            </a:r>
            <a:r>
              <a:rPr lang="en-US" dirty="0" err="1"/>
              <a:t>tính</a:t>
            </a:r>
            <a:r>
              <a:rPr lang="en-US" dirty="0"/>
              <a:t>: ID, </a:t>
            </a:r>
            <a:r>
              <a:rPr lang="en-US" dirty="0" err="1"/>
              <a:t>Fullname</a:t>
            </a:r>
            <a:r>
              <a:rPr lang="en-US" dirty="0"/>
              <a:t>, Birthday, Position, Gender, Phone number, Address, </a:t>
            </a:r>
            <a:r>
              <a:rPr lang="en-US" dirty="0" err="1"/>
              <a:t>Mail.Nhân</a:t>
            </a:r>
            <a:r>
              <a:rPr lang="en-US" dirty="0"/>
              <a:t> </a:t>
            </a:r>
            <a:r>
              <a:rPr lang="en-US" dirty="0" err="1"/>
              <a:t>viên</a:t>
            </a:r>
            <a:r>
              <a:rPr lang="en-US" dirty="0"/>
              <a:t> </a:t>
            </a:r>
            <a:r>
              <a:rPr lang="en-US" dirty="0" err="1"/>
              <a:t>phải</a:t>
            </a:r>
            <a:r>
              <a:rPr lang="en-US" dirty="0"/>
              <a:t> </a:t>
            </a:r>
            <a:r>
              <a:rPr lang="en-US" dirty="0" err="1"/>
              <a:t>trên</a:t>
            </a:r>
            <a:r>
              <a:rPr lang="en-US" dirty="0"/>
              <a:t> 18 </a:t>
            </a:r>
            <a:r>
              <a:rPr lang="en-US" dirty="0" err="1"/>
              <a:t>và</a:t>
            </a:r>
            <a:r>
              <a:rPr lang="en-US" dirty="0"/>
              <a:t> </a:t>
            </a:r>
            <a:r>
              <a:rPr lang="en-US" dirty="0" err="1"/>
              <a:t>mỗi</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duy</a:t>
            </a:r>
            <a:r>
              <a:rPr lang="en-US" dirty="0"/>
              <a:t> </a:t>
            </a:r>
            <a:r>
              <a:rPr lang="en-US" dirty="0" err="1"/>
              <a:t>nhất</a:t>
            </a:r>
            <a:r>
              <a:rPr lang="en-US" dirty="0"/>
              <a:t> 1 </a:t>
            </a:r>
            <a:r>
              <a:rPr lang="en-US" dirty="0" err="1"/>
              <a:t>số</a:t>
            </a:r>
            <a:r>
              <a:rPr lang="en-US" dirty="0"/>
              <a:t> </a:t>
            </a:r>
            <a:r>
              <a:rPr lang="en-US" dirty="0" err="1"/>
              <a:t>điện</a:t>
            </a:r>
            <a:r>
              <a:rPr lang="en-US" dirty="0"/>
              <a:t> </a:t>
            </a:r>
            <a:r>
              <a:rPr lang="en-US" dirty="0" err="1"/>
              <a:t>thoại</a:t>
            </a:r>
            <a:r>
              <a:rPr lang="en-US" dirty="0"/>
              <a:t> </a:t>
            </a:r>
            <a:r>
              <a:rPr lang="en-US" dirty="0" err="1"/>
              <a:t>và</a:t>
            </a:r>
            <a:r>
              <a:rPr lang="en-US" dirty="0"/>
              <a:t> Email. </a:t>
            </a:r>
            <a:endParaRPr lang="vi-VN" dirty="0" smtClean="0"/>
          </a:p>
          <a:p>
            <a:r>
              <a:rPr lang="vi-VN" dirty="0" smtClean="0"/>
              <a:t>- </a:t>
            </a:r>
            <a:r>
              <a:rPr lang="en-US" dirty="0" err="1" smtClean="0"/>
              <a:t>Mỗi</a:t>
            </a:r>
            <a:r>
              <a:rPr lang="en-US" dirty="0" smtClean="0"/>
              <a:t> </a:t>
            </a:r>
            <a:r>
              <a:rPr lang="en-US" dirty="0" err="1"/>
              <a:t>nhân</a:t>
            </a:r>
            <a:r>
              <a:rPr lang="en-US" dirty="0"/>
              <a:t> </a:t>
            </a:r>
            <a:r>
              <a:rPr lang="en-US" dirty="0" err="1"/>
              <a:t>viên</a:t>
            </a:r>
            <a:r>
              <a:rPr lang="en-US" dirty="0"/>
              <a:t> </a:t>
            </a:r>
            <a:r>
              <a:rPr lang="en-US" dirty="0" err="1"/>
              <a:t>làm</a:t>
            </a:r>
            <a:r>
              <a:rPr lang="en-US" dirty="0"/>
              <a:t> 1 hay </a:t>
            </a:r>
            <a:r>
              <a:rPr lang="en-US" dirty="0" err="1"/>
              <a:t>nhiều</a:t>
            </a:r>
            <a:r>
              <a:rPr lang="en-US" dirty="0"/>
              <a:t> ca </a:t>
            </a:r>
            <a:r>
              <a:rPr lang="en-US" dirty="0" err="1"/>
              <a:t>có</a:t>
            </a:r>
            <a:r>
              <a:rPr lang="en-US" dirty="0"/>
              <a:t> </a:t>
            </a:r>
            <a:r>
              <a:rPr lang="en-US" dirty="0" err="1"/>
              <a:t>các</a:t>
            </a:r>
            <a:r>
              <a:rPr lang="en-US" dirty="0"/>
              <a:t> </a:t>
            </a:r>
            <a:r>
              <a:rPr lang="en-US" dirty="0" err="1"/>
              <a:t>thuộc</a:t>
            </a:r>
            <a:r>
              <a:rPr lang="en-US" dirty="0"/>
              <a:t> </a:t>
            </a:r>
            <a:r>
              <a:rPr lang="en-US" dirty="0" err="1"/>
              <a:t>tính</a:t>
            </a:r>
            <a:r>
              <a:rPr lang="en-US" dirty="0"/>
              <a:t> </a:t>
            </a:r>
            <a:r>
              <a:rPr lang="vi-VN" dirty="0"/>
              <a:t>ID, </a:t>
            </a:r>
            <a:r>
              <a:rPr lang="en-US" dirty="0"/>
              <a:t>Session, Day. </a:t>
            </a:r>
            <a:endParaRPr lang="vi-VN" dirty="0" smtClean="0"/>
          </a:p>
          <a:p>
            <a:r>
              <a:rPr lang="vi-VN" dirty="0" smtClean="0"/>
              <a:t>- </a:t>
            </a:r>
            <a:r>
              <a:rPr lang="en-US" dirty="0" err="1" smtClean="0"/>
              <a:t>Nhân</a:t>
            </a:r>
            <a:r>
              <a:rPr lang="en-US" dirty="0" smtClean="0"/>
              <a:t> </a:t>
            </a:r>
            <a:r>
              <a:rPr lang="en-US" dirty="0" err="1"/>
              <a:t>viên</a:t>
            </a:r>
            <a:r>
              <a:rPr lang="en-US" dirty="0"/>
              <a:t> </a:t>
            </a:r>
            <a:r>
              <a:rPr lang="en-US" dirty="0" err="1"/>
              <a:t>có</a:t>
            </a:r>
            <a:r>
              <a:rPr lang="en-US" dirty="0"/>
              <a:t> </a:t>
            </a:r>
            <a:r>
              <a:rPr lang="en-US" dirty="0" err="1"/>
              <a:t>thể</a:t>
            </a:r>
            <a:r>
              <a:rPr lang="en-US" dirty="0"/>
              <a:t> </a:t>
            </a:r>
            <a:r>
              <a:rPr lang="en-US" dirty="0" err="1"/>
              <a:t>tư</a:t>
            </a:r>
            <a:r>
              <a:rPr lang="en-US" dirty="0"/>
              <a:t> </a:t>
            </a:r>
            <a:r>
              <a:rPr lang="en-US" dirty="0" err="1"/>
              <a:t>vấn</a:t>
            </a:r>
            <a:r>
              <a:rPr lang="en-US" dirty="0"/>
              <a:t> (Advisory) </a:t>
            </a:r>
            <a:r>
              <a:rPr lang="en-US" dirty="0" err="1"/>
              <a:t>hoặc</a:t>
            </a:r>
            <a:r>
              <a:rPr lang="en-US" dirty="0"/>
              <a:t> </a:t>
            </a:r>
            <a:r>
              <a:rPr lang="en-US" dirty="0" err="1"/>
              <a:t>không</a:t>
            </a:r>
            <a:r>
              <a:rPr lang="en-US" dirty="0"/>
              <a:t> </a:t>
            </a:r>
            <a:r>
              <a:rPr lang="en-US" dirty="0" err="1"/>
              <a:t>tư</a:t>
            </a:r>
            <a:r>
              <a:rPr lang="en-US" dirty="0"/>
              <a:t> </a:t>
            </a:r>
            <a:r>
              <a:rPr lang="en-US" dirty="0" err="1"/>
              <a:t>vấn</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nào</a:t>
            </a:r>
            <a:r>
              <a:rPr lang="en-US" dirty="0"/>
              <a:t>. </a:t>
            </a:r>
            <a:endParaRPr lang="vi-VN" dirty="0" smtClean="0"/>
          </a:p>
          <a:p>
            <a:r>
              <a:rPr lang="vi-VN" dirty="0" smtClean="0"/>
              <a:t>- </a:t>
            </a:r>
            <a:r>
              <a:rPr lang="en-US" dirty="0" err="1" smtClean="0"/>
              <a:t>Thuộc</a:t>
            </a:r>
            <a:r>
              <a:rPr lang="en-US" dirty="0" smtClean="0"/>
              <a:t> </a:t>
            </a:r>
            <a:r>
              <a:rPr lang="en-US" dirty="0" err="1"/>
              <a:t>tính</a:t>
            </a:r>
            <a:r>
              <a:rPr lang="en-US" dirty="0"/>
              <a:t> </a:t>
            </a:r>
            <a:r>
              <a:rPr lang="en-US" dirty="0" err="1"/>
              <a:t>khách</a:t>
            </a:r>
            <a:r>
              <a:rPr lang="en-US" dirty="0"/>
              <a:t> </a:t>
            </a:r>
            <a:r>
              <a:rPr lang="en-US" dirty="0" err="1"/>
              <a:t>hàng</a:t>
            </a:r>
            <a:r>
              <a:rPr lang="en-US" dirty="0"/>
              <a:t> </a:t>
            </a:r>
            <a:r>
              <a:rPr lang="en-US" dirty="0" err="1"/>
              <a:t>gồm</a:t>
            </a:r>
            <a:r>
              <a:rPr lang="en-US" dirty="0"/>
              <a:t> </a:t>
            </a:r>
            <a:r>
              <a:rPr lang="en-US" dirty="0" err="1"/>
              <a:t>có</a:t>
            </a:r>
            <a:r>
              <a:rPr lang="en-US" dirty="0"/>
              <a:t> ID, Name, Address, Phone Number. </a:t>
            </a:r>
            <a:endParaRPr lang="vi-VN" dirty="0" smtClean="0"/>
          </a:p>
          <a:p>
            <a:r>
              <a:rPr lang="vi-VN" dirty="0" smtClean="0"/>
              <a:t>- </a:t>
            </a:r>
            <a:r>
              <a:rPr lang="en-US" dirty="0" err="1" smtClean="0"/>
              <a:t>Khi</a:t>
            </a:r>
            <a:r>
              <a:rPr lang="en-US" dirty="0" smtClean="0"/>
              <a:t> </a:t>
            </a:r>
            <a:r>
              <a:rPr lang="en-US" dirty="0" err="1"/>
              <a:t>khách</a:t>
            </a:r>
            <a:r>
              <a:rPr lang="en-US" dirty="0"/>
              <a:t> </a:t>
            </a:r>
            <a:r>
              <a:rPr lang="en-US" dirty="0" err="1"/>
              <a:t>mua</a:t>
            </a:r>
            <a:r>
              <a:rPr lang="en-US" dirty="0"/>
              <a:t> </a:t>
            </a:r>
            <a:r>
              <a:rPr lang="en-US" dirty="0" err="1"/>
              <a:t>hàng</a:t>
            </a:r>
            <a:r>
              <a:rPr lang="en-US" dirty="0"/>
              <a:t> </a:t>
            </a:r>
            <a:r>
              <a:rPr lang="en-US" dirty="0" err="1"/>
              <a:t>nhân</a:t>
            </a:r>
            <a:r>
              <a:rPr lang="en-US" dirty="0"/>
              <a:t> </a:t>
            </a:r>
            <a:r>
              <a:rPr lang="en-US" dirty="0" err="1"/>
              <a:t>viên</a:t>
            </a:r>
            <a:r>
              <a:rPr lang="en-US" dirty="0"/>
              <a:t> </a:t>
            </a:r>
            <a:r>
              <a:rPr lang="en-US" dirty="0" err="1"/>
              <a:t>lập</a:t>
            </a:r>
            <a:r>
              <a:rPr lang="en-US" dirty="0"/>
              <a:t> </a:t>
            </a:r>
            <a:r>
              <a:rPr lang="en-US" dirty="0" err="1"/>
              <a:t>một</a:t>
            </a:r>
            <a:r>
              <a:rPr lang="en-US" dirty="0"/>
              <a:t> hay </a:t>
            </a:r>
            <a:r>
              <a:rPr lang="en-US" dirty="0" err="1"/>
              <a:t>nhiều</a:t>
            </a:r>
            <a:r>
              <a:rPr lang="en-US" dirty="0"/>
              <a:t> </a:t>
            </a:r>
            <a:r>
              <a:rPr lang="en-US" dirty="0" err="1"/>
              <a:t>hóa</a:t>
            </a:r>
            <a:r>
              <a:rPr lang="en-US" dirty="0"/>
              <a:t> </a:t>
            </a:r>
            <a:r>
              <a:rPr lang="en-US" dirty="0" err="1"/>
              <a:t>đơn</a:t>
            </a:r>
            <a:r>
              <a:rPr lang="en-US" dirty="0"/>
              <a:t> </a:t>
            </a:r>
            <a:r>
              <a:rPr lang="en-US" dirty="0" err="1"/>
              <a:t>nếu</a:t>
            </a:r>
            <a:r>
              <a:rPr lang="en-US" dirty="0"/>
              <a:t> </a:t>
            </a:r>
            <a:r>
              <a:rPr lang="en-US" dirty="0" err="1"/>
              <a:t>khách</a:t>
            </a:r>
            <a:r>
              <a:rPr lang="en-US" dirty="0"/>
              <a:t> </a:t>
            </a:r>
            <a:r>
              <a:rPr lang="en-US" dirty="0" err="1"/>
              <a:t>mua</a:t>
            </a:r>
            <a:r>
              <a:rPr lang="en-US" dirty="0"/>
              <a:t> </a:t>
            </a:r>
            <a:r>
              <a:rPr lang="en-US" dirty="0" err="1"/>
              <a:t>nhiều</a:t>
            </a:r>
            <a:r>
              <a:rPr lang="en-US" dirty="0"/>
              <a:t> </a:t>
            </a:r>
            <a:r>
              <a:rPr lang="en-US" dirty="0" err="1"/>
              <a:t>hàng</a:t>
            </a:r>
            <a:r>
              <a:rPr lang="en-US" dirty="0"/>
              <a:t>. </a:t>
            </a:r>
            <a:endParaRPr lang="vi-VN" dirty="0" smtClean="0"/>
          </a:p>
          <a:p>
            <a:r>
              <a:rPr lang="vi-VN" dirty="0" smtClean="0"/>
              <a:t>- </a:t>
            </a:r>
            <a:r>
              <a:rPr lang="en-US" dirty="0" err="1" smtClean="0"/>
              <a:t>Thuộc</a:t>
            </a:r>
            <a:r>
              <a:rPr lang="en-US" dirty="0" smtClean="0"/>
              <a:t> </a:t>
            </a:r>
            <a:r>
              <a:rPr lang="en-US" dirty="0" err="1"/>
              <a:t>tính</a:t>
            </a:r>
            <a:r>
              <a:rPr lang="en-US" dirty="0"/>
              <a:t> </a:t>
            </a:r>
            <a:r>
              <a:rPr lang="en-US" dirty="0" err="1"/>
              <a:t>hóa</a:t>
            </a:r>
            <a:r>
              <a:rPr lang="en-US" dirty="0"/>
              <a:t> </a:t>
            </a:r>
            <a:r>
              <a:rPr lang="en-US" dirty="0" err="1"/>
              <a:t>đơn</a:t>
            </a:r>
            <a:r>
              <a:rPr lang="en-US" dirty="0"/>
              <a:t> (Bill) </a:t>
            </a:r>
            <a:r>
              <a:rPr lang="en-US" dirty="0" err="1"/>
              <a:t>gồm</a:t>
            </a:r>
            <a:r>
              <a:rPr lang="en-US" dirty="0"/>
              <a:t> </a:t>
            </a:r>
            <a:r>
              <a:rPr lang="en-US" dirty="0" err="1"/>
              <a:t>có</a:t>
            </a:r>
            <a:r>
              <a:rPr lang="en-US" dirty="0"/>
              <a:t> ID, Total Money, </a:t>
            </a:r>
            <a:r>
              <a:rPr lang="en-US" dirty="0" err="1"/>
              <a:t>DateOfBill</a:t>
            </a:r>
            <a:r>
              <a:rPr lang="en-US" dirty="0" smtClean="0"/>
              <a:t>.</a:t>
            </a:r>
            <a:endParaRPr lang="vi-VN" dirty="0" smtClean="0"/>
          </a:p>
          <a:p>
            <a:r>
              <a:rPr lang="vi-VN" dirty="0" smtClean="0"/>
              <a:t>- </a:t>
            </a:r>
            <a:r>
              <a:rPr lang="en-US" dirty="0" err="1" smtClean="0"/>
              <a:t>Trong</a:t>
            </a:r>
            <a:r>
              <a:rPr lang="en-US" dirty="0" smtClean="0"/>
              <a:t> </a:t>
            </a:r>
            <a:r>
              <a:rPr lang="en-US" dirty="0" err="1"/>
              <a:t>hóa</a:t>
            </a:r>
            <a:r>
              <a:rPr lang="en-US" dirty="0"/>
              <a:t> </a:t>
            </a:r>
            <a:r>
              <a:rPr lang="en-US" dirty="0" err="1"/>
              <a:t>đơn</a:t>
            </a:r>
            <a:r>
              <a:rPr lang="en-US" dirty="0"/>
              <a:t> </a:t>
            </a:r>
            <a:r>
              <a:rPr lang="en-US" dirty="0" err="1"/>
              <a:t>có</a:t>
            </a:r>
            <a:r>
              <a:rPr lang="en-US" dirty="0"/>
              <a:t> </a:t>
            </a:r>
            <a:r>
              <a:rPr lang="en-US" dirty="0" err="1"/>
              <a:t>một</a:t>
            </a:r>
            <a:r>
              <a:rPr lang="en-US" dirty="0"/>
              <a:t> hay </a:t>
            </a:r>
            <a:r>
              <a:rPr lang="en-US" dirty="0" err="1"/>
              <a:t>nhiều</a:t>
            </a:r>
            <a:r>
              <a:rPr lang="en-US" dirty="0"/>
              <a:t> chi </a:t>
            </a:r>
            <a:r>
              <a:rPr lang="en-US" dirty="0" err="1"/>
              <a:t>tiết</a:t>
            </a:r>
            <a:r>
              <a:rPr lang="en-US" dirty="0"/>
              <a:t> </a:t>
            </a:r>
            <a:r>
              <a:rPr lang="en-US" dirty="0" err="1"/>
              <a:t>hóa</a:t>
            </a:r>
            <a:r>
              <a:rPr lang="en-US" dirty="0"/>
              <a:t> </a:t>
            </a:r>
            <a:r>
              <a:rPr lang="en-US" dirty="0" err="1"/>
              <a:t>đơn</a:t>
            </a:r>
            <a:r>
              <a:rPr lang="en-US" dirty="0"/>
              <a:t> (</a:t>
            </a:r>
            <a:r>
              <a:rPr lang="en-US" dirty="0" err="1"/>
              <a:t>BillDetail</a:t>
            </a:r>
            <a:r>
              <a:rPr lang="en-US" dirty="0"/>
              <a:t>) </a:t>
            </a:r>
            <a:r>
              <a:rPr lang="en-US" dirty="0" err="1"/>
              <a:t>nếu</a:t>
            </a:r>
            <a:r>
              <a:rPr lang="en-US" dirty="0"/>
              <a:t> </a:t>
            </a:r>
            <a:r>
              <a:rPr lang="en-US" dirty="0" err="1"/>
              <a:t>người</a:t>
            </a:r>
            <a:r>
              <a:rPr lang="en-US" dirty="0"/>
              <a:t> </a:t>
            </a:r>
            <a:r>
              <a:rPr lang="en-US" dirty="0" err="1"/>
              <a:t>mua</a:t>
            </a:r>
            <a:r>
              <a:rPr lang="en-US" dirty="0"/>
              <a:t> </a:t>
            </a:r>
            <a:r>
              <a:rPr lang="en-US" dirty="0" err="1"/>
              <a:t>mua</a:t>
            </a:r>
            <a:r>
              <a:rPr lang="en-US" dirty="0"/>
              <a:t> </a:t>
            </a:r>
            <a:r>
              <a:rPr lang="en-US" dirty="0" err="1"/>
              <a:t>nhiều</a:t>
            </a:r>
            <a:r>
              <a:rPr lang="en-US" dirty="0"/>
              <a:t> laptop </a:t>
            </a:r>
            <a:r>
              <a:rPr lang="en-US" dirty="0" err="1"/>
              <a:t>có</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IDLaptop</a:t>
            </a:r>
            <a:r>
              <a:rPr lang="en-US" dirty="0"/>
              <a:t> , Amount </a:t>
            </a:r>
            <a:r>
              <a:rPr lang="en-US" dirty="0" err="1"/>
              <a:t>và</a:t>
            </a:r>
            <a:r>
              <a:rPr lang="en-US" dirty="0"/>
              <a:t> Into Money. </a:t>
            </a:r>
            <a:endParaRPr lang="vi-VN" dirty="0" smtClean="0"/>
          </a:p>
          <a:p>
            <a:r>
              <a:rPr lang="vi-VN" dirty="0" smtClean="0"/>
              <a:t>- </a:t>
            </a:r>
            <a:r>
              <a:rPr lang="en-US" dirty="0" err="1" smtClean="0"/>
              <a:t>Trong</a:t>
            </a:r>
            <a:r>
              <a:rPr lang="en-US" dirty="0" smtClean="0"/>
              <a:t> </a:t>
            </a:r>
            <a:r>
              <a:rPr lang="en-US" dirty="0"/>
              <a:t>chi </a:t>
            </a:r>
            <a:r>
              <a:rPr lang="en-US" dirty="0" err="1"/>
              <a:t>tiết</a:t>
            </a:r>
            <a:r>
              <a:rPr lang="en-US" dirty="0"/>
              <a:t> </a:t>
            </a:r>
            <a:r>
              <a:rPr lang="en-US" dirty="0" err="1"/>
              <a:t>hóa</a:t>
            </a:r>
            <a:r>
              <a:rPr lang="en-US" dirty="0"/>
              <a:t> </a:t>
            </a:r>
            <a:r>
              <a:rPr lang="en-US" dirty="0" err="1"/>
              <a:t>đơn</a:t>
            </a:r>
            <a:r>
              <a:rPr lang="en-US" dirty="0"/>
              <a:t> </a:t>
            </a:r>
            <a:r>
              <a:rPr lang="en-US" dirty="0" err="1"/>
              <a:t>có</a:t>
            </a:r>
            <a:r>
              <a:rPr lang="en-US" dirty="0"/>
              <a:t> </a:t>
            </a:r>
            <a:r>
              <a:rPr lang="en-US" dirty="0" err="1"/>
              <a:t>một</a:t>
            </a:r>
            <a:r>
              <a:rPr lang="en-US" dirty="0"/>
              <a:t> hay </a:t>
            </a:r>
            <a:r>
              <a:rPr lang="en-US" dirty="0" err="1"/>
              <a:t>nhiều</a:t>
            </a:r>
            <a:r>
              <a:rPr lang="en-US" dirty="0"/>
              <a:t> </a:t>
            </a:r>
            <a:r>
              <a:rPr lang="en-US" dirty="0" err="1"/>
              <a:t>mặt</a:t>
            </a:r>
            <a:r>
              <a:rPr lang="en-US" dirty="0"/>
              <a:t> </a:t>
            </a:r>
            <a:r>
              <a:rPr lang="en-US" dirty="0" err="1"/>
              <a:t>hàng</a:t>
            </a:r>
            <a:r>
              <a:rPr lang="en-US" dirty="0"/>
              <a:t> laptop </a:t>
            </a:r>
            <a:r>
              <a:rPr lang="en-US" dirty="0" err="1"/>
              <a:t>có</a:t>
            </a:r>
            <a:r>
              <a:rPr lang="en-US" dirty="0"/>
              <a:t> </a:t>
            </a:r>
            <a:r>
              <a:rPr lang="en-US" dirty="0" err="1"/>
              <a:t>các</a:t>
            </a:r>
            <a:r>
              <a:rPr lang="en-US" dirty="0"/>
              <a:t> </a:t>
            </a:r>
            <a:r>
              <a:rPr lang="en-US" dirty="0" err="1"/>
              <a:t>thuộc</a:t>
            </a:r>
            <a:r>
              <a:rPr lang="en-US" dirty="0"/>
              <a:t> </a:t>
            </a:r>
            <a:r>
              <a:rPr lang="en-US" dirty="0" err="1"/>
              <a:t>tính</a:t>
            </a:r>
            <a:r>
              <a:rPr lang="en-US" dirty="0"/>
              <a:t> ID </a:t>
            </a:r>
            <a:r>
              <a:rPr lang="en-US" dirty="0" err="1"/>
              <a:t>và</a:t>
            </a:r>
            <a:r>
              <a:rPr lang="en-US" dirty="0"/>
              <a:t> Name, Brand, </a:t>
            </a:r>
            <a:r>
              <a:rPr lang="en-US" dirty="0" err="1"/>
              <a:t>UnitPrice</a:t>
            </a:r>
            <a:r>
              <a:rPr lang="en-US" dirty="0" smtClean="0"/>
              <a:t>.</a:t>
            </a:r>
            <a:endParaRPr lang="vi-VN" dirty="0" smtClean="0"/>
          </a:p>
          <a:p>
            <a:r>
              <a:rPr lang="vi-VN" dirty="0" smtClean="0"/>
              <a:t>- </a:t>
            </a:r>
            <a:r>
              <a:rPr lang="en-US" dirty="0" err="1" smtClean="0"/>
              <a:t>Mặt</a:t>
            </a:r>
            <a:r>
              <a:rPr lang="en-US" dirty="0" smtClean="0"/>
              <a:t> </a:t>
            </a:r>
            <a:r>
              <a:rPr lang="en-US" dirty="0" err="1"/>
              <a:t>hàng</a:t>
            </a:r>
            <a:r>
              <a:rPr lang="en-US" dirty="0"/>
              <a:t> laptop </a:t>
            </a:r>
            <a:r>
              <a:rPr lang="en-US" dirty="0" err="1"/>
              <a:t>có</a:t>
            </a:r>
            <a:r>
              <a:rPr lang="en-US" dirty="0"/>
              <a:t> </a:t>
            </a:r>
            <a:r>
              <a:rPr lang="en-US" dirty="0" err="1"/>
              <a:t>cấu</a:t>
            </a:r>
            <a:r>
              <a:rPr lang="en-US" dirty="0"/>
              <a:t> </a:t>
            </a:r>
            <a:r>
              <a:rPr lang="en-US" dirty="0" err="1"/>
              <a:t>hình</a:t>
            </a:r>
            <a:r>
              <a:rPr lang="en-US" dirty="0"/>
              <a:t> (</a:t>
            </a:r>
            <a:r>
              <a:rPr lang="en-US" dirty="0" err="1"/>
              <a:t>Config</a:t>
            </a:r>
            <a:r>
              <a:rPr lang="en-US" dirty="0"/>
              <a:t>) </a:t>
            </a:r>
            <a:r>
              <a:rPr lang="en-US" dirty="0" err="1"/>
              <a:t>gồm</a:t>
            </a:r>
            <a:r>
              <a:rPr lang="en-US" dirty="0"/>
              <a:t> </a:t>
            </a:r>
            <a:r>
              <a:rPr lang="en-US" dirty="0" err="1"/>
              <a:t>các</a:t>
            </a:r>
            <a:r>
              <a:rPr lang="en-US" dirty="0"/>
              <a:t> </a:t>
            </a:r>
            <a:r>
              <a:rPr lang="en-US" dirty="0" err="1"/>
              <a:t>thuộc</a:t>
            </a:r>
            <a:r>
              <a:rPr lang="en-US" dirty="0"/>
              <a:t> </a:t>
            </a:r>
            <a:r>
              <a:rPr lang="en-US" dirty="0" err="1"/>
              <a:t>tính</a:t>
            </a:r>
            <a:r>
              <a:rPr lang="en-US" dirty="0"/>
              <a:t> ID, CPU, RAM, </a:t>
            </a:r>
            <a:r>
              <a:rPr lang="en-US" dirty="0" err="1"/>
              <a:t>HardDisk</a:t>
            </a:r>
            <a:r>
              <a:rPr lang="en-US" dirty="0"/>
              <a:t>, VGA, </a:t>
            </a:r>
            <a:r>
              <a:rPr lang="en-US" dirty="0" err="1"/>
              <a:t>Screensize</a:t>
            </a:r>
            <a:r>
              <a:rPr lang="en-US" dirty="0"/>
              <a:t>, </a:t>
            </a:r>
            <a:r>
              <a:rPr lang="en-US" dirty="0" err="1"/>
              <a:t>ScreenResolution</a:t>
            </a:r>
            <a:r>
              <a:rPr lang="en-US" dirty="0"/>
              <a:t>.</a:t>
            </a:r>
          </a:p>
          <a:p>
            <a:endParaRPr lang="en-US" dirty="0"/>
          </a:p>
        </p:txBody>
      </p:sp>
    </p:spTree>
    <p:extLst>
      <p:ext uri="{BB962C8B-B14F-4D97-AF65-F5344CB8AC3E}">
        <p14:creationId xmlns:p14="http://schemas.microsoft.com/office/powerpoint/2010/main" val="4251364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23965" y="813916"/>
            <a:ext cx="10530672" cy="53254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1" name="文本框 10"/>
          <p:cNvSpPr txBox="1"/>
          <p:nvPr/>
        </p:nvSpPr>
        <p:spPr>
          <a:xfrm>
            <a:off x="2884534" y="3192260"/>
            <a:ext cx="6422929" cy="1200329"/>
          </a:xfrm>
          <a:prstGeom prst="rect">
            <a:avLst/>
          </a:prstGeom>
          <a:noFill/>
        </p:spPr>
        <p:txBody>
          <a:bodyPr wrap="square" rtlCol="0">
            <a:spAutoFit/>
          </a:bodyPr>
          <a:lstStyle/>
          <a:p>
            <a:pPr algn="ctr"/>
            <a:r>
              <a:rPr lang="en-US" altLang="zh-CN" sz="3600" dirty="0">
                <a:latin typeface="Arial" panose="020B0604020202020204" pitchFamily="34" charset="0"/>
                <a:ea typeface="Arial" panose="020B0604020202020204" pitchFamily="34" charset="0"/>
                <a:cs typeface="Arial" panose="020B0604020202020204" pitchFamily="34" charset="0"/>
              </a:rPr>
              <a:t>CÁC THỰC THỂ VÀ THUỘC TÍNH</a:t>
            </a:r>
            <a:endParaRPr lang="zh-CN" altLang="en-US" sz="3600" dirty="0">
              <a:latin typeface="Arial" panose="020B0604020202020204" pitchFamily="34" charset="0"/>
              <a:ea typeface="Arial" panose="020B0604020202020204" pitchFamily="34" charset="0"/>
              <a:cs typeface="Arial" panose="020B0604020202020204" pitchFamily="34" charset="0"/>
            </a:endParaRPr>
          </a:p>
        </p:txBody>
      </p:sp>
      <p:sp>
        <p:nvSpPr>
          <p:cNvPr id="14" name="矩形 13"/>
          <p:cNvSpPr/>
          <p:nvPr/>
        </p:nvSpPr>
        <p:spPr>
          <a:xfrm>
            <a:off x="2382553" y="4352867"/>
            <a:ext cx="7644384" cy="368300"/>
          </a:xfrm>
          <a:prstGeom prst="rect">
            <a:avLst/>
          </a:prstGeom>
          <a:noFill/>
        </p:spPr>
        <p:txBody>
          <a:bodyPr wrap="square" rtlCol="0">
            <a:spAutoFit/>
          </a:bodyPr>
          <a:lstStyle/>
          <a:p>
            <a:pPr algn="dist"/>
            <a:r>
              <a:rPr lang="en-US" altLang="zh-CN" dirty="0">
                <a:solidFill>
                  <a:schemeClr val="tx1">
                    <a:lumMod val="50000"/>
                    <a:lumOff val="50000"/>
                  </a:schemeClr>
                </a:solidFill>
                <a:latin typeface="Arial" panose="020B0604020202020204" pitchFamily="34" charset="0"/>
                <a:ea typeface="Arial" panose="020B0604020202020204" pitchFamily="34" charset="0"/>
              </a:rPr>
              <a:t>BÁO CÁO C</a:t>
            </a:r>
            <a:r>
              <a:rPr lang="vi-VN" altLang="zh-CN" dirty="0">
                <a:solidFill>
                  <a:schemeClr val="tx1">
                    <a:lumMod val="50000"/>
                    <a:lumOff val="50000"/>
                  </a:schemeClr>
                </a:solidFill>
                <a:latin typeface="Arial" panose="020B0604020202020204" pitchFamily="34" charset="0"/>
                <a:ea typeface="Arial" panose="020B0604020202020204" pitchFamily="34" charset="0"/>
              </a:rPr>
              <a:t>Ơ</a:t>
            </a:r>
            <a:r>
              <a:rPr lang="en-US" altLang="zh-CN" dirty="0">
                <a:solidFill>
                  <a:schemeClr val="tx1">
                    <a:lumMod val="50000"/>
                    <a:lumOff val="50000"/>
                  </a:schemeClr>
                </a:solidFill>
                <a:latin typeface="Arial" panose="020B0604020202020204" pitchFamily="34" charset="0"/>
                <a:ea typeface="Arial" panose="020B0604020202020204" pitchFamily="34" charset="0"/>
              </a:rPr>
              <a:t> SỞ DỮ LIỆU</a:t>
            </a:r>
            <a:endParaRPr lang="zh-CN" altLang="en-US"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2" name="文本框 1"/>
          <p:cNvSpPr txBox="1"/>
          <p:nvPr/>
        </p:nvSpPr>
        <p:spPr>
          <a:xfrm>
            <a:off x="5562727" y="1690971"/>
            <a:ext cx="1176368" cy="1107996"/>
          </a:xfrm>
          <a:prstGeom prst="rect">
            <a:avLst/>
          </a:prstGeom>
          <a:noFill/>
        </p:spPr>
        <p:txBody>
          <a:bodyPr wrap="square" rtlCol="0">
            <a:spAutoFit/>
          </a:bodyPr>
          <a:lstStyle/>
          <a:p>
            <a:r>
              <a:rPr lang="en-US" altLang="zh-CN" sz="6600" b="1" dirty="0" smtClean="0">
                <a:solidFill>
                  <a:srgbClr val="EC8893"/>
                </a:solidFill>
                <a:latin typeface="Century Gothic" panose="020B0502020202020204" pitchFamily="34" charset="0"/>
              </a:rPr>
              <a:t>0</a:t>
            </a:r>
            <a:r>
              <a:rPr lang="vi-VN" altLang="zh-CN" sz="6600" b="1" dirty="0" smtClean="0">
                <a:solidFill>
                  <a:srgbClr val="EC8893"/>
                </a:solidFill>
                <a:latin typeface="Century Gothic" panose="020B0502020202020204" pitchFamily="34" charset="0"/>
              </a:rPr>
              <a:t>3</a:t>
            </a:r>
            <a:endParaRPr lang="zh-CN" altLang="en-US" sz="6600" b="1" dirty="0">
              <a:solidFill>
                <a:srgbClr val="EC8893"/>
              </a:solidFill>
              <a:latin typeface="Century Gothic" panose="020B0502020202020204" pitchFamily="34" charset="0"/>
            </a:endParaRPr>
          </a:p>
        </p:txBody>
      </p:sp>
      <p:sp>
        <p:nvSpPr>
          <p:cNvPr id="4" name="矩形 3"/>
          <p:cNvSpPr/>
          <p:nvPr/>
        </p:nvSpPr>
        <p:spPr>
          <a:xfrm>
            <a:off x="5452905" y="1676105"/>
            <a:ext cx="1286189" cy="1137728"/>
          </a:xfrm>
          <a:prstGeom prst="rect">
            <a:avLst/>
          </a:pr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767754" y="3125037"/>
            <a:ext cx="552659" cy="0"/>
          </a:xfrm>
          <a:prstGeom prst="line">
            <a:avLst/>
          </a:prstGeom>
          <a:ln>
            <a:solidFill>
              <a:srgbClr val="EC889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grpSp>
        <p:nvGrpSpPr>
          <p:cNvPr id="2" name="组合 1"/>
          <p:cNvGrpSpPr/>
          <p:nvPr/>
        </p:nvGrpSpPr>
        <p:grpSpPr>
          <a:xfrm>
            <a:off x="5567449" y="217133"/>
            <a:ext cx="853670" cy="219007"/>
            <a:chOff x="5553997" y="3143384"/>
            <a:chExt cx="853670" cy="219007"/>
          </a:xfrm>
        </p:grpSpPr>
        <p:sp>
          <p:nvSpPr>
            <p:cNvPr id="31" name="flower_90050"/>
            <p:cNvSpPr>
              <a:spLocks noChangeAspect="1"/>
            </p:cNvSpPr>
            <p:nvPr/>
          </p:nvSpPr>
          <p:spPr bwMode="auto">
            <a:xfrm>
              <a:off x="5863958" y="3143384"/>
              <a:ext cx="233749" cy="21900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rgbClr val="EC8893"/>
            </a:solidFill>
            <a:ln>
              <a:noFill/>
            </a:ln>
          </p:spPr>
        </p:sp>
        <p:sp>
          <p:nvSpPr>
            <p:cNvPr id="33" name="flower_90050"/>
            <p:cNvSpPr>
              <a:spLocks noChangeAspect="1"/>
            </p:cNvSpPr>
            <p:nvPr/>
          </p:nvSpPr>
          <p:spPr bwMode="auto">
            <a:xfrm>
              <a:off x="6245009"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sp>
          <p:nvSpPr>
            <p:cNvPr id="34" name="flower_90050"/>
            <p:cNvSpPr>
              <a:spLocks noChangeAspect="1"/>
            </p:cNvSpPr>
            <p:nvPr/>
          </p:nvSpPr>
          <p:spPr bwMode="auto">
            <a:xfrm>
              <a:off x="5553997"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grpSp>
      <p:grpSp>
        <p:nvGrpSpPr>
          <p:cNvPr id="41" name="组合 40"/>
          <p:cNvGrpSpPr/>
          <p:nvPr/>
        </p:nvGrpSpPr>
        <p:grpSpPr>
          <a:xfrm>
            <a:off x="410497" y="2806200"/>
            <a:ext cx="3481579" cy="1588511"/>
            <a:chOff x="480541" y="2455958"/>
            <a:chExt cx="3527901" cy="3640042"/>
          </a:xfrm>
        </p:grpSpPr>
        <p:sp>
          <p:nvSpPr>
            <p:cNvPr id="42" name="矩形 41"/>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80541" y="2455958"/>
              <a:ext cx="3527901" cy="1470766"/>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Employee</a:t>
              </a:r>
              <a:endParaRPr lang="zh-CN" altLang="en-US" dirty="0">
                <a:solidFill>
                  <a:schemeClr val="bg1"/>
                </a:solidFill>
                <a:latin typeface="Arial" panose="020B0604020202020204" pitchFamily="34" charset="0"/>
                <a:ea typeface="Arial" panose="020B0604020202020204" pitchFamily="34" charset="0"/>
              </a:endParaRPr>
            </a:p>
          </p:txBody>
        </p:sp>
      </p:grpSp>
      <p:sp>
        <p:nvSpPr>
          <p:cNvPr id="45" name="矩形 44"/>
          <p:cNvSpPr/>
          <p:nvPr/>
        </p:nvSpPr>
        <p:spPr>
          <a:xfrm>
            <a:off x="4353434" y="3056783"/>
            <a:ext cx="3520800" cy="132788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8177992" y="411890"/>
            <a:ext cx="3527901" cy="1578470"/>
            <a:chOff x="480541" y="2438858"/>
            <a:chExt cx="3527901" cy="3657142"/>
          </a:xfrm>
        </p:grpSpPr>
        <p:sp>
          <p:nvSpPr>
            <p:cNvPr id="48" name="矩形 47"/>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480541" y="2438858"/>
              <a:ext cx="3527901" cy="1425835"/>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Customer</a:t>
              </a:r>
              <a:endParaRPr lang="zh-CN" altLang="en-US" dirty="0">
                <a:solidFill>
                  <a:schemeClr val="bg1"/>
                </a:solidFill>
                <a:latin typeface="Arial" panose="020B0604020202020204" pitchFamily="34" charset="0"/>
                <a:ea typeface="Arial" panose="020B0604020202020204" pitchFamily="34" charset="0"/>
              </a:endParaRPr>
            </a:p>
          </p:txBody>
        </p:sp>
      </p:grpSp>
      <p:sp>
        <p:nvSpPr>
          <p:cNvPr id="59" name="矩形 13"/>
          <p:cNvSpPr>
            <a:spLocks noChangeArrowheads="1"/>
          </p:cNvSpPr>
          <p:nvPr/>
        </p:nvSpPr>
        <p:spPr bwMode="auto">
          <a:xfrm>
            <a:off x="633269" y="3481284"/>
            <a:ext cx="3217278" cy="903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IDEmployee</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Fullname</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Birthday, Gender, Position, Phone Number, 	Address, Email</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71" name="矩形 13"/>
          <p:cNvSpPr>
            <a:spLocks noChangeArrowheads="1"/>
          </p:cNvSpPr>
          <p:nvPr/>
        </p:nvSpPr>
        <p:spPr bwMode="auto">
          <a:xfrm>
            <a:off x="4488327" y="3549107"/>
            <a:ext cx="3258114"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smtClean="0">
                <a:solidFill>
                  <a:schemeClr val="tx1">
                    <a:lumMod val="75000"/>
                    <a:lumOff val="25000"/>
                  </a:schemeClr>
                </a:solidFill>
                <a:latin typeface="Arial" panose="020B0604020202020204" pitchFamily="34" charset="0"/>
                <a:ea typeface="Arial" panose="020B0604020202020204" pitchFamily="34" charset="0"/>
              </a:rPr>
              <a:t>ID, </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Session, Day, </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83" name="矩形 13"/>
          <p:cNvSpPr>
            <a:spLocks noChangeArrowheads="1"/>
          </p:cNvSpPr>
          <p:nvPr/>
        </p:nvSpPr>
        <p:spPr bwMode="auto">
          <a:xfrm>
            <a:off x="8486998" y="1162446"/>
            <a:ext cx="3258114" cy="62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IDCustomer</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Name, Address,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PhoneNumber</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cxnSp>
        <p:nvCxnSpPr>
          <p:cNvPr id="99" name="直接连接符 98"/>
          <p:cNvCxnSpPr/>
          <p:nvPr/>
        </p:nvCxnSpPr>
        <p:spPr>
          <a:xfrm>
            <a:off x="1461757" y="2502406"/>
            <a:ext cx="9311256" cy="0"/>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5" name="组合 40">
            <a:extLst>
              <a:ext uri="{FF2B5EF4-FFF2-40B4-BE49-F238E27FC236}">
                <a16:creationId xmlns:a16="http://schemas.microsoft.com/office/drawing/2014/main" xmlns="" id="{4B899730-28F8-408F-81A5-E8564FABE269}"/>
              </a:ext>
            </a:extLst>
          </p:cNvPr>
          <p:cNvGrpSpPr/>
          <p:nvPr/>
        </p:nvGrpSpPr>
        <p:grpSpPr>
          <a:xfrm>
            <a:off x="4346331" y="4806892"/>
            <a:ext cx="3527901" cy="1748628"/>
            <a:chOff x="480541" y="2455958"/>
            <a:chExt cx="3527901" cy="3640042"/>
          </a:xfrm>
        </p:grpSpPr>
        <p:sp>
          <p:nvSpPr>
            <p:cNvPr id="26" name="矩形 41">
              <a:extLst>
                <a:ext uri="{FF2B5EF4-FFF2-40B4-BE49-F238E27FC236}">
                  <a16:creationId xmlns:a16="http://schemas.microsoft.com/office/drawing/2014/main" xmlns="" id="{59106DD7-CDD6-40D0-AE72-E188BF30A8FD}"/>
                </a:ext>
              </a:extLst>
            </p:cNvPr>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42">
              <a:extLst>
                <a:ext uri="{FF2B5EF4-FFF2-40B4-BE49-F238E27FC236}">
                  <a16:creationId xmlns:a16="http://schemas.microsoft.com/office/drawing/2014/main" xmlns="" id="{ECA84727-5318-4744-AC52-12CE052353C8}"/>
                </a:ext>
              </a:extLst>
            </p:cNvPr>
            <p:cNvSpPr/>
            <p:nvPr/>
          </p:nvSpPr>
          <p:spPr>
            <a:xfrm>
              <a:off x="480541" y="2455958"/>
              <a:ext cx="3527901" cy="1470766"/>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Bill</a:t>
              </a:r>
              <a:endParaRPr lang="zh-CN" altLang="en-US" dirty="0">
                <a:solidFill>
                  <a:schemeClr val="bg1"/>
                </a:solidFill>
                <a:latin typeface="Arial" panose="020B0604020202020204" pitchFamily="34" charset="0"/>
                <a:ea typeface="Arial" panose="020B0604020202020204" pitchFamily="34" charset="0"/>
              </a:endParaRPr>
            </a:p>
          </p:txBody>
        </p:sp>
      </p:grpSp>
      <p:grpSp>
        <p:nvGrpSpPr>
          <p:cNvPr id="28" name="组合 40">
            <a:extLst>
              <a:ext uri="{FF2B5EF4-FFF2-40B4-BE49-F238E27FC236}">
                <a16:creationId xmlns:a16="http://schemas.microsoft.com/office/drawing/2014/main" xmlns="" id="{926C9240-4C92-44FC-B853-8938079C5F50}"/>
              </a:ext>
            </a:extLst>
          </p:cNvPr>
          <p:cNvGrpSpPr/>
          <p:nvPr/>
        </p:nvGrpSpPr>
        <p:grpSpPr>
          <a:xfrm>
            <a:off x="567598" y="466589"/>
            <a:ext cx="3348620" cy="1542004"/>
            <a:chOff x="480541" y="2455958"/>
            <a:chExt cx="3527901" cy="3640042"/>
          </a:xfrm>
        </p:grpSpPr>
        <p:sp>
          <p:nvSpPr>
            <p:cNvPr id="29" name="矩形 41">
              <a:extLst>
                <a:ext uri="{FF2B5EF4-FFF2-40B4-BE49-F238E27FC236}">
                  <a16:creationId xmlns:a16="http://schemas.microsoft.com/office/drawing/2014/main" xmlns="" id="{3EB0B818-F022-4AAF-A198-35DF017C0A34}"/>
                </a:ext>
              </a:extLst>
            </p:cNvPr>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42">
              <a:extLst>
                <a:ext uri="{FF2B5EF4-FFF2-40B4-BE49-F238E27FC236}">
                  <a16:creationId xmlns:a16="http://schemas.microsoft.com/office/drawing/2014/main" xmlns="" id="{D71865A9-EC3C-48CD-AECB-B801ABE981A3}"/>
                </a:ext>
              </a:extLst>
            </p:cNvPr>
            <p:cNvSpPr/>
            <p:nvPr/>
          </p:nvSpPr>
          <p:spPr>
            <a:xfrm>
              <a:off x="480541" y="2455958"/>
              <a:ext cx="3527901" cy="1470767"/>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Laptop</a:t>
              </a:r>
              <a:endParaRPr lang="zh-CN" altLang="en-US" dirty="0">
                <a:solidFill>
                  <a:schemeClr val="bg1"/>
                </a:solidFill>
                <a:latin typeface="Arial" panose="020B0604020202020204" pitchFamily="34" charset="0"/>
                <a:ea typeface="Arial" panose="020B0604020202020204" pitchFamily="34" charset="0"/>
              </a:endParaRPr>
            </a:p>
          </p:txBody>
        </p:sp>
      </p:grpSp>
      <p:grpSp>
        <p:nvGrpSpPr>
          <p:cNvPr id="35" name="组合 43">
            <a:extLst>
              <a:ext uri="{FF2B5EF4-FFF2-40B4-BE49-F238E27FC236}">
                <a16:creationId xmlns:a16="http://schemas.microsoft.com/office/drawing/2014/main" xmlns="" id="{6EAC487A-53FB-4EFD-8653-223EB5F74F39}"/>
              </a:ext>
            </a:extLst>
          </p:cNvPr>
          <p:cNvGrpSpPr/>
          <p:nvPr/>
        </p:nvGrpSpPr>
        <p:grpSpPr>
          <a:xfrm>
            <a:off x="8177992" y="4806892"/>
            <a:ext cx="3567120" cy="1733288"/>
            <a:chOff x="480541" y="2455961"/>
            <a:chExt cx="3527901" cy="3640039"/>
          </a:xfrm>
        </p:grpSpPr>
        <p:sp>
          <p:nvSpPr>
            <p:cNvPr id="36" name="矩形 44">
              <a:extLst>
                <a:ext uri="{FF2B5EF4-FFF2-40B4-BE49-F238E27FC236}">
                  <a16:creationId xmlns:a16="http://schemas.microsoft.com/office/drawing/2014/main" xmlns="" id="{6DA28E45-9953-453A-A996-64092329BEA2}"/>
                </a:ext>
              </a:extLst>
            </p:cNvPr>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45">
              <a:extLst>
                <a:ext uri="{FF2B5EF4-FFF2-40B4-BE49-F238E27FC236}">
                  <a16:creationId xmlns:a16="http://schemas.microsoft.com/office/drawing/2014/main" xmlns="" id="{E7F7DB83-64AA-479C-AAD0-8EF7BFB81F9C}"/>
                </a:ext>
              </a:extLst>
            </p:cNvPr>
            <p:cNvSpPr/>
            <p:nvPr/>
          </p:nvSpPr>
          <p:spPr>
            <a:xfrm>
              <a:off x="480541" y="2455961"/>
              <a:ext cx="3527901" cy="1425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Bill Detail</a:t>
              </a:r>
              <a:endParaRPr lang="zh-CN" altLang="en-US" dirty="0">
                <a:solidFill>
                  <a:schemeClr val="bg1"/>
                </a:solidFill>
                <a:latin typeface="Arial" panose="020B0604020202020204" pitchFamily="34" charset="0"/>
                <a:ea typeface="Arial" panose="020B0604020202020204" pitchFamily="34" charset="0"/>
              </a:endParaRPr>
            </a:p>
          </p:txBody>
        </p:sp>
      </p:grpSp>
      <p:grpSp>
        <p:nvGrpSpPr>
          <p:cNvPr id="38" name="组合 43">
            <a:extLst>
              <a:ext uri="{FF2B5EF4-FFF2-40B4-BE49-F238E27FC236}">
                <a16:creationId xmlns:a16="http://schemas.microsoft.com/office/drawing/2014/main" xmlns="" id="{EBFCC4F5-BBE6-4514-AC26-0F9154EA2F8E}"/>
              </a:ext>
            </a:extLst>
          </p:cNvPr>
          <p:cNvGrpSpPr/>
          <p:nvPr/>
        </p:nvGrpSpPr>
        <p:grpSpPr>
          <a:xfrm>
            <a:off x="410497" y="4806892"/>
            <a:ext cx="3527901" cy="1733287"/>
            <a:chOff x="480541" y="2455961"/>
            <a:chExt cx="3527901" cy="3640039"/>
          </a:xfrm>
        </p:grpSpPr>
        <p:sp>
          <p:nvSpPr>
            <p:cNvPr id="39" name="矩形 44">
              <a:extLst>
                <a:ext uri="{FF2B5EF4-FFF2-40B4-BE49-F238E27FC236}">
                  <a16:creationId xmlns:a16="http://schemas.microsoft.com/office/drawing/2014/main" xmlns="" id="{60BFC415-05ED-4B41-90FD-069608CD8DCA}"/>
                </a:ext>
              </a:extLst>
            </p:cNvPr>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45">
              <a:extLst>
                <a:ext uri="{FF2B5EF4-FFF2-40B4-BE49-F238E27FC236}">
                  <a16:creationId xmlns:a16="http://schemas.microsoft.com/office/drawing/2014/main" xmlns="" id="{54B0C95C-AF6A-41B3-A551-E8BAD876C59F}"/>
                </a:ext>
              </a:extLst>
            </p:cNvPr>
            <p:cNvSpPr/>
            <p:nvPr/>
          </p:nvSpPr>
          <p:spPr>
            <a:xfrm>
              <a:off x="480541" y="2455961"/>
              <a:ext cx="3527901" cy="142584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 	Advisory		</a:t>
              </a:r>
              <a:endParaRPr lang="zh-CN" altLang="en-US" dirty="0">
                <a:solidFill>
                  <a:schemeClr val="bg1"/>
                </a:solidFill>
                <a:latin typeface="Arial" panose="020B0604020202020204" pitchFamily="34" charset="0"/>
                <a:ea typeface="Arial" panose="020B0604020202020204" pitchFamily="34" charset="0"/>
              </a:endParaRPr>
            </a:p>
          </p:txBody>
        </p:sp>
      </p:grpSp>
      <p:grpSp>
        <p:nvGrpSpPr>
          <p:cNvPr id="50" name="组合 43">
            <a:extLst>
              <a:ext uri="{FF2B5EF4-FFF2-40B4-BE49-F238E27FC236}">
                <a16:creationId xmlns:a16="http://schemas.microsoft.com/office/drawing/2014/main" xmlns="" id="{C57B7900-618E-4986-9BB7-2AE9B017911E}"/>
              </a:ext>
            </a:extLst>
          </p:cNvPr>
          <p:cNvGrpSpPr/>
          <p:nvPr/>
        </p:nvGrpSpPr>
        <p:grpSpPr>
          <a:xfrm>
            <a:off x="4353434" y="425984"/>
            <a:ext cx="3527901" cy="1571086"/>
            <a:chOff x="480541" y="2455961"/>
            <a:chExt cx="3527901" cy="3640039"/>
          </a:xfrm>
        </p:grpSpPr>
        <p:sp>
          <p:nvSpPr>
            <p:cNvPr id="51" name="矩形 44">
              <a:extLst>
                <a:ext uri="{FF2B5EF4-FFF2-40B4-BE49-F238E27FC236}">
                  <a16:creationId xmlns:a16="http://schemas.microsoft.com/office/drawing/2014/main" xmlns="" id="{5D274101-6BA8-48F1-8FFD-290F8487E72A}"/>
                </a:ext>
              </a:extLst>
            </p:cNvPr>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45">
              <a:extLst>
                <a:ext uri="{FF2B5EF4-FFF2-40B4-BE49-F238E27FC236}">
                  <a16:creationId xmlns:a16="http://schemas.microsoft.com/office/drawing/2014/main" xmlns="" id="{58F72451-4D3B-4ADF-BDEB-94BFCA7A54B0}"/>
                </a:ext>
              </a:extLst>
            </p:cNvPr>
            <p:cNvSpPr/>
            <p:nvPr/>
          </p:nvSpPr>
          <p:spPr>
            <a:xfrm>
              <a:off x="480541" y="2455961"/>
              <a:ext cx="3527901" cy="1425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rPr>
                <a:t>Config</a:t>
              </a:r>
              <a:endParaRPr lang="zh-CN" altLang="en-US" dirty="0">
                <a:solidFill>
                  <a:schemeClr val="bg1"/>
                </a:solidFill>
                <a:latin typeface="Arial" panose="020B0604020202020204" pitchFamily="34" charset="0"/>
                <a:ea typeface="Arial" panose="020B0604020202020204" pitchFamily="34" charset="0"/>
              </a:endParaRPr>
            </a:p>
          </p:txBody>
        </p:sp>
      </p:grpSp>
      <p:cxnSp>
        <p:nvCxnSpPr>
          <p:cNvPr id="53" name="直接连接符 98">
            <a:extLst>
              <a:ext uri="{FF2B5EF4-FFF2-40B4-BE49-F238E27FC236}">
                <a16:creationId xmlns:a16="http://schemas.microsoft.com/office/drawing/2014/main" xmlns="" id="{EBDC44ED-555B-446B-9524-DB86EC64F652}"/>
              </a:ext>
            </a:extLst>
          </p:cNvPr>
          <p:cNvCxnSpPr>
            <a:cxnSpLocks/>
          </p:cNvCxnSpPr>
          <p:nvPr/>
        </p:nvCxnSpPr>
        <p:spPr>
          <a:xfrm>
            <a:off x="4127384" y="2813582"/>
            <a:ext cx="0" cy="3914389"/>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直接连接符 98">
            <a:extLst>
              <a:ext uri="{FF2B5EF4-FFF2-40B4-BE49-F238E27FC236}">
                <a16:creationId xmlns:a16="http://schemas.microsoft.com/office/drawing/2014/main" xmlns="" id="{E225557B-AB08-4E0A-9A3E-39136E28256A}"/>
              </a:ext>
            </a:extLst>
          </p:cNvPr>
          <p:cNvCxnSpPr>
            <a:cxnSpLocks/>
          </p:cNvCxnSpPr>
          <p:nvPr/>
        </p:nvCxnSpPr>
        <p:spPr>
          <a:xfrm>
            <a:off x="8029663" y="2813582"/>
            <a:ext cx="0" cy="3914389"/>
          </a:xfrm>
          <a:prstGeom prst="line">
            <a:avLst/>
          </a:prstGeom>
          <a:ln w="12700">
            <a:solidFill>
              <a:schemeClr val="tx1">
                <a:lumMod val="65000"/>
                <a:lumOff val="35000"/>
              </a:schemeClr>
            </a:solidFill>
            <a:prstDash val="solid"/>
            <a:headEnd type="diamond"/>
            <a:tailEnd type="diamond"/>
          </a:ln>
        </p:spPr>
        <p:style>
          <a:lnRef idx="1">
            <a:schemeClr val="accent1"/>
          </a:lnRef>
          <a:fillRef idx="0">
            <a:schemeClr val="accent1"/>
          </a:fillRef>
          <a:effectRef idx="0">
            <a:schemeClr val="accent1"/>
          </a:effectRef>
          <a:fontRef idx="minor">
            <a:schemeClr val="tx1"/>
          </a:fontRef>
        </p:style>
      </p:cxnSp>
      <p:sp>
        <p:nvSpPr>
          <p:cNvPr id="55" name="矩形 13">
            <a:extLst>
              <a:ext uri="{FF2B5EF4-FFF2-40B4-BE49-F238E27FC236}">
                <a16:creationId xmlns:a16="http://schemas.microsoft.com/office/drawing/2014/main" xmlns="" id="{8C1743F5-D040-4EDA-86D2-B7B70EABCFF4}"/>
              </a:ext>
            </a:extLst>
          </p:cNvPr>
          <p:cNvSpPr>
            <a:spLocks noChangeArrowheads="1"/>
          </p:cNvSpPr>
          <p:nvPr/>
        </p:nvSpPr>
        <p:spPr bwMode="auto">
          <a:xfrm>
            <a:off x="610925" y="1442523"/>
            <a:ext cx="321727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IDLaptop</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Name, Brand,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UnitPrice</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56" name="矩形 13">
            <a:extLst>
              <a:ext uri="{FF2B5EF4-FFF2-40B4-BE49-F238E27FC236}">
                <a16:creationId xmlns:a16="http://schemas.microsoft.com/office/drawing/2014/main" xmlns="" id="{02C78AF8-7044-435C-9505-CBE141BFACE8}"/>
              </a:ext>
            </a:extLst>
          </p:cNvPr>
          <p:cNvSpPr>
            <a:spLocks noChangeArrowheads="1"/>
          </p:cNvSpPr>
          <p:nvPr/>
        </p:nvSpPr>
        <p:spPr bwMode="auto">
          <a:xfrm>
            <a:off x="4462790" y="1250248"/>
            <a:ext cx="3404341" cy="62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IDLaptop</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CPU, RAM,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HardDisk</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VGA,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ScreenSize</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ScreenResulution</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57" name="矩形 13">
            <a:extLst>
              <a:ext uri="{FF2B5EF4-FFF2-40B4-BE49-F238E27FC236}">
                <a16:creationId xmlns:a16="http://schemas.microsoft.com/office/drawing/2014/main" xmlns="" id="{08644F6D-1A61-4590-A49C-8A44FAEBAA32}"/>
              </a:ext>
            </a:extLst>
          </p:cNvPr>
          <p:cNvSpPr>
            <a:spLocks noChangeArrowheads="1"/>
          </p:cNvSpPr>
          <p:nvPr/>
        </p:nvSpPr>
        <p:spPr bwMode="auto">
          <a:xfrm>
            <a:off x="667281" y="5726404"/>
            <a:ext cx="3217278" cy="3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IDEmployee</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IDCustomer</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58" name="矩形 13">
            <a:extLst>
              <a:ext uri="{FF2B5EF4-FFF2-40B4-BE49-F238E27FC236}">
                <a16:creationId xmlns:a16="http://schemas.microsoft.com/office/drawing/2014/main" xmlns="" id="{6E506A4D-8269-484C-BCFF-024ADAB0B13A}"/>
              </a:ext>
            </a:extLst>
          </p:cNvPr>
          <p:cNvSpPr>
            <a:spLocks noChangeArrowheads="1"/>
          </p:cNvSpPr>
          <p:nvPr/>
        </p:nvSpPr>
        <p:spPr bwMode="auto">
          <a:xfrm>
            <a:off x="4556321" y="5623994"/>
            <a:ext cx="3217278" cy="62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IDBill</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TotalMoney</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IDEmployee</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IDCustomer</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DateOfBill</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sp>
        <p:nvSpPr>
          <p:cNvPr id="60" name="矩形 13">
            <a:extLst>
              <a:ext uri="{FF2B5EF4-FFF2-40B4-BE49-F238E27FC236}">
                <a16:creationId xmlns:a16="http://schemas.microsoft.com/office/drawing/2014/main" xmlns="" id="{ECBAF88C-7FBE-458C-835E-7ADD617D856D}"/>
              </a:ext>
            </a:extLst>
          </p:cNvPr>
          <p:cNvSpPr>
            <a:spLocks noChangeArrowheads="1"/>
          </p:cNvSpPr>
          <p:nvPr/>
        </p:nvSpPr>
        <p:spPr bwMode="auto">
          <a:xfrm>
            <a:off x="8185093" y="5733483"/>
            <a:ext cx="3217278" cy="62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3895" eaLnBrk="0" hangingPunct="0">
              <a:defRPr>
                <a:solidFill>
                  <a:schemeClr val="tx1"/>
                </a:solidFill>
                <a:latin typeface="Calibri" panose="020F0502020204030204" pitchFamily="34" charset="0"/>
                <a:ea typeface="SimSun" panose="02010600030101010101" pitchFamily="2" charset="-122"/>
              </a:defRPr>
            </a:lvl1pPr>
            <a:lvl2pPr defTabSz="683895" eaLnBrk="0" hangingPunct="0">
              <a:defRPr>
                <a:solidFill>
                  <a:schemeClr val="tx1"/>
                </a:solidFill>
                <a:latin typeface="Calibri" panose="020F0502020204030204" pitchFamily="34" charset="0"/>
                <a:ea typeface="SimSun" panose="02010600030101010101" pitchFamily="2" charset="-122"/>
              </a:defRPr>
            </a:lvl2pPr>
            <a:lvl3pPr defTabSz="683895" eaLnBrk="0" hangingPunct="0">
              <a:defRPr>
                <a:solidFill>
                  <a:schemeClr val="tx1"/>
                </a:solidFill>
                <a:latin typeface="Calibri" panose="020F0502020204030204" pitchFamily="34" charset="0"/>
                <a:ea typeface="SimSun" panose="02010600030101010101" pitchFamily="2" charset="-122"/>
              </a:defRPr>
            </a:lvl3pPr>
            <a:lvl4pPr defTabSz="683895" eaLnBrk="0" hangingPunct="0">
              <a:defRPr>
                <a:solidFill>
                  <a:schemeClr val="tx1"/>
                </a:solidFill>
                <a:latin typeface="Calibri" panose="020F0502020204030204" pitchFamily="34" charset="0"/>
                <a:ea typeface="SimSun" panose="02010600030101010101" pitchFamily="2" charset="-122"/>
              </a:defRPr>
            </a:lvl4pPr>
            <a:lvl5pPr defTabSz="683895" eaLnBrk="0" hangingPunct="0">
              <a:defRPr>
                <a:solidFill>
                  <a:schemeClr val="tx1"/>
                </a:solidFill>
                <a:latin typeface="Calibri" panose="020F0502020204030204" pitchFamily="34" charset="0"/>
                <a:ea typeface="SimSun"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marL="285750" indent="-285750">
              <a:lnSpc>
                <a:spcPct val="130000"/>
              </a:lnSpc>
              <a:buFont typeface="Arial" panose="020B0604020202020204" pitchFamily="34" charset="0"/>
              <a:buChar char="•"/>
            </a:pP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IDBill</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t>
            </a:r>
            <a:r>
              <a:rPr kumimoji="1" lang="en-US" altLang="zh-CN" sz="1400" dirty="0" err="1">
                <a:solidFill>
                  <a:schemeClr val="tx1">
                    <a:lumMod val="75000"/>
                    <a:lumOff val="25000"/>
                  </a:schemeClr>
                </a:solidFill>
                <a:latin typeface="Arial" panose="020B0604020202020204" pitchFamily="34" charset="0"/>
                <a:ea typeface="Arial" panose="020B0604020202020204" pitchFamily="34" charset="0"/>
              </a:rPr>
              <a:t>IDLaptop</a:t>
            </a:r>
            <a:r>
              <a:rPr kumimoji="1" lang="en-US" altLang="zh-CN" sz="1400" dirty="0">
                <a:solidFill>
                  <a:schemeClr val="tx1">
                    <a:lumMod val="75000"/>
                    <a:lumOff val="25000"/>
                  </a:schemeClr>
                </a:solidFill>
                <a:latin typeface="Arial" panose="020B0604020202020204" pitchFamily="34" charset="0"/>
                <a:ea typeface="Arial" panose="020B0604020202020204" pitchFamily="34" charset="0"/>
              </a:rPr>
              <a:t>, Amount, Into Money</a:t>
            </a:r>
            <a:endParaRPr kumimoji="1" lang="zh-CN" altLang="en-US" sz="1400" dirty="0">
              <a:solidFill>
                <a:schemeClr val="tx1">
                  <a:lumMod val="75000"/>
                  <a:lumOff val="25000"/>
                </a:schemeClr>
              </a:solidFill>
              <a:latin typeface="Arial" panose="020B0604020202020204" pitchFamily="34" charset="0"/>
              <a:ea typeface="Arial" panose="020B0604020202020204" pitchFamily="34" charset="0"/>
            </a:endParaRPr>
          </a:p>
        </p:txBody>
      </p:sp>
      <p:grpSp>
        <p:nvGrpSpPr>
          <p:cNvPr id="61" name="组合 40">
            <a:extLst>
              <a:ext uri="{FF2B5EF4-FFF2-40B4-BE49-F238E27FC236}">
                <a16:creationId xmlns:a16="http://schemas.microsoft.com/office/drawing/2014/main" xmlns="" id="{4B899730-28F8-408F-81A5-E8564FABE269}"/>
              </a:ext>
            </a:extLst>
          </p:cNvPr>
          <p:cNvGrpSpPr/>
          <p:nvPr/>
        </p:nvGrpSpPr>
        <p:grpSpPr>
          <a:xfrm>
            <a:off x="8194011" y="2636043"/>
            <a:ext cx="3527901" cy="1748628"/>
            <a:chOff x="480541" y="2455958"/>
            <a:chExt cx="3527901" cy="3640042"/>
          </a:xfrm>
        </p:grpSpPr>
        <p:sp>
          <p:nvSpPr>
            <p:cNvPr id="62" name="矩形 41">
              <a:extLst>
                <a:ext uri="{FF2B5EF4-FFF2-40B4-BE49-F238E27FC236}">
                  <a16:creationId xmlns:a16="http://schemas.microsoft.com/office/drawing/2014/main" xmlns="" id="{59106DD7-CDD6-40D0-AE72-E188BF30A8FD}"/>
                </a:ext>
              </a:extLst>
            </p:cNvPr>
            <p:cNvSpPr/>
            <p:nvPr/>
          </p:nvSpPr>
          <p:spPr>
            <a:xfrm>
              <a:off x="480541" y="3019425"/>
              <a:ext cx="3520800" cy="3076575"/>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42">
              <a:extLst>
                <a:ext uri="{FF2B5EF4-FFF2-40B4-BE49-F238E27FC236}">
                  <a16:creationId xmlns:a16="http://schemas.microsoft.com/office/drawing/2014/main" xmlns="" id="{ECA84727-5318-4744-AC52-12CE052353C8}"/>
                </a:ext>
              </a:extLst>
            </p:cNvPr>
            <p:cNvSpPr/>
            <p:nvPr/>
          </p:nvSpPr>
          <p:spPr>
            <a:xfrm>
              <a:off x="480541" y="2455958"/>
              <a:ext cx="3527901" cy="1470766"/>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dirty="0" smtClean="0">
                  <a:solidFill>
                    <a:schemeClr val="bg1"/>
                  </a:solidFill>
                  <a:latin typeface="Arial" panose="020B0604020202020204" pitchFamily="34" charset="0"/>
                  <a:ea typeface="Arial" panose="020B0604020202020204" pitchFamily="34" charset="0"/>
                </a:rPr>
                <a:t>Employee_Shift</a:t>
              </a:r>
              <a:endParaRPr lang="zh-CN" altLang="en-US" dirty="0">
                <a:solidFill>
                  <a:schemeClr val="bg1"/>
                </a:solidFill>
                <a:latin typeface="Arial" panose="020B0604020202020204" pitchFamily="34" charset="0"/>
                <a:ea typeface="Arial" panose="020B0604020202020204" pitchFamily="34" charset="0"/>
              </a:endParaRPr>
            </a:p>
          </p:txBody>
        </p:sp>
      </p:grpSp>
      <p:sp>
        <p:nvSpPr>
          <p:cNvPr id="3" name="TextBox 2"/>
          <p:cNvSpPr txBox="1"/>
          <p:nvPr/>
        </p:nvSpPr>
        <p:spPr>
          <a:xfrm>
            <a:off x="8398431" y="3592042"/>
            <a:ext cx="2790602" cy="307777"/>
          </a:xfrm>
          <a:prstGeom prst="rect">
            <a:avLst/>
          </a:prstGeom>
          <a:noFill/>
        </p:spPr>
        <p:txBody>
          <a:bodyPr wrap="square" rtlCol="0">
            <a:spAutoFit/>
          </a:bodyPr>
          <a:lstStyle/>
          <a:p>
            <a:r>
              <a:rPr lang="vi-VN" sz="1400" dirty="0" smtClean="0"/>
              <a:t>IDEmployee, IDShift</a:t>
            </a:r>
            <a:endParaRPr lang="en-US" sz="1400" dirty="0"/>
          </a:p>
        </p:txBody>
      </p:sp>
      <p:sp>
        <p:nvSpPr>
          <p:cNvPr id="64" name="矩形 42">
            <a:extLst>
              <a:ext uri="{FF2B5EF4-FFF2-40B4-BE49-F238E27FC236}">
                <a16:creationId xmlns:a16="http://schemas.microsoft.com/office/drawing/2014/main" xmlns="" id="{ECA84727-5318-4744-AC52-12CE052353C8}"/>
              </a:ext>
            </a:extLst>
          </p:cNvPr>
          <p:cNvSpPr/>
          <p:nvPr/>
        </p:nvSpPr>
        <p:spPr>
          <a:xfrm>
            <a:off x="4349883" y="2634562"/>
            <a:ext cx="3527901" cy="629454"/>
          </a:xfrm>
          <a:prstGeom prst="rect">
            <a:avLst/>
          </a:prstGeom>
          <a:solidFill>
            <a:srgbClr val="EC8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dirty="0" smtClean="0">
                <a:solidFill>
                  <a:schemeClr val="bg1"/>
                </a:solidFill>
                <a:latin typeface="Arial" panose="020B0604020202020204" pitchFamily="34" charset="0"/>
                <a:ea typeface="Arial" panose="020B0604020202020204" pitchFamily="34" charset="0"/>
              </a:rPr>
              <a:t>Shift</a:t>
            </a:r>
            <a:endParaRPr lang="zh-CN" altLang="en-US"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pic>
        <p:nvPicPr>
          <p:cNvPr id="3" name="图片 2" descr="图片包含 雪花, 户外, 人员, 滑板滑雪&#10;&#10;已生成高可信度的说明"/>
          <p:cNvPicPr>
            <a:picLocks noChangeAspect="1"/>
          </p:cNvPicPr>
          <p:nvPr/>
        </p:nvPicPr>
        <p:blipFill rotWithShape="1">
          <a:blip r:embed="rId2">
            <a:extLst>
              <a:ext uri="{28A0092B-C50C-407E-A947-70E740481C1C}">
                <a14:useLocalDpi xmlns:a14="http://schemas.microsoft.com/office/drawing/2010/main" val="0"/>
              </a:ext>
            </a:extLst>
          </a:blip>
          <a:srcRect b="5760"/>
          <a:stretch>
            <a:fillRect/>
          </a:stretch>
        </p:blipFill>
        <p:spPr>
          <a:xfrm>
            <a:off x="0" y="0"/>
            <a:ext cx="12192000" cy="6858000"/>
          </a:xfrm>
          <a:prstGeom prst="rect">
            <a:avLst/>
          </a:prstGeom>
        </p:spPr>
      </p:pic>
      <p:sp>
        <p:nvSpPr>
          <p:cNvPr id="7" name="矩形 6"/>
          <p:cNvSpPr/>
          <p:nvPr/>
        </p:nvSpPr>
        <p:spPr>
          <a:xfrm>
            <a:off x="823965" y="813916"/>
            <a:ext cx="10530672" cy="532540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鲜花, 花瓶, 餐桌, 植物&#10;&#10;已生成极高可信度的说明"/>
          <p:cNvPicPr>
            <a:picLocks noChangeAspect="1"/>
          </p:cNvPicPr>
          <p:nvPr/>
        </p:nvPicPr>
        <p:blipFill rotWithShape="1">
          <a:blip r:embed="rId3" cstate="print">
            <a:extLst>
              <a:ext uri="{28A0092B-C50C-407E-A947-70E740481C1C}">
                <a14:useLocalDpi xmlns:a14="http://schemas.microsoft.com/office/drawing/2010/main" val="0"/>
              </a:ext>
            </a:extLst>
          </a:blip>
          <a:srcRect l="34371" b="52088"/>
          <a:stretch>
            <a:fillRect/>
          </a:stretch>
        </p:blipFill>
        <p:spPr>
          <a:xfrm>
            <a:off x="8889616" y="11145"/>
            <a:ext cx="3534276" cy="2580186"/>
          </a:xfrm>
          <a:prstGeom prst="rect">
            <a:avLst/>
          </a:prstGeom>
        </p:spPr>
      </p:pic>
      <p:pic>
        <p:nvPicPr>
          <p:cNvPr id="23" name="图片 22" descr="图片包含 鲜花, 花瓶, 餐桌, 植物&#10;&#10;已生成极高可信度的说明"/>
          <p:cNvPicPr>
            <a:picLocks noChangeAspect="1"/>
          </p:cNvPicPr>
          <p:nvPr/>
        </p:nvPicPr>
        <p:blipFill rotWithShape="1">
          <a:blip r:embed="rId4" cstate="print">
            <a:extLst>
              <a:ext uri="{28A0092B-C50C-407E-A947-70E740481C1C}">
                <a14:useLocalDpi xmlns:a14="http://schemas.microsoft.com/office/drawing/2010/main" val="0"/>
              </a:ext>
            </a:extLst>
          </a:blip>
          <a:srcRect l="1845" t="30849" r="27751" b="-2204"/>
          <a:stretch>
            <a:fillRect/>
          </a:stretch>
        </p:blipFill>
        <p:spPr>
          <a:xfrm>
            <a:off x="-30743" y="3547986"/>
            <a:ext cx="3372156" cy="3417759"/>
          </a:xfrm>
          <a:prstGeom prst="rect">
            <a:avLst/>
          </a:prstGeom>
        </p:spPr>
      </p:pic>
      <p:sp>
        <p:nvSpPr>
          <p:cNvPr id="11" name="文本框 10"/>
          <p:cNvSpPr txBox="1"/>
          <p:nvPr/>
        </p:nvSpPr>
        <p:spPr>
          <a:xfrm>
            <a:off x="2687579" y="3141537"/>
            <a:ext cx="6926664" cy="1200329"/>
          </a:xfrm>
          <a:prstGeom prst="rect">
            <a:avLst/>
          </a:prstGeom>
          <a:noFill/>
        </p:spPr>
        <p:txBody>
          <a:bodyPr wrap="square" rtlCol="0">
            <a:spAutoFit/>
          </a:bodyPr>
          <a:lstStyle/>
          <a:p>
            <a:pPr algn="ctr"/>
            <a:r>
              <a:rPr lang="en-US" altLang="zh-CN" sz="3600" dirty="0">
                <a:latin typeface="Arial" panose="020B0604020202020204" pitchFamily="34" charset="0"/>
                <a:ea typeface="Arial" panose="020B0604020202020204" pitchFamily="34" charset="0"/>
                <a:cs typeface="Arial" panose="020B0604020202020204" pitchFamily="34" charset="0"/>
              </a:rPr>
              <a:t>MÔ HÌNH DỮ LIỆU THỰC THỂ LIÊN KẾT</a:t>
            </a:r>
            <a:endParaRPr lang="zh-CN" altLang="en-US" sz="3600" dirty="0">
              <a:latin typeface="Arial" panose="020B0604020202020204" pitchFamily="34" charset="0"/>
              <a:ea typeface="Arial" panose="020B0604020202020204" pitchFamily="34" charset="0"/>
              <a:cs typeface="Arial" panose="020B0604020202020204" pitchFamily="34" charset="0"/>
            </a:endParaRPr>
          </a:p>
        </p:txBody>
      </p:sp>
      <p:sp>
        <p:nvSpPr>
          <p:cNvPr id="14" name="矩形 13"/>
          <p:cNvSpPr/>
          <p:nvPr/>
        </p:nvSpPr>
        <p:spPr>
          <a:xfrm>
            <a:off x="2382553" y="4352867"/>
            <a:ext cx="7644384" cy="368300"/>
          </a:xfrm>
          <a:prstGeom prst="rect">
            <a:avLst/>
          </a:prstGeom>
          <a:noFill/>
        </p:spPr>
        <p:txBody>
          <a:bodyPr wrap="square" rtlCol="0">
            <a:spAutoFit/>
          </a:bodyPr>
          <a:lstStyle/>
          <a:p>
            <a:pPr algn="dist"/>
            <a:r>
              <a:rPr lang="en-US" altLang="zh-CN" dirty="0">
                <a:solidFill>
                  <a:schemeClr val="tx1">
                    <a:lumMod val="50000"/>
                    <a:lumOff val="50000"/>
                  </a:schemeClr>
                </a:solidFill>
                <a:latin typeface="Arial" panose="020B0604020202020204" pitchFamily="34" charset="0"/>
                <a:ea typeface="Arial" panose="020B0604020202020204" pitchFamily="34" charset="0"/>
              </a:rPr>
              <a:t>BÁO CÁO C</a:t>
            </a:r>
            <a:r>
              <a:rPr lang="vi-VN" altLang="zh-CN" dirty="0">
                <a:solidFill>
                  <a:schemeClr val="tx1">
                    <a:lumMod val="50000"/>
                    <a:lumOff val="50000"/>
                  </a:schemeClr>
                </a:solidFill>
                <a:latin typeface="Arial" panose="020B0604020202020204" pitchFamily="34" charset="0"/>
                <a:ea typeface="Arial" panose="020B0604020202020204" pitchFamily="34" charset="0"/>
              </a:rPr>
              <a:t>Ơ</a:t>
            </a:r>
            <a:r>
              <a:rPr lang="en-US" altLang="zh-CN" dirty="0">
                <a:solidFill>
                  <a:schemeClr val="tx1">
                    <a:lumMod val="50000"/>
                    <a:lumOff val="50000"/>
                  </a:schemeClr>
                </a:solidFill>
                <a:latin typeface="Arial" panose="020B0604020202020204" pitchFamily="34" charset="0"/>
                <a:ea typeface="Arial" panose="020B0604020202020204" pitchFamily="34" charset="0"/>
              </a:rPr>
              <a:t> SỞ DỮ LIỆU</a:t>
            </a:r>
            <a:endParaRPr lang="zh-CN" altLang="en-US" dirty="0">
              <a:solidFill>
                <a:schemeClr val="tx1">
                  <a:lumMod val="50000"/>
                  <a:lumOff val="50000"/>
                </a:schemeClr>
              </a:solidFill>
              <a:latin typeface="Arial" panose="020B0604020202020204" pitchFamily="34" charset="0"/>
              <a:ea typeface="Arial" panose="020B0604020202020204" pitchFamily="34" charset="0"/>
            </a:endParaRPr>
          </a:p>
        </p:txBody>
      </p:sp>
      <p:sp>
        <p:nvSpPr>
          <p:cNvPr id="2" name="文本框 1"/>
          <p:cNvSpPr txBox="1"/>
          <p:nvPr/>
        </p:nvSpPr>
        <p:spPr>
          <a:xfrm>
            <a:off x="5562727" y="1690971"/>
            <a:ext cx="1176368" cy="1107996"/>
          </a:xfrm>
          <a:prstGeom prst="rect">
            <a:avLst/>
          </a:prstGeom>
          <a:noFill/>
        </p:spPr>
        <p:txBody>
          <a:bodyPr wrap="square" rtlCol="0">
            <a:spAutoFit/>
          </a:bodyPr>
          <a:lstStyle/>
          <a:p>
            <a:r>
              <a:rPr lang="en-US" altLang="zh-CN" sz="6600" b="1" dirty="0" smtClean="0">
                <a:solidFill>
                  <a:srgbClr val="EC8893"/>
                </a:solidFill>
                <a:latin typeface="Century Gothic" panose="020B0502020202020204" pitchFamily="34" charset="0"/>
              </a:rPr>
              <a:t>0</a:t>
            </a:r>
            <a:r>
              <a:rPr lang="vi-VN" altLang="zh-CN" sz="6600" b="1" dirty="0" smtClean="0">
                <a:solidFill>
                  <a:srgbClr val="EC8893"/>
                </a:solidFill>
                <a:latin typeface="Century Gothic" panose="020B0502020202020204" pitchFamily="34" charset="0"/>
              </a:rPr>
              <a:t>4</a:t>
            </a:r>
            <a:endParaRPr lang="zh-CN" altLang="en-US" sz="6600" b="1" dirty="0">
              <a:solidFill>
                <a:srgbClr val="EC8893"/>
              </a:solidFill>
              <a:latin typeface="Century Gothic" panose="020B0502020202020204" pitchFamily="34" charset="0"/>
            </a:endParaRPr>
          </a:p>
        </p:txBody>
      </p:sp>
      <p:sp>
        <p:nvSpPr>
          <p:cNvPr id="4" name="矩形 3"/>
          <p:cNvSpPr/>
          <p:nvPr/>
        </p:nvSpPr>
        <p:spPr>
          <a:xfrm>
            <a:off x="5452905" y="1676105"/>
            <a:ext cx="1286189" cy="1137728"/>
          </a:xfrm>
          <a:prstGeom prst="rect">
            <a:avLst/>
          </a:prstGeom>
          <a:noFill/>
          <a:ln>
            <a:solidFill>
              <a:srgbClr val="EC8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767754" y="3125037"/>
            <a:ext cx="552659" cy="0"/>
          </a:xfrm>
          <a:prstGeom prst="line">
            <a:avLst/>
          </a:prstGeom>
          <a:ln>
            <a:solidFill>
              <a:srgbClr val="EC889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7"/>
        </a:solidFill>
        <a:effectLst/>
      </p:bgPr>
    </p:bg>
    <p:spTree>
      <p:nvGrpSpPr>
        <p:cNvPr id="1" name=""/>
        <p:cNvGrpSpPr/>
        <p:nvPr/>
      </p:nvGrpSpPr>
      <p:grpSpPr>
        <a:xfrm>
          <a:off x="0" y="0"/>
          <a:ext cx="0" cy="0"/>
          <a:chOff x="0" y="0"/>
          <a:chExt cx="0" cy="0"/>
        </a:xfrm>
      </p:grpSpPr>
      <p:sp>
        <p:nvSpPr>
          <p:cNvPr id="23" name="文本框 22"/>
          <p:cNvSpPr txBox="1"/>
          <p:nvPr/>
        </p:nvSpPr>
        <p:spPr>
          <a:xfrm>
            <a:off x="4060051" y="144011"/>
            <a:ext cx="4286774" cy="954107"/>
          </a:xfrm>
          <a:prstGeom prst="rect">
            <a:avLst/>
          </a:prstGeom>
          <a:noFill/>
        </p:spPr>
        <p:txBody>
          <a:bodyPr wrap="square" rtlCol="0">
            <a:spAutoFit/>
          </a:bodyPr>
          <a:lstStyle/>
          <a:p>
            <a:pPr algn="dist"/>
            <a:r>
              <a:rPr lang="en-US" altLang="zh-CN" sz="2800" dirty="0">
                <a:latin typeface="Arial" panose="020B0604020202020204" pitchFamily="34" charset="0"/>
                <a:ea typeface="Arial" panose="020B0604020202020204" pitchFamily="34" charset="0"/>
              </a:rPr>
              <a:t>MÔ HÌNH DỮ LIỆU THỰC THỂ LIÊN KẾT</a:t>
            </a:r>
            <a:endParaRPr lang="zh-CN" altLang="en-US" sz="2800" dirty="0">
              <a:latin typeface="Arial" panose="020B0604020202020204" pitchFamily="34" charset="0"/>
              <a:ea typeface="Arial" panose="020B0604020202020204" pitchFamily="34" charset="0"/>
            </a:endParaRPr>
          </a:p>
        </p:txBody>
      </p:sp>
      <p:grpSp>
        <p:nvGrpSpPr>
          <p:cNvPr id="2" name="组合 1"/>
          <p:cNvGrpSpPr/>
          <p:nvPr/>
        </p:nvGrpSpPr>
        <p:grpSpPr>
          <a:xfrm>
            <a:off x="5659728" y="1103603"/>
            <a:ext cx="853670" cy="219007"/>
            <a:chOff x="5553997" y="3143384"/>
            <a:chExt cx="853670" cy="219007"/>
          </a:xfrm>
        </p:grpSpPr>
        <p:sp>
          <p:nvSpPr>
            <p:cNvPr id="31" name="flower_90050"/>
            <p:cNvSpPr>
              <a:spLocks noChangeAspect="1"/>
            </p:cNvSpPr>
            <p:nvPr/>
          </p:nvSpPr>
          <p:spPr bwMode="auto">
            <a:xfrm>
              <a:off x="5863958" y="3143384"/>
              <a:ext cx="233749" cy="21900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rgbClr val="EC8893"/>
            </a:solidFill>
            <a:ln>
              <a:noFill/>
            </a:ln>
          </p:spPr>
        </p:sp>
        <p:sp>
          <p:nvSpPr>
            <p:cNvPr id="33" name="flower_90050"/>
            <p:cNvSpPr>
              <a:spLocks noChangeAspect="1"/>
            </p:cNvSpPr>
            <p:nvPr/>
          </p:nvSpPr>
          <p:spPr bwMode="auto">
            <a:xfrm>
              <a:off x="6245009"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sp>
          <p:nvSpPr>
            <p:cNvPr id="34" name="flower_90050"/>
            <p:cNvSpPr>
              <a:spLocks noChangeAspect="1"/>
            </p:cNvSpPr>
            <p:nvPr/>
          </p:nvSpPr>
          <p:spPr bwMode="auto">
            <a:xfrm>
              <a:off x="5553997" y="3176687"/>
              <a:ext cx="162658" cy="1524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7568" h="569251">
                  <a:moveTo>
                    <a:pt x="351720" y="344147"/>
                  </a:moveTo>
                  <a:cubicBezTo>
                    <a:pt x="358021" y="347698"/>
                    <a:pt x="364930" y="350842"/>
                    <a:pt x="372348" y="353683"/>
                  </a:cubicBezTo>
                  <a:cubicBezTo>
                    <a:pt x="400495" y="364436"/>
                    <a:pt x="435552" y="370421"/>
                    <a:pt x="471219" y="370421"/>
                  </a:cubicBezTo>
                  <a:cubicBezTo>
                    <a:pt x="479449" y="370421"/>
                    <a:pt x="487477" y="370117"/>
                    <a:pt x="495200" y="369407"/>
                  </a:cubicBezTo>
                  <a:cubicBezTo>
                    <a:pt x="505971" y="378841"/>
                    <a:pt x="515218" y="388478"/>
                    <a:pt x="522026" y="397912"/>
                  </a:cubicBezTo>
                  <a:cubicBezTo>
                    <a:pt x="547429" y="432809"/>
                    <a:pt x="549563" y="478459"/>
                    <a:pt x="528427" y="514979"/>
                  </a:cubicBezTo>
                  <a:cubicBezTo>
                    <a:pt x="521518" y="511631"/>
                    <a:pt x="513897" y="509704"/>
                    <a:pt x="506072" y="509704"/>
                  </a:cubicBezTo>
                  <a:cubicBezTo>
                    <a:pt x="495505" y="509704"/>
                    <a:pt x="485343" y="513051"/>
                    <a:pt x="476807" y="519239"/>
                  </a:cubicBezTo>
                  <a:cubicBezTo>
                    <a:pt x="461464" y="530297"/>
                    <a:pt x="454148" y="549064"/>
                    <a:pt x="456790" y="566918"/>
                  </a:cubicBezTo>
                  <a:cubicBezTo>
                    <a:pt x="449575" y="568440"/>
                    <a:pt x="442157" y="569251"/>
                    <a:pt x="434739" y="569251"/>
                  </a:cubicBezTo>
                  <a:cubicBezTo>
                    <a:pt x="400190" y="569251"/>
                    <a:pt x="367471" y="552614"/>
                    <a:pt x="347148" y="524717"/>
                  </a:cubicBezTo>
                  <a:cubicBezTo>
                    <a:pt x="328451" y="498950"/>
                    <a:pt x="312701" y="454214"/>
                    <a:pt x="307925" y="413332"/>
                  </a:cubicBezTo>
                  <a:cubicBezTo>
                    <a:pt x="305689" y="393855"/>
                    <a:pt x="305994" y="376406"/>
                    <a:pt x="308636" y="361697"/>
                  </a:cubicBezTo>
                  <a:cubicBezTo>
                    <a:pt x="324996" y="360682"/>
                    <a:pt x="339933" y="354190"/>
                    <a:pt x="351720" y="344147"/>
                  </a:cubicBezTo>
                  <a:close/>
                  <a:moveTo>
                    <a:pt x="255874" y="344147"/>
                  </a:moveTo>
                  <a:cubicBezTo>
                    <a:pt x="263294" y="350538"/>
                    <a:pt x="272034" y="355509"/>
                    <a:pt x="281688" y="358552"/>
                  </a:cubicBezTo>
                  <a:cubicBezTo>
                    <a:pt x="278843" y="375493"/>
                    <a:pt x="278538" y="394969"/>
                    <a:pt x="280977" y="416374"/>
                  </a:cubicBezTo>
                  <a:cubicBezTo>
                    <a:pt x="282603" y="430575"/>
                    <a:pt x="285449" y="444879"/>
                    <a:pt x="289107" y="458979"/>
                  </a:cubicBezTo>
                  <a:cubicBezTo>
                    <a:pt x="281790" y="483021"/>
                    <a:pt x="271627" y="505236"/>
                    <a:pt x="260448" y="520656"/>
                  </a:cubicBezTo>
                  <a:cubicBezTo>
                    <a:pt x="240122" y="548451"/>
                    <a:pt x="207398" y="565087"/>
                    <a:pt x="172844" y="565087"/>
                  </a:cubicBezTo>
                  <a:cubicBezTo>
                    <a:pt x="165426" y="565087"/>
                    <a:pt x="158007" y="564377"/>
                    <a:pt x="150791" y="562855"/>
                  </a:cubicBezTo>
                  <a:cubicBezTo>
                    <a:pt x="153332" y="544900"/>
                    <a:pt x="146015" y="526235"/>
                    <a:pt x="130770" y="515178"/>
                  </a:cubicBezTo>
                  <a:cubicBezTo>
                    <a:pt x="122234" y="508888"/>
                    <a:pt x="112071" y="505642"/>
                    <a:pt x="101502" y="505642"/>
                  </a:cubicBezTo>
                  <a:cubicBezTo>
                    <a:pt x="93676" y="505642"/>
                    <a:pt x="86054" y="507468"/>
                    <a:pt x="79143" y="510917"/>
                  </a:cubicBezTo>
                  <a:cubicBezTo>
                    <a:pt x="58005" y="474297"/>
                    <a:pt x="60037" y="428749"/>
                    <a:pt x="85546" y="393752"/>
                  </a:cubicBezTo>
                  <a:cubicBezTo>
                    <a:pt x="91440" y="385637"/>
                    <a:pt x="99164" y="377318"/>
                    <a:pt x="108209" y="369102"/>
                  </a:cubicBezTo>
                  <a:cubicBezTo>
                    <a:pt x="117254" y="369913"/>
                    <a:pt x="126705" y="370420"/>
                    <a:pt x="136258" y="370420"/>
                  </a:cubicBezTo>
                  <a:lnTo>
                    <a:pt x="136360" y="370420"/>
                  </a:lnTo>
                  <a:cubicBezTo>
                    <a:pt x="172031" y="370420"/>
                    <a:pt x="207093" y="364435"/>
                    <a:pt x="235142" y="353683"/>
                  </a:cubicBezTo>
                  <a:cubicBezTo>
                    <a:pt x="242663" y="350842"/>
                    <a:pt x="249573" y="347698"/>
                    <a:pt x="255874" y="344147"/>
                  </a:cubicBezTo>
                  <a:close/>
                  <a:moveTo>
                    <a:pt x="303784" y="241969"/>
                  </a:moveTo>
                  <a:cubicBezTo>
                    <a:pt x="329467" y="241969"/>
                    <a:pt x="350287" y="262742"/>
                    <a:pt x="350287" y="288366"/>
                  </a:cubicBezTo>
                  <a:cubicBezTo>
                    <a:pt x="350287" y="313990"/>
                    <a:pt x="329467" y="334763"/>
                    <a:pt x="303784" y="334763"/>
                  </a:cubicBezTo>
                  <a:cubicBezTo>
                    <a:pt x="278101" y="334763"/>
                    <a:pt x="257281" y="313990"/>
                    <a:pt x="257281" y="288366"/>
                  </a:cubicBezTo>
                  <a:cubicBezTo>
                    <a:pt x="257281" y="262742"/>
                    <a:pt x="278101" y="241969"/>
                    <a:pt x="303784" y="241969"/>
                  </a:cubicBezTo>
                  <a:close/>
                  <a:moveTo>
                    <a:pt x="500046" y="124477"/>
                  </a:moveTo>
                  <a:cubicBezTo>
                    <a:pt x="530738" y="124477"/>
                    <a:pt x="559803" y="137564"/>
                    <a:pt x="580230" y="159984"/>
                  </a:cubicBezTo>
                  <a:cubicBezTo>
                    <a:pt x="567527" y="172969"/>
                    <a:pt x="562446" y="192346"/>
                    <a:pt x="568238" y="210302"/>
                  </a:cubicBezTo>
                  <a:cubicBezTo>
                    <a:pt x="574133" y="228258"/>
                    <a:pt x="589377" y="241041"/>
                    <a:pt x="607568" y="244084"/>
                  </a:cubicBezTo>
                  <a:cubicBezTo>
                    <a:pt x="603097" y="286083"/>
                    <a:pt x="574539" y="321692"/>
                    <a:pt x="533380" y="335083"/>
                  </a:cubicBezTo>
                  <a:cubicBezTo>
                    <a:pt x="517018" y="340358"/>
                    <a:pt x="494965" y="343300"/>
                    <a:pt x="471184" y="343300"/>
                  </a:cubicBezTo>
                  <a:cubicBezTo>
                    <a:pt x="435919" y="343300"/>
                    <a:pt x="396793" y="336706"/>
                    <a:pt x="368845" y="322706"/>
                  </a:cubicBezTo>
                  <a:cubicBezTo>
                    <a:pt x="374232" y="312460"/>
                    <a:pt x="377382" y="300793"/>
                    <a:pt x="377382" y="288417"/>
                  </a:cubicBezTo>
                  <a:cubicBezTo>
                    <a:pt x="377382" y="280098"/>
                    <a:pt x="375959" y="272084"/>
                    <a:pt x="373418" y="264678"/>
                  </a:cubicBezTo>
                  <a:cubicBezTo>
                    <a:pt x="383378" y="253722"/>
                    <a:pt x="392829" y="240432"/>
                    <a:pt x="401569" y="224910"/>
                  </a:cubicBezTo>
                  <a:cubicBezTo>
                    <a:pt x="415492" y="200360"/>
                    <a:pt x="426366" y="172157"/>
                    <a:pt x="432769" y="145680"/>
                  </a:cubicBezTo>
                  <a:cubicBezTo>
                    <a:pt x="444558" y="138680"/>
                    <a:pt x="456042" y="133201"/>
                    <a:pt x="466611" y="129752"/>
                  </a:cubicBezTo>
                  <a:cubicBezTo>
                    <a:pt x="477485" y="126303"/>
                    <a:pt x="488766" y="124477"/>
                    <a:pt x="500046" y="124477"/>
                  </a:cubicBezTo>
                  <a:close/>
                  <a:moveTo>
                    <a:pt x="107522" y="124477"/>
                  </a:moveTo>
                  <a:cubicBezTo>
                    <a:pt x="118802" y="124477"/>
                    <a:pt x="130083" y="126303"/>
                    <a:pt x="140957" y="129752"/>
                  </a:cubicBezTo>
                  <a:cubicBezTo>
                    <a:pt x="151425" y="133201"/>
                    <a:pt x="163010" y="138680"/>
                    <a:pt x="174799" y="145680"/>
                  </a:cubicBezTo>
                  <a:cubicBezTo>
                    <a:pt x="181202" y="172157"/>
                    <a:pt x="192076" y="200360"/>
                    <a:pt x="205999" y="224910"/>
                  </a:cubicBezTo>
                  <a:cubicBezTo>
                    <a:pt x="214739" y="240432"/>
                    <a:pt x="224190" y="253722"/>
                    <a:pt x="234150" y="264678"/>
                  </a:cubicBezTo>
                  <a:cubicBezTo>
                    <a:pt x="231609" y="272084"/>
                    <a:pt x="230186" y="280098"/>
                    <a:pt x="230186" y="288417"/>
                  </a:cubicBezTo>
                  <a:cubicBezTo>
                    <a:pt x="230186" y="300793"/>
                    <a:pt x="233235" y="312460"/>
                    <a:pt x="238723" y="322706"/>
                  </a:cubicBezTo>
                  <a:cubicBezTo>
                    <a:pt x="210775" y="336706"/>
                    <a:pt x="171649" y="343300"/>
                    <a:pt x="136282" y="343300"/>
                  </a:cubicBezTo>
                  <a:cubicBezTo>
                    <a:pt x="112603" y="343300"/>
                    <a:pt x="90550" y="340358"/>
                    <a:pt x="74086" y="335083"/>
                  </a:cubicBezTo>
                  <a:cubicBezTo>
                    <a:pt x="32927" y="321692"/>
                    <a:pt x="4471" y="286083"/>
                    <a:pt x="0" y="243983"/>
                  </a:cubicBezTo>
                  <a:cubicBezTo>
                    <a:pt x="18191" y="241041"/>
                    <a:pt x="33435" y="228258"/>
                    <a:pt x="39228" y="210302"/>
                  </a:cubicBezTo>
                  <a:cubicBezTo>
                    <a:pt x="45122" y="192346"/>
                    <a:pt x="40041" y="172969"/>
                    <a:pt x="27338" y="159984"/>
                  </a:cubicBezTo>
                  <a:cubicBezTo>
                    <a:pt x="47663" y="137564"/>
                    <a:pt x="76830" y="124477"/>
                    <a:pt x="107522" y="124477"/>
                  </a:cubicBezTo>
                  <a:close/>
                  <a:moveTo>
                    <a:pt x="259565" y="0"/>
                  </a:moveTo>
                  <a:cubicBezTo>
                    <a:pt x="267999" y="16029"/>
                    <a:pt x="284867" y="26883"/>
                    <a:pt x="303768" y="26883"/>
                  </a:cubicBezTo>
                  <a:cubicBezTo>
                    <a:pt x="322669" y="26883"/>
                    <a:pt x="339640" y="16029"/>
                    <a:pt x="348074" y="0"/>
                  </a:cubicBezTo>
                  <a:cubicBezTo>
                    <a:pt x="386689" y="17246"/>
                    <a:pt x="411890" y="55289"/>
                    <a:pt x="411890" y="98505"/>
                  </a:cubicBezTo>
                  <a:cubicBezTo>
                    <a:pt x="411890" y="130359"/>
                    <a:pt x="398273" y="175807"/>
                    <a:pt x="378051" y="211618"/>
                  </a:cubicBezTo>
                  <a:cubicBezTo>
                    <a:pt x="371954" y="222270"/>
                    <a:pt x="365654" y="231806"/>
                    <a:pt x="359049" y="239922"/>
                  </a:cubicBezTo>
                  <a:cubicBezTo>
                    <a:pt x="345534" y="224603"/>
                    <a:pt x="325820" y="214865"/>
                    <a:pt x="303768" y="214865"/>
                  </a:cubicBezTo>
                  <a:cubicBezTo>
                    <a:pt x="281819" y="214865"/>
                    <a:pt x="262003" y="224603"/>
                    <a:pt x="248589" y="239922"/>
                  </a:cubicBezTo>
                  <a:cubicBezTo>
                    <a:pt x="241984" y="231806"/>
                    <a:pt x="235582" y="222270"/>
                    <a:pt x="229587" y="211618"/>
                  </a:cubicBezTo>
                  <a:cubicBezTo>
                    <a:pt x="209365" y="175807"/>
                    <a:pt x="195748" y="130359"/>
                    <a:pt x="195748" y="98505"/>
                  </a:cubicBezTo>
                  <a:cubicBezTo>
                    <a:pt x="195748" y="55289"/>
                    <a:pt x="220847" y="17246"/>
                    <a:pt x="259565" y="0"/>
                  </a:cubicBezTo>
                  <a:close/>
                </a:path>
              </a:pathLst>
            </a:custGeom>
            <a:solidFill>
              <a:schemeClr val="tx1">
                <a:lumMod val="50000"/>
                <a:lumOff val="50000"/>
              </a:schemeClr>
            </a:solidFill>
            <a:ln>
              <a:noFill/>
            </a:ln>
          </p:spPr>
        </p:sp>
      </p:grpSp>
      <p:grpSp>
        <p:nvGrpSpPr>
          <p:cNvPr id="62" name="组合 61"/>
          <p:cNvGrpSpPr/>
          <p:nvPr/>
        </p:nvGrpSpPr>
        <p:grpSpPr>
          <a:xfrm flipH="1">
            <a:off x="120887" y="5268646"/>
            <a:ext cx="2269056" cy="1347561"/>
            <a:chOff x="2197100" y="5726683"/>
            <a:chExt cx="1090613" cy="647700"/>
          </a:xfrm>
          <a:solidFill>
            <a:srgbClr val="EC8893"/>
          </a:solidFill>
        </p:grpSpPr>
        <p:sp>
          <p:nvSpPr>
            <p:cNvPr id="63" name="Freeform 150"/>
            <p:cNvSpPr/>
            <p:nvPr/>
          </p:nvSpPr>
          <p:spPr bwMode="auto">
            <a:xfrm>
              <a:off x="2292350" y="5856858"/>
              <a:ext cx="276225" cy="517525"/>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4"/>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grpSp>
          <p:nvGrpSpPr>
            <p:cNvPr id="64" name="组合 63"/>
            <p:cNvGrpSpPr/>
            <p:nvPr/>
          </p:nvGrpSpPr>
          <p:grpSpPr>
            <a:xfrm>
              <a:off x="2197100" y="5726683"/>
              <a:ext cx="1090613" cy="560388"/>
              <a:chOff x="6122988" y="5173664"/>
              <a:chExt cx="1090613" cy="560388"/>
            </a:xfrm>
            <a:grpFill/>
          </p:grpSpPr>
          <p:sp>
            <p:nvSpPr>
              <p:cNvPr id="65" name="Freeform 147"/>
              <p:cNvSpPr/>
              <p:nvPr/>
            </p:nvSpPr>
            <p:spPr bwMode="auto">
              <a:xfrm>
                <a:off x="6859588" y="5345114"/>
                <a:ext cx="165100" cy="125413"/>
              </a:xfrm>
              <a:custGeom>
                <a:avLst/>
                <a:gdLst>
                  <a:gd name="T0" fmla="*/ 79 w 83"/>
                  <a:gd name="T1" fmla="*/ 25 h 63"/>
                  <a:gd name="T2" fmla="*/ 59 w 83"/>
                  <a:gd name="T3" fmla="*/ 14 h 63"/>
                  <a:gd name="T4" fmla="*/ 3 w 83"/>
                  <a:gd name="T5" fmla="*/ 28 h 63"/>
                  <a:gd name="T6" fmla="*/ 0 w 83"/>
                  <a:gd name="T7" fmla="*/ 31 h 63"/>
                  <a:gd name="T8" fmla="*/ 1 w 83"/>
                  <a:gd name="T9" fmla="*/ 33 h 63"/>
                  <a:gd name="T10" fmla="*/ 37 w 83"/>
                  <a:gd name="T11" fmla="*/ 57 h 63"/>
                  <a:gd name="T12" fmla="*/ 54 w 83"/>
                  <a:gd name="T13" fmla="*/ 44 h 63"/>
                  <a:gd name="T14" fmla="*/ 83 w 83"/>
                  <a:gd name="T15" fmla="*/ 28 h 63"/>
                  <a:gd name="T16" fmla="*/ 79 w 83"/>
                  <a:gd name="T1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79" y="25"/>
                    </a:moveTo>
                    <a:cubicBezTo>
                      <a:pt x="74" y="21"/>
                      <a:pt x="65" y="17"/>
                      <a:pt x="59" y="14"/>
                    </a:cubicBezTo>
                    <a:cubicBezTo>
                      <a:pt x="35" y="0"/>
                      <a:pt x="23" y="14"/>
                      <a:pt x="3" y="28"/>
                    </a:cubicBezTo>
                    <a:cubicBezTo>
                      <a:pt x="1" y="29"/>
                      <a:pt x="1" y="30"/>
                      <a:pt x="0" y="31"/>
                    </a:cubicBezTo>
                    <a:cubicBezTo>
                      <a:pt x="0" y="32"/>
                      <a:pt x="1" y="32"/>
                      <a:pt x="1" y="33"/>
                    </a:cubicBezTo>
                    <a:cubicBezTo>
                      <a:pt x="37" y="57"/>
                      <a:pt x="37" y="57"/>
                      <a:pt x="37" y="57"/>
                    </a:cubicBezTo>
                    <a:cubicBezTo>
                      <a:pt x="45" y="63"/>
                      <a:pt x="51" y="47"/>
                      <a:pt x="54" y="44"/>
                    </a:cubicBezTo>
                    <a:cubicBezTo>
                      <a:pt x="61" y="36"/>
                      <a:pt x="71" y="28"/>
                      <a:pt x="83" y="28"/>
                    </a:cubicBezTo>
                    <a:cubicBezTo>
                      <a:pt x="82" y="27"/>
                      <a:pt x="81" y="26"/>
                      <a:pt x="7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Freeform 148"/>
              <p:cNvSpPr/>
              <p:nvPr/>
            </p:nvSpPr>
            <p:spPr bwMode="auto">
              <a:xfrm>
                <a:off x="7100888" y="5448302"/>
                <a:ext cx="112713" cy="92075"/>
              </a:xfrm>
              <a:custGeom>
                <a:avLst/>
                <a:gdLst>
                  <a:gd name="T0" fmla="*/ 48 w 57"/>
                  <a:gd name="T1" fmla="*/ 46 h 47"/>
                  <a:gd name="T2" fmla="*/ 53 w 57"/>
                  <a:gd name="T3" fmla="*/ 47 h 47"/>
                  <a:gd name="T4" fmla="*/ 54 w 57"/>
                  <a:gd name="T5" fmla="*/ 42 h 47"/>
                  <a:gd name="T6" fmla="*/ 55 w 57"/>
                  <a:gd name="T7" fmla="*/ 36 h 47"/>
                  <a:gd name="T8" fmla="*/ 57 w 57"/>
                  <a:gd name="T9" fmla="*/ 19 h 47"/>
                  <a:gd name="T10" fmla="*/ 57 w 57"/>
                  <a:gd name="T11" fmla="*/ 18 h 47"/>
                  <a:gd name="T12" fmla="*/ 46 w 57"/>
                  <a:gd name="T13" fmla="*/ 16 h 47"/>
                  <a:gd name="T14" fmla="*/ 16 w 57"/>
                  <a:gd name="T15" fmla="*/ 1 h 47"/>
                  <a:gd name="T16" fmla="*/ 13 w 57"/>
                  <a:gd name="T17" fmla="*/ 1 h 47"/>
                  <a:gd name="T18" fmla="*/ 11 w 57"/>
                  <a:gd name="T19" fmla="*/ 2 h 47"/>
                  <a:gd name="T20" fmla="*/ 0 w 57"/>
                  <a:gd name="T21" fmla="*/ 25 h 47"/>
                  <a:gd name="T22" fmla="*/ 0 w 57"/>
                  <a:gd name="T23" fmla="*/ 27 h 47"/>
                  <a:gd name="T24" fmla="*/ 2 w 57"/>
                  <a:gd name="T25" fmla="*/ 29 h 47"/>
                  <a:gd name="T26" fmla="*/ 28 w 57"/>
                  <a:gd name="T27" fmla="*/ 41 h 47"/>
                  <a:gd name="T28" fmla="*/ 48 w 57"/>
                  <a:gd name="T2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7">
                    <a:moveTo>
                      <a:pt x="48" y="46"/>
                    </a:moveTo>
                    <a:cubicBezTo>
                      <a:pt x="49" y="46"/>
                      <a:pt x="51" y="47"/>
                      <a:pt x="53" y="47"/>
                    </a:cubicBezTo>
                    <a:cubicBezTo>
                      <a:pt x="53" y="47"/>
                      <a:pt x="54" y="43"/>
                      <a:pt x="54" y="42"/>
                    </a:cubicBezTo>
                    <a:cubicBezTo>
                      <a:pt x="54" y="40"/>
                      <a:pt x="54" y="38"/>
                      <a:pt x="55" y="36"/>
                    </a:cubicBezTo>
                    <a:cubicBezTo>
                      <a:pt x="55" y="31"/>
                      <a:pt x="57" y="25"/>
                      <a:pt x="57" y="19"/>
                    </a:cubicBezTo>
                    <a:cubicBezTo>
                      <a:pt x="57" y="18"/>
                      <a:pt x="57" y="18"/>
                      <a:pt x="57" y="18"/>
                    </a:cubicBezTo>
                    <a:cubicBezTo>
                      <a:pt x="54" y="16"/>
                      <a:pt x="49" y="17"/>
                      <a:pt x="46" y="16"/>
                    </a:cubicBezTo>
                    <a:cubicBezTo>
                      <a:pt x="35" y="11"/>
                      <a:pt x="26" y="6"/>
                      <a:pt x="16" y="1"/>
                    </a:cubicBezTo>
                    <a:cubicBezTo>
                      <a:pt x="15" y="1"/>
                      <a:pt x="14" y="0"/>
                      <a:pt x="13" y="1"/>
                    </a:cubicBezTo>
                    <a:cubicBezTo>
                      <a:pt x="12" y="1"/>
                      <a:pt x="11" y="1"/>
                      <a:pt x="11" y="2"/>
                    </a:cubicBezTo>
                    <a:cubicBezTo>
                      <a:pt x="0" y="25"/>
                      <a:pt x="0" y="25"/>
                      <a:pt x="0" y="25"/>
                    </a:cubicBezTo>
                    <a:cubicBezTo>
                      <a:pt x="0" y="26"/>
                      <a:pt x="0" y="26"/>
                      <a:pt x="0" y="27"/>
                    </a:cubicBezTo>
                    <a:cubicBezTo>
                      <a:pt x="1" y="28"/>
                      <a:pt x="1" y="28"/>
                      <a:pt x="2" y="29"/>
                    </a:cubicBezTo>
                    <a:cubicBezTo>
                      <a:pt x="11" y="33"/>
                      <a:pt x="19" y="38"/>
                      <a:pt x="28" y="41"/>
                    </a:cubicBezTo>
                    <a:cubicBezTo>
                      <a:pt x="34" y="44"/>
                      <a:pt x="41" y="45"/>
                      <a:pt x="48"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Oval 149"/>
              <p:cNvSpPr>
                <a:spLocks noChangeArrowheads="1"/>
              </p:cNvSpPr>
              <p:nvPr/>
            </p:nvSpPr>
            <p:spPr bwMode="auto">
              <a:xfrm>
                <a:off x="6232526" y="5173664"/>
                <a:ext cx="150813" cy="152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Freeform 151"/>
              <p:cNvSpPr/>
              <p:nvPr/>
            </p:nvSpPr>
            <p:spPr bwMode="auto">
              <a:xfrm>
                <a:off x="6122988" y="5351464"/>
                <a:ext cx="176213" cy="122238"/>
              </a:xfrm>
              <a:custGeom>
                <a:avLst/>
                <a:gdLst>
                  <a:gd name="T0" fmla="*/ 8 w 89"/>
                  <a:gd name="T1" fmla="*/ 27 h 62"/>
                  <a:gd name="T2" fmla="*/ 4 w 89"/>
                  <a:gd name="T3" fmla="*/ 8 h 62"/>
                  <a:gd name="T4" fmla="*/ 23 w 89"/>
                  <a:gd name="T5" fmla="*/ 4 h 62"/>
                  <a:gd name="T6" fmla="*/ 81 w 89"/>
                  <a:gd name="T7" fmla="*/ 35 h 62"/>
                  <a:gd name="T8" fmla="*/ 85 w 89"/>
                  <a:gd name="T9" fmla="*/ 54 h 62"/>
                  <a:gd name="T10" fmla="*/ 66 w 89"/>
                  <a:gd name="T11" fmla="*/ 58 h 62"/>
                  <a:gd name="T12" fmla="*/ 8 w 89"/>
                  <a:gd name="T13" fmla="*/ 27 h 62"/>
                </a:gdLst>
                <a:ahLst/>
                <a:cxnLst>
                  <a:cxn ang="0">
                    <a:pos x="T0" y="T1"/>
                  </a:cxn>
                  <a:cxn ang="0">
                    <a:pos x="T2" y="T3"/>
                  </a:cxn>
                  <a:cxn ang="0">
                    <a:pos x="T4" y="T5"/>
                  </a:cxn>
                  <a:cxn ang="0">
                    <a:pos x="T6" y="T7"/>
                  </a:cxn>
                  <a:cxn ang="0">
                    <a:pos x="T8" y="T9"/>
                  </a:cxn>
                  <a:cxn ang="0">
                    <a:pos x="T10" y="T11"/>
                  </a:cxn>
                  <a:cxn ang="0">
                    <a:pos x="T12" y="T13"/>
                  </a:cxn>
                </a:cxnLst>
                <a:rect l="0" t="0" r="r" b="b"/>
                <a:pathLst>
                  <a:path w="89" h="62">
                    <a:moveTo>
                      <a:pt x="8" y="27"/>
                    </a:moveTo>
                    <a:cubicBezTo>
                      <a:pt x="2" y="23"/>
                      <a:pt x="0" y="14"/>
                      <a:pt x="4" y="8"/>
                    </a:cubicBezTo>
                    <a:cubicBezTo>
                      <a:pt x="8" y="2"/>
                      <a:pt x="17" y="0"/>
                      <a:pt x="23" y="4"/>
                    </a:cubicBezTo>
                    <a:cubicBezTo>
                      <a:pt x="81" y="35"/>
                      <a:pt x="81" y="35"/>
                      <a:pt x="81" y="35"/>
                    </a:cubicBezTo>
                    <a:cubicBezTo>
                      <a:pt x="87" y="39"/>
                      <a:pt x="89" y="48"/>
                      <a:pt x="85" y="54"/>
                    </a:cubicBezTo>
                    <a:cubicBezTo>
                      <a:pt x="81" y="60"/>
                      <a:pt x="72" y="62"/>
                      <a:pt x="66" y="58"/>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152"/>
              <p:cNvSpPr/>
              <p:nvPr/>
            </p:nvSpPr>
            <p:spPr bwMode="auto">
              <a:xfrm>
                <a:off x="6362701" y="5305427"/>
                <a:ext cx="282575" cy="125413"/>
              </a:xfrm>
              <a:custGeom>
                <a:avLst/>
                <a:gdLst>
                  <a:gd name="T0" fmla="*/ 11 w 143"/>
                  <a:gd name="T1" fmla="*/ 28 h 63"/>
                  <a:gd name="T2" fmla="*/ 3 w 143"/>
                  <a:gd name="T3" fmla="*/ 10 h 63"/>
                  <a:gd name="T4" fmla="*/ 21 w 143"/>
                  <a:gd name="T5" fmla="*/ 3 h 63"/>
                  <a:gd name="T6" fmla="*/ 132 w 143"/>
                  <a:gd name="T7" fmla="*/ 34 h 63"/>
                  <a:gd name="T8" fmla="*/ 140 w 143"/>
                  <a:gd name="T9" fmla="*/ 52 h 63"/>
                  <a:gd name="T10" fmla="*/ 122 w 143"/>
                  <a:gd name="T11" fmla="*/ 60 h 63"/>
                  <a:gd name="T12" fmla="*/ 11 w 143"/>
                  <a:gd name="T13" fmla="*/ 28 h 63"/>
                </a:gdLst>
                <a:ahLst/>
                <a:cxnLst>
                  <a:cxn ang="0">
                    <a:pos x="T0" y="T1"/>
                  </a:cxn>
                  <a:cxn ang="0">
                    <a:pos x="T2" y="T3"/>
                  </a:cxn>
                  <a:cxn ang="0">
                    <a:pos x="T4" y="T5"/>
                  </a:cxn>
                  <a:cxn ang="0">
                    <a:pos x="T6" y="T7"/>
                  </a:cxn>
                  <a:cxn ang="0">
                    <a:pos x="T8" y="T9"/>
                  </a:cxn>
                  <a:cxn ang="0">
                    <a:pos x="T10" y="T11"/>
                  </a:cxn>
                  <a:cxn ang="0">
                    <a:pos x="T12" y="T13"/>
                  </a:cxn>
                </a:cxnLst>
                <a:rect l="0" t="0" r="r" b="b"/>
                <a:pathLst>
                  <a:path w="143" h="63">
                    <a:moveTo>
                      <a:pt x="11" y="28"/>
                    </a:moveTo>
                    <a:cubicBezTo>
                      <a:pt x="4" y="25"/>
                      <a:pt x="0" y="17"/>
                      <a:pt x="3" y="10"/>
                    </a:cubicBezTo>
                    <a:cubicBezTo>
                      <a:pt x="6" y="3"/>
                      <a:pt x="14" y="0"/>
                      <a:pt x="21" y="3"/>
                    </a:cubicBezTo>
                    <a:cubicBezTo>
                      <a:pt x="132" y="34"/>
                      <a:pt x="132" y="34"/>
                      <a:pt x="132" y="34"/>
                    </a:cubicBezTo>
                    <a:cubicBezTo>
                      <a:pt x="139" y="37"/>
                      <a:pt x="143" y="45"/>
                      <a:pt x="140" y="52"/>
                    </a:cubicBezTo>
                    <a:cubicBezTo>
                      <a:pt x="137" y="59"/>
                      <a:pt x="129" y="63"/>
                      <a:pt x="122" y="60"/>
                    </a:cubicBezTo>
                    <a:lnTo>
                      <a:pt x="11"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153"/>
              <p:cNvSpPr/>
              <p:nvPr/>
            </p:nvSpPr>
            <p:spPr bwMode="auto">
              <a:xfrm>
                <a:off x="6399213" y="5481639"/>
                <a:ext cx="200025" cy="234950"/>
              </a:xfrm>
              <a:custGeom>
                <a:avLst/>
                <a:gdLst>
                  <a:gd name="T0" fmla="*/ 95 w 101"/>
                  <a:gd name="T1" fmla="*/ 85 h 119"/>
                  <a:gd name="T2" fmla="*/ 92 w 101"/>
                  <a:gd name="T3" fmla="*/ 112 h 119"/>
                  <a:gd name="T4" fmla="*/ 65 w 101"/>
                  <a:gd name="T5" fmla="*/ 109 h 119"/>
                  <a:gd name="T6" fmla="*/ 7 w 101"/>
                  <a:gd name="T7" fmla="*/ 33 h 119"/>
                  <a:gd name="T8" fmla="*/ 10 w 101"/>
                  <a:gd name="T9" fmla="*/ 6 h 119"/>
                  <a:gd name="T10" fmla="*/ 37 w 101"/>
                  <a:gd name="T11" fmla="*/ 10 h 119"/>
                  <a:gd name="T12" fmla="*/ 95 w 101"/>
                  <a:gd name="T13" fmla="*/ 85 h 119"/>
                </a:gdLst>
                <a:ahLst/>
                <a:cxnLst>
                  <a:cxn ang="0">
                    <a:pos x="T0" y="T1"/>
                  </a:cxn>
                  <a:cxn ang="0">
                    <a:pos x="T2" y="T3"/>
                  </a:cxn>
                  <a:cxn ang="0">
                    <a:pos x="T4" y="T5"/>
                  </a:cxn>
                  <a:cxn ang="0">
                    <a:pos x="T6" y="T7"/>
                  </a:cxn>
                  <a:cxn ang="0">
                    <a:pos x="T8" y="T9"/>
                  </a:cxn>
                  <a:cxn ang="0">
                    <a:pos x="T10" y="T11"/>
                  </a:cxn>
                  <a:cxn ang="0">
                    <a:pos x="T12" y="T13"/>
                  </a:cxn>
                </a:cxnLst>
                <a:rect l="0" t="0" r="r" b="b"/>
                <a:pathLst>
                  <a:path w="101" h="119">
                    <a:moveTo>
                      <a:pt x="95" y="85"/>
                    </a:moveTo>
                    <a:cubicBezTo>
                      <a:pt x="101" y="94"/>
                      <a:pt x="100" y="106"/>
                      <a:pt x="92" y="112"/>
                    </a:cubicBezTo>
                    <a:cubicBezTo>
                      <a:pt x="83" y="119"/>
                      <a:pt x="71" y="117"/>
                      <a:pt x="65" y="109"/>
                    </a:cubicBezTo>
                    <a:cubicBezTo>
                      <a:pt x="7" y="33"/>
                      <a:pt x="7" y="33"/>
                      <a:pt x="7" y="33"/>
                    </a:cubicBezTo>
                    <a:cubicBezTo>
                      <a:pt x="0" y="25"/>
                      <a:pt x="2" y="13"/>
                      <a:pt x="10" y="6"/>
                    </a:cubicBezTo>
                    <a:cubicBezTo>
                      <a:pt x="19" y="0"/>
                      <a:pt x="30" y="1"/>
                      <a:pt x="37" y="10"/>
                    </a:cubicBezTo>
                    <a:lnTo>
                      <a:pt x="95"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Freeform 154"/>
              <p:cNvSpPr/>
              <p:nvPr/>
            </p:nvSpPr>
            <p:spPr bwMode="auto">
              <a:xfrm>
                <a:off x="6523038" y="5645152"/>
                <a:ext cx="223838" cy="88900"/>
              </a:xfrm>
              <a:custGeom>
                <a:avLst/>
                <a:gdLst>
                  <a:gd name="T0" fmla="*/ 99 w 114"/>
                  <a:gd name="T1" fmla="*/ 12 h 45"/>
                  <a:gd name="T2" fmla="*/ 113 w 114"/>
                  <a:gd name="T3" fmla="*/ 30 h 45"/>
                  <a:gd name="T4" fmla="*/ 95 w 114"/>
                  <a:gd name="T5" fmla="*/ 44 h 45"/>
                  <a:gd name="T6" fmla="*/ 15 w 114"/>
                  <a:gd name="T7" fmla="*/ 33 h 45"/>
                  <a:gd name="T8" fmla="*/ 2 w 114"/>
                  <a:gd name="T9" fmla="*/ 15 h 45"/>
                  <a:gd name="T10" fmla="*/ 20 w 114"/>
                  <a:gd name="T11" fmla="*/ 1 h 45"/>
                  <a:gd name="T12" fmla="*/ 99 w 114"/>
                  <a:gd name="T13" fmla="*/ 12 h 45"/>
                </a:gdLst>
                <a:ahLst/>
                <a:cxnLst>
                  <a:cxn ang="0">
                    <a:pos x="T0" y="T1"/>
                  </a:cxn>
                  <a:cxn ang="0">
                    <a:pos x="T2" y="T3"/>
                  </a:cxn>
                  <a:cxn ang="0">
                    <a:pos x="T4" y="T5"/>
                  </a:cxn>
                  <a:cxn ang="0">
                    <a:pos x="T6" y="T7"/>
                  </a:cxn>
                  <a:cxn ang="0">
                    <a:pos x="T8" y="T9"/>
                  </a:cxn>
                  <a:cxn ang="0">
                    <a:pos x="T10" y="T11"/>
                  </a:cxn>
                  <a:cxn ang="0">
                    <a:pos x="T12" y="T13"/>
                  </a:cxn>
                </a:cxnLst>
                <a:rect l="0" t="0" r="r" b="b"/>
                <a:pathLst>
                  <a:path w="114" h="45">
                    <a:moveTo>
                      <a:pt x="99" y="12"/>
                    </a:moveTo>
                    <a:cubicBezTo>
                      <a:pt x="108" y="13"/>
                      <a:pt x="114" y="21"/>
                      <a:pt x="113" y="30"/>
                    </a:cubicBezTo>
                    <a:cubicBezTo>
                      <a:pt x="112" y="39"/>
                      <a:pt x="104" y="45"/>
                      <a:pt x="95" y="44"/>
                    </a:cubicBezTo>
                    <a:cubicBezTo>
                      <a:pt x="15" y="33"/>
                      <a:pt x="15" y="33"/>
                      <a:pt x="15" y="33"/>
                    </a:cubicBezTo>
                    <a:cubicBezTo>
                      <a:pt x="7" y="32"/>
                      <a:pt x="0" y="24"/>
                      <a:pt x="2" y="15"/>
                    </a:cubicBezTo>
                    <a:cubicBezTo>
                      <a:pt x="3" y="6"/>
                      <a:pt x="11" y="0"/>
                      <a:pt x="20" y="1"/>
                    </a:cubicBezTo>
                    <a:lnTo>
                      <a:pt x="9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5" name="Freeform 155"/>
              <p:cNvSpPr>
                <a:spLocks noEditPoints="1"/>
              </p:cNvSpPr>
              <p:nvPr/>
            </p:nvSpPr>
            <p:spPr bwMode="auto">
              <a:xfrm>
                <a:off x="6588126" y="5345114"/>
                <a:ext cx="268288" cy="282575"/>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6" name="Freeform 156"/>
              <p:cNvSpPr/>
              <p:nvPr/>
            </p:nvSpPr>
            <p:spPr bwMode="auto">
              <a:xfrm>
                <a:off x="7054851" y="5353052"/>
                <a:ext cx="117475" cy="73025"/>
              </a:xfrm>
              <a:custGeom>
                <a:avLst/>
                <a:gdLst>
                  <a:gd name="T0" fmla="*/ 38 w 59"/>
                  <a:gd name="T1" fmla="*/ 2 h 37"/>
                  <a:gd name="T2" fmla="*/ 36 w 59"/>
                  <a:gd name="T3" fmla="*/ 3 h 37"/>
                  <a:gd name="T4" fmla="*/ 27 w 59"/>
                  <a:gd name="T5" fmla="*/ 6 h 37"/>
                  <a:gd name="T6" fmla="*/ 15 w 59"/>
                  <a:gd name="T7" fmla="*/ 5 h 37"/>
                  <a:gd name="T8" fmla="*/ 9 w 59"/>
                  <a:gd name="T9" fmla="*/ 0 h 37"/>
                  <a:gd name="T10" fmla="*/ 0 w 59"/>
                  <a:gd name="T11" fmla="*/ 2 h 37"/>
                  <a:gd name="T12" fmla="*/ 0 w 59"/>
                  <a:gd name="T13" fmla="*/ 7 h 37"/>
                  <a:gd name="T14" fmla="*/ 32 w 59"/>
                  <a:gd name="T15" fmla="*/ 35 h 37"/>
                  <a:gd name="T16" fmla="*/ 55 w 59"/>
                  <a:gd name="T17" fmla="*/ 33 h 37"/>
                  <a:gd name="T18" fmla="*/ 59 w 59"/>
                  <a:gd name="T19" fmla="*/ 32 h 37"/>
                  <a:gd name="T20" fmla="*/ 38 w 59"/>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37">
                    <a:moveTo>
                      <a:pt x="38" y="2"/>
                    </a:moveTo>
                    <a:cubicBezTo>
                      <a:pt x="37" y="3"/>
                      <a:pt x="36" y="3"/>
                      <a:pt x="36" y="3"/>
                    </a:cubicBezTo>
                    <a:cubicBezTo>
                      <a:pt x="33" y="4"/>
                      <a:pt x="30" y="5"/>
                      <a:pt x="27" y="6"/>
                    </a:cubicBezTo>
                    <a:cubicBezTo>
                      <a:pt x="23" y="6"/>
                      <a:pt x="18" y="6"/>
                      <a:pt x="15" y="5"/>
                    </a:cubicBezTo>
                    <a:cubicBezTo>
                      <a:pt x="12" y="4"/>
                      <a:pt x="10" y="2"/>
                      <a:pt x="9" y="0"/>
                    </a:cubicBezTo>
                    <a:cubicBezTo>
                      <a:pt x="6" y="1"/>
                      <a:pt x="3" y="2"/>
                      <a:pt x="0" y="2"/>
                    </a:cubicBezTo>
                    <a:cubicBezTo>
                      <a:pt x="0" y="4"/>
                      <a:pt x="0" y="5"/>
                      <a:pt x="0" y="7"/>
                    </a:cubicBezTo>
                    <a:cubicBezTo>
                      <a:pt x="3" y="21"/>
                      <a:pt x="19" y="33"/>
                      <a:pt x="32" y="35"/>
                    </a:cubicBezTo>
                    <a:cubicBezTo>
                      <a:pt x="39" y="37"/>
                      <a:pt x="47" y="36"/>
                      <a:pt x="55" y="33"/>
                    </a:cubicBezTo>
                    <a:cubicBezTo>
                      <a:pt x="56" y="33"/>
                      <a:pt x="57" y="32"/>
                      <a:pt x="59" y="32"/>
                    </a:cubicBezTo>
                    <a:cubicBezTo>
                      <a:pt x="51" y="23"/>
                      <a:pt x="44" y="12"/>
                      <a:pt x="3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Freeform 157"/>
              <p:cNvSpPr/>
              <p:nvPr/>
            </p:nvSpPr>
            <p:spPr bwMode="auto">
              <a:xfrm>
                <a:off x="6373813" y="5248277"/>
                <a:ext cx="234950" cy="71438"/>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sp>
        <p:nvSpPr>
          <p:cNvPr id="135" name="矩形 134"/>
          <p:cNvSpPr/>
          <p:nvPr/>
        </p:nvSpPr>
        <p:spPr>
          <a:xfrm>
            <a:off x="8049229" y="5292187"/>
            <a:ext cx="3775430" cy="650240"/>
          </a:xfrm>
          <a:prstGeom prst="rect">
            <a:avLst/>
          </a:prstGeom>
        </p:spPr>
        <p:txBody>
          <a:bodyPr wrap="square">
            <a:spAutoFit/>
          </a:bodyPr>
          <a:lstStyle/>
          <a:p>
            <a:pPr>
              <a:lnSpc>
                <a:spcPct val="130000"/>
              </a:lnSpc>
            </a:pPr>
            <a:r>
              <a:rPr lang="zh-CN" altLang="en-US" sz="1400" dirty="0">
                <a:solidFill>
                  <a:schemeClr val="bg1"/>
                </a:solidFill>
                <a:latin typeface="Arial" panose="020B0604020202020204" pitchFamily="34" charset="0"/>
                <a:ea typeface="Arial" panose="020B0604020202020204" pitchFamily="34" charset="0"/>
              </a:rPr>
              <a:t>Subtitle。Click here to add the text, the text is the refinement of your thought。</a:t>
            </a:r>
            <a:endParaRPr kumimoji="1" lang="zh-CN" altLang="en-US" sz="1400" dirty="0">
              <a:solidFill>
                <a:schemeClr val="bg1"/>
              </a:solidFill>
              <a:latin typeface="Arial" panose="020B0604020202020204" pitchFamily="34" charset="0"/>
              <a:ea typeface="Arial" panose="020B0604020202020204" pitchFamily="34" charset="0"/>
            </a:endParaRPr>
          </a:p>
        </p:txBody>
      </p:sp>
      <p:sp>
        <p:nvSpPr>
          <p:cNvPr id="136" name="矩形 135"/>
          <p:cNvSpPr/>
          <p:nvPr/>
        </p:nvSpPr>
        <p:spPr>
          <a:xfrm>
            <a:off x="328966" y="1629501"/>
            <a:ext cx="7704321" cy="341312"/>
          </a:xfrm>
          <a:prstGeom prst="rect">
            <a:avLst/>
          </a:prstGeom>
          <a:solidFill>
            <a:srgbClr val="EC8893"/>
          </a:solidFill>
        </p:spPr>
        <p:txBody>
          <a:bodyPr wrap="square">
            <a:spAutoFit/>
          </a:bodyPr>
          <a:lstStyle/>
          <a:p>
            <a:pPr>
              <a:lnSpc>
                <a:spcPct val="130000"/>
              </a:lnSpc>
            </a:pPr>
            <a:r>
              <a:rPr lang="en-US" altLang="zh-CN" sz="1400" dirty="0">
                <a:solidFill>
                  <a:schemeClr val="bg1"/>
                </a:solidFill>
                <a:latin typeface="Arial" panose="020B0604020202020204" pitchFamily="34" charset="0"/>
                <a:ea typeface="Arial" panose="020B0604020202020204" pitchFamily="34" charset="0"/>
              </a:rPr>
              <a:t>L</a:t>
            </a:r>
            <a:r>
              <a:rPr lang="vi-VN" altLang="zh-CN" sz="1400" dirty="0">
                <a:solidFill>
                  <a:schemeClr val="bg1"/>
                </a:solidFill>
                <a:latin typeface="Arial" panose="020B0604020202020204" pitchFamily="34" charset="0"/>
                <a:ea typeface="Arial" panose="020B0604020202020204" pitchFamily="34" charset="0"/>
              </a:rPr>
              <a:t>Ư</a:t>
            </a:r>
            <a:r>
              <a:rPr lang="en-US" altLang="zh-CN" sz="1400" dirty="0">
                <a:solidFill>
                  <a:schemeClr val="bg1"/>
                </a:solidFill>
                <a:latin typeface="Arial" panose="020B0604020202020204" pitchFamily="34" charset="0"/>
                <a:ea typeface="Arial" panose="020B0604020202020204" pitchFamily="34" charset="0"/>
              </a:rPr>
              <a:t>ỢC ĐỒ E-R</a:t>
            </a:r>
            <a:r>
              <a:rPr lang="zh-CN" altLang="en-US" sz="1400" dirty="0">
                <a:solidFill>
                  <a:schemeClr val="bg1"/>
                </a:solidFill>
                <a:latin typeface="Arial" panose="020B0604020202020204" pitchFamily="34" charset="0"/>
                <a:ea typeface="Arial" panose="020B0604020202020204" pitchFamily="34" charset="0"/>
              </a:rPr>
              <a:t>。</a:t>
            </a:r>
            <a:endParaRPr kumimoji="1" lang="zh-CN" altLang="en-US" sz="1400" dirty="0">
              <a:solidFill>
                <a:schemeClr val="bg1"/>
              </a:solidFill>
              <a:latin typeface="Arial" panose="020B0604020202020204" pitchFamily="34" charset="0"/>
              <a:ea typeface="Arial" panose="020B0604020202020204" pitchFamily="34" charset="0"/>
            </a:endParaRPr>
          </a:p>
        </p:txBody>
      </p:sp>
      <p:pic>
        <p:nvPicPr>
          <p:cNvPr id="38" name="Picture 37">
            <a:extLst>
              <a:ext uri="{FF2B5EF4-FFF2-40B4-BE49-F238E27FC236}">
                <a16:creationId xmlns:a16="http://schemas.microsoft.com/office/drawing/2014/main" xmlns="" id="{9B790F01-296A-4E7B-A738-D61B6FBFC530}"/>
              </a:ext>
            </a:extLst>
          </p:cNvPr>
          <p:cNvPicPr/>
          <p:nvPr/>
        </p:nvPicPr>
        <p:blipFill>
          <a:blip r:embed="rId2">
            <a:extLst>
              <a:ext uri="{28A0092B-C50C-407E-A947-70E740481C1C}">
                <a14:useLocalDpi xmlns:a14="http://schemas.microsoft.com/office/drawing/2010/main" val="0"/>
              </a:ext>
            </a:extLst>
          </a:blip>
          <a:stretch>
            <a:fillRect/>
          </a:stretch>
        </p:blipFill>
        <p:spPr>
          <a:xfrm>
            <a:off x="2505542" y="2344934"/>
            <a:ext cx="9062875" cy="42506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780</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Century Gothic</vt:lpstr>
      <vt:lpstr>Arial</vt:lpstr>
      <vt:lpstr>Calibri Light</vt:lpstr>
      <vt:lpstr>Impact</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Gia Do Hoang</cp:lastModifiedBy>
  <cp:revision>141</cp:revision>
  <dcterms:created xsi:type="dcterms:W3CDTF">2018-05-18T11:47:00Z</dcterms:created>
  <dcterms:modified xsi:type="dcterms:W3CDTF">2020-07-08T16:36:14Z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