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3" r:id="rId5"/>
    <p:sldId id="279" r:id="rId6"/>
    <p:sldId id="275" r:id="rId7"/>
    <p:sldId id="265" r:id="rId8"/>
    <p:sldId id="276" r:id="rId9"/>
    <p:sldId id="277" r:id="rId10"/>
    <p:sldId id="278" r:id="rId11"/>
    <p:sldId id="274" r:id="rId12"/>
    <p:sldId id="268" r:id="rId13"/>
    <p:sldId id="266" r:id="rId14"/>
    <p:sldId id="267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112278-0CD9-4023-9306-3F3599A1A761}">
          <p14:sldIdLst>
            <p14:sldId id="256"/>
            <p14:sldId id="270"/>
            <p14:sldId id="271"/>
            <p14:sldId id="273"/>
            <p14:sldId id="279"/>
            <p14:sldId id="275"/>
            <p14:sldId id="265"/>
            <p14:sldId id="276"/>
            <p14:sldId id="277"/>
            <p14:sldId id="278"/>
            <p14:sldId id="274"/>
            <p14:sldId id="268"/>
            <p14:sldId id="266"/>
            <p14:sldId id="267"/>
            <p14:sldId id="272"/>
          </p14:sldIdLst>
        </p14:section>
        <p14:section name="Untitled Section" id="{61CC4418-4DF0-4683-8F23-0159E792F74B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pos="18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 Hân" initials="GH" lastIdx="1" clrIdx="0">
    <p:extLst>
      <p:ext uri="{19B8F6BF-5375-455C-9EA6-DF929625EA0E}">
        <p15:presenceInfo xmlns:p15="http://schemas.microsoft.com/office/powerpoint/2012/main" userId="c18ca85a77b4ec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31E"/>
    <a:srgbClr val="143815"/>
    <a:srgbClr val="F2FDF7"/>
    <a:srgbClr val="800040"/>
    <a:srgbClr val="FF0080"/>
    <a:srgbClr val="5D7E9D"/>
    <a:srgbClr val="191919"/>
    <a:srgbClr val="8000FF"/>
    <a:srgbClr val="00FF8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1734" autoAdjust="0"/>
  </p:normalViewPr>
  <p:slideViewPr>
    <p:cSldViewPr snapToObjects="1">
      <p:cViewPr varScale="1">
        <p:scale>
          <a:sx n="77" d="100"/>
          <a:sy n="77" d="100"/>
        </p:scale>
        <p:origin x="1483" y="43"/>
      </p:cViewPr>
      <p:guideLst>
        <p:guide orient="horz" pos="3552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7T10:22:52.36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6FE19-6B6A-4088-8A01-C02DF7DC232A}" type="doc">
      <dgm:prSet loTypeId="urn:microsoft.com/office/officeart/2005/8/layout/chart3" loCatId="cycle" qsTypeId="urn:microsoft.com/office/officeart/2005/8/quickstyle/3d2" qsCatId="3D" csTypeId="urn:microsoft.com/office/officeart/2005/8/colors/colorful4" csCatId="colorful" phldr="1"/>
      <dgm:spPr/>
    </dgm:pt>
    <dgm:pt modelId="{9D265615-B73E-4A78-AAAC-1C39A89AAAF0}">
      <dgm:prSet phldrT="[Text]" custT="1"/>
      <dgm:spPr/>
      <dgm:t>
        <a:bodyPr/>
        <a:lstStyle/>
        <a:p>
          <a:r>
            <a:rPr lang="en-US" sz="4000" b="1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rPr>
            <a:t> </a:t>
          </a:r>
        </a:p>
      </dgm:t>
    </dgm:pt>
    <dgm:pt modelId="{B9DC75EE-ACD5-4A6D-85ED-920EA65DF953}" type="parTrans" cxnId="{41D33DF6-C249-44D5-AAD0-4CDFBF639276}">
      <dgm:prSet/>
      <dgm:spPr/>
      <dgm:t>
        <a:bodyPr/>
        <a:lstStyle/>
        <a:p>
          <a:endParaRPr lang="en-US"/>
        </a:p>
      </dgm:t>
    </dgm:pt>
    <dgm:pt modelId="{5C26B660-566F-4430-9324-4C66B398567F}" type="sibTrans" cxnId="{41D33DF6-C249-44D5-AAD0-4CDFBF639276}">
      <dgm:prSet/>
      <dgm:spPr/>
      <dgm:t>
        <a:bodyPr/>
        <a:lstStyle/>
        <a:p>
          <a:endParaRPr lang="en-US"/>
        </a:p>
      </dgm:t>
    </dgm:pt>
    <dgm:pt modelId="{CF9D83DF-97D4-491F-AFA8-E29F81F324DA}">
      <dgm:prSet/>
      <dgm:spPr/>
      <dgm:t>
        <a:bodyPr/>
        <a:lstStyle/>
        <a:p>
          <a:endParaRPr lang="en-US" dirty="0"/>
        </a:p>
      </dgm:t>
    </dgm:pt>
    <dgm:pt modelId="{DBB762DB-0A6D-44AD-B647-190011730D4F}" type="parTrans" cxnId="{3DE3598B-E03B-4C3E-9B19-CF63C858C56B}">
      <dgm:prSet/>
      <dgm:spPr/>
      <dgm:t>
        <a:bodyPr/>
        <a:lstStyle/>
        <a:p>
          <a:endParaRPr lang="en-US"/>
        </a:p>
      </dgm:t>
    </dgm:pt>
    <dgm:pt modelId="{B8AAFCB1-D60F-4DE1-8AAD-CB931AC2B51E}" type="sibTrans" cxnId="{3DE3598B-E03B-4C3E-9B19-CF63C858C56B}">
      <dgm:prSet/>
      <dgm:spPr/>
      <dgm:t>
        <a:bodyPr/>
        <a:lstStyle/>
        <a:p>
          <a:endParaRPr lang="en-US"/>
        </a:p>
      </dgm:t>
    </dgm:pt>
    <dgm:pt modelId="{A4697BC6-2403-45BD-BFA9-84EFFA75E77B}" type="pres">
      <dgm:prSet presAssocID="{90F6FE19-6B6A-4088-8A01-C02DF7DC232A}" presName="compositeShape" presStyleCnt="0">
        <dgm:presLayoutVars>
          <dgm:chMax val="7"/>
          <dgm:dir/>
          <dgm:resizeHandles val="exact"/>
        </dgm:presLayoutVars>
      </dgm:prSet>
      <dgm:spPr/>
    </dgm:pt>
    <dgm:pt modelId="{B2BE7916-1F37-482B-8800-9E86CA405CAC}" type="pres">
      <dgm:prSet presAssocID="{90F6FE19-6B6A-4088-8A01-C02DF7DC232A}" presName="wedge1" presStyleLbl="node1" presStyleIdx="0" presStyleCnt="2"/>
      <dgm:spPr/>
    </dgm:pt>
    <dgm:pt modelId="{49E7F6D7-64AB-48EA-868C-25D80117227B}" type="pres">
      <dgm:prSet presAssocID="{90F6FE19-6B6A-4088-8A01-C02DF7DC232A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2B695BE-363F-4E1F-B12D-8CC45BCC2331}" type="pres">
      <dgm:prSet presAssocID="{90F6FE19-6B6A-4088-8A01-C02DF7DC232A}" presName="wedge2" presStyleLbl="node1" presStyleIdx="1" presStyleCnt="2"/>
      <dgm:spPr/>
    </dgm:pt>
    <dgm:pt modelId="{13F52522-C58A-49F3-A539-04F835596773}" type="pres">
      <dgm:prSet presAssocID="{90F6FE19-6B6A-4088-8A01-C02DF7DC232A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7A70532-5C58-4B0E-B9EE-4E08DDE02EC8}" type="presOf" srcId="{CF9D83DF-97D4-491F-AFA8-E29F81F324DA}" destId="{13F52522-C58A-49F3-A539-04F835596773}" srcOrd="1" destOrd="0" presId="urn:microsoft.com/office/officeart/2005/8/layout/chart3"/>
    <dgm:cxn modelId="{95BBEF5E-777A-4C85-9C2D-C78ACF73D55A}" type="presOf" srcId="{90F6FE19-6B6A-4088-8A01-C02DF7DC232A}" destId="{A4697BC6-2403-45BD-BFA9-84EFFA75E77B}" srcOrd="0" destOrd="0" presId="urn:microsoft.com/office/officeart/2005/8/layout/chart3"/>
    <dgm:cxn modelId="{D705046B-121B-4C90-8776-9660BD5F3D31}" type="presOf" srcId="{CF9D83DF-97D4-491F-AFA8-E29F81F324DA}" destId="{52B695BE-363F-4E1F-B12D-8CC45BCC2331}" srcOrd="0" destOrd="0" presId="urn:microsoft.com/office/officeart/2005/8/layout/chart3"/>
    <dgm:cxn modelId="{3DE3598B-E03B-4C3E-9B19-CF63C858C56B}" srcId="{90F6FE19-6B6A-4088-8A01-C02DF7DC232A}" destId="{CF9D83DF-97D4-491F-AFA8-E29F81F324DA}" srcOrd="1" destOrd="0" parTransId="{DBB762DB-0A6D-44AD-B647-190011730D4F}" sibTransId="{B8AAFCB1-D60F-4DE1-8AAD-CB931AC2B51E}"/>
    <dgm:cxn modelId="{CCA3AE97-EBA0-4A2E-B81B-988372D003DD}" type="presOf" srcId="{9D265615-B73E-4A78-AAAC-1C39A89AAAF0}" destId="{B2BE7916-1F37-482B-8800-9E86CA405CAC}" srcOrd="0" destOrd="0" presId="urn:microsoft.com/office/officeart/2005/8/layout/chart3"/>
    <dgm:cxn modelId="{221DBCEF-AB2C-464D-BABD-89BAE1EBEB39}" type="presOf" srcId="{9D265615-B73E-4A78-AAAC-1C39A89AAAF0}" destId="{49E7F6D7-64AB-48EA-868C-25D80117227B}" srcOrd="1" destOrd="0" presId="urn:microsoft.com/office/officeart/2005/8/layout/chart3"/>
    <dgm:cxn modelId="{41D33DF6-C249-44D5-AAD0-4CDFBF639276}" srcId="{90F6FE19-6B6A-4088-8A01-C02DF7DC232A}" destId="{9D265615-B73E-4A78-AAAC-1C39A89AAAF0}" srcOrd="0" destOrd="0" parTransId="{B9DC75EE-ACD5-4A6D-85ED-920EA65DF953}" sibTransId="{5C26B660-566F-4430-9324-4C66B398567F}"/>
    <dgm:cxn modelId="{226D3B09-A73B-4978-85BB-5DB37FA7E8E6}" type="presParOf" srcId="{A4697BC6-2403-45BD-BFA9-84EFFA75E77B}" destId="{B2BE7916-1F37-482B-8800-9E86CA405CAC}" srcOrd="0" destOrd="0" presId="urn:microsoft.com/office/officeart/2005/8/layout/chart3"/>
    <dgm:cxn modelId="{4D839BDE-562C-4A22-988E-EAB3A1684EDF}" type="presParOf" srcId="{A4697BC6-2403-45BD-BFA9-84EFFA75E77B}" destId="{49E7F6D7-64AB-48EA-868C-25D80117227B}" srcOrd="1" destOrd="0" presId="urn:microsoft.com/office/officeart/2005/8/layout/chart3"/>
    <dgm:cxn modelId="{A7C35D7D-708E-4C87-946B-5FE54000D80D}" type="presParOf" srcId="{A4697BC6-2403-45BD-BFA9-84EFFA75E77B}" destId="{52B695BE-363F-4E1F-B12D-8CC45BCC2331}" srcOrd="2" destOrd="0" presId="urn:microsoft.com/office/officeart/2005/8/layout/chart3"/>
    <dgm:cxn modelId="{3DDE938B-4C94-4FAF-9036-CC82B65CFCAC}" type="presParOf" srcId="{A4697BC6-2403-45BD-BFA9-84EFFA75E77B}" destId="{13F52522-C58A-49F3-A539-04F835596773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E7916-1F37-482B-8800-9E86CA405CAC}">
      <dsp:nvSpPr>
        <dsp:cNvPr id="0" name=""/>
        <dsp:cNvSpPr/>
      </dsp:nvSpPr>
      <dsp:spPr>
        <a:xfrm>
          <a:off x="1381760" y="325119"/>
          <a:ext cx="3413760" cy="3413760"/>
        </a:xfrm>
        <a:prstGeom prst="pie">
          <a:avLst>
            <a:gd name="adj1" fmla="val 16200000"/>
            <a:gd name="adj2" fmla="val 54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rPr>
            <a:t> </a:t>
          </a:r>
        </a:p>
      </dsp:txBody>
      <dsp:txXfrm>
        <a:off x="3088640" y="833119"/>
        <a:ext cx="1198880" cy="2397760"/>
      </dsp:txXfrm>
    </dsp:sp>
    <dsp:sp modelId="{52B695BE-363F-4E1F-B12D-8CC45BCC2331}">
      <dsp:nvSpPr>
        <dsp:cNvPr id="0" name=""/>
        <dsp:cNvSpPr/>
      </dsp:nvSpPr>
      <dsp:spPr>
        <a:xfrm>
          <a:off x="1300480" y="325119"/>
          <a:ext cx="3413760" cy="34137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12270452"/>
                <a:satOff val="100000"/>
                <a:lumOff val="60980"/>
                <a:alphaOff val="0"/>
                <a:shade val="51000"/>
                <a:satMod val="130000"/>
              </a:schemeClr>
            </a:gs>
            <a:gs pos="80000">
              <a:schemeClr val="accent4">
                <a:hueOff val="12270452"/>
                <a:satOff val="100000"/>
                <a:lumOff val="60980"/>
                <a:alphaOff val="0"/>
                <a:shade val="93000"/>
                <a:satMod val="130000"/>
              </a:schemeClr>
            </a:gs>
            <a:gs pos="100000">
              <a:schemeClr val="accent4">
                <a:hueOff val="12270452"/>
                <a:satOff val="100000"/>
                <a:lumOff val="609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788160" y="833119"/>
        <a:ext cx="1198880" cy="239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465603-9D86-4562-8C9D-78E1363BB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9E8F56-980B-4E24-AF69-6FBC7889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9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CF515E-F525-4432-8380-CE49041C65EE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8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905F-45A2-4CE6-B9B1-092BD07457B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2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7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67C777-B636-43FE-852F-89C93D1FEB78}" type="slidenum">
              <a:rPr lang="en-US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43EAA1-75E9-4591-ACB4-F3621576A38F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16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1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/>
          </a:p>
        </p:txBody>
      </p:sp>
      <p:pic>
        <p:nvPicPr>
          <p:cNvPr id="5" name="Picture 21" descr="padandpen"/>
          <p:cNvPicPr>
            <a:picLocks noChangeAspect="1" noChangeArrowheads="1"/>
          </p:cNvPicPr>
          <p:nvPr userDrawn="1"/>
        </p:nvPicPr>
        <p:blipFill>
          <a:blip r:embed="rId2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432E8-D6D4-4349-8FCC-DF3028BD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A9D1C-C5F5-490E-A0FE-A968AFD8C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1598-AAC9-4695-8343-BE3D410C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êu đề và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Biểu đồ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935D5-9A6F-4E40-9A4E-51FBA1F93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êu đề, Văn bản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6BA0C-1F78-4E9C-8E08-9B59BD82D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2402-182E-467D-8198-A05C72613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B492B-DD2B-4E27-8A88-5738579AD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6BC1E-4BA7-47F8-8F81-D6AB76ABE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5631-9CC5-41CF-91BD-DD893619C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F003E-4E69-463A-BFC4-26709C1F0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EDB3C-C7B6-451D-B10B-13F9A9659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8EA92-43FE-4010-B064-AB6856BEC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B43C2-AD21-434E-84C9-462A47606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D8C5888-4DE6-43F5-8316-BBD9DA52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1" descr="justpad"/>
          <p:cNvPicPr>
            <a:picLocks noChangeAspect="1" noChangeArrowheads="1"/>
          </p:cNvPicPr>
          <p:nvPr userDrawn="1"/>
        </p:nvPicPr>
        <p:blipFill>
          <a:blip r:embed="rId15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1511830" y="2162555"/>
            <a:ext cx="4751765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sz="200" b="1" dirty="0">
              <a:gradFill flip="none" rotWithShape="1">
                <a:gsLst>
                  <a:gs pos="20000">
                    <a:schemeClr val="accent1">
                      <a:shade val="30000"/>
                      <a:satMod val="115000"/>
                      <a:lumMod val="9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69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  <a:p>
            <a:pPr algn="ctr" eaLnBrk="1" hangingPunct="1">
              <a:defRPr/>
            </a:pPr>
            <a:r>
              <a:rPr lang="en-US" sz="2800" b="1" dirty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CHƯƠNG TRÌNH QUẢN LÝ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sz="100" b="1" dirty="0">
              <a:gradFill flip="none" rotWithShape="1">
                <a:gsLst>
                  <a:gs pos="20000">
                    <a:schemeClr val="accent1">
                      <a:shade val="30000"/>
                      <a:satMod val="115000"/>
                      <a:lumMod val="9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69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cxnSp>
        <p:nvCxnSpPr>
          <p:cNvPr id="8" name="Đường kết nối Thẳng 7"/>
          <p:cNvCxnSpPr>
            <a:cxnSpLocks/>
          </p:cNvCxnSpPr>
          <p:nvPr/>
        </p:nvCxnSpPr>
        <p:spPr>
          <a:xfrm flipV="1">
            <a:off x="3887713" y="4329098"/>
            <a:ext cx="4274044" cy="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Thẳng 8"/>
          <p:cNvCxnSpPr>
            <a:cxnSpLocks/>
          </p:cNvCxnSpPr>
          <p:nvPr/>
        </p:nvCxnSpPr>
        <p:spPr>
          <a:xfrm>
            <a:off x="3887713" y="4869160"/>
            <a:ext cx="342153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Thẳng 9"/>
          <p:cNvCxnSpPr>
            <a:cxnSpLocks/>
          </p:cNvCxnSpPr>
          <p:nvPr/>
        </p:nvCxnSpPr>
        <p:spPr>
          <a:xfrm>
            <a:off x="3887713" y="5409220"/>
            <a:ext cx="342153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60">
            <a:extLst>
              <a:ext uri="{FF2B5EF4-FFF2-40B4-BE49-F238E27FC236}">
                <a16:creationId xmlns:a16="http://schemas.microsoft.com/office/drawing/2014/main" id="{269762BC-20D0-486D-B1DA-9FE0BB7DF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222" y="2593277"/>
            <a:ext cx="680475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sz="900" b="1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2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  <a:p>
            <a:pPr algn="ctr" eaLnBrk="1" hangingPunct="1">
              <a:defRPr/>
            </a:pPr>
            <a:r>
              <a:rPr lang="en-US" sz="60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5">
                    <a:lumMod val="2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CÂY GIA PHẢ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sz="800" b="1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5">
                  <a:lumMod val="2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76AA2-ECC0-4FC8-80DE-3A605BA79848}"/>
              </a:ext>
            </a:extLst>
          </p:cNvPr>
          <p:cNvSpPr txBox="1"/>
          <p:nvPr/>
        </p:nvSpPr>
        <p:spPr>
          <a:xfrm>
            <a:off x="3815916" y="3880720"/>
            <a:ext cx="4624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SVTH1: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Nguyễn</a:t>
            </a:r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Lê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Nguyên</a:t>
            </a:r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Anh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A7FE5-5907-4D4D-902F-09CB18395568}"/>
              </a:ext>
            </a:extLst>
          </p:cNvPr>
          <p:cNvSpPr txBox="1"/>
          <p:nvPr/>
        </p:nvSpPr>
        <p:spPr>
          <a:xfrm>
            <a:off x="3823182" y="443711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SVTH2: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Võ</a:t>
            </a:r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Thành</a:t>
            </a:r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Văn</a:t>
            </a:r>
            <a:endParaRPr lang="en-US" sz="2400" b="1" dirty="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1D300-073C-46D0-8ACA-AE3B7BA01CCC}"/>
              </a:ext>
            </a:extLst>
          </p:cNvPr>
          <p:cNvSpPr txBox="1"/>
          <p:nvPr/>
        </p:nvSpPr>
        <p:spPr>
          <a:xfrm>
            <a:off x="3830810" y="4977172"/>
            <a:ext cx="3261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SVTH3: Trần Gia Hân</a:t>
            </a:r>
          </a:p>
        </p:txBody>
      </p:sp>
      <p:pic>
        <p:nvPicPr>
          <p:cNvPr id="12" name="Picture 11" descr="C:\Users\Hikari\AppData\Local\Microsoft\Windows\INetCache\Content.Word\dhspkttphcm.png">
            <a:extLst>
              <a:ext uri="{FF2B5EF4-FFF2-40B4-BE49-F238E27FC236}">
                <a16:creationId xmlns:a16="http://schemas.microsoft.com/office/drawing/2014/main" id="{AF6D424F-1D91-43C2-8068-1847C7CF83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1246"/>
            <a:ext cx="6336704" cy="12905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Đường kết nối Thẳng 9">
            <a:extLst>
              <a:ext uri="{FF2B5EF4-FFF2-40B4-BE49-F238E27FC236}">
                <a16:creationId xmlns:a16="http://schemas.microsoft.com/office/drawing/2014/main" id="{78B95C50-E905-4ED7-971E-BDF7407E38B9}"/>
              </a:ext>
            </a:extLst>
          </p:cNvPr>
          <p:cNvCxnSpPr>
            <a:cxnSpLocks/>
          </p:cNvCxnSpPr>
          <p:nvPr/>
        </p:nvCxnSpPr>
        <p:spPr>
          <a:xfrm>
            <a:off x="3887713" y="6093296"/>
            <a:ext cx="342153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628781-915C-4C2C-A506-F132C14EB920}"/>
              </a:ext>
            </a:extLst>
          </p:cNvPr>
          <p:cNvSpPr txBox="1"/>
          <p:nvPr/>
        </p:nvSpPr>
        <p:spPr>
          <a:xfrm>
            <a:off x="3823182" y="5640052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GVHD: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Thầy</a:t>
            </a:r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Trần </a:t>
            </a:r>
            <a:r>
              <a:rPr lang="en-US" sz="2400" b="1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Công</a:t>
            </a:r>
            <a:r>
              <a:rPr lang="en-US" sz="2400" b="1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Tú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B938-C4CB-4B53-AA7E-99FFC546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6BC1E-4BA7-47F8-8F81-D6AB76ABEE2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A3E6D-A7CA-49CA-8093-88869BC8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61"/>
          <a:stretch/>
        </p:blipFill>
        <p:spPr>
          <a:xfrm>
            <a:off x="1583668" y="1088740"/>
            <a:ext cx="6266707" cy="1684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A9E32-7D76-4CF3-BAF5-15898A238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52" y="3063281"/>
            <a:ext cx="4170338" cy="25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20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0B251-8D49-413E-9819-743C4BFE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52" y="1052149"/>
            <a:ext cx="6768752" cy="1143000"/>
          </a:xfrm>
        </p:spPr>
        <p:txBody>
          <a:bodyPr/>
          <a:lstStyle/>
          <a:p>
            <a:pPr algn="l"/>
            <a:r>
              <a:rPr lang="en-US" sz="32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chức</a:t>
            </a:r>
            <a:r>
              <a:rPr lang="en-US" sz="32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năng</a:t>
            </a:r>
            <a:r>
              <a:rPr lang="en-US" sz="32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của</a:t>
            </a:r>
            <a:r>
              <a:rPr lang="en-US" sz="32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phần</a:t>
            </a:r>
            <a:r>
              <a:rPr lang="en-US" sz="32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mềm</a:t>
            </a:r>
            <a:endParaRPr lang="en-US" sz="3200" b="1" dirty="0">
              <a:solidFill>
                <a:srgbClr val="002060"/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3AD67-EC15-4D39-B2B4-0ED35046D097}"/>
              </a:ext>
            </a:extLst>
          </p:cNvPr>
          <p:cNvSpPr txBox="1"/>
          <p:nvPr/>
        </p:nvSpPr>
        <p:spPr>
          <a:xfrm>
            <a:off x="1583668" y="2195149"/>
            <a:ext cx="6228692" cy="2252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Cập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nhật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thông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tin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cá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nhân</a:t>
            </a:r>
            <a:endParaRPr lang="en-US" sz="2400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Tra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cứu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thông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tin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Xuất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cây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Gia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Phả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d</a:t>
            </a:r>
            <a:r>
              <a:rPr lang="vi-VN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ư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ới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dạng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cây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Th</a:t>
            </a:r>
            <a:r>
              <a:rPr lang="vi-VN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ư</a:t>
            </a:r>
            <a:r>
              <a:rPr lang="en-US" sz="24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4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Mục</a:t>
            </a:r>
            <a:endParaRPr lang="en-US" sz="2400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58B7-9C59-4345-BC5E-33989DC5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935D5-9A6F-4E40-9A4E-51FBA1F9318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5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Straight Connector 16"/>
          <p:cNvCxnSpPr>
            <a:cxnSpLocks noChangeShapeType="1"/>
          </p:cNvCxnSpPr>
          <p:nvPr/>
        </p:nvCxnSpPr>
        <p:spPr bwMode="auto">
          <a:xfrm>
            <a:off x="3851920" y="4790354"/>
            <a:ext cx="4208222" cy="0"/>
          </a:xfrm>
          <a:prstGeom prst="line">
            <a:avLst/>
          </a:prstGeom>
          <a:noFill/>
          <a:ln w="6350" algn="ctr">
            <a:solidFill>
              <a:srgbClr val="4A7EBB"/>
            </a:solidFill>
            <a:prstDash val="dash"/>
            <a:round/>
            <a:headEnd/>
            <a:tailEnd/>
          </a:ln>
        </p:spPr>
      </p:cxnSp>
      <p:sp>
        <p:nvSpPr>
          <p:cNvPr id="14" name="TextBox 22"/>
          <p:cNvSpPr txBox="1"/>
          <p:nvPr/>
        </p:nvSpPr>
        <p:spPr bwMode="auto">
          <a:xfrm>
            <a:off x="4871414" y="1972797"/>
            <a:ext cx="28987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 err="1">
                <a:solidFill>
                  <a:prstClr val="black"/>
                </a:solidFill>
                <a:latin typeface="Circle" panose="020B0703020102020204" pitchFamily="34" charset="0"/>
              </a:rPr>
              <a:t>Ưu</a:t>
            </a:r>
            <a:r>
              <a:rPr lang="en-US" sz="3200" b="1" kern="0" dirty="0">
                <a:solidFill>
                  <a:prstClr val="black"/>
                </a:solidFill>
                <a:latin typeface="Circle" panose="020B0703020102020204" pitchFamily="34" charset="0"/>
              </a:rPr>
              <a:t> </a:t>
            </a:r>
            <a:r>
              <a:rPr lang="en-US" sz="3200" b="1" kern="0" dirty="0" err="1">
                <a:solidFill>
                  <a:prstClr val="black"/>
                </a:solidFill>
                <a:latin typeface="Circle" panose="020B0703020102020204" pitchFamily="34" charset="0"/>
              </a:rPr>
              <a:t>điểm</a:t>
            </a:r>
            <a:endParaRPr lang="en-US" sz="3200" b="1" kern="0" dirty="0">
              <a:solidFill>
                <a:prstClr val="black"/>
              </a:solidFill>
              <a:latin typeface="Circle" panose="020B0703020102020204" pitchFamily="34" charset="0"/>
            </a:endParaRPr>
          </a:p>
        </p:txBody>
      </p:sp>
      <p:sp>
        <p:nvSpPr>
          <p:cNvPr id="17" name="TextBox 22"/>
          <p:cNvSpPr txBox="1"/>
          <p:nvPr/>
        </p:nvSpPr>
        <p:spPr bwMode="auto">
          <a:xfrm>
            <a:off x="4881050" y="1972797"/>
            <a:ext cx="3190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 err="1">
                <a:solidFill>
                  <a:prstClr val="black"/>
                </a:solidFill>
                <a:latin typeface="Circle" panose="020B0703020102020204" pitchFamily="34" charset="0"/>
              </a:rPr>
              <a:t>Nhược</a:t>
            </a:r>
            <a:r>
              <a:rPr lang="en-US" sz="3200" b="1" kern="0" dirty="0">
                <a:solidFill>
                  <a:prstClr val="black"/>
                </a:solidFill>
                <a:latin typeface="Circle" panose="020B0703020102020204" pitchFamily="34" charset="0"/>
              </a:rPr>
              <a:t> </a:t>
            </a:r>
            <a:r>
              <a:rPr lang="en-US" sz="3200" b="1" kern="0" dirty="0" err="1">
                <a:solidFill>
                  <a:prstClr val="black"/>
                </a:solidFill>
                <a:latin typeface="Circle" panose="020B0703020102020204" pitchFamily="34" charset="0"/>
              </a:rPr>
              <a:t>điểm</a:t>
            </a:r>
            <a:endParaRPr lang="en-US" sz="3200" b="1" kern="0" dirty="0">
              <a:solidFill>
                <a:prstClr val="black"/>
              </a:solidFill>
              <a:latin typeface="Circle" panose="020B0703020102020204" pitchFamily="34" charset="0"/>
            </a:endParaRPr>
          </a:p>
        </p:txBody>
      </p:sp>
      <p:sp>
        <p:nvSpPr>
          <p:cNvPr id="16" name="Hộp_Văn_Bản 15"/>
          <p:cNvSpPr txBox="1"/>
          <p:nvPr/>
        </p:nvSpPr>
        <p:spPr>
          <a:xfrm>
            <a:off x="1466315" y="819540"/>
            <a:ext cx="34050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Ưu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–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Nhược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điểm</a:t>
            </a:r>
            <a:endParaRPr lang="en-US" sz="3200" b="1" dirty="0">
              <a:solidFill>
                <a:schemeClr val="accent5">
                  <a:lumMod val="2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11277" name="Hộp_Văn_Bản 18"/>
          <p:cNvSpPr txBox="1">
            <a:spLocks noChangeArrowheads="1"/>
          </p:cNvSpPr>
          <p:nvPr/>
        </p:nvSpPr>
        <p:spPr bwMode="auto">
          <a:xfrm>
            <a:off x="5539307" y="2678147"/>
            <a:ext cx="2145139" cy="13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Dễ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endParaRPr lang="en-US" sz="2800" i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Ổn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endParaRPr lang="en-US" sz="2800" i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79" name="Hộp_Văn_Bản 20"/>
          <p:cNvSpPr txBox="1">
            <a:spLocks noChangeArrowheads="1"/>
          </p:cNvSpPr>
          <p:nvPr/>
        </p:nvSpPr>
        <p:spPr bwMode="auto">
          <a:xfrm>
            <a:off x="5239127" y="2556355"/>
            <a:ext cx="2745497" cy="213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Khá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đ</a:t>
            </a:r>
            <a:r>
              <a:rPr lang="vi-VN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ơ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giản</a:t>
            </a:r>
            <a:endParaRPr lang="en-US" sz="2400" i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Buộc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cài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đặt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thêm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SQL 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Server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CA40299-99DB-4871-ACE4-32FCA7262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684335"/>
              </p:ext>
            </p:extLst>
          </p:nvPr>
        </p:nvGraphicFramePr>
        <p:xfrm>
          <a:off x="120864" y="15335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685FBF-8D50-4822-8DE1-949A61F1A4B5}"/>
              </a:ext>
            </a:extLst>
          </p:cNvPr>
          <p:cNvSpPr txBox="1"/>
          <p:nvPr/>
        </p:nvSpPr>
        <p:spPr>
          <a:xfrm>
            <a:off x="3187141" y="3175000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NHƯỢC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C330B-B863-4AE8-9830-450DF2ED3EBD}"/>
              </a:ext>
            </a:extLst>
          </p:cNvPr>
          <p:cNvSpPr txBox="1"/>
          <p:nvPr/>
        </p:nvSpPr>
        <p:spPr>
          <a:xfrm>
            <a:off x="1852528" y="3101517"/>
            <a:ext cx="982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ƯU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8F0AB-C8DE-480D-BEC1-C6B60235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6BC1E-4BA7-47F8-8F81-D6AB76ABEE2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1277" grpId="0"/>
      <p:bldP spid="112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 noChangeAspect="1"/>
          </p:cNvSpPr>
          <p:nvPr/>
        </p:nvSpPr>
        <p:spPr>
          <a:xfrm>
            <a:off x="2140582" y="2348880"/>
            <a:ext cx="2241553" cy="2552907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5000">
                <a:srgbClr val="24AF19"/>
              </a:gs>
              <a:gs pos="100000">
                <a:srgbClr val="10510B"/>
              </a:gs>
              <a:gs pos="0">
                <a:srgbClr val="10510B"/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"/>
          <p:cNvSpPr>
            <a:spLocks noChangeAspect="1"/>
          </p:cNvSpPr>
          <p:nvPr/>
        </p:nvSpPr>
        <p:spPr>
          <a:xfrm>
            <a:off x="5071290" y="2348880"/>
            <a:ext cx="2241553" cy="2546923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5000">
                <a:srgbClr val="0070C0">
                  <a:lumMod val="92000"/>
                  <a:lumOff val="8000"/>
                </a:srgbClr>
              </a:gs>
              <a:gs pos="100000">
                <a:srgbClr val="002060">
                  <a:lumMod val="90000"/>
                  <a:lumOff val="10000"/>
                </a:srgbClr>
              </a:gs>
              <a:gs pos="0">
                <a:srgbClr val="002060"/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456586" y="2777537"/>
            <a:ext cx="18263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kern="0" dirty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90%</a:t>
            </a:r>
          </a:p>
        </p:txBody>
      </p:sp>
      <p:sp>
        <p:nvSpPr>
          <p:cNvPr id="22" name="TextBox 29"/>
          <p:cNvSpPr txBox="1"/>
          <p:nvPr/>
        </p:nvSpPr>
        <p:spPr>
          <a:xfrm>
            <a:off x="5277706" y="2758685"/>
            <a:ext cx="1828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kern="0" dirty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85%</a:t>
            </a:r>
          </a:p>
        </p:txBody>
      </p:sp>
      <p:sp>
        <p:nvSpPr>
          <p:cNvPr id="25" name="Hộp_Văn_Bản 24"/>
          <p:cNvSpPr txBox="1"/>
          <p:nvPr/>
        </p:nvSpPr>
        <p:spPr>
          <a:xfrm>
            <a:off x="1455738" y="768633"/>
            <a:ext cx="41344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Mức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độ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hoàn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thiện</a:t>
            </a:r>
            <a:endParaRPr lang="en-US" sz="3600" b="1" dirty="0">
              <a:solidFill>
                <a:schemeClr val="accent5">
                  <a:lumMod val="2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30" name="Rectangle 43"/>
          <p:cNvSpPr/>
          <p:nvPr/>
        </p:nvSpPr>
        <p:spPr bwMode="auto">
          <a:xfrm>
            <a:off x="2195525" y="1754259"/>
            <a:ext cx="2241553" cy="530225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err="1">
                <a:ln>
                  <a:solidFill>
                    <a:srgbClr val="002060"/>
                  </a:solidFill>
                </a:ln>
                <a:solidFill>
                  <a:srgbClr val="1D531E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Chức</a:t>
            </a:r>
            <a:r>
              <a:rPr lang="en-US" sz="2800" b="1" kern="0" dirty="0">
                <a:ln>
                  <a:solidFill>
                    <a:srgbClr val="002060"/>
                  </a:solidFill>
                </a:ln>
                <a:solidFill>
                  <a:srgbClr val="1D531E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 </a:t>
            </a:r>
            <a:r>
              <a:rPr lang="en-US" sz="2800" b="1" kern="0" dirty="0" err="1">
                <a:ln>
                  <a:solidFill>
                    <a:srgbClr val="002060"/>
                  </a:solidFill>
                </a:ln>
                <a:solidFill>
                  <a:srgbClr val="1D531E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năng</a:t>
            </a:r>
            <a:endParaRPr lang="en-US" sz="2800" b="1" kern="0" dirty="0">
              <a:ln>
                <a:solidFill>
                  <a:srgbClr val="002060"/>
                </a:solidFill>
              </a:ln>
              <a:solidFill>
                <a:srgbClr val="1D531E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Broad" panose="02020500000000000000" pitchFamily="18" charset="0"/>
              <a:ea typeface="Broad" panose="02020500000000000000" pitchFamily="18" charset="0"/>
              <a:cs typeface="Broad" panose="02020500000000000000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39C12-4754-442F-85BA-AEAF4B23BEB1}"/>
              </a:ext>
            </a:extLst>
          </p:cNvPr>
          <p:cNvSpPr txBox="1"/>
          <p:nvPr/>
        </p:nvSpPr>
        <p:spPr>
          <a:xfrm>
            <a:off x="5174450" y="1768953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n>
                  <a:solidFill>
                    <a:schemeClr val="accent5">
                      <a:lumMod val="10000"/>
                    </a:schemeClr>
                  </a:solidFill>
                </a:ln>
                <a:solidFill>
                  <a:schemeClr val="accent5">
                    <a:lumMod val="1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Giao</a:t>
            </a:r>
            <a:r>
              <a:rPr lang="en-US" sz="2800" dirty="0">
                <a:ln>
                  <a:solidFill>
                    <a:schemeClr val="accent5">
                      <a:lumMod val="10000"/>
                    </a:schemeClr>
                  </a:solidFill>
                </a:ln>
                <a:solidFill>
                  <a:schemeClr val="accent5">
                    <a:lumMod val="1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 </a:t>
            </a:r>
            <a:r>
              <a:rPr lang="en-US" sz="2800" dirty="0" err="1">
                <a:ln>
                  <a:solidFill>
                    <a:schemeClr val="accent5">
                      <a:lumMod val="10000"/>
                    </a:schemeClr>
                  </a:solidFill>
                </a:ln>
                <a:solidFill>
                  <a:schemeClr val="accent5">
                    <a:lumMod val="1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diện</a:t>
            </a:r>
            <a:endParaRPr lang="en-US" sz="2800" dirty="0">
              <a:ln>
                <a:solidFill>
                  <a:schemeClr val="accent5">
                    <a:lumMod val="10000"/>
                  </a:schemeClr>
                </a:solidFill>
              </a:ln>
              <a:solidFill>
                <a:schemeClr val="accent5">
                  <a:lumMod val="1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Broad" panose="02020500000000000000" pitchFamily="18" charset="0"/>
              <a:ea typeface="Broad" panose="02020500000000000000" pitchFamily="18" charset="0"/>
              <a:cs typeface="Broad" panose="02020500000000000000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9C04C-B40B-4077-8BC6-47156293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6BC1E-4BA7-47F8-8F81-D6AB76ABEE2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22" grpId="0"/>
      <p:bldP spid="30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ộp_Văn_Bản 23"/>
          <p:cNvSpPr txBox="1"/>
          <p:nvPr/>
        </p:nvSpPr>
        <p:spPr>
          <a:xfrm>
            <a:off x="1367644" y="872716"/>
            <a:ext cx="336342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</a:t>
            </a:r>
            <a:r>
              <a:rPr lang="vi-VN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ư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ớng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phát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triển</a:t>
            </a:r>
            <a:endParaRPr lang="en-US" sz="3200" b="1" dirty="0">
              <a:solidFill>
                <a:schemeClr val="accent5">
                  <a:lumMod val="2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77FE6-761E-4AA2-A60B-8B4F4BDEF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28" y="2610265"/>
            <a:ext cx="2795972" cy="27959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66338A-422A-4337-84EC-C4BAFFC28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65" y="2610265"/>
            <a:ext cx="2795972" cy="27959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53B37E-E1E7-4AF7-B91A-CA38FE64FB5C}"/>
              </a:ext>
            </a:extLst>
          </p:cNvPr>
          <p:cNvSpPr txBox="1"/>
          <p:nvPr/>
        </p:nvSpPr>
        <p:spPr>
          <a:xfrm>
            <a:off x="2816919" y="1782857"/>
            <a:ext cx="3828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Thêm</a:t>
            </a:r>
            <a:r>
              <a:rPr lang="en-US" sz="2800" b="1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800" b="1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ảnh</a:t>
            </a:r>
            <a:r>
              <a:rPr lang="en-US" sz="2800" b="1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800" b="1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đại</a:t>
            </a:r>
            <a:r>
              <a:rPr lang="en-US" sz="2800" b="1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800" b="1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diện</a:t>
            </a:r>
            <a:endParaRPr lang="en-US" sz="2800" b="1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10BBEE5-ECE0-48E5-80D0-8078A9F3CC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80" y="1592796"/>
            <a:ext cx="2924656" cy="42124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EFC879-853A-42B8-83F9-A930E4AFAD5E}"/>
              </a:ext>
            </a:extLst>
          </p:cNvPr>
          <p:cNvSpPr txBox="1"/>
          <p:nvPr/>
        </p:nvSpPr>
        <p:spPr>
          <a:xfrm>
            <a:off x="4572000" y="2914200"/>
            <a:ext cx="4356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Vẽ</a:t>
            </a:r>
            <a:r>
              <a:rPr lang="en-US" sz="32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32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cây</a:t>
            </a:r>
            <a:r>
              <a:rPr lang="en-US" sz="32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Gia </a:t>
            </a:r>
            <a:r>
              <a:rPr lang="en-US" sz="32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Phả</a:t>
            </a:r>
            <a:r>
              <a:rPr lang="en-US" sz="32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d</a:t>
            </a:r>
            <a:r>
              <a:rPr lang="vi-VN" sz="32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ư</a:t>
            </a:r>
            <a:r>
              <a:rPr lang="en-US" sz="32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ới</a:t>
            </a:r>
            <a:r>
              <a:rPr lang="en-US" sz="32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32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dạng</a:t>
            </a:r>
            <a:r>
              <a:rPr lang="en-US" sz="32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    </a:t>
            </a:r>
          </a:p>
          <a:p>
            <a:r>
              <a:rPr lang="en-US" sz="3200" dirty="0">
                <a:solidFill>
                  <a:srgbClr val="C00000"/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S</a:t>
            </a:r>
            <a:r>
              <a:rPr lang="vi-VN" sz="3200" dirty="0">
                <a:solidFill>
                  <a:srgbClr val="C00000"/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Ơ</a:t>
            </a:r>
            <a:r>
              <a:rPr lang="en-US" sz="3200" dirty="0">
                <a:solidFill>
                  <a:srgbClr val="C00000"/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ĐỒ PHẢ HỆ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69983-C616-4F42-BBFB-5501B8D3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6BC1E-4BA7-47F8-8F81-D6AB76ABEE2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_Văn_Bản 23">
            <a:extLst>
              <a:ext uri="{FF2B5EF4-FFF2-40B4-BE49-F238E27FC236}">
                <a16:creationId xmlns:a16="http://schemas.microsoft.com/office/drawing/2014/main" id="{A7AE1D14-075F-41E5-9175-1EC41EC0AC5F}"/>
              </a:ext>
            </a:extLst>
          </p:cNvPr>
          <p:cNvSpPr txBox="1"/>
          <p:nvPr/>
        </p:nvSpPr>
        <p:spPr>
          <a:xfrm>
            <a:off x="1367644" y="872716"/>
            <a:ext cx="336342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</a:t>
            </a:r>
            <a:r>
              <a:rPr lang="vi-VN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ư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ớng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phát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triển</a:t>
            </a:r>
            <a:endParaRPr lang="en-US" sz="3200" b="1" dirty="0">
              <a:solidFill>
                <a:schemeClr val="accent5">
                  <a:lumMod val="2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A669D5-B00D-4380-ACFF-C15D2D3A3676}"/>
              </a:ext>
            </a:extLst>
          </p:cNvPr>
          <p:cNvGrpSpPr/>
          <p:nvPr/>
        </p:nvGrpSpPr>
        <p:grpSpPr>
          <a:xfrm>
            <a:off x="1443576" y="1520788"/>
            <a:ext cx="1720343" cy="2205968"/>
            <a:chOff x="1443576" y="1520788"/>
            <a:chExt cx="1720343" cy="22059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70089C-46E3-4897-93E9-7E8E7AAEB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520788"/>
              <a:ext cx="1368152" cy="168100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5944E4-F733-4748-8024-C6C774E35B10}"/>
                </a:ext>
              </a:extLst>
            </p:cNvPr>
            <p:cNvSpPr txBox="1"/>
            <p:nvPr/>
          </p:nvSpPr>
          <p:spPr>
            <a:xfrm>
              <a:off x="1443576" y="3265091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Nơi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đặt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mộ</a:t>
              </a:r>
              <a:endPara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E8FB58-671D-4685-9F3E-9DCE4F29136A}"/>
              </a:ext>
            </a:extLst>
          </p:cNvPr>
          <p:cNvGrpSpPr/>
          <p:nvPr/>
        </p:nvGrpSpPr>
        <p:grpSpPr>
          <a:xfrm>
            <a:off x="4075083" y="1475442"/>
            <a:ext cx="3810000" cy="3177694"/>
            <a:chOff x="4075083" y="1475442"/>
            <a:chExt cx="3810000" cy="31776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69C28C-6DC5-4816-A261-38CC653F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083" y="1475442"/>
              <a:ext cx="3810000" cy="27765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AFBD19-07C8-446B-908D-65880015F836}"/>
                </a:ext>
              </a:extLst>
            </p:cNvPr>
            <p:cNvSpPr txBox="1"/>
            <p:nvPr/>
          </p:nvSpPr>
          <p:spPr>
            <a:xfrm>
              <a:off x="5112060" y="4191471"/>
              <a:ext cx="2105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Cách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x</a:t>
              </a:r>
              <a:r>
                <a:rPr lang="vi-VN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ư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ng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hô</a:t>
              </a:r>
              <a:endPara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490C3C-0F9D-47DF-83B8-F5DE19F34CD3}"/>
              </a:ext>
            </a:extLst>
          </p:cNvPr>
          <p:cNvGrpSpPr/>
          <p:nvPr/>
        </p:nvGrpSpPr>
        <p:grpSpPr>
          <a:xfrm>
            <a:off x="1623291" y="4075442"/>
            <a:ext cx="4817666" cy="1909842"/>
            <a:chOff x="1623291" y="4075442"/>
            <a:chExt cx="4817666" cy="190984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6136BC-43AC-4C6A-9C0F-C607941B4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5" r="21989"/>
            <a:stretch/>
          </p:blipFill>
          <p:spPr>
            <a:xfrm>
              <a:off x="1623291" y="4075442"/>
              <a:ext cx="1720343" cy="186790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9D3287-ED90-4428-BDB6-65C1152F2D73}"/>
                </a:ext>
              </a:extLst>
            </p:cNvPr>
            <p:cNvSpPr txBox="1"/>
            <p:nvPr/>
          </p:nvSpPr>
          <p:spPr>
            <a:xfrm>
              <a:off x="3343634" y="5523619"/>
              <a:ext cx="3097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Tình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trạng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hôn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nhân</a:t>
              </a:r>
              <a:endPara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38FE03-02C9-4A05-A108-206065CD281F}"/>
              </a:ext>
            </a:extLst>
          </p:cNvPr>
          <p:cNvGrpSpPr/>
          <p:nvPr/>
        </p:nvGrpSpPr>
        <p:grpSpPr>
          <a:xfrm>
            <a:off x="2962375" y="1599418"/>
            <a:ext cx="3537379" cy="4385865"/>
            <a:chOff x="2962375" y="1599418"/>
            <a:chExt cx="3537379" cy="438586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3DCCB56-ACDA-4D24-A444-633E502F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375" y="1599418"/>
              <a:ext cx="3537379" cy="37822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2B3409-A7F6-45B4-A628-82591FB2FC0D}"/>
                </a:ext>
              </a:extLst>
            </p:cNvPr>
            <p:cNvSpPr txBox="1"/>
            <p:nvPr/>
          </p:nvSpPr>
          <p:spPr>
            <a:xfrm>
              <a:off x="3291689" y="5523618"/>
              <a:ext cx="2872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Kết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nối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</a:t>
              </a:r>
              <a:r>
                <a:rPr lang="en-US" sz="2400" dirty="0" err="1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với</a:t>
              </a:r>
              <a:r>
                <a:rPr lang="en-US" sz="2400" dirty="0"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 internet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5646DB-44CF-49BF-9665-C2983197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6BC1E-4BA7-47F8-8F81-D6AB76ABEE2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24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FDBE4-93BA-4088-AD20-3A6F0BAEEA4C}"/>
              </a:ext>
            </a:extLst>
          </p:cNvPr>
          <p:cNvSpPr/>
          <p:nvPr/>
        </p:nvSpPr>
        <p:spPr>
          <a:xfrm>
            <a:off x="1309142" y="2644170"/>
            <a:ext cx="68062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ircle" panose="020B0703020102020204" pitchFamily="34" charset="0"/>
              </a:rPr>
              <a:t>XIN CHÂN THÀNH </a:t>
            </a:r>
          </a:p>
          <a:p>
            <a:pPr algn="ctr"/>
            <a:r>
              <a:rPr lang="en-US" sz="4800" b="1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ircle" panose="020B0703020102020204" pitchFamily="34" charset="0"/>
              </a:rPr>
              <a:t>CẢM </a:t>
            </a:r>
            <a:r>
              <a:rPr lang="vi-VN" sz="4800" b="1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ircle" panose="020B0703020102020204" pitchFamily="34" charset="0"/>
              </a:rPr>
              <a:t>Ơ</a:t>
            </a:r>
            <a:r>
              <a:rPr lang="en-US" sz="4800" b="1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ircle" panose="020B0703020102020204" pitchFamily="34" charset="0"/>
              </a:rPr>
              <a:t>N!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545CC-46CB-4F0F-B848-2D8A9C2FDA1B}"/>
              </a:ext>
            </a:extLst>
          </p:cNvPr>
          <p:cNvSpPr/>
          <p:nvPr/>
        </p:nvSpPr>
        <p:spPr>
          <a:xfrm>
            <a:off x="4824028" y="5481228"/>
            <a:ext cx="3385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lgerian" panose="04020705040A02060702" pitchFamily="82" charset="0"/>
              </a:rPr>
              <a:t>NHÓM THỰC HIỆN</a:t>
            </a:r>
            <a:endParaRPr 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5">
                  <a:lumMod val="25000"/>
                </a:schemeClr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3ED02-26F1-4774-98CA-739C8AAEF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6" y="3708069"/>
            <a:ext cx="3790950" cy="1885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FFBBBC-6EC2-4E46-BBB0-3134AC128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56" y="714184"/>
            <a:ext cx="4470700" cy="10714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8"/>
          <p:cNvSpPr>
            <a:spLocks noChangeArrowheads="1"/>
          </p:cNvSpPr>
          <p:nvPr/>
        </p:nvSpPr>
        <p:spPr bwMode="auto">
          <a:xfrm rot="2448511">
            <a:off x="1257300" y="7239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8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0" name="Rectangle 31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BE7738-12BA-42D5-84E4-12673A080CF2}"/>
              </a:ext>
            </a:extLst>
          </p:cNvPr>
          <p:cNvSpPr/>
          <p:nvPr/>
        </p:nvSpPr>
        <p:spPr>
          <a:xfrm>
            <a:off x="3125533" y="1065322"/>
            <a:ext cx="3005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0EB8D-78D4-4F6B-943F-8733F83FC4E4}"/>
              </a:ext>
            </a:extLst>
          </p:cNvPr>
          <p:cNvSpPr txBox="1"/>
          <p:nvPr/>
        </p:nvSpPr>
        <p:spPr>
          <a:xfrm>
            <a:off x="1946922" y="2455913"/>
            <a:ext cx="5250155" cy="1946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Lí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do,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mục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đích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chọn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tài</a:t>
            </a:r>
            <a:endParaRPr lang="en-US" sz="2800" dirty="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Tổng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quan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về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ch</a:t>
            </a:r>
            <a:r>
              <a:rPr lang="vi-VN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ư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ơng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trình</a:t>
            </a:r>
            <a:endParaRPr lang="en-US" sz="2800" dirty="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Kết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luận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và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h</a:t>
            </a:r>
            <a:r>
              <a:rPr lang="vi-VN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ư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ớng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phát</a:t>
            </a:r>
            <a:r>
              <a:rPr lang="en-US" sz="28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triển</a:t>
            </a:r>
            <a:endParaRPr lang="en-US" sz="2800" dirty="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F0F3A-D7AD-4709-AE9F-7DB9A130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935D5-9A6F-4E40-9A4E-51FBA1F9318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C6C2-8E2A-4625-9081-C08C5628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52" y="701824"/>
            <a:ext cx="6768752" cy="1143000"/>
          </a:xfrm>
        </p:spPr>
        <p:txBody>
          <a:bodyPr/>
          <a:lstStyle/>
          <a:p>
            <a:pPr algn="l"/>
            <a:r>
              <a:rPr lang="en-US" sz="3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Đặt</a:t>
            </a:r>
            <a:r>
              <a:rPr lang="en-US" sz="3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vấn</a:t>
            </a:r>
            <a:r>
              <a:rPr lang="en-US" sz="3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endParaRPr lang="en-US" sz="3600" b="1" dirty="0">
              <a:solidFill>
                <a:srgbClr val="002060"/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80889-96BD-4B99-9D9E-D78933911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68557"/>
            <a:ext cx="2871216" cy="4069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CCE15-AFC9-40F4-AB4A-AF4EBF0A1CC0}"/>
              </a:ext>
            </a:extLst>
          </p:cNvPr>
          <p:cNvSpPr txBox="1"/>
          <p:nvPr/>
        </p:nvSpPr>
        <p:spPr>
          <a:xfrm>
            <a:off x="4752020" y="1868557"/>
            <a:ext cx="3204356" cy="2235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Là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tài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liệu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ghi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chép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thông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tin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cá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nhân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của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tất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cả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thành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viên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trong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dòng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tộc</a:t>
            </a:r>
            <a:r>
              <a:rPr lang="en-US" sz="2400" dirty="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A2CFD5-0F28-4AB6-AA51-21A6A535FB63}"/>
              </a:ext>
            </a:extLst>
          </p:cNvPr>
          <p:cNvGrpSpPr/>
          <p:nvPr/>
        </p:nvGrpSpPr>
        <p:grpSpPr>
          <a:xfrm>
            <a:off x="5055748" y="4464243"/>
            <a:ext cx="2882880" cy="1044116"/>
            <a:chOff x="5184068" y="4617132"/>
            <a:chExt cx="2882880" cy="10441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C1D2B95-9652-434A-BD73-84293E5B0D97}"/>
                </a:ext>
              </a:extLst>
            </p:cNvPr>
            <p:cNvSpPr/>
            <p:nvPr/>
          </p:nvSpPr>
          <p:spPr>
            <a:xfrm>
              <a:off x="5184068" y="4617132"/>
              <a:ext cx="2871216" cy="1044116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56869C-3194-4BFD-85A2-A1F80C4079C3}"/>
                </a:ext>
              </a:extLst>
            </p:cNvPr>
            <p:cNvSpPr txBox="1"/>
            <p:nvPr/>
          </p:nvSpPr>
          <p:spPr>
            <a:xfrm>
              <a:off x="5546668" y="4797152"/>
              <a:ext cx="2520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C00000"/>
                  </a:solidFill>
                  <a:latin typeface="Aachen" panose="02020500000000000000" pitchFamily="18" charset="0"/>
                  <a:ea typeface="Aachen" panose="02020500000000000000" pitchFamily="18" charset="0"/>
                  <a:cs typeface="Aachen" panose="02020500000000000000" pitchFamily="18" charset="0"/>
                </a:rPr>
                <a:t>BẤT CẬP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F61ED2-2677-4197-9ED7-EB8D89B8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935D5-9A6F-4E40-9A4E-51FBA1F9318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2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8733E3-DC50-4AEF-AFED-708FBB913386}"/>
              </a:ext>
            </a:extLst>
          </p:cNvPr>
          <p:cNvSpPr txBox="1"/>
          <p:nvPr/>
        </p:nvSpPr>
        <p:spPr>
          <a:xfrm>
            <a:off x="1799692" y="1304764"/>
            <a:ext cx="6840760" cy="183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Cập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nhật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thành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viên</a:t>
            </a:r>
            <a:endParaRPr lang="en-US" sz="2600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Thời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gian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lưu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giữ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cuốn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Gia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Phả</a:t>
            </a:r>
            <a:endParaRPr lang="en-US" sz="2600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Bất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tiện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trong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quản</a:t>
            </a:r>
            <a:r>
              <a:rPr lang="en-US" sz="2600" dirty="0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2600" dirty="0" err="1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lý</a:t>
            </a:r>
            <a:endParaRPr lang="en-US" sz="2600" dirty="0"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879BA-05D3-43E2-8422-AD8F77E5C156}"/>
              </a:ext>
            </a:extLst>
          </p:cNvPr>
          <p:cNvSpPr/>
          <p:nvPr/>
        </p:nvSpPr>
        <p:spPr>
          <a:xfrm>
            <a:off x="1257501" y="3844498"/>
            <a:ext cx="69637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Cần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có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một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phần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mềm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quản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lý</a:t>
            </a:r>
            <a:r>
              <a:rPr lang="en-US" sz="4800" b="1" cap="none" spc="0" dirty="0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Gia </a:t>
            </a:r>
            <a:r>
              <a:rPr lang="en-US" sz="4800" b="1" cap="none" spc="0" dirty="0" err="1">
                <a:ln w="12700">
                  <a:solidFill>
                    <a:schemeClr val="accent5">
                      <a:lumMod val="10000"/>
                    </a:schemeClr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Phả</a:t>
            </a:r>
            <a:endParaRPr lang="en-US" sz="4800" b="1" cap="none" spc="0" dirty="0">
              <a:ln w="12700">
                <a:solidFill>
                  <a:schemeClr val="accent5">
                    <a:lumMod val="10000"/>
                  </a:schemeClr>
                </a:solidFill>
                <a:prstDash val="solid"/>
              </a:ln>
              <a:solidFill>
                <a:schemeClr val="accent5">
                  <a:lumMod val="1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87AF5-4227-4D25-86BE-29213B6A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935D5-9A6F-4E40-9A4E-51FBA1F9318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83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5F34-AB04-48B5-B9FB-0CBB3E31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935D5-9A6F-4E40-9A4E-51FBA1F9318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A3FCF3-458B-42CC-84A1-D6C9C26EE5F6}"/>
              </a:ext>
            </a:extLst>
          </p:cNvPr>
          <p:cNvSpPr/>
          <p:nvPr/>
        </p:nvSpPr>
        <p:spPr>
          <a:xfrm>
            <a:off x="1475656" y="692696"/>
            <a:ext cx="648072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4000" b="1" cap="none" spc="0" dirty="0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/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Ch</a:t>
            </a:r>
            <a:r>
              <a:rPr lang="vi-VN" sz="4000" b="1" cap="none" spc="0" dirty="0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/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ư</a:t>
            </a:r>
            <a:r>
              <a:rPr lang="en-US" sz="4000" b="1" cap="none" spc="0" dirty="0" err="1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/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ơng</a:t>
            </a:r>
            <a:r>
              <a:rPr lang="en-US" sz="4000" b="1" cap="none" spc="0" dirty="0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/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4000" b="1" cap="none" spc="0" dirty="0" err="1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/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trình</a:t>
            </a:r>
            <a:r>
              <a:rPr lang="en-US" sz="4000" b="1" cap="none" spc="0" dirty="0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/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4000" b="1" cap="none" spc="0" dirty="0" err="1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/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quản</a:t>
            </a:r>
            <a:r>
              <a:rPr lang="en-US" sz="4000" b="1" cap="none" spc="0" dirty="0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/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4000" b="1" cap="none" spc="0" dirty="0" err="1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/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lý</a:t>
            </a:r>
            <a:r>
              <a:rPr lang="en-US" sz="4000" b="1" cap="none" spc="0" dirty="0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/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Gia </a:t>
            </a:r>
            <a:r>
              <a:rPr lang="en-US" sz="4000" b="1" cap="none" spc="0" dirty="0" err="1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/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Phả</a:t>
            </a:r>
            <a:r>
              <a:rPr lang="en-US" sz="4000" b="1" cap="none" spc="0" dirty="0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/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4000" b="1" dirty="0" err="1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ứng</a:t>
            </a:r>
            <a:r>
              <a:rPr lang="en-US" sz="4000" b="1" dirty="0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4000" b="1" dirty="0" err="1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dụng</a:t>
            </a:r>
            <a:r>
              <a:rPr lang="en-US" sz="4000" b="1" dirty="0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4000" b="1" dirty="0" err="1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cây</a:t>
            </a:r>
            <a:r>
              <a:rPr lang="en-US" sz="4000" b="1" dirty="0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4000" b="1" dirty="0" err="1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Nhị</a:t>
            </a:r>
            <a:r>
              <a:rPr lang="en-US" sz="4000" b="1" dirty="0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4000" b="1" dirty="0" err="1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phân</a:t>
            </a:r>
            <a:r>
              <a:rPr lang="en-US" sz="4000" b="1" dirty="0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4000" b="1" dirty="0" err="1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tìm</a:t>
            </a:r>
            <a:r>
              <a:rPr lang="en-US" sz="4000" b="1" dirty="0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 </a:t>
            </a:r>
            <a:r>
              <a:rPr lang="en-US" sz="4000" b="1" dirty="0" err="1">
                <a:ln w="12700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kiếm</a:t>
            </a:r>
            <a:endParaRPr lang="en-US" sz="4000" b="1" cap="none" spc="0" dirty="0">
              <a:ln w="12700" cmpd="sng">
                <a:solidFill>
                  <a:schemeClr val="bg2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25000"/>
                </a:schemeClr>
              </a:solidFill>
              <a:effectLst/>
              <a:latin typeface="Arrus-Black" panose="02020500000000000000" pitchFamily="18" charset="0"/>
              <a:ea typeface="Arrus-Black" panose="02020500000000000000" pitchFamily="18" charset="0"/>
              <a:cs typeface="Arrus-Black" panose="02020500000000000000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D6701-2F19-4F60-8DAF-16AACB92764B}"/>
              </a:ext>
            </a:extLst>
          </p:cNvPr>
          <p:cNvSpPr txBox="1"/>
          <p:nvPr/>
        </p:nvSpPr>
        <p:spPr>
          <a:xfrm>
            <a:off x="1475656" y="3032956"/>
            <a:ext cx="6243025" cy="194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Đáp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ứng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một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số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chức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năng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c</a:t>
            </a:r>
            <a:r>
              <a:rPr lang="vi-VN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ơ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bản</a:t>
            </a:r>
            <a:endParaRPr lang="en-US" sz="2800" dirty="0">
              <a:solidFill>
                <a:srgbClr val="00206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Dùng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ngôn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ngữ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lập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trình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C#.NET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Quản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lý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dữ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liệu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trên</a:t>
            </a:r>
            <a:r>
              <a:rPr lang="en-US" sz="2800" dirty="0">
                <a:solidFill>
                  <a:srgbClr val="00206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SQL Server</a:t>
            </a:r>
          </a:p>
        </p:txBody>
      </p:sp>
    </p:spTree>
    <p:extLst>
      <p:ext uri="{BB962C8B-B14F-4D97-AF65-F5344CB8AC3E}">
        <p14:creationId xmlns:p14="http://schemas.microsoft.com/office/powerpoint/2010/main" val="924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_Văn_Bản 1">
            <a:extLst>
              <a:ext uri="{FF2B5EF4-FFF2-40B4-BE49-F238E27FC236}">
                <a16:creationId xmlns:a16="http://schemas.microsoft.com/office/drawing/2014/main" id="{955C14A2-4C17-4CDC-A43D-578D9CEC723A}"/>
              </a:ext>
            </a:extLst>
          </p:cNvPr>
          <p:cNvSpPr txBox="1"/>
          <p:nvPr/>
        </p:nvSpPr>
        <p:spPr>
          <a:xfrm>
            <a:off x="1493027" y="877024"/>
            <a:ext cx="59394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Tổng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quan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về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chương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3600" b="1" dirty="0" err="1">
                <a:solidFill>
                  <a:schemeClr val="accent5">
                    <a:lumMod val="2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trình</a:t>
            </a:r>
            <a:endParaRPr lang="en-US" sz="3600" b="1" dirty="0">
              <a:solidFill>
                <a:schemeClr val="accent5">
                  <a:lumMod val="2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6B47BE4-68FE-4C13-AAAE-F9D8237FAC22}"/>
              </a:ext>
            </a:extLst>
          </p:cNvPr>
          <p:cNvSpPr/>
          <p:nvPr/>
        </p:nvSpPr>
        <p:spPr>
          <a:xfrm>
            <a:off x="3346626" y="2020299"/>
            <a:ext cx="2232248" cy="756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>
                    <a:lumMod val="10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TREE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0982B21E-54D1-4431-AAB3-59515C369A90}"/>
              </a:ext>
            </a:extLst>
          </p:cNvPr>
          <p:cNvSpPr/>
          <p:nvPr/>
        </p:nvSpPr>
        <p:spPr>
          <a:xfrm>
            <a:off x="1763688" y="2384884"/>
            <a:ext cx="1332148" cy="14393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16849C6-5DFF-48CD-9829-198BF59A396C}"/>
              </a:ext>
            </a:extLst>
          </p:cNvPr>
          <p:cNvSpPr/>
          <p:nvPr/>
        </p:nvSpPr>
        <p:spPr>
          <a:xfrm>
            <a:off x="3346626" y="3429000"/>
            <a:ext cx="2232248" cy="756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>
                    <a:lumMod val="10000"/>
                  </a:schemeClr>
                </a:solidFill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NODE</a:t>
            </a: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F6CEC57D-374B-41D5-9F83-A7F5F2844190}"/>
              </a:ext>
            </a:extLst>
          </p:cNvPr>
          <p:cNvSpPr/>
          <p:nvPr/>
        </p:nvSpPr>
        <p:spPr>
          <a:xfrm flipH="1">
            <a:off x="5829664" y="3779700"/>
            <a:ext cx="1332148" cy="14393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ADF4BB-AE1B-467B-BC9B-8705FA44630A}"/>
              </a:ext>
            </a:extLst>
          </p:cNvPr>
          <p:cNvGrpSpPr/>
          <p:nvPr/>
        </p:nvGrpSpPr>
        <p:grpSpPr>
          <a:xfrm>
            <a:off x="3346626" y="4653136"/>
            <a:ext cx="2232248" cy="1288286"/>
            <a:chOff x="3346626" y="4841014"/>
            <a:chExt cx="2232248" cy="1288286"/>
          </a:xfrm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EDE5AB4-548D-413C-8FF4-24C1580EF174}"/>
                </a:ext>
              </a:extLst>
            </p:cNvPr>
            <p:cNvSpPr/>
            <p:nvPr/>
          </p:nvSpPr>
          <p:spPr>
            <a:xfrm>
              <a:off x="3346626" y="4841014"/>
              <a:ext cx="2232248" cy="378042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10000"/>
                    </a:schemeClr>
                  </a:solidFill>
                  <a:latin typeface="Arrus-Black" panose="02020500000000000000" pitchFamily="18" charset="0"/>
                  <a:ea typeface="Arrus-Black" panose="02020500000000000000" pitchFamily="18" charset="0"/>
                  <a:cs typeface="Arrus-Black" panose="02020500000000000000" pitchFamily="18" charset="0"/>
                </a:rPr>
                <a:t>INFO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21F68E6-4B97-436D-A1D4-867C6010EF61}"/>
                </a:ext>
              </a:extLst>
            </p:cNvPr>
            <p:cNvSpPr/>
            <p:nvPr/>
          </p:nvSpPr>
          <p:spPr>
            <a:xfrm>
              <a:off x="3346626" y="5219056"/>
              <a:ext cx="2232248" cy="910244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772E72-3BE7-4641-B9D5-3D011BD05B7B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4462750" y="5219056"/>
              <a:ext cx="0" cy="91024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379B599-0C17-430D-8D6C-43F9A5F0FA71}"/>
              </a:ext>
            </a:extLst>
          </p:cNvPr>
          <p:cNvSpPr txBox="1"/>
          <p:nvPr/>
        </p:nvSpPr>
        <p:spPr>
          <a:xfrm flipH="1">
            <a:off x="3455876" y="5229200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pLeft</a:t>
            </a:r>
            <a:endParaRPr lang="en-US" sz="2400" dirty="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C7526-3403-4A99-B07C-044EF73F9330}"/>
              </a:ext>
            </a:extLst>
          </p:cNvPr>
          <p:cNvSpPr txBox="1"/>
          <p:nvPr/>
        </p:nvSpPr>
        <p:spPr>
          <a:xfrm flipH="1">
            <a:off x="4535996" y="5265204"/>
            <a:ext cx="124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pRight</a:t>
            </a:r>
            <a:endParaRPr lang="en-US" sz="2000" dirty="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ADFD973-1D0F-4103-9D12-FF8CCAC1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2402-182E-467D-8198-A05C7261325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4C6E13-202D-416A-8CCA-0908F14F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46" y="2146366"/>
            <a:ext cx="5314851" cy="2714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5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5" grpId="0"/>
      <p:bldP spid="15" grpId="1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"/>
          <p:cNvGrpSpPr>
            <a:grpSpLocks/>
          </p:cNvGrpSpPr>
          <p:nvPr/>
        </p:nvGrpSpPr>
        <p:grpSpPr bwMode="auto">
          <a:xfrm>
            <a:off x="9476353" y="401475"/>
            <a:ext cx="3192462" cy="2740025"/>
            <a:chOff x="2466975" y="1726170"/>
            <a:chExt cx="4557712" cy="3912630"/>
          </a:xfrm>
        </p:grpSpPr>
        <p:sp>
          <p:nvSpPr>
            <p:cNvPr id="5" name="Freeform 2"/>
            <p:cNvSpPr/>
            <p:nvPr/>
          </p:nvSpPr>
          <p:spPr>
            <a:xfrm>
              <a:off x="3810000" y="4114800"/>
              <a:ext cx="3214687" cy="1371600"/>
            </a:xfrm>
            <a:custGeom>
              <a:avLst/>
              <a:gdLst>
                <a:gd name="connsiteX0" fmla="*/ 0 w 3214687"/>
                <a:gd name="connsiteY0" fmla="*/ 557213 h 1371600"/>
                <a:gd name="connsiteX1" fmla="*/ 3214687 w 3214687"/>
                <a:gd name="connsiteY1" fmla="*/ 0 h 1371600"/>
                <a:gd name="connsiteX2" fmla="*/ 2928937 w 3214687"/>
                <a:gd name="connsiteY2" fmla="*/ 1371600 h 1371600"/>
                <a:gd name="connsiteX3" fmla="*/ 0 w 3214687"/>
                <a:gd name="connsiteY3" fmla="*/ 557213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7" h="1371600">
                  <a:moveTo>
                    <a:pt x="0" y="557213"/>
                  </a:moveTo>
                  <a:lnTo>
                    <a:pt x="3214687" y="0"/>
                  </a:lnTo>
                  <a:lnTo>
                    <a:pt x="2928937" y="1371600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Isosceles Triangle 35"/>
            <p:cNvSpPr/>
            <p:nvPr/>
          </p:nvSpPr>
          <p:spPr>
            <a:xfrm>
              <a:off x="2466975" y="1726170"/>
              <a:ext cx="4210955" cy="3912630"/>
            </a:xfrm>
            <a:custGeom>
              <a:avLst/>
              <a:gdLst>
                <a:gd name="connsiteX0" fmla="*/ 583932 w 1170912"/>
                <a:gd name="connsiteY0" fmla="*/ 0 h 1523470"/>
                <a:gd name="connsiteX1" fmla="*/ 1170912 w 1170912"/>
                <a:gd name="connsiteY1" fmla="*/ 1385256 h 1523470"/>
                <a:gd name="connsiteX2" fmla="*/ 585696 w 1170912"/>
                <a:gd name="connsiteY2" fmla="*/ 1523470 h 1523470"/>
                <a:gd name="connsiteX3" fmla="*/ 480 w 1170912"/>
                <a:gd name="connsiteY3" fmla="*/ 1385256 h 1523470"/>
                <a:gd name="connsiteX4" fmla="*/ 536 w 1170912"/>
                <a:gd name="connsiteY4" fmla="*/ 1385126 h 1523470"/>
                <a:gd name="connsiteX5" fmla="*/ 0 w 1170912"/>
                <a:gd name="connsiteY5" fmla="*/ 1385126 h 1523470"/>
                <a:gd name="connsiteX6" fmla="*/ 583932 w 1170912"/>
                <a:gd name="connsiteY6" fmla="*/ 0 h 152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0912" h="1523470">
                  <a:moveTo>
                    <a:pt x="583932" y="0"/>
                  </a:moveTo>
                  <a:lnTo>
                    <a:pt x="1170912" y="1385256"/>
                  </a:lnTo>
                  <a:cubicBezTo>
                    <a:pt x="1170912" y="1461589"/>
                    <a:pt x="908902" y="1523470"/>
                    <a:pt x="585696" y="1523470"/>
                  </a:cubicBezTo>
                  <a:cubicBezTo>
                    <a:pt x="262490" y="1523470"/>
                    <a:pt x="480" y="1461589"/>
                    <a:pt x="480" y="1385256"/>
                  </a:cubicBezTo>
                  <a:cubicBezTo>
                    <a:pt x="499" y="1385213"/>
                    <a:pt x="517" y="1385169"/>
                    <a:pt x="536" y="1385126"/>
                  </a:cubicBezTo>
                  <a:lnTo>
                    <a:pt x="0" y="1385126"/>
                  </a:lnTo>
                  <a:lnTo>
                    <a:pt x="583932" y="0"/>
                  </a:lnTo>
                  <a:close/>
                </a:path>
              </a:pathLst>
            </a:custGeom>
            <a:solidFill>
              <a:srgbClr val="F79646">
                <a:lumMod val="5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Isosceles Triangle 35"/>
            <p:cNvSpPr/>
            <p:nvPr/>
          </p:nvSpPr>
          <p:spPr>
            <a:xfrm>
              <a:off x="2895322" y="1726170"/>
              <a:ext cx="3354259" cy="3139624"/>
            </a:xfrm>
            <a:custGeom>
              <a:avLst/>
              <a:gdLst/>
              <a:ahLst/>
              <a:cxnLst/>
              <a:rect l="l" t="t" r="r" b="b"/>
              <a:pathLst>
                <a:path w="2975103" h="2784225">
                  <a:moveTo>
                    <a:pt x="1483000" y="0"/>
                  </a:moveTo>
                  <a:lnTo>
                    <a:pt x="2975103" y="2515230"/>
                  </a:lnTo>
                  <a:cubicBezTo>
                    <a:pt x="2868527" y="2667838"/>
                    <a:pt x="2243451" y="2784225"/>
                    <a:pt x="1488476" y="2784225"/>
                  </a:cubicBezTo>
                  <a:cubicBezTo>
                    <a:pt x="729170" y="2784225"/>
                    <a:pt x="101255" y="2666498"/>
                    <a:pt x="0" y="2512695"/>
                  </a:cubicBezTo>
                  <a:close/>
                </a:path>
              </a:pathLst>
            </a:custGeom>
            <a:solidFill>
              <a:srgbClr val="F79646">
                <a:lumMod val="7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Isosceles Triangle 35"/>
            <p:cNvSpPr/>
            <p:nvPr/>
          </p:nvSpPr>
          <p:spPr>
            <a:xfrm>
              <a:off x="3346335" y="1726170"/>
              <a:ext cx="2452235" cy="2366620"/>
            </a:xfrm>
            <a:custGeom>
              <a:avLst/>
              <a:gdLst/>
              <a:ahLst/>
              <a:cxnLst/>
              <a:rect l="l" t="t" r="r" b="b"/>
              <a:pathLst>
                <a:path w="2174399" h="2098425">
                  <a:moveTo>
                    <a:pt x="1083091" y="0"/>
                  </a:moveTo>
                  <a:lnTo>
                    <a:pt x="2174399" y="1839612"/>
                  </a:lnTo>
                  <a:cubicBezTo>
                    <a:pt x="2081791" y="1986998"/>
                    <a:pt x="1630749" y="2098425"/>
                    <a:pt x="1088403" y="2098425"/>
                  </a:cubicBezTo>
                  <a:cubicBezTo>
                    <a:pt x="540681" y="2098425"/>
                    <a:pt x="86082" y="1984778"/>
                    <a:pt x="0" y="1835116"/>
                  </a:cubicBezTo>
                  <a:close/>
                </a:path>
              </a:pathLst>
            </a:custGeom>
            <a:solidFill>
              <a:srgbClr val="F79646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Isosceles Triangle 35"/>
            <p:cNvSpPr/>
            <p:nvPr/>
          </p:nvSpPr>
          <p:spPr>
            <a:xfrm>
              <a:off x="3786015" y="1726170"/>
              <a:ext cx="1572875" cy="1593614"/>
            </a:xfrm>
            <a:custGeom>
              <a:avLst/>
              <a:gdLst/>
              <a:ahLst/>
              <a:cxnLst/>
              <a:rect l="l" t="t" r="r" b="b"/>
              <a:pathLst>
                <a:path w="1394010" h="1412625">
                  <a:moveTo>
                    <a:pt x="693694" y="0"/>
                  </a:moveTo>
                  <a:lnTo>
                    <a:pt x="1394010" y="1180519"/>
                  </a:lnTo>
                  <a:cubicBezTo>
                    <a:pt x="1311694" y="1314978"/>
                    <a:pt x="1031483" y="1412625"/>
                    <a:pt x="698850" y="1412625"/>
                  </a:cubicBezTo>
                  <a:cubicBezTo>
                    <a:pt x="361673" y="1412625"/>
                    <a:pt x="78360" y="1312292"/>
                    <a:pt x="0" y="1175348"/>
                  </a:cubicBezTo>
                  <a:close/>
                </a:path>
              </a:pathLst>
            </a:custGeom>
            <a:solidFill>
              <a:srgbClr val="FFAA0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Isosceles Triangle 35"/>
            <p:cNvSpPr/>
            <p:nvPr/>
          </p:nvSpPr>
          <p:spPr>
            <a:xfrm>
              <a:off x="3314618" y="1729169"/>
              <a:ext cx="1706311" cy="3909631"/>
            </a:xfrm>
            <a:custGeom>
              <a:avLst/>
              <a:gdLst/>
              <a:ahLst/>
              <a:cxnLst/>
              <a:rect l="l" t="t" r="r" b="b"/>
              <a:pathLst>
                <a:path w="1513289" h="3467365">
                  <a:moveTo>
                    <a:pt x="1112633" y="0"/>
                  </a:moveTo>
                  <a:lnTo>
                    <a:pt x="1513289" y="3460216"/>
                  </a:lnTo>
                  <a:cubicBezTo>
                    <a:pt x="1386445" y="3464948"/>
                    <a:pt x="1254810" y="3467365"/>
                    <a:pt x="1119828" y="3467365"/>
                  </a:cubicBezTo>
                  <a:cubicBezTo>
                    <a:pt x="699630" y="3467365"/>
                    <a:pt x="311869" y="3443936"/>
                    <a:pt x="0" y="3403955"/>
                  </a:cubicBezTo>
                  <a:lnTo>
                    <a:pt x="1102515" y="17142"/>
                  </a:ln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15000"/>
                  </a:sysClr>
                </a:gs>
                <a:gs pos="0">
                  <a:sysClr val="window" lastClr="FFFFFF">
                    <a:alpha val="50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171" name="Group 19"/>
          <p:cNvGrpSpPr>
            <a:grpSpLocks/>
          </p:cNvGrpSpPr>
          <p:nvPr/>
        </p:nvGrpSpPr>
        <p:grpSpPr bwMode="auto">
          <a:xfrm>
            <a:off x="9468544" y="2800799"/>
            <a:ext cx="3190875" cy="2740025"/>
            <a:chOff x="2466975" y="1726170"/>
            <a:chExt cx="4557712" cy="3912630"/>
          </a:xfrm>
        </p:grpSpPr>
        <p:sp>
          <p:nvSpPr>
            <p:cNvPr id="12" name="Freeform 20"/>
            <p:cNvSpPr/>
            <p:nvPr/>
          </p:nvSpPr>
          <p:spPr>
            <a:xfrm>
              <a:off x="3810000" y="4114800"/>
              <a:ext cx="3214687" cy="1371600"/>
            </a:xfrm>
            <a:custGeom>
              <a:avLst/>
              <a:gdLst>
                <a:gd name="connsiteX0" fmla="*/ 0 w 3214687"/>
                <a:gd name="connsiteY0" fmla="*/ 557213 h 1371600"/>
                <a:gd name="connsiteX1" fmla="*/ 3214687 w 3214687"/>
                <a:gd name="connsiteY1" fmla="*/ 0 h 1371600"/>
                <a:gd name="connsiteX2" fmla="*/ 2928937 w 3214687"/>
                <a:gd name="connsiteY2" fmla="*/ 1371600 h 1371600"/>
                <a:gd name="connsiteX3" fmla="*/ 0 w 3214687"/>
                <a:gd name="connsiteY3" fmla="*/ 557213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7" h="1371600">
                  <a:moveTo>
                    <a:pt x="0" y="557213"/>
                  </a:moveTo>
                  <a:lnTo>
                    <a:pt x="3214687" y="0"/>
                  </a:lnTo>
                  <a:lnTo>
                    <a:pt x="2928937" y="1371600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Isosceles Triangle 35"/>
            <p:cNvSpPr/>
            <p:nvPr/>
          </p:nvSpPr>
          <p:spPr>
            <a:xfrm>
              <a:off x="2466975" y="1726170"/>
              <a:ext cx="4210782" cy="3912630"/>
            </a:xfrm>
            <a:custGeom>
              <a:avLst/>
              <a:gdLst>
                <a:gd name="connsiteX0" fmla="*/ 583932 w 1170912"/>
                <a:gd name="connsiteY0" fmla="*/ 0 h 1523470"/>
                <a:gd name="connsiteX1" fmla="*/ 1170912 w 1170912"/>
                <a:gd name="connsiteY1" fmla="*/ 1385256 h 1523470"/>
                <a:gd name="connsiteX2" fmla="*/ 585696 w 1170912"/>
                <a:gd name="connsiteY2" fmla="*/ 1523470 h 1523470"/>
                <a:gd name="connsiteX3" fmla="*/ 480 w 1170912"/>
                <a:gd name="connsiteY3" fmla="*/ 1385256 h 1523470"/>
                <a:gd name="connsiteX4" fmla="*/ 536 w 1170912"/>
                <a:gd name="connsiteY4" fmla="*/ 1385126 h 1523470"/>
                <a:gd name="connsiteX5" fmla="*/ 0 w 1170912"/>
                <a:gd name="connsiteY5" fmla="*/ 1385126 h 1523470"/>
                <a:gd name="connsiteX6" fmla="*/ 583932 w 1170912"/>
                <a:gd name="connsiteY6" fmla="*/ 0 h 152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0912" h="1523470">
                  <a:moveTo>
                    <a:pt x="583932" y="0"/>
                  </a:moveTo>
                  <a:lnTo>
                    <a:pt x="1170912" y="1385256"/>
                  </a:lnTo>
                  <a:cubicBezTo>
                    <a:pt x="1170912" y="1461589"/>
                    <a:pt x="908902" y="1523470"/>
                    <a:pt x="585696" y="1523470"/>
                  </a:cubicBezTo>
                  <a:cubicBezTo>
                    <a:pt x="262490" y="1523470"/>
                    <a:pt x="480" y="1461589"/>
                    <a:pt x="480" y="1385256"/>
                  </a:cubicBezTo>
                  <a:cubicBezTo>
                    <a:pt x="499" y="1385213"/>
                    <a:pt x="517" y="1385169"/>
                    <a:pt x="536" y="1385126"/>
                  </a:cubicBezTo>
                  <a:lnTo>
                    <a:pt x="0" y="1385126"/>
                  </a:lnTo>
                  <a:lnTo>
                    <a:pt x="583932" y="0"/>
                  </a:lnTo>
                  <a:close/>
                </a:path>
              </a:pathLst>
            </a:custGeom>
            <a:solidFill>
              <a:srgbClr val="C0504D">
                <a:lumMod val="5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Isosceles Triangle 35"/>
            <p:cNvSpPr/>
            <p:nvPr/>
          </p:nvSpPr>
          <p:spPr>
            <a:xfrm>
              <a:off x="2895537" y="1726170"/>
              <a:ext cx="3353659" cy="3139624"/>
            </a:xfrm>
            <a:custGeom>
              <a:avLst/>
              <a:gdLst/>
              <a:ahLst/>
              <a:cxnLst/>
              <a:rect l="l" t="t" r="r" b="b"/>
              <a:pathLst>
                <a:path w="2975103" h="2784225">
                  <a:moveTo>
                    <a:pt x="1483000" y="0"/>
                  </a:moveTo>
                  <a:lnTo>
                    <a:pt x="2975103" y="2515230"/>
                  </a:lnTo>
                  <a:cubicBezTo>
                    <a:pt x="2868527" y="2667838"/>
                    <a:pt x="2243451" y="2784225"/>
                    <a:pt x="1488476" y="2784225"/>
                  </a:cubicBezTo>
                  <a:cubicBezTo>
                    <a:pt x="729170" y="2784225"/>
                    <a:pt x="101255" y="2666498"/>
                    <a:pt x="0" y="2512695"/>
                  </a:cubicBez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Isosceles Triangle 35"/>
            <p:cNvSpPr/>
            <p:nvPr/>
          </p:nvSpPr>
          <p:spPr>
            <a:xfrm>
              <a:off x="3346772" y="1726170"/>
              <a:ext cx="2451188" cy="2366620"/>
            </a:xfrm>
            <a:custGeom>
              <a:avLst/>
              <a:gdLst/>
              <a:ahLst/>
              <a:cxnLst/>
              <a:rect l="l" t="t" r="r" b="b"/>
              <a:pathLst>
                <a:path w="2174399" h="2098425">
                  <a:moveTo>
                    <a:pt x="1083091" y="0"/>
                  </a:moveTo>
                  <a:lnTo>
                    <a:pt x="2174399" y="1839612"/>
                  </a:lnTo>
                  <a:cubicBezTo>
                    <a:pt x="2081791" y="1986998"/>
                    <a:pt x="1630749" y="2098425"/>
                    <a:pt x="1088403" y="2098425"/>
                  </a:cubicBezTo>
                  <a:cubicBezTo>
                    <a:pt x="540681" y="2098425"/>
                    <a:pt x="86082" y="1984778"/>
                    <a:pt x="0" y="1835116"/>
                  </a:cubicBezTo>
                  <a:close/>
                </a:path>
              </a:pathLst>
            </a:custGeom>
            <a:solidFill>
              <a:srgbClr val="C0504D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Isosceles Triangle 35"/>
            <p:cNvSpPr/>
            <p:nvPr/>
          </p:nvSpPr>
          <p:spPr>
            <a:xfrm>
              <a:off x="3786671" y="1726170"/>
              <a:ext cx="1571391" cy="1593614"/>
            </a:xfrm>
            <a:custGeom>
              <a:avLst/>
              <a:gdLst/>
              <a:ahLst/>
              <a:cxnLst/>
              <a:rect l="l" t="t" r="r" b="b"/>
              <a:pathLst>
                <a:path w="1394010" h="1412625">
                  <a:moveTo>
                    <a:pt x="693694" y="0"/>
                  </a:moveTo>
                  <a:lnTo>
                    <a:pt x="1394010" y="1180519"/>
                  </a:lnTo>
                  <a:cubicBezTo>
                    <a:pt x="1311694" y="1314978"/>
                    <a:pt x="1031483" y="1412625"/>
                    <a:pt x="698850" y="1412625"/>
                  </a:cubicBezTo>
                  <a:cubicBezTo>
                    <a:pt x="361673" y="1412625"/>
                    <a:pt x="78360" y="1312292"/>
                    <a:pt x="0" y="1175348"/>
                  </a:cubicBezTo>
                  <a:close/>
                </a:path>
              </a:pathLst>
            </a:custGeom>
            <a:solidFill>
              <a:srgbClr val="DC4930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Isosceles Triangle 35"/>
            <p:cNvSpPr/>
            <p:nvPr/>
          </p:nvSpPr>
          <p:spPr>
            <a:xfrm>
              <a:off x="3314618" y="1729169"/>
              <a:ext cx="1706311" cy="3909631"/>
            </a:xfrm>
            <a:custGeom>
              <a:avLst/>
              <a:gdLst/>
              <a:ahLst/>
              <a:cxnLst/>
              <a:rect l="l" t="t" r="r" b="b"/>
              <a:pathLst>
                <a:path w="1513289" h="3467365">
                  <a:moveTo>
                    <a:pt x="1112633" y="0"/>
                  </a:moveTo>
                  <a:lnTo>
                    <a:pt x="1513289" y="3460216"/>
                  </a:lnTo>
                  <a:cubicBezTo>
                    <a:pt x="1386445" y="3464948"/>
                    <a:pt x="1254810" y="3467365"/>
                    <a:pt x="1119828" y="3467365"/>
                  </a:cubicBezTo>
                  <a:cubicBezTo>
                    <a:pt x="699630" y="3467365"/>
                    <a:pt x="311869" y="3443936"/>
                    <a:pt x="0" y="3403955"/>
                  </a:cubicBezTo>
                  <a:lnTo>
                    <a:pt x="1102515" y="17142"/>
                  </a:ln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15000"/>
                  </a:sysClr>
                </a:gs>
                <a:gs pos="0">
                  <a:sysClr val="window" lastClr="FFFFFF">
                    <a:alpha val="50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Rectangle 27"/>
          <p:cNvSpPr/>
          <p:nvPr/>
        </p:nvSpPr>
        <p:spPr bwMode="auto">
          <a:xfrm>
            <a:off x="1563314" y="1073757"/>
            <a:ext cx="4736877" cy="543365"/>
          </a:xfrm>
          <a:prstGeom prst="rect">
            <a:avLst/>
          </a:prstGeom>
          <a:gradFill flip="none" rotWithShape="1">
            <a:gsLst>
              <a:gs pos="63000">
                <a:srgbClr val="FFC44F"/>
              </a:gs>
              <a:gs pos="100000">
                <a:sysClr val="window" lastClr="FFFFFF">
                  <a:alpha val="0"/>
                </a:sysClr>
              </a:gs>
              <a:gs pos="0">
                <a:srgbClr val="FFAA01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dirty="0">
                <a:solidFill>
                  <a:srgbClr val="C00000"/>
                </a:solidFill>
                <a:latin typeface="Calibri"/>
              </a:rPr>
              <a:t>CẤU TRÚC DỮ LIỆU</a:t>
            </a:r>
          </a:p>
        </p:txBody>
      </p:sp>
      <p:sp>
        <p:nvSpPr>
          <p:cNvPr id="23" name="Rectangle 31"/>
          <p:cNvSpPr/>
          <p:nvPr/>
        </p:nvSpPr>
        <p:spPr bwMode="auto">
          <a:xfrm>
            <a:off x="9684568" y="3968750"/>
            <a:ext cx="1830388" cy="73501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0" rIns="0" bIns="0"/>
          <a:lstStyle/>
          <a:p>
            <a:pPr marL="176213" indent="-1174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Calibri"/>
              </a:rPr>
              <a:t>Mô tả nội dung</a:t>
            </a:r>
          </a:p>
          <a:p>
            <a:pPr marL="176213" indent="-1174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Calibri"/>
              </a:rPr>
              <a:t>Mô tả nội dung </a:t>
            </a:r>
            <a:endParaRPr lang="en-US" sz="1600" i="1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Calibri"/>
            </a:endParaRPr>
          </a:p>
        </p:txBody>
      </p:sp>
      <p:sp>
        <p:nvSpPr>
          <p:cNvPr id="24" name="Rectangle 32"/>
          <p:cNvSpPr/>
          <p:nvPr/>
        </p:nvSpPr>
        <p:spPr bwMode="auto">
          <a:xfrm>
            <a:off x="10341385" y="5682274"/>
            <a:ext cx="1830387" cy="3079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 err="1">
                <a:solidFill>
                  <a:srgbClr val="F79646">
                    <a:lumMod val="50000"/>
                  </a:srgbClr>
                </a:solidFill>
                <a:latin typeface="Calibri"/>
              </a:rPr>
              <a:t>Thêm</a:t>
            </a:r>
            <a:r>
              <a:rPr lang="en-US" sz="2400" b="1" kern="0" dirty="0">
                <a:solidFill>
                  <a:srgbClr val="F79646">
                    <a:lumMod val="50000"/>
                  </a:srgbClr>
                </a:solidFill>
                <a:latin typeface="Calibri"/>
              </a:rPr>
              <a:t> </a:t>
            </a:r>
            <a:r>
              <a:rPr lang="en-US" sz="2400" b="1" kern="0" dirty="0" err="1">
                <a:solidFill>
                  <a:srgbClr val="F79646">
                    <a:lumMod val="50000"/>
                  </a:srgbClr>
                </a:solidFill>
                <a:latin typeface="Calibri"/>
              </a:rPr>
              <a:t>chữ</a:t>
            </a:r>
            <a:endParaRPr lang="en-US" sz="2400" b="1" kern="0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5" name="Rectangle 33"/>
          <p:cNvSpPr/>
          <p:nvPr/>
        </p:nvSpPr>
        <p:spPr bwMode="auto">
          <a:xfrm>
            <a:off x="9653229" y="6020875"/>
            <a:ext cx="1831975" cy="3079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 err="1">
                <a:solidFill>
                  <a:srgbClr val="C0504D">
                    <a:lumMod val="75000"/>
                  </a:srgbClr>
                </a:solidFill>
                <a:latin typeface="Calibri"/>
              </a:rPr>
              <a:t>Thêm</a:t>
            </a:r>
            <a:r>
              <a:rPr lang="en-US" sz="2400" b="1" kern="0" dirty="0">
                <a:solidFill>
                  <a:srgbClr val="C0504D">
                    <a:lumMod val="75000"/>
                  </a:srgbClr>
                </a:solidFill>
                <a:latin typeface="Calibri"/>
              </a:rPr>
              <a:t> </a:t>
            </a:r>
            <a:r>
              <a:rPr lang="en-US" sz="2400" b="1" kern="0" dirty="0" err="1">
                <a:solidFill>
                  <a:srgbClr val="C0504D">
                    <a:lumMod val="75000"/>
                  </a:srgbClr>
                </a:solidFill>
                <a:latin typeface="Calibri"/>
              </a:rPr>
              <a:t>chữ</a:t>
            </a:r>
            <a:endParaRPr lang="en-US" sz="2400" b="1" kern="0" dirty="0">
              <a:solidFill>
                <a:srgbClr val="C0504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FABCCAC3-FD64-40DE-B896-AC01C600E6ED}"/>
              </a:ext>
            </a:extLst>
          </p:cNvPr>
          <p:cNvSpPr/>
          <p:nvPr/>
        </p:nvSpPr>
        <p:spPr>
          <a:xfrm>
            <a:off x="1558143" y="3248872"/>
            <a:ext cx="1872132" cy="991301"/>
          </a:xfrm>
          <a:prstGeom prst="flowChartPreparation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1D531E"/>
                </a:solidFill>
                <a:latin typeface=".VnBodoni" panose="020B7200000000000000" pitchFamily="34" charset="0"/>
              </a:rPr>
              <a:t>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FCE3B8-1C85-4ED4-9CA3-3A6BE8F71127}"/>
              </a:ext>
            </a:extLst>
          </p:cNvPr>
          <p:cNvSpPr txBox="1"/>
          <p:nvPr/>
        </p:nvSpPr>
        <p:spPr>
          <a:xfrm>
            <a:off x="4814848" y="1617122"/>
            <a:ext cx="2970685" cy="4451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ID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cá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nhân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ID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gia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phả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Họ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tên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Giới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tính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Năm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sinh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,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năm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mất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Nơi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sinh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Nghề</a:t>
            </a:r>
            <a:r>
              <a:rPr lang="en-US" sz="2400" b="1" dirty="0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10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nghiệp</a:t>
            </a: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accent5">
                  <a:lumMod val="10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0B90332-35F5-4394-8BF3-D83255B72332}"/>
              </a:ext>
            </a:extLst>
          </p:cNvPr>
          <p:cNvSpPr/>
          <p:nvPr/>
        </p:nvSpPr>
        <p:spPr>
          <a:xfrm>
            <a:off x="3730313" y="3551377"/>
            <a:ext cx="967927" cy="396044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DF52A-94C5-4EDA-8652-900D4746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2402-182E-467D-8198-A05C726132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2CAC3C-4BBA-4985-8376-7BEB83D73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5"/>
          <a:stretch/>
        </p:blipFill>
        <p:spPr>
          <a:xfrm>
            <a:off x="1558143" y="2382752"/>
            <a:ext cx="6479637" cy="233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7" grpId="0"/>
      <p:bldP spid="27" grpId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03FCD-4846-4424-83D4-2E0CD17D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2402-182E-467D-8198-A05C726132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45F4E5BA-85BC-40DE-A536-2D7C007661AF}"/>
              </a:ext>
            </a:extLst>
          </p:cNvPr>
          <p:cNvSpPr/>
          <p:nvPr/>
        </p:nvSpPr>
        <p:spPr bwMode="auto">
          <a:xfrm>
            <a:off x="1439651" y="1052736"/>
            <a:ext cx="5904657" cy="539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5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chemeClr val="accent3"/>
                </a:solidFill>
                <a:latin typeface="Calibri"/>
              </a:rPr>
              <a:t>CÁC CHỨC NĂNG TRONG CÂY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E2972-B229-4D1C-8A70-FE4C38043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562720" y="1772816"/>
            <a:ext cx="6048375" cy="390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FEBE2-4C5D-4F97-B68E-1FCCDB42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905" y="2052638"/>
            <a:ext cx="6078190" cy="2870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EFF679-C75B-43E4-9D84-BE7D856F5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870" y="1600126"/>
            <a:ext cx="5629622" cy="4205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A4C9C5-21FE-497A-B928-9A4B78361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962" y="2185987"/>
            <a:ext cx="4211908" cy="287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F05418-6604-4B52-9A01-AC446D0FA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130" y="2400300"/>
            <a:ext cx="5103581" cy="25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0">
            <a:extLst>
              <a:ext uri="{FF2B5EF4-FFF2-40B4-BE49-F238E27FC236}">
                <a16:creationId xmlns:a16="http://schemas.microsoft.com/office/drawing/2014/main" id="{D91CEEFB-66CF-4840-A64F-D3AE3B7F57AC}"/>
              </a:ext>
            </a:extLst>
          </p:cNvPr>
          <p:cNvSpPr/>
          <p:nvPr/>
        </p:nvSpPr>
        <p:spPr bwMode="auto">
          <a:xfrm>
            <a:off x="1367644" y="692696"/>
            <a:ext cx="5904657" cy="539526"/>
          </a:xfrm>
          <a:prstGeom prst="rect">
            <a:avLst/>
          </a:prstGeom>
          <a:gradFill flip="none" rotWithShape="1">
            <a:gsLst>
              <a:gs pos="68000">
                <a:srgbClr val="E1614C"/>
              </a:gs>
              <a:gs pos="100000">
                <a:sysClr val="window" lastClr="FFFFFF">
                  <a:alpha val="0"/>
                </a:sysClr>
              </a:gs>
              <a:gs pos="0">
                <a:srgbClr val="DC493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chemeClr val="bg1"/>
                </a:solidFill>
                <a:latin typeface="Calibri"/>
              </a:rPr>
              <a:t>NGUYÊN LÝ HOẠT ĐỘNG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4207EB-2535-43D8-AAF3-BEB62FBD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6BC1E-4BA7-47F8-8F81-D6AB76ABEE2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94B9E348-B078-48BA-90F9-87A661CA50F3}"/>
              </a:ext>
            </a:extLst>
          </p:cNvPr>
          <p:cNvSpPr/>
          <p:nvPr/>
        </p:nvSpPr>
        <p:spPr>
          <a:xfrm>
            <a:off x="2765819" y="1268760"/>
            <a:ext cx="3612362" cy="971574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Nhập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TÊN </a:t>
            </a:r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cần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tìm</a:t>
            </a:r>
            <a:endParaRPr lang="en-US" sz="2600" b="1" dirty="0">
              <a:solidFill>
                <a:srgbClr val="002060"/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7D2FDAC-457A-4DDE-8A67-BCF0D6951DFE}"/>
              </a:ext>
            </a:extLst>
          </p:cNvPr>
          <p:cNvSpPr/>
          <p:nvPr/>
        </p:nvSpPr>
        <p:spPr>
          <a:xfrm>
            <a:off x="4460235" y="2312876"/>
            <a:ext cx="216024" cy="32403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956F00B-B90B-4EBE-BC99-0CC91935949A}"/>
              </a:ext>
            </a:extLst>
          </p:cNvPr>
          <p:cNvSpPr/>
          <p:nvPr/>
        </p:nvSpPr>
        <p:spPr>
          <a:xfrm>
            <a:off x="1363891" y="2709454"/>
            <a:ext cx="6408712" cy="1814904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String.Compare</a:t>
            </a:r>
            <a:endParaRPr lang="en-US" sz="2400" b="1" dirty="0">
              <a:solidFill>
                <a:srgbClr val="002060"/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root.info.HoTen</a:t>
            </a:r>
            <a:r>
              <a:rPr lang="en-US" sz="24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, name) == 0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9280424-2E3E-4CD3-88CF-0F8843816A31}"/>
              </a:ext>
            </a:extLst>
          </p:cNvPr>
          <p:cNvSpPr/>
          <p:nvPr/>
        </p:nvSpPr>
        <p:spPr>
          <a:xfrm>
            <a:off x="4450296" y="4596900"/>
            <a:ext cx="216024" cy="32563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A38D941-2F13-4341-9880-68864BF8B5C4}"/>
              </a:ext>
            </a:extLst>
          </p:cNvPr>
          <p:cNvSpPr/>
          <p:nvPr/>
        </p:nvSpPr>
        <p:spPr>
          <a:xfrm>
            <a:off x="2765819" y="4993478"/>
            <a:ext cx="3612362" cy="971574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Xuất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root.info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F5DC0139-01EB-4D14-B318-FE552F2124C8}"/>
              </a:ext>
            </a:extLst>
          </p:cNvPr>
          <p:cNvSpPr/>
          <p:nvPr/>
        </p:nvSpPr>
        <p:spPr>
          <a:xfrm>
            <a:off x="1371397" y="2705215"/>
            <a:ext cx="6408712" cy="1814904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String.Compare</a:t>
            </a:r>
            <a:endParaRPr lang="en-US" sz="2400" b="1" dirty="0">
              <a:solidFill>
                <a:srgbClr val="002060"/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root.info.HoTen</a:t>
            </a:r>
            <a:r>
              <a:rPr lang="en-US" sz="24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, name) == 1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8634D665-4C20-46AC-AF5C-05A201BF6F54}"/>
              </a:ext>
            </a:extLst>
          </p:cNvPr>
          <p:cNvSpPr/>
          <p:nvPr/>
        </p:nvSpPr>
        <p:spPr>
          <a:xfrm>
            <a:off x="2771194" y="4993708"/>
            <a:ext cx="3782006" cy="971574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SearchNode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</a:p>
          <a:p>
            <a:pPr algn="ctr"/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(</a:t>
            </a:r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pLeft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, name)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7280AAD8-C27A-439A-93E9-1FC944AFFBB5}"/>
              </a:ext>
            </a:extLst>
          </p:cNvPr>
          <p:cNvSpPr/>
          <p:nvPr/>
        </p:nvSpPr>
        <p:spPr>
          <a:xfrm>
            <a:off x="1363891" y="2707852"/>
            <a:ext cx="6408712" cy="1814904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String.Compare</a:t>
            </a:r>
            <a:endParaRPr lang="en-US" sz="2400" b="1" dirty="0">
              <a:solidFill>
                <a:srgbClr val="002060"/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root.info.HoTen</a:t>
            </a:r>
            <a:r>
              <a:rPr lang="en-US" sz="24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, name) == -1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AFF49B7-FED4-497A-AC0A-084B033D71E5}"/>
              </a:ext>
            </a:extLst>
          </p:cNvPr>
          <p:cNvSpPr/>
          <p:nvPr/>
        </p:nvSpPr>
        <p:spPr>
          <a:xfrm>
            <a:off x="4460235" y="4596900"/>
            <a:ext cx="216024" cy="32563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D04F3E6A-DC6C-4CAC-BBF6-C5439E55294B}"/>
              </a:ext>
            </a:extLst>
          </p:cNvPr>
          <p:cNvSpPr/>
          <p:nvPr/>
        </p:nvSpPr>
        <p:spPr>
          <a:xfrm>
            <a:off x="2422798" y="4993708"/>
            <a:ext cx="4271020" cy="971574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SearchNode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</a:p>
          <a:p>
            <a:pPr algn="ctr"/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(</a:t>
            </a:r>
            <a:r>
              <a:rPr lang="en-US" sz="2600" b="1" dirty="0" err="1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pRight</a:t>
            </a:r>
            <a:r>
              <a:rPr lang="en-US" sz="2600" b="1" dirty="0">
                <a:solidFill>
                  <a:srgbClr val="002060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, name)</a:t>
            </a:r>
          </a:p>
        </p:txBody>
      </p:sp>
    </p:spTree>
    <p:extLst>
      <p:ext uri="{BB962C8B-B14F-4D97-AF65-F5344CB8AC3E}">
        <p14:creationId xmlns:p14="http://schemas.microsoft.com/office/powerpoint/2010/main" val="3333188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xit" presetSubtype="2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6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FFFFFF"/>
      </a:lt1>
      <a:dk2>
        <a:srgbClr val="66CCFF"/>
      </a:dk2>
      <a:lt2>
        <a:srgbClr val="666666"/>
      </a:lt2>
      <a:accent1>
        <a:srgbClr val="66CCFF"/>
      </a:accent1>
      <a:accent2>
        <a:srgbClr val="00FF80"/>
      </a:accent2>
      <a:accent3>
        <a:srgbClr val="FFFFFF"/>
      </a:accent3>
      <a:accent4>
        <a:srgbClr val="404040"/>
      </a:accent4>
      <a:accent5>
        <a:srgbClr val="B8E2FF"/>
      </a:accent5>
      <a:accent6>
        <a:srgbClr val="00E773"/>
      </a:accent6>
      <a:hlink>
        <a:srgbClr val="666666"/>
      </a:hlink>
      <a:folHlink>
        <a:srgbClr val="FF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3121</TotalTime>
  <Words>403</Words>
  <Application>Microsoft Office PowerPoint</Application>
  <PresentationFormat>On-screen Show (4:3)</PresentationFormat>
  <Paragraphs>106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.VnBodoni</vt:lpstr>
      <vt:lpstr>Aachen</vt:lpstr>
      <vt:lpstr>Algerian</vt:lpstr>
      <vt:lpstr>Arial</vt:lpstr>
      <vt:lpstr>Arrus-Black</vt:lpstr>
      <vt:lpstr>Broad</vt:lpstr>
      <vt:lpstr>Calibri</vt:lpstr>
      <vt:lpstr>Cambria</vt:lpstr>
      <vt:lpstr>Circle</vt:lpstr>
      <vt:lpstr>Franchise</vt:lpstr>
      <vt:lpstr>Wingdings</vt:lpstr>
      <vt:lpstr>Default Design</vt:lpstr>
      <vt:lpstr>PowerPoint Presentation</vt:lpstr>
      <vt:lpstr>PowerPoint Presentation</vt:lpstr>
      <vt:lpstr>Đặt vấn đề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chức năng của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pad and pen business PowerPoint template</dc:title>
  <dc:creator>Presentation Magazine</dc:creator>
  <cp:lastModifiedBy>Gia Hân</cp:lastModifiedBy>
  <cp:revision>137</cp:revision>
  <dcterms:modified xsi:type="dcterms:W3CDTF">2018-12-13T15:33:43Z</dcterms:modified>
</cp:coreProperties>
</file>