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4"/>
  </p:sldMasterIdLst>
  <p:notesMasterIdLst>
    <p:notesMasterId r:id="rId15"/>
  </p:notesMasterIdLst>
  <p:sldIdLst>
    <p:sldId id="260" r:id="rId5"/>
    <p:sldId id="261" r:id="rId6"/>
    <p:sldId id="262" r:id="rId7"/>
    <p:sldId id="257" r:id="rId8"/>
    <p:sldId id="264" r:id="rId9"/>
    <p:sldId id="266" r:id="rId10"/>
    <p:sldId id="265" r:id="rId11"/>
    <p:sldId id="267" r:id="rId12"/>
    <p:sldId id="268"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5" y="43"/>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9F2E34D-57B0-41D5-A7AF-DF10D1068115}" type="datetime1">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452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99236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52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4139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327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46074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2979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6693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316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33502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838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3F0A0B-291C-4112-A023-023C51AB2E85}" type="datetime1">
              <a:rPr lang="en-US" smtClean="0"/>
              <a:t>8/12/2020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58325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676763" y="355662"/>
            <a:ext cx="6692664" cy="1166258"/>
          </a:xfrm>
        </p:spPr>
        <p:txBody>
          <a:bodyPr>
            <a:normAutofit/>
          </a:bodyPr>
          <a:lstStyle/>
          <a:p>
            <a:pPr algn="l"/>
            <a:r>
              <a:rPr lang="en-US" sz="6200" err="1"/>
              <a:t>Lập</a:t>
            </a:r>
            <a:r>
              <a:rPr lang="en-US" sz="6200"/>
              <a:t> </a:t>
            </a:r>
            <a:r>
              <a:rPr lang="en-US" sz="6200" err="1"/>
              <a:t>Trình</a:t>
            </a:r>
            <a:r>
              <a:rPr lang="en-US" sz="6200"/>
              <a:t> Di </a:t>
            </a:r>
            <a:r>
              <a:rPr lang="en-US" sz="6200" err="1"/>
              <a:t>động</a:t>
            </a:r>
            <a:r>
              <a:rPr lang="en-US" sz="6200"/>
              <a:t> 2</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893879" y="1917609"/>
            <a:ext cx="7178070" cy="863348"/>
          </a:xfrm>
        </p:spPr>
        <p:txBody>
          <a:bodyPr>
            <a:noAutofit/>
          </a:bodyPr>
          <a:lstStyle/>
          <a:p>
            <a:pPr algn="l"/>
            <a:r>
              <a:rPr lang="en-US" sz="3600" dirty="0" err="1">
                <a:latin typeface="Times New Roman" panose="02020603050405020304" pitchFamily="18" charset="0"/>
                <a:cs typeface="Times New Roman" panose="02020603050405020304" pitchFamily="18" charset="0"/>
              </a:rPr>
              <a:t>Nhóm</a:t>
            </a:r>
            <a:r>
              <a:rPr lang="en-US" sz="3600" dirty="0">
                <a:latin typeface="Times New Roman" panose="02020603050405020304" pitchFamily="18" charset="0"/>
                <a:cs typeface="Times New Roman" panose="02020603050405020304" pitchFamily="18" charset="0"/>
              </a:rPr>
              <a:t> 19</a:t>
            </a:r>
          </a:p>
          <a:p>
            <a:pPr algn="l"/>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Nguyễn</a:t>
            </a:r>
            <a:r>
              <a:rPr lang="en-US" sz="3600" dirty="0">
                <a:latin typeface="Times New Roman" panose="02020603050405020304" pitchFamily="18" charset="0"/>
                <a:cs typeface="Times New Roman" panose="02020603050405020304" pitchFamily="18" charset="0"/>
              </a:rPr>
              <a:t> Gia </a:t>
            </a:r>
            <a:r>
              <a:rPr lang="en-US" sz="3600" dirty="0" err="1">
                <a:latin typeface="Times New Roman" panose="02020603050405020304" pitchFamily="18" charset="0"/>
                <a:cs typeface="Times New Roman" panose="02020603050405020304" pitchFamily="18" charset="0"/>
              </a:rPr>
              <a:t>Huy</a:t>
            </a:r>
            <a:endParaRPr lang="en-US" sz="3600" dirty="0">
              <a:latin typeface="Times New Roman" panose="02020603050405020304" pitchFamily="18" charset="0"/>
              <a:cs typeface="Times New Roman" panose="02020603050405020304" pitchFamily="18" charset="0"/>
            </a:endParaRPr>
          </a:p>
          <a:p>
            <a:pPr algn="l"/>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Nguyễn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Viết</a:t>
            </a:r>
            <a:r>
              <a:rPr lang="en-US" sz="3600" dirty="0">
                <a:latin typeface="Times New Roman" panose="02020603050405020304" pitchFamily="18" charset="0"/>
                <a:cs typeface="Times New Roman" panose="02020603050405020304" pitchFamily="18" charset="0"/>
              </a:rPr>
              <a:t> </a:t>
            </a:r>
            <a:r>
              <a:rPr lang="en-US" sz="3600">
                <a:latin typeface="Times New Roman" panose="02020603050405020304" pitchFamily="18" charset="0"/>
                <a:cs typeface="Times New Roman" panose="02020603050405020304" pitchFamily="18" charset="0"/>
              </a:rPr>
              <a:t>Thuận</a:t>
            </a:r>
            <a:endParaRPr lang="en-US"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90D1DA-8F4D-4CFB-9B20-B9C00EE638BA}"/>
              </a:ext>
            </a:extLst>
          </p:cNvPr>
          <p:cNvSpPr txBox="1"/>
          <p:nvPr/>
        </p:nvSpPr>
        <p:spPr>
          <a:xfrm>
            <a:off x="1045794" y="4941277"/>
            <a:ext cx="6259877" cy="646331"/>
          </a:xfrm>
          <a:prstGeom prst="rect">
            <a:avLst/>
          </a:prstGeom>
          <a:noFill/>
        </p:spPr>
        <p:txBody>
          <a:bodyPr wrap="square" rtlCol="0">
            <a:spAutoFit/>
          </a:bodyPr>
          <a:lstStyle/>
          <a:p>
            <a:r>
              <a:rPr lang="en-US" sz="3600" dirty="0" err="1">
                <a:solidFill>
                  <a:srgbClr val="FFFF00"/>
                </a:solidFill>
              </a:rPr>
              <a:t>Đề</a:t>
            </a:r>
            <a:r>
              <a:rPr lang="en-US" sz="3600" dirty="0">
                <a:solidFill>
                  <a:srgbClr val="FFFF00"/>
                </a:solidFill>
              </a:rPr>
              <a:t> </a:t>
            </a:r>
            <a:r>
              <a:rPr lang="en-US" sz="3600" dirty="0" err="1">
                <a:solidFill>
                  <a:srgbClr val="FFFF00"/>
                </a:solidFill>
              </a:rPr>
              <a:t>tài</a:t>
            </a:r>
            <a:r>
              <a:rPr lang="en-US" sz="3600" dirty="0">
                <a:solidFill>
                  <a:srgbClr val="FFFF00"/>
                </a:solidFill>
              </a:rPr>
              <a:t>: </a:t>
            </a:r>
            <a:r>
              <a:rPr lang="en-US" sz="3600" dirty="0" err="1">
                <a:solidFill>
                  <a:srgbClr val="FFFF00"/>
                </a:solidFill>
              </a:rPr>
              <a:t>Quản</a:t>
            </a:r>
            <a:r>
              <a:rPr lang="en-US" sz="3600" dirty="0">
                <a:solidFill>
                  <a:srgbClr val="FFFF00"/>
                </a:solidFill>
              </a:rPr>
              <a:t> </a:t>
            </a:r>
            <a:r>
              <a:rPr lang="en-US" sz="3600" dirty="0" err="1">
                <a:solidFill>
                  <a:srgbClr val="FFFF00"/>
                </a:solidFill>
              </a:rPr>
              <a:t>Lý</a:t>
            </a:r>
            <a:r>
              <a:rPr lang="en-US" sz="3600" dirty="0">
                <a:solidFill>
                  <a:srgbClr val="FFFF00"/>
                </a:solidFill>
              </a:rPr>
              <a:t> </a:t>
            </a:r>
            <a:r>
              <a:rPr lang="en-US" sz="3600" dirty="0" err="1">
                <a:solidFill>
                  <a:srgbClr val="FFFF00"/>
                </a:solidFill>
              </a:rPr>
              <a:t>vận</a:t>
            </a:r>
            <a:r>
              <a:rPr lang="en-US" sz="3600" dirty="0">
                <a:solidFill>
                  <a:srgbClr val="FFFF00"/>
                </a:solidFill>
              </a:rPr>
              <a:t> </a:t>
            </a:r>
            <a:r>
              <a:rPr lang="en-US" sz="3600" dirty="0" err="1">
                <a:solidFill>
                  <a:srgbClr val="FFFF00"/>
                </a:solidFill>
              </a:rPr>
              <a:t>chuyển</a:t>
            </a:r>
            <a:endParaRPr lang="en-US" sz="3600" dirty="0">
              <a:solidFill>
                <a:srgbClr val="FFFF00"/>
              </a:solidFill>
            </a:endParaRP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319816A-26C0-4C88-B78C-73C999A454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244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2942446" y="252612"/>
            <a:ext cx="6175050" cy="1038820"/>
          </a:xfrm>
        </p:spPr>
        <p:txBody>
          <a:bodyPr>
            <a:noAutofit/>
          </a:bodyPr>
          <a:lstStyle/>
          <a:p>
            <a:pPr algn="l"/>
            <a:r>
              <a:rPr lang="en-US" sz="5400" b="1" dirty="0" err="1">
                <a:solidFill>
                  <a:srgbClr val="FFC000"/>
                </a:solidFill>
                <a:latin typeface="Times New Roman" panose="02020603050405020304" pitchFamily="18" charset="0"/>
                <a:cs typeface="Times New Roman" panose="02020603050405020304" pitchFamily="18" charset="0"/>
              </a:rPr>
              <a:t>Tìm</a:t>
            </a:r>
            <a:r>
              <a:rPr lang="en-US" sz="5400" b="1" dirty="0">
                <a:solidFill>
                  <a:srgbClr val="FFC000"/>
                </a:solidFill>
                <a:latin typeface="Times New Roman" panose="02020603050405020304" pitchFamily="18" charset="0"/>
                <a:cs typeface="Times New Roman" panose="02020603050405020304" pitchFamily="18" charset="0"/>
              </a:rPr>
              <a:t> </a:t>
            </a:r>
            <a:r>
              <a:rPr lang="en-US" sz="5400" b="1" dirty="0" err="1">
                <a:solidFill>
                  <a:srgbClr val="FFC000"/>
                </a:solidFill>
                <a:latin typeface="Times New Roman" panose="02020603050405020304" pitchFamily="18" charset="0"/>
                <a:cs typeface="Times New Roman" panose="02020603050405020304" pitchFamily="18" charset="0"/>
              </a:rPr>
              <a:t>hiểu</a:t>
            </a:r>
            <a:r>
              <a:rPr lang="en-US" sz="5400" b="1" dirty="0">
                <a:solidFill>
                  <a:srgbClr val="FFC000"/>
                </a:solidFill>
                <a:latin typeface="Times New Roman" panose="02020603050405020304" pitchFamily="18" charset="0"/>
                <a:cs typeface="Times New Roman" panose="02020603050405020304" pitchFamily="18" charset="0"/>
              </a:rPr>
              <a:t> </a:t>
            </a:r>
            <a:r>
              <a:rPr lang="en-US" sz="5400" b="1" dirty="0" err="1">
                <a:solidFill>
                  <a:srgbClr val="FFC000"/>
                </a:solidFill>
                <a:latin typeface="Times New Roman" panose="02020603050405020304" pitchFamily="18" charset="0"/>
                <a:cs typeface="Times New Roman" panose="02020603050405020304" pitchFamily="18" charset="0"/>
              </a:rPr>
              <a:t>đề</a:t>
            </a:r>
            <a:r>
              <a:rPr lang="en-US" sz="5400" b="1" dirty="0">
                <a:solidFill>
                  <a:srgbClr val="FFC000"/>
                </a:solidFill>
                <a:latin typeface="Times New Roman" panose="02020603050405020304" pitchFamily="18" charset="0"/>
                <a:cs typeface="Times New Roman" panose="02020603050405020304" pitchFamily="18" charset="0"/>
              </a:rPr>
              <a:t> </a:t>
            </a:r>
            <a:r>
              <a:rPr lang="en-US" sz="5400" b="1" dirty="0" err="1">
                <a:solidFill>
                  <a:srgbClr val="FFC000"/>
                </a:solidFill>
                <a:latin typeface="Times New Roman" panose="02020603050405020304" pitchFamily="18" charset="0"/>
                <a:cs typeface="Times New Roman" panose="02020603050405020304" pitchFamily="18" charset="0"/>
              </a:rPr>
              <a:t>tài</a:t>
            </a:r>
            <a:endParaRPr lang="en-US" sz="5400" b="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2408169" y="1956196"/>
            <a:ext cx="7243603" cy="2719193"/>
          </a:xfrm>
        </p:spPr>
        <p:txBody>
          <a:bodyPr anchor="t">
            <a:noAutofit/>
          </a:bodyPr>
          <a:lstStyle/>
          <a:p>
            <a:r>
              <a:rPr lang="vi-VN" sz="2200" dirty="0">
                <a:latin typeface="Times New Roman" panose="02020603050405020304" pitchFamily="18" charset="0"/>
                <a:cs typeface="Times New Roman" panose="02020603050405020304" pitchFamily="18" charset="0"/>
              </a:rPr>
              <a:t>Phân tích thiết kế hệ thống  thực hiện việc quản lý </a:t>
            </a:r>
            <a:r>
              <a:rPr lang="en-US" sz="2200" dirty="0" err="1">
                <a:latin typeface="Times New Roman" panose="02020603050405020304" pitchFamily="18" charset="0"/>
                <a:cs typeface="Times New Roman" panose="02020603050405020304" pitchFamily="18" charset="0"/>
              </a:rPr>
              <a:t>vận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chuyển</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trong nước nhằm giúp cho việc : tổ chức </a:t>
            </a:r>
            <a:r>
              <a:rPr lang="en-US" sz="2200" dirty="0" err="1">
                <a:latin typeface="Times New Roman" panose="02020603050405020304" pitchFamily="18" charset="0"/>
                <a:cs typeface="Times New Roman" panose="02020603050405020304" pitchFamily="18" charset="0"/>
              </a:rPr>
              <a:t>vận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chuyển</a:t>
            </a:r>
            <a:r>
              <a:rPr lang="vi-VN" sz="2200" dirty="0">
                <a:latin typeface="Times New Roman" panose="02020603050405020304" pitchFamily="18" charset="0"/>
                <a:cs typeface="Times New Roman" panose="02020603050405020304" pitchFamily="18" charset="0"/>
              </a:rPr>
              <a:t>, cũng như việc quản lý một số vấn đề liên quan như khách hàng, nhân viên, phương tiện,… được tốt hơn, đảm bảo tính chính xác nhanh chóng và tiện lợi . </a:t>
            </a:r>
            <a:endParaRPr lang="en-US" sz="2200" dirty="0">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 Phạm vi : Giới hạn trong kiến thức môn học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chạy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android</a:t>
            </a:r>
            <a:r>
              <a:rPr lang="vi-VN" sz="2200" dirty="0">
                <a:latin typeface="Times New Roman" panose="02020603050405020304" pitchFamily="18" charset="0"/>
                <a:cs typeface="Times New Roman" panose="02020603050405020304" pitchFamily="18" charset="0"/>
              </a:rPr>
              <a:t>, áp dụng cho các mục tiêu đã đề ra bên trên.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42010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370150" y="352624"/>
            <a:ext cx="9745153" cy="1038820"/>
          </a:xfrm>
        </p:spPr>
        <p:txBody>
          <a:bodyPr>
            <a:normAutofit fontScale="90000"/>
          </a:bodyPr>
          <a:lstStyle/>
          <a:p>
            <a:pPr algn="l"/>
            <a:r>
              <a:rPr lang="en-US" sz="5400" b="1" smtClean="0">
                <a:latin typeface="Times New Roman" panose="02020603050405020304" pitchFamily="18" charset="0"/>
                <a:cs typeface="Times New Roman" panose="02020603050405020304" pitchFamily="18" charset="0"/>
              </a:rPr>
              <a:t>Khởi động chương trình</a:t>
            </a:r>
            <a:endParaRPr lang="en-US"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22530" y="1638299"/>
            <a:ext cx="7243603" cy="2719193"/>
          </a:xfrm>
        </p:spPr>
        <p:txBody>
          <a:bodyPr anchor="t">
            <a:normAutofit/>
          </a:bodyPr>
          <a:lstStyle/>
          <a:p>
            <a:r>
              <a:rPr lang="en-US" sz="1800">
                <a:latin typeface="Times New Roman" panose="02020603050405020304" pitchFamily="18" charset="0"/>
                <a:cs typeface="Times New Roman" panose="02020603050405020304" pitchFamily="18" charset="0"/>
              </a:rPr>
              <a:t>Màn hình khởi động khi mở ứng dụng</a:t>
            </a:r>
          </a:p>
          <a:p>
            <a:pPr marL="0" indent="0">
              <a:buNone/>
            </a:pPr>
            <a:endParaRPr lang="en-US" sz="180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F495414A-1A84-4031-9D9D-D192780AA9EF}"/>
              </a:ext>
            </a:extLst>
          </p:cNvPr>
          <p:cNvCxnSpPr/>
          <p:nvPr/>
        </p:nvCxnSpPr>
        <p:spPr>
          <a:xfrm>
            <a:off x="4149970" y="4373197"/>
            <a:ext cx="13716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17" name="Picture 16" descr="E:\A1\117445194_622128018492360_4771979496229979371_n.jpg">
            <a:extLst>
              <a:ext uri="{FF2B5EF4-FFF2-40B4-BE49-F238E27FC236}">
                <a16:creationId xmlns:a16="http://schemas.microsoft.com/office/drawing/2014/main" id="{1AF2723D-EE38-4C15-813C-9235D5F51E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0151" y="2207943"/>
            <a:ext cx="2587255" cy="4379009"/>
          </a:xfrm>
          <a:prstGeom prst="rect">
            <a:avLst/>
          </a:prstGeom>
          <a:noFill/>
          <a:ln>
            <a:noFill/>
          </a:ln>
        </p:spPr>
      </p:pic>
      <p:pic>
        <p:nvPicPr>
          <p:cNvPr id="18" name="Picture 17" descr="E:\A1\117700291_340971283605800_861751082126773083_n.jpg">
            <a:extLst>
              <a:ext uri="{FF2B5EF4-FFF2-40B4-BE49-F238E27FC236}">
                <a16:creationId xmlns:a16="http://schemas.microsoft.com/office/drawing/2014/main" id="{FC916C08-D730-4EA1-BE5E-CE68AF83FE3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95647" y="2136512"/>
            <a:ext cx="2587255" cy="4379009"/>
          </a:xfrm>
          <a:prstGeom prst="rect">
            <a:avLst/>
          </a:prstGeom>
          <a:noFill/>
          <a:ln>
            <a:noFill/>
          </a:ln>
        </p:spPr>
      </p:pic>
    </p:spTree>
    <p:extLst>
      <p:ext uri="{BB962C8B-B14F-4D97-AF65-F5344CB8AC3E}">
        <p14:creationId xmlns:p14="http://schemas.microsoft.com/office/powerpoint/2010/main" val="32691355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426695" y="376375"/>
            <a:ext cx="9274629" cy="1038820"/>
          </a:xfrm>
        </p:spPr>
        <p:txBody>
          <a:bodyPr>
            <a:normAutofit/>
          </a:bodyPr>
          <a:lstStyle/>
          <a:p>
            <a:pPr algn="l"/>
            <a:r>
              <a:rPr lang="en-US" sz="5400" b="1" smtClean="0">
                <a:latin typeface="Times New Roman" panose="02020603050405020304" pitchFamily="18" charset="0"/>
                <a:cs typeface="Times New Roman" panose="02020603050405020304" pitchFamily="18" charset="0"/>
              </a:rPr>
              <a:t>Màn hình công trình</a:t>
            </a:r>
            <a:endParaRPr lang="en-US" sz="5400" b="1" dirty="0">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976167FF-ECEE-4CE0-AF85-57B3D7B77D7B}"/>
              </a:ext>
            </a:extLst>
          </p:cNvPr>
          <p:cNvSpPr txBox="1">
            <a:spLocks/>
          </p:cNvSpPr>
          <p:nvPr/>
        </p:nvSpPr>
        <p:spPr>
          <a:xfrm>
            <a:off x="1022530" y="1638299"/>
            <a:ext cx="7243603" cy="271919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1800" dirty="0" err="1">
                <a:latin typeface="Times New Roman" panose="02020603050405020304" pitchFamily="18" charset="0"/>
                <a:cs typeface="Times New Roman" panose="02020603050405020304" pitchFamily="18" charset="0"/>
              </a:rPr>
              <a:t>Màn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endParaRPr lang="en-US" sz="1800" dirty="0">
              <a:latin typeface="Times New Roman" panose="02020603050405020304" pitchFamily="18" charset="0"/>
              <a:cs typeface="Times New Roman" panose="02020603050405020304" pitchFamily="18" charset="0"/>
            </a:endParaRPr>
          </a:p>
        </p:txBody>
      </p:sp>
      <p:sp>
        <p:nvSpPr>
          <p:cNvPr id="9" name="Speech Bubble: Rectangle 8">
            <a:extLst>
              <a:ext uri="{FF2B5EF4-FFF2-40B4-BE49-F238E27FC236}">
                <a16:creationId xmlns:a16="http://schemas.microsoft.com/office/drawing/2014/main" id="{B73DD200-3D04-417B-BC50-172194F5EF1B}"/>
              </a:ext>
            </a:extLst>
          </p:cNvPr>
          <p:cNvSpPr/>
          <p:nvPr/>
        </p:nvSpPr>
        <p:spPr>
          <a:xfrm>
            <a:off x="4071631" y="1600937"/>
            <a:ext cx="2277941" cy="612648"/>
          </a:xfrm>
          <a:prstGeom prst="wedgeRectCallout">
            <a:avLst>
              <a:gd name="adj1" fmla="val -57148"/>
              <a:gd name="adj2" fmla="val 1356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Khi chưa nhập dữ liệu</a:t>
            </a:r>
          </a:p>
        </p:txBody>
      </p:sp>
      <p:sp>
        <p:nvSpPr>
          <p:cNvPr id="10" name="Speech Bubble: Rectangle 9">
            <a:extLst>
              <a:ext uri="{FF2B5EF4-FFF2-40B4-BE49-F238E27FC236}">
                <a16:creationId xmlns:a16="http://schemas.microsoft.com/office/drawing/2014/main" id="{8D9C4CDB-290C-4D94-9591-202F5097A597}"/>
              </a:ext>
            </a:extLst>
          </p:cNvPr>
          <p:cNvSpPr/>
          <p:nvPr/>
        </p:nvSpPr>
        <p:spPr>
          <a:xfrm>
            <a:off x="9288663" y="1271806"/>
            <a:ext cx="2825322" cy="612648"/>
          </a:xfrm>
          <a:prstGeom prst="wedgeRectCallout">
            <a:avLst>
              <a:gd name="adj1" fmla="val -31793"/>
              <a:gd name="adj2" fmla="val 12851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Sau khi add dữ liệu</a:t>
            </a:r>
          </a:p>
        </p:txBody>
      </p:sp>
      <p:pic>
        <p:nvPicPr>
          <p:cNvPr id="8" name="Picture 7">
            <a:extLst>
              <a:ext uri="{FF2B5EF4-FFF2-40B4-BE49-F238E27FC236}">
                <a16:creationId xmlns:a16="http://schemas.microsoft.com/office/drawing/2014/main" id="{DA3BE69C-FC5E-4B05-8115-0CD5843209F2}"/>
              </a:ext>
            </a:extLst>
          </p:cNvPr>
          <p:cNvPicPr>
            <a:picLocks noChangeAspect="1"/>
          </p:cNvPicPr>
          <p:nvPr/>
        </p:nvPicPr>
        <p:blipFill>
          <a:blip r:embed="rId2"/>
          <a:stretch>
            <a:fillRect/>
          </a:stretch>
        </p:blipFill>
        <p:spPr>
          <a:xfrm>
            <a:off x="6768969" y="1883820"/>
            <a:ext cx="2629704" cy="4371297"/>
          </a:xfrm>
          <a:prstGeom prst="rect">
            <a:avLst/>
          </a:prstGeom>
        </p:spPr>
      </p:pic>
      <p:pic>
        <p:nvPicPr>
          <p:cNvPr id="13" name="Picture 12">
            <a:extLst>
              <a:ext uri="{FF2B5EF4-FFF2-40B4-BE49-F238E27FC236}">
                <a16:creationId xmlns:a16="http://schemas.microsoft.com/office/drawing/2014/main" id="{C6A76465-E78D-4D77-9978-083E7794F9AB}"/>
              </a:ext>
            </a:extLst>
          </p:cNvPr>
          <p:cNvPicPr>
            <a:picLocks noChangeAspect="1"/>
          </p:cNvPicPr>
          <p:nvPr/>
        </p:nvPicPr>
        <p:blipFill>
          <a:blip r:embed="rId3"/>
          <a:stretch>
            <a:fillRect/>
          </a:stretch>
        </p:blipFill>
        <p:spPr>
          <a:xfrm>
            <a:off x="1356319" y="2009624"/>
            <a:ext cx="2403871" cy="4371298"/>
          </a:xfrm>
          <a:prstGeom prst="rect">
            <a:avLst/>
          </a:prstGeom>
        </p:spPr>
      </p:pic>
      <p:cxnSp>
        <p:nvCxnSpPr>
          <p:cNvPr id="22" name="Straight Arrow Connector 21">
            <a:extLst>
              <a:ext uri="{FF2B5EF4-FFF2-40B4-BE49-F238E27FC236}">
                <a16:creationId xmlns:a16="http://schemas.microsoft.com/office/drawing/2014/main" id="{CC7C4B57-A15A-4055-8B22-F740ABE0D659}"/>
              </a:ext>
            </a:extLst>
          </p:cNvPr>
          <p:cNvCxnSpPr/>
          <p:nvPr/>
        </p:nvCxnSpPr>
        <p:spPr>
          <a:xfrm>
            <a:off x="4494526" y="3882866"/>
            <a:ext cx="13716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175657" y="447627"/>
            <a:ext cx="8716487" cy="1038820"/>
          </a:xfrm>
        </p:spPr>
        <p:txBody>
          <a:bodyPr>
            <a:normAutofit/>
          </a:bodyPr>
          <a:lstStyle/>
          <a:p>
            <a:pPr algn="l"/>
            <a:r>
              <a:rPr lang="en-US" sz="5400" b="1" smtClean="0">
                <a:latin typeface="Times New Roman" panose="02020603050405020304" pitchFamily="18" charset="0"/>
                <a:cs typeface="Times New Roman" panose="02020603050405020304" pitchFamily="18" charset="0"/>
              </a:rPr>
              <a:t>Màn hình vật tư</a:t>
            </a:r>
            <a:endParaRPr lang="en-US" sz="5400" b="1" dirty="0">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976167FF-ECEE-4CE0-AF85-57B3D7B77D7B}"/>
              </a:ext>
            </a:extLst>
          </p:cNvPr>
          <p:cNvSpPr txBox="1">
            <a:spLocks/>
          </p:cNvSpPr>
          <p:nvPr/>
        </p:nvSpPr>
        <p:spPr>
          <a:xfrm>
            <a:off x="1022530" y="1638299"/>
            <a:ext cx="7243603" cy="271919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1800" dirty="0" err="1">
                <a:latin typeface="Times New Roman" panose="02020603050405020304" pitchFamily="18" charset="0"/>
                <a:cs typeface="Times New Roman" panose="02020603050405020304" pitchFamily="18" charset="0"/>
              </a:rPr>
              <a:t>Màn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vật</a:t>
            </a:r>
            <a:r>
              <a:rPr lang="en-US" sz="1800" dirty="0">
                <a:latin typeface="Times New Roman" panose="02020603050405020304" pitchFamily="18" charset="0"/>
                <a:cs typeface="Times New Roman" panose="02020603050405020304" pitchFamily="18" charset="0"/>
              </a:rPr>
              <a:t> t</a:t>
            </a:r>
            <a:r>
              <a:rPr lang="vi-VN" sz="1800" dirty="0">
                <a:latin typeface="Times New Roman" panose="02020603050405020304" pitchFamily="18" charset="0"/>
                <a:cs typeface="Times New Roman" panose="02020603050405020304" pitchFamily="18" charset="0"/>
              </a:rPr>
              <a:t>ư</a:t>
            </a:r>
            <a:endParaRPr lang="en-US" sz="1800" dirty="0">
              <a:latin typeface="Times New Roman" panose="02020603050405020304" pitchFamily="18" charset="0"/>
              <a:cs typeface="Times New Roman" panose="02020603050405020304" pitchFamily="18" charset="0"/>
            </a:endParaRPr>
          </a:p>
        </p:txBody>
      </p:sp>
      <p:sp>
        <p:nvSpPr>
          <p:cNvPr id="22" name="Speech Bubble: Rectangle 21">
            <a:extLst>
              <a:ext uri="{FF2B5EF4-FFF2-40B4-BE49-F238E27FC236}">
                <a16:creationId xmlns:a16="http://schemas.microsoft.com/office/drawing/2014/main" id="{65239A34-A03E-4C62-8C4F-DC950C5B3941}"/>
              </a:ext>
            </a:extLst>
          </p:cNvPr>
          <p:cNvSpPr/>
          <p:nvPr/>
        </p:nvSpPr>
        <p:spPr>
          <a:xfrm>
            <a:off x="3808207" y="1970215"/>
            <a:ext cx="2277941" cy="612648"/>
          </a:xfrm>
          <a:prstGeom prst="wedgeRectCallout">
            <a:avLst>
              <a:gd name="adj1" fmla="val -57148"/>
              <a:gd name="adj2" fmla="val 1356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Khi chưa nhập dữ liệu</a:t>
            </a:r>
          </a:p>
        </p:txBody>
      </p:sp>
      <p:sp>
        <p:nvSpPr>
          <p:cNvPr id="30" name="Speech Bubble: Rectangle 29">
            <a:extLst>
              <a:ext uri="{FF2B5EF4-FFF2-40B4-BE49-F238E27FC236}">
                <a16:creationId xmlns:a16="http://schemas.microsoft.com/office/drawing/2014/main" id="{663B89D7-FCBF-48C6-A3D3-DB0C922F0940}"/>
              </a:ext>
            </a:extLst>
          </p:cNvPr>
          <p:cNvSpPr/>
          <p:nvPr/>
        </p:nvSpPr>
        <p:spPr>
          <a:xfrm>
            <a:off x="9526828" y="1601306"/>
            <a:ext cx="2277941" cy="612648"/>
          </a:xfrm>
          <a:prstGeom prst="wedgeRectCallout">
            <a:avLst>
              <a:gd name="adj1" fmla="val -57148"/>
              <a:gd name="adj2" fmla="val 1356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Khi add dữ liệu</a:t>
            </a:r>
          </a:p>
        </p:txBody>
      </p:sp>
      <p:pic>
        <p:nvPicPr>
          <p:cNvPr id="16" name="Picture 15" descr="E:\A1\117177117_296809674942684_6845158114792562900_n.jpg">
            <a:extLst>
              <a:ext uri="{FF2B5EF4-FFF2-40B4-BE49-F238E27FC236}">
                <a16:creationId xmlns:a16="http://schemas.microsoft.com/office/drawing/2014/main" id="{C3550AF5-73A5-4C45-B476-30800D63D8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6868" y="2177550"/>
            <a:ext cx="2775721" cy="4359884"/>
          </a:xfrm>
          <a:prstGeom prst="rect">
            <a:avLst/>
          </a:prstGeom>
          <a:noFill/>
          <a:ln>
            <a:noFill/>
          </a:ln>
        </p:spPr>
      </p:pic>
      <p:pic>
        <p:nvPicPr>
          <p:cNvPr id="4" name="Picture 3">
            <a:extLst>
              <a:ext uri="{FF2B5EF4-FFF2-40B4-BE49-F238E27FC236}">
                <a16:creationId xmlns:a16="http://schemas.microsoft.com/office/drawing/2014/main" id="{9EEC79DC-251E-4EED-90F6-D28A46D622B7}"/>
              </a:ext>
            </a:extLst>
          </p:cNvPr>
          <p:cNvPicPr>
            <a:picLocks noChangeAspect="1"/>
          </p:cNvPicPr>
          <p:nvPr/>
        </p:nvPicPr>
        <p:blipFill>
          <a:blip r:embed="rId3"/>
          <a:stretch>
            <a:fillRect/>
          </a:stretch>
        </p:blipFill>
        <p:spPr>
          <a:xfrm>
            <a:off x="6698098" y="2130082"/>
            <a:ext cx="2775721" cy="4359884"/>
          </a:xfrm>
          <a:prstGeom prst="rect">
            <a:avLst/>
          </a:prstGeom>
        </p:spPr>
      </p:pic>
      <p:cxnSp>
        <p:nvCxnSpPr>
          <p:cNvPr id="19" name="Straight Arrow Connector 18">
            <a:extLst>
              <a:ext uri="{FF2B5EF4-FFF2-40B4-BE49-F238E27FC236}">
                <a16:creationId xmlns:a16="http://schemas.microsoft.com/office/drawing/2014/main" id="{0AFC630D-B7F1-4569-B9B3-47500017DAAB}"/>
              </a:ext>
            </a:extLst>
          </p:cNvPr>
          <p:cNvCxnSpPr/>
          <p:nvPr/>
        </p:nvCxnSpPr>
        <p:spPr>
          <a:xfrm>
            <a:off x="4534283" y="4423732"/>
            <a:ext cx="13716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5099524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187533" y="599479"/>
            <a:ext cx="10580913" cy="1038820"/>
          </a:xfrm>
        </p:spPr>
        <p:txBody>
          <a:bodyPr>
            <a:normAutofit fontScale="90000"/>
          </a:bodyPr>
          <a:lstStyle/>
          <a:p>
            <a:pPr algn="l"/>
            <a:r>
              <a:rPr lang="en-US" sz="5400" b="1" smtClean="0">
                <a:latin typeface="Times New Roman" panose="02020603050405020304" pitchFamily="18" charset="0"/>
                <a:cs typeface="Times New Roman" panose="02020603050405020304" pitchFamily="18" charset="0"/>
              </a:rPr>
              <a:t>Màn hình phiếu vận chuyển</a:t>
            </a:r>
            <a:endParaRPr lang="en-US" sz="5400" b="1" dirty="0">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976167FF-ECEE-4CE0-AF85-57B3D7B77D7B}"/>
              </a:ext>
            </a:extLst>
          </p:cNvPr>
          <p:cNvSpPr txBox="1">
            <a:spLocks/>
          </p:cNvSpPr>
          <p:nvPr/>
        </p:nvSpPr>
        <p:spPr>
          <a:xfrm>
            <a:off x="1022530" y="1638299"/>
            <a:ext cx="7243603" cy="271919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1800" dirty="0" err="1">
                <a:latin typeface="Times New Roman" panose="02020603050405020304" pitchFamily="18" charset="0"/>
                <a:cs typeface="Times New Roman" panose="02020603050405020304" pitchFamily="18" charset="0"/>
              </a:rPr>
              <a:t>Màn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phiếu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chuyển</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85C0A3-0C6B-4025-A6BF-CAE1C7E2D292}"/>
              </a:ext>
            </a:extLst>
          </p:cNvPr>
          <p:cNvPicPr>
            <a:picLocks noChangeAspect="1"/>
          </p:cNvPicPr>
          <p:nvPr/>
        </p:nvPicPr>
        <p:blipFill>
          <a:blip r:embed="rId2"/>
          <a:stretch>
            <a:fillRect/>
          </a:stretch>
        </p:blipFill>
        <p:spPr>
          <a:xfrm>
            <a:off x="1293942" y="2174128"/>
            <a:ext cx="2827659" cy="4327700"/>
          </a:xfrm>
          <a:prstGeom prst="rect">
            <a:avLst/>
          </a:prstGeom>
        </p:spPr>
      </p:pic>
      <p:pic>
        <p:nvPicPr>
          <p:cNvPr id="8" name="Picture 7">
            <a:extLst>
              <a:ext uri="{FF2B5EF4-FFF2-40B4-BE49-F238E27FC236}">
                <a16:creationId xmlns:a16="http://schemas.microsoft.com/office/drawing/2014/main" id="{7832300A-0CF9-4DA5-8EFF-E3D6C8565177}"/>
              </a:ext>
            </a:extLst>
          </p:cNvPr>
          <p:cNvPicPr>
            <a:picLocks noChangeAspect="1"/>
          </p:cNvPicPr>
          <p:nvPr/>
        </p:nvPicPr>
        <p:blipFill>
          <a:blip r:embed="rId3"/>
          <a:stretch>
            <a:fillRect/>
          </a:stretch>
        </p:blipFill>
        <p:spPr>
          <a:xfrm>
            <a:off x="7262191" y="2305878"/>
            <a:ext cx="3076208" cy="4195950"/>
          </a:xfrm>
          <a:prstGeom prst="rect">
            <a:avLst/>
          </a:prstGeom>
        </p:spPr>
      </p:pic>
      <p:cxnSp>
        <p:nvCxnSpPr>
          <p:cNvPr id="20" name="Straight Arrow Connector 19">
            <a:extLst>
              <a:ext uri="{FF2B5EF4-FFF2-40B4-BE49-F238E27FC236}">
                <a16:creationId xmlns:a16="http://schemas.microsoft.com/office/drawing/2014/main" id="{CC895B61-82E8-4BAD-A6B7-26AC62075415}"/>
              </a:ext>
            </a:extLst>
          </p:cNvPr>
          <p:cNvCxnSpPr/>
          <p:nvPr/>
        </p:nvCxnSpPr>
        <p:spPr>
          <a:xfrm>
            <a:off x="5117379" y="4370724"/>
            <a:ext cx="13716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4199754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210990" y="352624"/>
            <a:ext cx="10268315" cy="1038820"/>
          </a:xfrm>
        </p:spPr>
        <p:txBody>
          <a:bodyPr>
            <a:normAutofit fontScale="90000"/>
          </a:bodyPr>
          <a:lstStyle/>
          <a:p>
            <a:pPr algn="l"/>
            <a:r>
              <a:rPr lang="en-US" sz="5400" b="1" dirty="0" err="1" smtClean="0">
                <a:latin typeface="Times New Roman" panose="02020603050405020304" pitchFamily="18" charset="0"/>
                <a:cs typeface="Times New Roman" panose="02020603050405020304" pitchFamily="18" charset="0"/>
              </a:rPr>
              <a:t>Màn</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hình</a:t>
            </a:r>
            <a:r>
              <a:rPr lang="en-US" sz="5400" b="1" dirty="0" smtClean="0">
                <a:latin typeface="Times New Roman" panose="02020603050405020304" pitchFamily="18" charset="0"/>
                <a:cs typeface="Times New Roman" panose="02020603050405020304" pitchFamily="18" charset="0"/>
              </a:rPr>
              <a:t> chi </a:t>
            </a:r>
            <a:r>
              <a:rPr lang="en-US" sz="5400" b="1" dirty="0" err="1" smtClean="0">
                <a:latin typeface="Times New Roman" panose="02020603050405020304" pitchFamily="18" charset="0"/>
                <a:cs typeface="Times New Roman" panose="02020603050405020304" pitchFamily="18" charset="0"/>
              </a:rPr>
              <a:t>tiết</a:t>
            </a:r>
            <a:r>
              <a:rPr lang="en-US" sz="5400" b="1" dirty="0" smtClean="0">
                <a:latin typeface="Times New Roman" panose="02020603050405020304" pitchFamily="18" charset="0"/>
                <a:cs typeface="Times New Roman" panose="02020603050405020304" pitchFamily="18" charset="0"/>
              </a:rPr>
              <a:t> </a:t>
            </a:r>
            <a:br>
              <a:rPr lang="en-US" sz="5400" b="1" dirty="0" smtClean="0">
                <a:latin typeface="Times New Roman" panose="02020603050405020304" pitchFamily="18" charset="0"/>
                <a:cs typeface="Times New Roman" panose="02020603050405020304" pitchFamily="18" charset="0"/>
              </a:rPr>
            </a:br>
            <a:r>
              <a:rPr lang="en-US" sz="5400" b="1" dirty="0" err="1" smtClean="0">
                <a:latin typeface="Times New Roman" panose="02020603050405020304" pitchFamily="18" charset="0"/>
                <a:cs typeface="Times New Roman" panose="02020603050405020304" pitchFamily="18" charset="0"/>
              </a:rPr>
              <a:t>phiếu</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vận</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chuyển</a:t>
            </a:r>
            <a:endParaRPr lang="en-US" sz="5400" b="1" dirty="0">
              <a:latin typeface="Times New Roman" panose="02020603050405020304" pitchFamily="18" charset="0"/>
              <a:cs typeface="Times New Roman" panose="02020603050405020304" pitchFamily="18" charset="0"/>
            </a:endParaRPr>
          </a:p>
        </p:txBody>
      </p:sp>
      <p:pic>
        <p:nvPicPr>
          <p:cNvPr id="1028" name="Picture 4"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328" y="1512793"/>
            <a:ext cx="3363072" cy="5219701"/>
          </a:xfrm>
          <a:prstGeom prst="rect">
            <a:avLst/>
          </a:prstGeom>
          <a:noFill/>
          <a:extLst>
            <a:ext uri="{909E8E84-426E-40DD-AFC4-6F175D3DCCD1}">
              <a14:hiddenFill xmlns:a14="http://schemas.microsoft.com/office/drawing/2010/main">
                <a:solidFill>
                  <a:srgbClr val="FFFFFF"/>
                </a:solidFill>
              </a14:hiddenFill>
            </a:ext>
          </a:extLst>
        </p:spPr>
      </p:pic>
      <p:sp>
        <p:nvSpPr>
          <p:cNvPr id="3" name="Left Arrow Callout 2"/>
          <p:cNvSpPr/>
          <p:nvPr/>
        </p:nvSpPr>
        <p:spPr>
          <a:xfrm>
            <a:off x="4773704" y="1479176"/>
            <a:ext cx="5127813" cy="2008094"/>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Spinner </a:t>
            </a:r>
            <a:r>
              <a:rPr lang="en-US" dirty="0" err="1" smtClean="0"/>
              <a:t>lấy</a:t>
            </a:r>
            <a:r>
              <a:rPr lang="en-US" dirty="0" smtClean="0"/>
              <a:t> </a:t>
            </a:r>
            <a:r>
              <a:rPr lang="en-US" dirty="0" err="1" smtClean="0"/>
              <a:t>mã</a:t>
            </a:r>
            <a:r>
              <a:rPr lang="en-US" dirty="0" smtClean="0"/>
              <a:t> </a:t>
            </a:r>
            <a:r>
              <a:rPr lang="en-US" dirty="0" err="1" smtClean="0"/>
              <a:t>phiếu</a:t>
            </a:r>
            <a:r>
              <a:rPr lang="en-US" dirty="0" smtClean="0"/>
              <a:t> </a:t>
            </a:r>
            <a:r>
              <a:rPr lang="en-US" dirty="0" err="1" smtClean="0"/>
              <a:t>vận</a:t>
            </a:r>
            <a:r>
              <a:rPr lang="en-US" dirty="0" smtClean="0"/>
              <a:t> </a:t>
            </a:r>
            <a:r>
              <a:rPr lang="en-US" dirty="0" err="1" smtClean="0"/>
              <a:t>chuyển</a:t>
            </a:r>
            <a:r>
              <a:rPr lang="en-US" dirty="0" smtClean="0"/>
              <a:t>, </a:t>
            </a:r>
            <a:r>
              <a:rPr lang="en-US" dirty="0" err="1" smtClean="0"/>
              <a:t>mã</a:t>
            </a:r>
            <a:r>
              <a:rPr lang="en-US" dirty="0" smtClean="0"/>
              <a:t> </a:t>
            </a:r>
            <a:r>
              <a:rPr lang="en-US" dirty="0" err="1" smtClean="0"/>
              <a:t>vật</a:t>
            </a:r>
            <a:r>
              <a:rPr lang="en-US" dirty="0" smtClean="0"/>
              <a:t> </a:t>
            </a:r>
            <a:r>
              <a:rPr lang="en-US" dirty="0" err="1" smtClean="0"/>
              <a:t>tư</a:t>
            </a:r>
            <a:endParaRPr lang="en-US" dirty="0"/>
          </a:p>
        </p:txBody>
      </p:sp>
    </p:spTree>
    <p:extLst>
      <p:ext uri="{BB962C8B-B14F-4D97-AF65-F5344CB8AC3E}">
        <p14:creationId xmlns:p14="http://schemas.microsoft.com/office/powerpoint/2010/main" val="34594293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753356" y="536401"/>
            <a:ext cx="8842926" cy="1038820"/>
          </a:xfrm>
        </p:spPr>
        <p:txBody>
          <a:bodyPr>
            <a:normAutofit/>
          </a:bodyPr>
          <a:lstStyle/>
          <a:p>
            <a:pPr algn="l"/>
            <a:r>
              <a:rPr lang="en-US" sz="5400" b="1" dirty="0" err="1" smtClean="0">
                <a:latin typeface="Times New Roman" panose="02020603050405020304" pitchFamily="18" charset="0"/>
                <a:cs typeface="Times New Roman" panose="02020603050405020304" pitchFamily="18" charset="0"/>
              </a:rPr>
              <a:t>Màn</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hình</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bản</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đồ</a:t>
            </a:r>
            <a:endParaRPr lang="en-US" sz="5400" b="1" dirty="0">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976167FF-ECEE-4CE0-AF85-57B3D7B77D7B}"/>
              </a:ext>
            </a:extLst>
          </p:cNvPr>
          <p:cNvSpPr txBox="1">
            <a:spLocks/>
          </p:cNvSpPr>
          <p:nvPr/>
        </p:nvSpPr>
        <p:spPr>
          <a:xfrm>
            <a:off x="1022530" y="1638299"/>
            <a:ext cx="7243603" cy="271919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1800" dirty="0" err="1" smtClean="0">
                <a:latin typeface="Times New Roman" panose="02020603050405020304" pitchFamily="18" charset="0"/>
                <a:cs typeface="Times New Roman" panose="02020603050405020304" pitchFamily="18" charset="0"/>
              </a:rPr>
              <a:t>Màn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hình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của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đồ</a:t>
            </a:r>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8C37BC4-4DFE-4B77-B961-595A27193D10}"/>
              </a:ext>
            </a:extLst>
          </p:cNvPr>
          <p:cNvPicPr>
            <a:picLocks noChangeAspect="1"/>
          </p:cNvPicPr>
          <p:nvPr/>
        </p:nvPicPr>
        <p:blipFill>
          <a:blip r:embed="rId2"/>
          <a:stretch>
            <a:fillRect/>
          </a:stretch>
        </p:blipFill>
        <p:spPr>
          <a:xfrm>
            <a:off x="1717813" y="2081431"/>
            <a:ext cx="3429000" cy="4552122"/>
          </a:xfrm>
          <a:prstGeom prst="rect">
            <a:avLst/>
          </a:prstGeom>
        </p:spPr>
      </p:pic>
      <p:pic>
        <p:nvPicPr>
          <p:cNvPr id="10" name="Picture 9">
            <a:extLst>
              <a:ext uri="{FF2B5EF4-FFF2-40B4-BE49-F238E27FC236}">
                <a16:creationId xmlns:a16="http://schemas.microsoft.com/office/drawing/2014/main" id="{76D8A062-794D-46D3-8222-F45DDC3A86AE}"/>
              </a:ext>
            </a:extLst>
          </p:cNvPr>
          <p:cNvPicPr>
            <a:picLocks noChangeAspect="1"/>
          </p:cNvPicPr>
          <p:nvPr/>
        </p:nvPicPr>
        <p:blipFill>
          <a:blip r:embed="rId3"/>
          <a:stretch>
            <a:fillRect/>
          </a:stretch>
        </p:blipFill>
        <p:spPr>
          <a:xfrm>
            <a:off x="7349987" y="2186609"/>
            <a:ext cx="3429000" cy="4446944"/>
          </a:xfrm>
          <a:prstGeom prst="rect">
            <a:avLst/>
          </a:prstGeom>
        </p:spPr>
      </p:pic>
      <p:cxnSp>
        <p:nvCxnSpPr>
          <p:cNvPr id="20" name="Straight Arrow Connector 19">
            <a:extLst>
              <a:ext uri="{FF2B5EF4-FFF2-40B4-BE49-F238E27FC236}">
                <a16:creationId xmlns:a16="http://schemas.microsoft.com/office/drawing/2014/main" id="{3F5B27A1-E438-439B-A15C-39E0830CA396}"/>
              </a:ext>
            </a:extLst>
          </p:cNvPr>
          <p:cNvCxnSpPr/>
          <p:nvPr/>
        </p:nvCxnSpPr>
        <p:spPr>
          <a:xfrm>
            <a:off x="5410200" y="4354999"/>
            <a:ext cx="13716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5830364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1640542" y="2469793"/>
            <a:ext cx="8588188" cy="1200329"/>
          </a:xfrm>
          <a:prstGeom prst="rect">
            <a:avLst/>
          </a:prstGeom>
          <a:noFill/>
          <a:ln>
            <a:solidFill>
              <a:srgbClr val="FFC000"/>
            </a:solidFill>
          </a:ln>
        </p:spPr>
        <p:txBody>
          <a:bodyPr wrap="square" lIns="91440" tIns="45720" rIns="91440" bIns="45720">
            <a:spAutoFit/>
          </a:bodyPr>
          <a:lstStyle/>
          <a:p>
            <a:pPr algn="ctr"/>
            <a:r>
              <a:rPr lang="en-US" sz="7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Thank fo</a:t>
            </a:r>
            <a:r>
              <a:rPr lang="en-US" sz="7200" b="1" dirty="0" smtClean="0">
                <a:ln w="9525">
                  <a:solidFill>
                    <a:schemeClr val="bg1"/>
                  </a:solidFill>
                  <a:prstDash val="solid"/>
                </a:ln>
                <a:effectLst>
                  <a:outerShdw blurRad="12700" dist="38100" dir="2700000" algn="tl" rotWithShape="0">
                    <a:schemeClr val="bg1">
                      <a:lumMod val="50000"/>
                    </a:schemeClr>
                  </a:outerShdw>
                </a:effectLst>
              </a:rPr>
              <a:t>r watching</a:t>
            </a:r>
            <a:endPar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38649979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purl.org/dc/dcmitype/"/>
    <ds:schemaRef ds:uri="http://www.w3.org/XML/1998/namespace"/>
    <ds:schemaRef ds:uri="http://schemas.openxmlformats.org/package/2006/metadata/core-properties"/>
    <ds:schemaRef ds:uri="http://purl.org/dc/elements/1.1/"/>
    <ds:schemaRef ds:uri="http://purl.org/dc/terms/"/>
    <ds:schemaRef ds:uri="http://schemas.microsoft.com/office/2006/documentManagement/types"/>
    <ds:schemaRef ds:uri="71af3243-3dd4-4a8d-8c0d-dd76da1f02a5"/>
    <ds:schemaRef ds:uri="http://schemas.microsoft.com/office/infopath/2007/PartnerControl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420</TotalTime>
  <Words>191</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Times New Roman</vt:lpstr>
      <vt:lpstr>Tw Cen MT</vt:lpstr>
      <vt:lpstr>Tw Cen MT Condensed</vt:lpstr>
      <vt:lpstr>Wingdings 3</vt:lpstr>
      <vt:lpstr>Integral</vt:lpstr>
      <vt:lpstr>Lập Trình Di động 2</vt:lpstr>
      <vt:lpstr>Tìm hiểu đề tài</vt:lpstr>
      <vt:lpstr>Khởi động chương trình</vt:lpstr>
      <vt:lpstr>Màn hình công trình</vt:lpstr>
      <vt:lpstr>Màn hình vật tư</vt:lpstr>
      <vt:lpstr>Màn hình phiếu vận chuyển</vt:lpstr>
      <vt:lpstr>Màn hình chi tiết  phiếu vận chuyển</vt:lpstr>
      <vt:lpstr>Màn hình bản đồ</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Di động 2</dc:title>
  <dc:creator>Xuân Sơn</dc:creator>
  <cp:lastModifiedBy>Admin</cp:lastModifiedBy>
  <cp:revision>31</cp:revision>
  <dcterms:created xsi:type="dcterms:W3CDTF">2020-08-05T11:48:32Z</dcterms:created>
  <dcterms:modified xsi:type="dcterms:W3CDTF">2020-08-12T00:31:50Z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