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6" r:id="rId4"/>
    <p:sldId id="257" r:id="rId5"/>
    <p:sldId id="265" r:id="rId6"/>
    <p:sldId id="258" r:id="rId7"/>
    <p:sldId id="262" r:id="rId8"/>
    <p:sldId id="272" r:id="rId9"/>
    <p:sldId id="263" r:id="rId10"/>
    <p:sldId id="259" r:id="rId11"/>
    <p:sldId id="261" r:id="rId12"/>
    <p:sldId id="260" r:id="rId13"/>
    <p:sldId id="271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0" autoAdjust="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28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C01BA-0B5F-42D5-A604-25AE15BDFF3F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BE7F-96C5-4E7A-A882-B4E7C5BA96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27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BE7F-96C5-4E7A-A882-B4E7C5BA96E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56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BE7F-96C5-4E7A-A882-B4E7C5BA96E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FFBC0-09FA-4F96-885A-0F4AB375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E88C64-2A2E-4182-B931-80D97646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3BB08-F61E-41F4-A61E-E2561CAD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43C56F-B8C7-4327-933D-EC505549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98FA83-4CA6-4D7D-9CBC-0EC413E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6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F1876-C599-4700-A9BD-7E11655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2C84FD-FF9A-4E59-AEC8-C978BF79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A32B86-DF41-499E-B7F1-DD498E0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1A6A4D-D1B4-4A81-8586-81DE57FA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645DF-6F85-478F-BAD3-8C31CD6B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6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587FE8-021E-4A8B-84F5-B5942A86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EC0821-2A42-4EF1-9C6D-F64C6C22E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C32C4D-4468-450B-8912-156949B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713CE-936C-41DD-9ED5-084714F4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470578-E08C-409C-A460-D104DF47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3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8D99B-C49D-4B9D-8613-E9C9C9C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373D0-9992-4F9B-9D04-2BB7117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2E9A2-0A61-4988-8B35-4098763B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F9567-8542-4402-BD33-8622D8AD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E3EC2-4A06-498E-885B-6D9CC63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8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EEC245-80DF-4DBB-B528-B1C1D443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07DCB5-4234-47DF-AF97-822BD464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62A1CC-69D1-4DC6-88D9-3BC6A176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4CB7D4-7F82-4EF5-8A8D-AFC68AC9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1B0B1-E0DC-4AC7-8263-E27994E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2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918D8-DAC7-4BE1-9BF2-92A0D06E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B94FA-44BC-4CFD-9BF8-85B581E6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517FF9-7E66-48AB-8528-C1E5E31E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F1F247-4EEF-448C-86F1-3C97EAAD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A46EF-3C3A-4D6C-91AE-1FD81E39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9836C5-C31D-4696-8F2F-A7683064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6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BB943-26CD-4D78-A955-3E240D82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4AC1A5-97BF-4B47-AEA8-69333451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3477B7-24A5-4922-B9EE-E67276F5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342804-1BCC-43DE-AA19-EA516B79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9A31E6-49D4-4559-A87C-21721FEFF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F8B26A-DE99-4BE2-AC5B-0E4BB5A7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2CBE88-1ECA-42DF-A285-27461032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FA56ED-1368-441F-8B0B-11D23806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69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D82E1-6CAF-4DDB-ABEA-326BD37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2CCB7C-279F-42E3-AE33-4EB7F123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79857C-3895-48D1-8CB9-629B2A1C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868A3-0C84-4917-978A-51046C16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3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BCF5BC-73B1-413A-85B5-A0C0B9D4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D6E33E-0F5D-4B58-ACCB-F272F327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9B9341-B3E4-435A-B528-60854AA7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7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BD489-FADF-4BE4-AC9A-3A8DF7E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9B51F-8475-4A62-899D-7A3D551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74914A-92F5-4520-AFD7-1C3CC59A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09CDE1-AF08-429A-ABCE-40D66A3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264B76-679D-4097-87BA-EF403A5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DB975F-F5E9-450B-883E-021914AF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2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F4013-0080-4163-8661-B13D11D7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9B2D9E-EE09-48EB-9E40-93421F76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E6365A-C482-4CD5-BA40-3B939C72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452899-8E36-49DD-86A9-39D0107A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3D40E8-0982-4A58-9937-FCA75B5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62BF21-2E97-4CDE-8561-10160CE3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1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3A6755-6631-451A-B4CD-5D5FDD36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3DAB81-1982-408F-9A29-F357645B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31A3B-EC37-4B06-B563-07DC1AEFA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C20-99F4-437E-B756-28CFBC5DFC2B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D65057-F582-49EB-BFAD-DCD6981EF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50958-4EC5-41BC-B733-3337C28A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D8F7-1978-4EF1-8D11-260B7DE9C1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8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CC5F6-4237-4CB0-9784-1407C6F4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5264150" cy="1133475"/>
          </a:xfrm>
        </p:spPr>
        <p:txBody>
          <a:bodyPr/>
          <a:lstStyle/>
          <a:p>
            <a:r>
              <a:rPr lang="it-IT" sz="6600" dirty="0">
                <a:solidFill>
                  <a:schemeClr val="bg1"/>
                </a:solidFill>
              </a:rPr>
              <a:t>Progetto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544782-E09B-4627-B29E-4EB7BA5D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901826"/>
            <a:ext cx="6205055" cy="479114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bg1">
                    <a:lumMod val="85000"/>
                  </a:schemeClr>
                </a:solidFill>
              </a:rPr>
              <a:t>Form di inserimento dati </a:t>
            </a:r>
            <a:r>
              <a:rPr lang="it-IT" sz="2800" dirty="0" err="1">
                <a:solidFill>
                  <a:schemeClr val="bg1">
                    <a:lumMod val="85000"/>
                  </a:schemeClr>
                </a:solidFill>
              </a:rPr>
              <a:t>espoprofessioni</a:t>
            </a:r>
            <a:endParaRPr lang="it-IT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platzhalter 206">
            <a:extLst>
              <a:ext uri="{FF2B5EF4-FFF2-40B4-BE49-F238E27FC236}">
                <a16:creationId xmlns:a16="http://schemas.microsoft.com/office/drawing/2014/main" id="{05D1B3C0-C7E8-4F21-9D5E-C46A2BCDFF46}"/>
              </a:ext>
            </a:extLst>
          </p:cNvPr>
          <p:cNvSpPr txBox="1">
            <a:spLocks/>
          </p:cNvSpPr>
          <p:nvPr/>
        </p:nvSpPr>
        <p:spPr>
          <a:xfrm>
            <a:off x="831851" y="2380939"/>
            <a:ext cx="6205054" cy="958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28.08.2017  |  </a:t>
            </a:r>
            <a:r>
              <a:rPr lang="de-DE" sz="2000" dirty="0" err="1">
                <a:solidFill>
                  <a:schemeClr val="bg1">
                    <a:lumMod val="85000"/>
                  </a:schemeClr>
                </a:solidFill>
              </a:rPr>
              <a:t>Alunno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: Giairo Mauro</a:t>
            </a:r>
            <a:br>
              <a:rPr lang="de-DE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sz="2000" dirty="0" err="1">
                <a:solidFill>
                  <a:schemeClr val="bg1">
                    <a:lumMod val="85000"/>
                  </a:schemeClr>
                </a:solidFill>
              </a:rPr>
              <a:t>Docente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85000"/>
                  </a:schemeClr>
                </a:solidFill>
              </a:rPr>
              <a:t>responsabile</a:t>
            </a:r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: Massimo </a:t>
            </a:r>
            <a:r>
              <a:rPr lang="de-DE" sz="2000" dirty="0" err="1">
                <a:solidFill>
                  <a:schemeClr val="bg1">
                    <a:lumMod val="85000"/>
                  </a:schemeClr>
                </a:solidFill>
              </a:rPr>
              <a:t>Sartori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F81D31-AA71-43D9-8A7D-E9CFB207EA25}"/>
              </a:ext>
            </a:extLst>
          </p:cNvPr>
          <p:cNvSpPr txBox="1"/>
          <p:nvPr/>
        </p:nvSpPr>
        <p:spPr>
          <a:xfrm>
            <a:off x="8458200" y="5784574"/>
            <a:ext cx="303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Scuola Arti e Mestieri Trevano</a:t>
            </a:r>
          </a:p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I3BB</a:t>
            </a:r>
          </a:p>
        </p:txBody>
      </p:sp>
    </p:spTree>
    <p:extLst>
      <p:ext uri="{BB962C8B-B14F-4D97-AF65-F5344CB8AC3E}">
        <p14:creationId xmlns:p14="http://schemas.microsoft.com/office/powerpoint/2010/main" val="9424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0B14C-E310-4E8F-9106-3EFBC5B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34"/>
            <a:ext cx="7020337" cy="6264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B0F0"/>
                </a:solidFill>
              </a:rPr>
              <a:t>Controlli</a:t>
            </a:r>
            <a:br>
              <a:rPr lang="it-IT" dirty="0">
                <a:solidFill>
                  <a:srgbClr val="00B0F0"/>
                </a:solidFill>
              </a:rPr>
            </a:br>
            <a:r>
              <a:rPr lang="it-IT" dirty="0">
                <a:solidFill>
                  <a:srgbClr val="00B0F0"/>
                </a:solidFill>
              </a:rPr>
              <a:t>Codice di controllo input scrittura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4CD87A-9829-48F4-AF71-540E7D682435}"/>
              </a:ext>
            </a:extLst>
          </p:cNvPr>
          <p:cNvSpPr txBox="1"/>
          <p:nvPr/>
        </p:nvSpPr>
        <p:spPr>
          <a:xfrm>
            <a:off x="8216346" y="1646618"/>
            <a:ext cx="210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Valori scritti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B9A620-DBF3-42AB-83F5-36B71019DF9F}"/>
              </a:ext>
            </a:extLst>
          </p:cNvPr>
          <p:cNvSpPr txBox="1"/>
          <p:nvPr/>
        </p:nvSpPr>
        <p:spPr>
          <a:xfrm>
            <a:off x="9044604" y="5351625"/>
            <a:ext cx="138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Test finali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BA2A2E-456B-4741-ACE5-1C443D325E54}"/>
              </a:ext>
            </a:extLst>
          </p:cNvPr>
          <p:cNvSpPr txBox="1"/>
          <p:nvPr/>
        </p:nvSpPr>
        <p:spPr>
          <a:xfrm>
            <a:off x="9817787" y="3791128"/>
            <a:ext cx="198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Valori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D7D3F75C-FCCC-4590-84C5-C85E3F6FE39A}"/>
              </a:ext>
            </a:extLst>
          </p:cNvPr>
          <p:cNvSpPr/>
          <p:nvPr/>
        </p:nvSpPr>
        <p:spPr>
          <a:xfrm>
            <a:off x="5170994" y="2550386"/>
            <a:ext cx="2432439" cy="516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38F2697-113C-42C5-B273-FBE7EF9C01BF}"/>
              </a:ext>
            </a:extLst>
          </p:cNvPr>
          <p:cNvSpPr txBox="1"/>
          <p:nvPr/>
        </p:nvSpPr>
        <p:spPr>
          <a:xfrm>
            <a:off x="7858537" y="2661701"/>
            <a:ext cx="284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Espressione regolare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04D6A6-E185-4D0D-BB48-C507EC1C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3" y="2623633"/>
            <a:ext cx="4654020" cy="443240"/>
          </a:xfrm>
          <a:prstGeom prst="rect">
            <a:avLst/>
          </a:prstGeom>
        </p:spPr>
      </p:pic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B3D66E63-2BC4-4A24-9D72-9C0F7B9C3A51}"/>
              </a:ext>
            </a:extLst>
          </p:cNvPr>
          <p:cNvSpPr/>
          <p:nvPr/>
        </p:nvSpPr>
        <p:spPr>
          <a:xfrm>
            <a:off x="5601682" y="1321709"/>
            <a:ext cx="2432439" cy="1056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6D7894A-A874-4375-8072-A9DC049D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3" y="1364014"/>
            <a:ext cx="5785447" cy="95594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15EB1A93-1B14-42A4-BDEF-DF5A18176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3" y="3736108"/>
            <a:ext cx="7337769" cy="646499"/>
          </a:xfrm>
          <a:prstGeom prst="rect">
            <a:avLst/>
          </a:prstGeom>
        </p:spPr>
      </p:pic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073D25F0-C07A-47DA-8CBE-C7FE5000AA45}"/>
              </a:ext>
            </a:extLst>
          </p:cNvPr>
          <p:cNvSpPr/>
          <p:nvPr/>
        </p:nvSpPr>
        <p:spPr>
          <a:xfrm>
            <a:off x="7648321" y="3610566"/>
            <a:ext cx="1833939" cy="730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D5D47686-D3AF-41F2-AD1B-33CCD50BC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3" y="4681925"/>
            <a:ext cx="6704490" cy="1708732"/>
          </a:xfrm>
          <a:prstGeom prst="rect">
            <a:avLst/>
          </a:prstGeom>
        </p:spPr>
      </p:pic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2ECC69FF-D07F-477B-A5EF-ED662DB99AB2}"/>
              </a:ext>
            </a:extLst>
          </p:cNvPr>
          <p:cNvSpPr/>
          <p:nvPr/>
        </p:nvSpPr>
        <p:spPr>
          <a:xfrm>
            <a:off x="6941567" y="4686613"/>
            <a:ext cx="1833939" cy="17040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5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89C17-A5E6-405A-BE08-B1CBA112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Controlli</a:t>
            </a:r>
            <a:br>
              <a:rPr lang="it-IT" sz="4000" dirty="0">
                <a:solidFill>
                  <a:srgbClr val="00B0F0"/>
                </a:solidFill>
              </a:rPr>
            </a:br>
            <a:r>
              <a:rPr lang="it-IT" sz="4000" dirty="0">
                <a:solidFill>
                  <a:srgbClr val="00B0F0"/>
                </a:solidFill>
              </a:rPr>
              <a:t>Esempio di input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BDD59A-AA56-430D-845E-95E3AF75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759226"/>
            <a:ext cx="10515600" cy="1113183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B2D9673-DC46-4C40-9B27-237167F68A4A}"/>
              </a:ext>
            </a:extLst>
          </p:cNvPr>
          <p:cNvCxnSpPr/>
          <p:nvPr/>
        </p:nvCxnSpPr>
        <p:spPr>
          <a:xfrm flipH="1">
            <a:off x="2782957" y="2564296"/>
            <a:ext cx="1302026" cy="11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AB1627-3766-4760-B6B0-1BB361DE78E5}"/>
              </a:ext>
            </a:extLst>
          </p:cNvPr>
          <p:cNvSpPr txBox="1"/>
          <p:nvPr/>
        </p:nvSpPr>
        <p:spPr>
          <a:xfrm>
            <a:off x="1406387" y="3640110"/>
            <a:ext cx="275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Cambia in caso di errore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49AAAA-883E-4AA4-9EDB-E7426DE9AB72}"/>
              </a:ext>
            </a:extLst>
          </p:cNvPr>
          <p:cNvCxnSpPr>
            <a:cxnSpLocks/>
          </p:cNvCxnSpPr>
          <p:nvPr/>
        </p:nvCxnSpPr>
        <p:spPr>
          <a:xfrm>
            <a:off x="5874027" y="2564296"/>
            <a:ext cx="705677" cy="113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857A0D-9D70-4AFF-9AEA-140473EADF1B}"/>
              </a:ext>
            </a:extLst>
          </p:cNvPr>
          <p:cNvSpPr txBox="1"/>
          <p:nvPr/>
        </p:nvSpPr>
        <p:spPr>
          <a:xfrm>
            <a:off x="5775787" y="3694373"/>
            <a:ext cx="16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identificativo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54A1556-ED6F-4447-AD70-BA1D4C98482E}"/>
              </a:ext>
            </a:extLst>
          </p:cNvPr>
          <p:cNvCxnSpPr>
            <a:cxnSpLocks/>
          </p:cNvCxnSpPr>
          <p:nvPr/>
        </p:nvCxnSpPr>
        <p:spPr>
          <a:xfrm>
            <a:off x="8786191" y="2673626"/>
            <a:ext cx="788504" cy="131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DA5BEB-D7D0-4CC5-905D-8FD9FA8E0FC5}"/>
              </a:ext>
            </a:extLst>
          </p:cNvPr>
          <p:cNvSpPr txBox="1"/>
          <p:nvPr/>
        </p:nvSpPr>
        <p:spPr>
          <a:xfrm>
            <a:off x="8282554" y="3992548"/>
            <a:ext cx="258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Richiamo del controllo</a:t>
            </a:r>
          </a:p>
        </p:txBody>
      </p:sp>
    </p:spTree>
    <p:extLst>
      <p:ext uri="{BB962C8B-B14F-4D97-AF65-F5344CB8AC3E}">
        <p14:creationId xmlns:p14="http://schemas.microsoft.com/office/powerpoint/2010/main" val="34280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4394A-8EFC-4441-8073-EDCB0250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9"/>
            <a:ext cx="10515600" cy="626400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Controlli</a:t>
            </a:r>
            <a:br>
              <a:rPr lang="it-IT" sz="4000" dirty="0">
                <a:solidFill>
                  <a:srgbClr val="00B0F0"/>
                </a:solidFill>
              </a:rPr>
            </a:br>
            <a:r>
              <a:rPr lang="it-IT" sz="4000" dirty="0">
                <a:solidFill>
                  <a:srgbClr val="00B0F0"/>
                </a:solidFill>
              </a:rPr>
              <a:t>Controllo radio </a:t>
            </a:r>
            <a:r>
              <a:rPr lang="it-IT" sz="4000" dirty="0" err="1">
                <a:solidFill>
                  <a:srgbClr val="00B0F0"/>
                </a:solidFill>
              </a:rPr>
              <a:t>button</a:t>
            </a:r>
            <a:endParaRPr lang="it-IT" sz="4000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4E96E93-C421-4416-AA18-C9998670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808"/>
          <a:stretch/>
        </p:blipFill>
        <p:spPr>
          <a:xfrm>
            <a:off x="765313" y="1222513"/>
            <a:ext cx="7613373" cy="5270362"/>
          </a:xfr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7071B5BE-8C27-48BF-992C-2CF7930A3E49}"/>
              </a:ext>
            </a:extLst>
          </p:cNvPr>
          <p:cNvSpPr/>
          <p:nvPr/>
        </p:nvSpPr>
        <p:spPr>
          <a:xfrm>
            <a:off x="4661452" y="2097157"/>
            <a:ext cx="4159525" cy="983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E93B50-86CE-4208-AF52-5CE3277033EC}"/>
              </a:ext>
            </a:extLst>
          </p:cNvPr>
          <p:cNvSpPr txBox="1"/>
          <p:nvPr/>
        </p:nvSpPr>
        <p:spPr>
          <a:xfrm>
            <a:off x="8951842" y="2265978"/>
            <a:ext cx="292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Controllo del click del botton ( </a:t>
            </a:r>
            <a:r>
              <a:rPr lang="it-IT" sz="2000" dirty="0" err="1">
                <a:solidFill>
                  <a:schemeClr val="tx2"/>
                </a:solidFill>
              </a:rPr>
              <a:t>true</a:t>
            </a:r>
            <a:r>
              <a:rPr lang="it-IT" sz="2000" dirty="0">
                <a:solidFill>
                  <a:schemeClr val="tx2"/>
                </a:solidFill>
              </a:rPr>
              <a:t> o false)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C2FFE93B-1218-403E-B945-BC47C12F0BE9}"/>
              </a:ext>
            </a:extLst>
          </p:cNvPr>
          <p:cNvSpPr/>
          <p:nvPr/>
        </p:nvSpPr>
        <p:spPr>
          <a:xfrm>
            <a:off x="5112855" y="3429000"/>
            <a:ext cx="3708122" cy="347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7504FF-359F-4499-8033-83E7281D17CE}"/>
              </a:ext>
            </a:extLst>
          </p:cNvPr>
          <p:cNvSpPr txBox="1"/>
          <p:nvPr/>
        </p:nvSpPr>
        <p:spPr>
          <a:xfrm>
            <a:off x="8951842" y="3433697"/>
            <a:ext cx="292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Parte da mostrare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DC008A6B-1FE8-47AF-8814-81A858578516}"/>
              </a:ext>
            </a:extLst>
          </p:cNvPr>
          <p:cNvSpPr/>
          <p:nvPr/>
        </p:nvSpPr>
        <p:spPr>
          <a:xfrm>
            <a:off x="3906078" y="4124739"/>
            <a:ext cx="4914899" cy="1739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D95A38-C977-453B-BE55-89D5574E3A0F}"/>
              </a:ext>
            </a:extLst>
          </p:cNvPr>
          <p:cNvSpPr txBox="1"/>
          <p:nvPr/>
        </p:nvSpPr>
        <p:spPr>
          <a:xfrm>
            <a:off x="8951841" y="4671247"/>
            <a:ext cx="292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Mostra o meno a dipendenza del </a:t>
            </a:r>
            <a:r>
              <a:rPr lang="it-IT" sz="2000" dirty="0" err="1">
                <a:solidFill>
                  <a:schemeClr val="tx2"/>
                </a:solidFill>
              </a:rPr>
              <a:t>checked</a:t>
            </a:r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3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4394A-8EFC-4441-8073-EDCB0250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File PHP</a:t>
            </a: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7071B5BE-8C27-48BF-992C-2CF7930A3E49}"/>
              </a:ext>
            </a:extLst>
          </p:cNvPr>
          <p:cNvSpPr/>
          <p:nvPr/>
        </p:nvSpPr>
        <p:spPr>
          <a:xfrm>
            <a:off x="7832036" y="1339395"/>
            <a:ext cx="988942" cy="1741736"/>
          </a:xfrm>
          <a:prstGeom prst="rightBrace">
            <a:avLst>
              <a:gd name="adj1" fmla="val 8333"/>
              <a:gd name="adj2" fmla="val 482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E93B50-86CE-4208-AF52-5CE3277033EC}"/>
              </a:ext>
            </a:extLst>
          </p:cNvPr>
          <p:cNvSpPr txBox="1"/>
          <p:nvPr/>
        </p:nvSpPr>
        <p:spPr>
          <a:xfrm>
            <a:off x="8951841" y="1957967"/>
            <a:ext cx="306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Array con valori dell’utente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C2FFE93B-1218-403E-B945-BC47C12F0BE9}"/>
              </a:ext>
            </a:extLst>
          </p:cNvPr>
          <p:cNvSpPr/>
          <p:nvPr/>
        </p:nvSpPr>
        <p:spPr>
          <a:xfrm>
            <a:off x="6463797" y="3429000"/>
            <a:ext cx="2357180" cy="455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7504FF-359F-4499-8033-83E7281D17CE}"/>
              </a:ext>
            </a:extLst>
          </p:cNvPr>
          <p:cNvSpPr txBox="1"/>
          <p:nvPr/>
        </p:nvSpPr>
        <p:spPr>
          <a:xfrm>
            <a:off x="8951842" y="3433697"/>
            <a:ext cx="292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Inserimenti dati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DC008A6B-1FE8-47AF-8814-81A858578516}"/>
              </a:ext>
            </a:extLst>
          </p:cNvPr>
          <p:cNvSpPr/>
          <p:nvPr/>
        </p:nvSpPr>
        <p:spPr>
          <a:xfrm>
            <a:off x="7290673" y="4928517"/>
            <a:ext cx="1530304" cy="424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D95A38-C977-453B-BE55-89D5574E3A0F}"/>
              </a:ext>
            </a:extLst>
          </p:cNvPr>
          <p:cNvSpPr txBox="1"/>
          <p:nvPr/>
        </p:nvSpPr>
        <p:spPr>
          <a:xfrm>
            <a:off x="9020585" y="4940496"/>
            <a:ext cx="292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Ritorno al file html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7561AF9-10EC-4E69-9545-97AEA1A3E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8" y="1431732"/>
            <a:ext cx="7794337" cy="154213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FF8E33A-9498-40E3-858C-79A6920B8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8" y="3484028"/>
            <a:ext cx="6149059" cy="40011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2E74081-4231-4FEE-82EA-DCC85DD8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8" y="4928517"/>
            <a:ext cx="6975935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Conclusioni tempistiche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F1E71E-A6EB-4085-83B3-4F37DDCE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2222"/>
            <a:ext cx="8821493" cy="57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F05630-3482-48B0-AA13-46E9D24D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91"/>
            <a:ext cx="10515600" cy="501937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Form Creato correttamente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Controlli perfezionabili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 Dati correttamente registrati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File </a:t>
            </a:r>
            <a:r>
              <a:rPr lang="it-IT" dirty="0" err="1">
                <a:solidFill>
                  <a:schemeClr val="tx2"/>
                </a:solidFill>
                <a:latin typeface="+mj-lt"/>
              </a:rPr>
              <a:t>csv</a:t>
            </a:r>
            <a:r>
              <a:rPr lang="it-IT" dirty="0">
                <a:solidFill>
                  <a:schemeClr val="tx2"/>
                </a:solidFill>
                <a:latin typeface="+mj-lt"/>
              </a:rPr>
              <a:t> con i dati registrati</a:t>
            </a:r>
          </a:p>
        </p:txBody>
      </p:sp>
    </p:spTree>
    <p:extLst>
      <p:ext uri="{BB962C8B-B14F-4D97-AF65-F5344CB8AC3E}">
        <p14:creationId xmlns:p14="http://schemas.microsoft.com/office/powerpoint/2010/main" val="232396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Sviluppi Futuri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F05630-3482-48B0-AA13-46E9D24D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91"/>
            <a:ext cx="10515600" cy="501937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Miglioramento dei controlli</a:t>
            </a:r>
          </a:p>
          <a:p>
            <a:pPr>
              <a:lnSpc>
                <a:spcPct val="3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Aggiunta di campi</a:t>
            </a:r>
          </a:p>
          <a:p>
            <a:pPr>
              <a:lnSpc>
                <a:spcPct val="3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Miglioramento della grafica</a:t>
            </a:r>
          </a:p>
        </p:txBody>
      </p:sp>
    </p:spTree>
    <p:extLst>
      <p:ext uri="{BB962C8B-B14F-4D97-AF65-F5344CB8AC3E}">
        <p14:creationId xmlns:p14="http://schemas.microsoft.com/office/powerpoint/2010/main" val="133419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Indice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F05630-3482-48B0-AA13-46E9D24D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91"/>
            <a:ext cx="5257800" cy="501937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Tema del progetto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Obbiettivo finale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Tempistiche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Struttura e motivazioni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Controlli</a:t>
            </a: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4C87D4C4-1CA8-43A0-BF93-AD46CE0FBDDA}"/>
              </a:ext>
            </a:extLst>
          </p:cNvPr>
          <p:cNvSpPr txBox="1">
            <a:spLocks/>
          </p:cNvSpPr>
          <p:nvPr/>
        </p:nvSpPr>
        <p:spPr>
          <a:xfrm>
            <a:off x="6536634" y="1157591"/>
            <a:ext cx="3959088" cy="501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File PHP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Conclusioni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140061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Tema del progetto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F05630-3482-48B0-AA13-46E9D24D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91"/>
            <a:ext cx="10515600" cy="501937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Creazione </a:t>
            </a:r>
            <a:r>
              <a:rPr lang="it-IT" dirty="0" err="1">
                <a:solidFill>
                  <a:schemeClr val="tx2"/>
                </a:solidFill>
                <a:latin typeface="+mj-lt"/>
              </a:rPr>
              <a:t>form</a:t>
            </a:r>
            <a:r>
              <a:rPr lang="it-IT" dirty="0">
                <a:solidFill>
                  <a:schemeClr val="tx2"/>
                </a:solidFill>
                <a:latin typeface="+mj-lt"/>
              </a:rPr>
              <a:t> in una macchina virtuale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Utilizzo di Apache e </a:t>
            </a:r>
            <a:r>
              <a:rPr lang="it-IT" dirty="0" err="1">
                <a:solidFill>
                  <a:schemeClr val="tx2"/>
                </a:solidFill>
                <a:latin typeface="+mj-lt"/>
              </a:rPr>
              <a:t>php</a:t>
            </a:r>
            <a:endParaRPr lang="it-IT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Inserimento dei dati in un file CSV/XML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Validazione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8510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2976A27-C156-480F-A267-0F6057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Obbiettivo Finale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F05630-3482-48B0-AA13-46E9D24D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91"/>
            <a:ext cx="10515600" cy="501937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Form inserimento dati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Form facilmente utilizzabile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Dati convalidati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Dati corretti e registrati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File </a:t>
            </a:r>
            <a:r>
              <a:rPr lang="it-IT" dirty="0" err="1">
                <a:solidFill>
                  <a:schemeClr val="tx2"/>
                </a:solidFill>
                <a:latin typeface="+mj-lt"/>
              </a:rPr>
              <a:t>csv</a:t>
            </a:r>
            <a:r>
              <a:rPr lang="it-IT" dirty="0">
                <a:solidFill>
                  <a:schemeClr val="tx2"/>
                </a:solidFill>
                <a:latin typeface="+mj-lt"/>
              </a:rPr>
              <a:t> contenente i dati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Dati facilmente leggibili</a:t>
            </a:r>
          </a:p>
        </p:txBody>
      </p:sp>
    </p:spTree>
    <p:extLst>
      <p:ext uri="{BB962C8B-B14F-4D97-AF65-F5344CB8AC3E}">
        <p14:creationId xmlns:p14="http://schemas.microsoft.com/office/powerpoint/2010/main" val="38853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813A5-82FC-4A83-A487-2BF51743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B0F0"/>
                </a:solidFill>
              </a:rPr>
              <a:t>Tempistiche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DE68375-5B96-42A2-AF70-E5E26C9A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1525"/>
            <a:ext cx="8679511" cy="56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84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3EC97-1F46-4CDE-8A0F-66AF9D85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00B0F0"/>
                </a:solidFill>
              </a:rPr>
              <a:t>Struttura e motivazioni</a:t>
            </a:r>
            <a:br>
              <a:rPr lang="it-IT" sz="4000" dirty="0">
                <a:solidFill>
                  <a:srgbClr val="00B0F0"/>
                </a:solidFill>
              </a:rPr>
            </a:br>
            <a:r>
              <a:rPr lang="it-IT" sz="4000" dirty="0">
                <a:solidFill>
                  <a:srgbClr val="00B0F0"/>
                </a:solidFill>
              </a:rPr>
              <a:t>Struttura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BF5C08-E91E-45FC-9198-7B309FE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319"/>
            <a:ext cx="10515600" cy="50096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Cartelle divisa per JavaScript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Comodità di ricerca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it-IT" dirty="0">
                <a:solidFill>
                  <a:schemeClr val="tx2"/>
                </a:solidFill>
                <a:latin typeface="+mj-lt"/>
              </a:rPr>
              <a:t>Ordine</a:t>
            </a:r>
          </a:p>
          <a:p>
            <a:pPr marL="268288" lvl="1" indent="-268288">
              <a:lnSpc>
                <a:spcPct val="150000"/>
              </a:lnSpc>
              <a:buClr>
                <a:srgbClr val="00B0F0"/>
              </a:buClr>
            </a:pPr>
            <a:r>
              <a:rPr lang="it-IT" sz="2800" dirty="0">
                <a:solidFill>
                  <a:schemeClr val="tx2"/>
                </a:solidFill>
                <a:latin typeface="+mj-lt"/>
              </a:rPr>
              <a:t>File html, PHP e CSV uniti</a:t>
            </a:r>
          </a:p>
          <a:p>
            <a:pPr marL="725488" lvl="2" indent="-268288">
              <a:lnSpc>
                <a:spcPct val="150000"/>
              </a:lnSpc>
              <a:buClr>
                <a:srgbClr val="00B0F0"/>
              </a:buClr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Comodità di collegamento</a:t>
            </a:r>
          </a:p>
          <a:p>
            <a:pPr marL="268288" lvl="2" indent="-268288">
              <a:lnSpc>
                <a:spcPct val="150000"/>
              </a:lnSpc>
              <a:buClr>
                <a:srgbClr val="00B0F0"/>
              </a:buClr>
            </a:pPr>
            <a:r>
              <a:rPr lang="it-IT" sz="2800" dirty="0">
                <a:solidFill>
                  <a:schemeClr val="tx2"/>
                </a:solidFill>
                <a:latin typeface="+mj-lt"/>
              </a:rPr>
              <a:t>File JavaScript e PHP entrambi con html</a:t>
            </a:r>
          </a:p>
          <a:p>
            <a:pPr marL="725488" lvl="3" indent="-268288">
              <a:lnSpc>
                <a:spcPct val="150000"/>
              </a:lnSpc>
              <a:buClr>
                <a:srgbClr val="00B0F0"/>
              </a:buClr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Comodità di utilizzo</a:t>
            </a:r>
          </a:p>
          <a:p>
            <a:pPr marL="725488" lvl="3" indent="-268288">
              <a:lnSpc>
                <a:spcPct val="150000"/>
              </a:lnSpc>
              <a:buClr>
                <a:srgbClr val="00B0F0"/>
              </a:buClr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Miglior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6788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9479E-3DDF-4634-9340-4F98234F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930" y="386225"/>
            <a:ext cx="5420139" cy="6264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B0F0"/>
                </a:solidFill>
              </a:rPr>
              <a:t>Struttura e motivazione</a:t>
            </a:r>
            <a:br>
              <a:rPr lang="it-IT" dirty="0">
                <a:solidFill>
                  <a:srgbClr val="00B0F0"/>
                </a:solidFill>
              </a:rPr>
            </a:br>
            <a:r>
              <a:rPr lang="it-IT" dirty="0">
                <a:solidFill>
                  <a:srgbClr val="00B0F0"/>
                </a:solidFill>
              </a:rPr>
              <a:t>Pagina finale parte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7F37DD-E546-40AB-9F30-5941B920A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70" b="53679"/>
          <a:stretch/>
        </p:blipFill>
        <p:spPr>
          <a:xfrm>
            <a:off x="838200" y="1655854"/>
            <a:ext cx="5953400" cy="3862300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CD2C63E-7649-4D09-A4C3-8C3C2E6F4087}"/>
              </a:ext>
            </a:extLst>
          </p:cNvPr>
          <p:cNvCxnSpPr>
            <a:cxnSpLocks/>
          </p:cNvCxnSpPr>
          <p:nvPr/>
        </p:nvCxnSpPr>
        <p:spPr>
          <a:xfrm flipV="1">
            <a:off x="5706647" y="2328339"/>
            <a:ext cx="1639957" cy="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BE71A-0C97-48BD-A3E8-272BF9C217E9}"/>
              </a:ext>
            </a:extLst>
          </p:cNvPr>
          <p:cNvSpPr txBox="1"/>
          <p:nvPr/>
        </p:nvSpPr>
        <p:spPr>
          <a:xfrm>
            <a:off x="7587891" y="1974396"/>
            <a:ext cx="376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Input di testo con controllo esterno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6CC912-E256-43AD-94A2-C3BDCA1E6AD0}"/>
              </a:ext>
            </a:extLst>
          </p:cNvPr>
          <p:cNvSpPr txBox="1"/>
          <p:nvPr/>
        </p:nvSpPr>
        <p:spPr>
          <a:xfrm>
            <a:off x="7149192" y="4086857"/>
            <a:ext cx="511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Input di testo con controllo esterno per i numeri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1F7118C-F4EB-4D4D-837F-F7DB5420E1AD}"/>
              </a:ext>
            </a:extLst>
          </p:cNvPr>
          <p:cNvCxnSpPr>
            <a:cxnSpLocks/>
          </p:cNvCxnSpPr>
          <p:nvPr/>
        </p:nvCxnSpPr>
        <p:spPr>
          <a:xfrm>
            <a:off x="5807413" y="3713627"/>
            <a:ext cx="1236049" cy="7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F047721-5ECD-4E4E-B700-9893105699EF}"/>
              </a:ext>
            </a:extLst>
          </p:cNvPr>
          <p:cNvCxnSpPr>
            <a:cxnSpLocks/>
          </p:cNvCxnSpPr>
          <p:nvPr/>
        </p:nvCxnSpPr>
        <p:spPr>
          <a:xfrm flipV="1">
            <a:off x="5817140" y="4460089"/>
            <a:ext cx="1226322" cy="3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5847674-9CAB-4579-B909-5EEB846D8455}"/>
              </a:ext>
            </a:extLst>
          </p:cNvPr>
          <p:cNvCxnSpPr>
            <a:cxnSpLocks/>
          </p:cNvCxnSpPr>
          <p:nvPr/>
        </p:nvCxnSpPr>
        <p:spPr>
          <a:xfrm flipV="1">
            <a:off x="3326229" y="4460088"/>
            <a:ext cx="3717233" cy="33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7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9479E-3DDF-4634-9340-4F98234F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60" y="365125"/>
            <a:ext cx="5420139" cy="6264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B0F0"/>
                </a:solidFill>
              </a:rPr>
              <a:t>Struttura e motivazione</a:t>
            </a:r>
            <a:br>
              <a:rPr lang="it-IT" dirty="0">
                <a:solidFill>
                  <a:srgbClr val="00B0F0"/>
                </a:solidFill>
              </a:rPr>
            </a:br>
            <a:r>
              <a:rPr lang="it-IT" dirty="0">
                <a:solidFill>
                  <a:srgbClr val="00B0F0"/>
                </a:solidFill>
              </a:rPr>
              <a:t>Pagina finale parte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7F37DD-E546-40AB-9F30-5941B920A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3"/>
          <a:stretch/>
        </p:blipFill>
        <p:spPr>
          <a:xfrm>
            <a:off x="838200" y="1344810"/>
            <a:ext cx="6253264" cy="47680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399051-E5B5-4802-ACFB-16885727ECDE}"/>
              </a:ext>
            </a:extLst>
          </p:cNvPr>
          <p:cNvSpPr txBox="1"/>
          <p:nvPr/>
        </p:nvSpPr>
        <p:spPr>
          <a:xfrm>
            <a:off x="7749280" y="3828870"/>
            <a:ext cx="398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Parti da apparire solo in caso di bisogno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35385A9-194D-4D36-8991-A783F25E16FC}"/>
              </a:ext>
            </a:extLst>
          </p:cNvPr>
          <p:cNvCxnSpPr>
            <a:cxnSpLocks/>
          </p:cNvCxnSpPr>
          <p:nvPr/>
        </p:nvCxnSpPr>
        <p:spPr>
          <a:xfrm>
            <a:off x="6821415" y="2991486"/>
            <a:ext cx="1661104" cy="83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C52DAF8-0A29-4554-8EB7-BD277AE0E8DA}"/>
              </a:ext>
            </a:extLst>
          </p:cNvPr>
          <p:cNvSpPr txBox="1"/>
          <p:nvPr/>
        </p:nvSpPr>
        <p:spPr>
          <a:xfrm>
            <a:off x="7247106" y="1414736"/>
            <a:ext cx="347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Controllo della minore età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ED3D217-94DB-47CA-A8A6-C65C2B3F6E0F}"/>
              </a:ext>
            </a:extLst>
          </p:cNvPr>
          <p:cNvCxnSpPr>
            <a:cxnSpLocks/>
          </p:cNvCxnSpPr>
          <p:nvPr/>
        </p:nvCxnSpPr>
        <p:spPr>
          <a:xfrm flipV="1">
            <a:off x="4552121" y="1614791"/>
            <a:ext cx="2694985" cy="1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4B42A5-CF9C-4881-BB28-EE7DFB490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1525"/>
            <a:ext cx="5401778" cy="550135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0E73532-AD4F-4C1D-BC14-5F7F7AC61F77}"/>
              </a:ext>
            </a:extLst>
          </p:cNvPr>
          <p:cNvCxnSpPr>
            <a:cxnSpLocks/>
          </p:cNvCxnSpPr>
          <p:nvPr/>
        </p:nvCxnSpPr>
        <p:spPr>
          <a:xfrm flipV="1">
            <a:off x="4154557" y="1848276"/>
            <a:ext cx="2246243" cy="5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471711-78E3-4A14-A79C-A4FD17D34C84}"/>
              </a:ext>
            </a:extLst>
          </p:cNvPr>
          <p:cNvSpPr txBox="1"/>
          <p:nvPr/>
        </p:nvSpPr>
        <p:spPr>
          <a:xfrm>
            <a:off x="6426407" y="1663610"/>
            <a:ext cx="177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Scelta tra i due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FE38E92-6DBA-4120-8478-4EAEAC25F109}"/>
              </a:ext>
            </a:extLst>
          </p:cNvPr>
          <p:cNvCxnSpPr>
            <a:cxnSpLocks/>
          </p:cNvCxnSpPr>
          <p:nvPr/>
        </p:nvCxnSpPr>
        <p:spPr>
          <a:xfrm>
            <a:off x="4154557" y="1361661"/>
            <a:ext cx="2246243" cy="4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EDD3FEB-5E19-4B87-83CE-FCFCFF776466}"/>
              </a:ext>
            </a:extLst>
          </p:cNvPr>
          <p:cNvCxnSpPr>
            <a:cxnSpLocks/>
          </p:cNvCxnSpPr>
          <p:nvPr/>
        </p:nvCxnSpPr>
        <p:spPr>
          <a:xfrm flipV="1">
            <a:off x="5406887" y="3696511"/>
            <a:ext cx="1639955" cy="85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55FD59-9576-4861-B98A-400CB28D4C93}"/>
              </a:ext>
            </a:extLst>
          </p:cNvPr>
          <p:cNvSpPr txBox="1"/>
          <p:nvPr/>
        </p:nvSpPr>
        <p:spPr>
          <a:xfrm>
            <a:off x="7037688" y="3259165"/>
            <a:ext cx="258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Osservazioni opzionali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C600ADA-51B5-49C2-827D-B56418C5C7C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54557" y="4947666"/>
            <a:ext cx="2892285" cy="85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359F7F6-DC5D-4843-9AA8-72C2FE8B10F2}"/>
              </a:ext>
            </a:extLst>
          </p:cNvPr>
          <p:cNvSpPr txBox="1"/>
          <p:nvPr/>
        </p:nvSpPr>
        <p:spPr>
          <a:xfrm>
            <a:off x="7046842" y="4532167"/>
            <a:ext cx="4665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Controllo finale della completezza di tutti i campi disponibili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230A5F6-7C8B-4D37-BC4D-BA7547C099A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832698" y="5797949"/>
            <a:ext cx="3335760" cy="17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6F0A372-85D4-45F7-AD18-C3E6F59F0F5D}"/>
              </a:ext>
            </a:extLst>
          </p:cNvPr>
          <p:cNvSpPr txBox="1"/>
          <p:nvPr/>
        </p:nvSpPr>
        <p:spPr>
          <a:xfrm>
            <a:off x="7168458" y="5382450"/>
            <a:ext cx="418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Eventuale segnalazione di errore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B21BC10-93F4-4134-9979-F7EB647B0FC0}"/>
              </a:ext>
            </a:extLst>
          </p:cNvPr>
          <p:cNvCxnSpPr>
            <a:cxnSpLocks/>
          </p:cNvCxnSpPr>
          <p:nvPr/>
        </p:nvCxnSpPr>
        <p:spPr>
          <a:xfrm>
            <a:off x="4118113" y="6147008"/>
            <a:ext cx="3187148" cy="25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1723780-1973-4B4E-8C19-67C0226B6DF2}"/>
              </a:ext>
            </a:extLst>
          </p:cNvPr>
          <p:cNvSpPr txBox="1"/>
          <p:nvPr/>
        </p:nvSpPr>
        <p:spPr>
          <a:xfrm>
            <a:off x="7313699" y="6169257"/>
            <a:ext cx="209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Invio al file </a:t>
            </a:r>
            <a:r>
              <a:rPr lang="it-IT" sz="2400" dirty="0" err="1">
                <a:solidFill>
                  <a:schemeClr val="tx2"/>
                </a:solidFill>
              </a:rPr>
              <a:t>php</a:t>
            </a:r>
            <a:endParaRPr lang="it-IT" sz="2400" dirty="0">
              <a:solidFill>
                <a:schemeClr val="tx2"/>
              </a:solidFill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070DA7B0-C4D0-4ED3-95C5-2B2ACA8E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60" y="365125"/>
            <a:ext cx="5420139" cy="6264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B0F0"/>
                </a:solidFill>
              </a:rPr>
              <a:t>Struttura e motivazione</a:t>
            </a:r>
            <a:br>
              <a:rPr lang="it-IT" dirty="0">
                <a:solidFill>
                  <a:srgbClr val="00B0F0"/>
                </a:solidFill>
              </a:rPr>
            </a:br>
            <a:r>
              <a:rPr lang="it-IT" dirty="0">
                <a:solidFill>
                  <a:srgbClr val="00B0F0"/>
                </a:solidFill>
              </a:rPr>
              <a:t>Pagina finale parte 2</a:t>
            </a:r>
          </a:p>
        </p:txBody>
      </p:sp>
    </p:spTree>
    <p:extLst>
      <p:ext uri="{BB962C8B-B14F-4D97-AF65-F5344CB8AC3E}">
        <p14:creationId xmlns:p14="http://schemas.microsoft.com/office/powerpoint/2010/main" val="877530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258</Words>
  <Application>Microsoft Office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Progetto 1</vt:lpstr>
      <vt:lpstr>Indice</vt:lpstr>
      <vt:lpstr>Tema del progetto</vt:lpstr>
      <vt:lpstr>Obbiettivo Finale</vt:lpstr>
      <vt:lpstr>Tempistiche</vt:lpstr>
      <vt:lpstr>Struttura e motivazioni Struttura file</vt:lpstr>
      <vt:lpstr>Struttura e motivazione Pagina finale parte 1</vt:lpstr>
      <vt:lpstr>Struttura e motivazione Pagina finale parte 1</vt:lpstr>
      <vt:lpstr>Struttura e motivazione Pagina finale parte 2</vt:lpstr>
      <vt:lpstr>Controlli Codice di controllo input scrittura</vt:lpstr>
      <vt:lpstr>Controlli Esempio di input</vt:lpstr>
      <vt:lpstr>Controlli Controllo radio button</vt:lpstr>
      <vt:lpstr>File PHP</vt:lpstr>
      <vt:lpstr>Conclusioni tempistiche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Giairo</dc:creator>
  <cp:lastModifiedBy>Giairo</cp:lastModifiedBy>
  <cp:revision>24</cp:revision>
  <dcterms:created xsi:type="dcterms:W3CDTF">2017-10-25T19:41:32Z</dcterms:created>
  <dcterms:modified xsi:type="dcterms:W3CDTF">2017-10-27T14:10:25Z</dcterms:modified>
</cp:coreProperties>
</file>