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9" r:id="rId3"/>
    <p:sldId id="258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69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9C4D76-3963-4675-A0BD-BC161657ACBE}" v="1030" dt="2020-05-04T16:59:51.041"/>
    <p1510:client id="{BDE296DF-BF19-461E-9709-BFCEE85E4B2A}" v="163" dt="2020-05-04T16:16:48.425"/>
    <p1510:client id="{DC142A19-C368-47E0-BCF4-43BEF2C86D7D}" v="2461" dt="2020-05-04T17:08:11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125" d="100"/>
          <a:sy n="125" d="100"/>
        </p:scale>
        <p:origin x="128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EDB9CB-D574-489C-904F-DF9EC5490C2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6B77AA-8555-4C81-B371-195784549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Walbaum Display" panose="02070503090703020303" pitchFamily="18" charset="0"/>
            </a:rPr>
            <a:t>Two kind of players: those who always cooperate, C, and those who always defect, D.</a:t>
          </a:r>
        </a:p>
      </dgm:t>
    </dgm:pt>
    <dgm:pt modelId="{67D34ECB-C70E-4F06-B51D-ACE8CBF8234E}" type="parTrans" cxnId="{5CD186F6-F900-4473-A55E-5B30BFDE85D3}">
      <dgm:prSet/>
      <dgm:spPr/>
      <dgm:t>
        <a:bodyPr/>
        <a:lstStyle/>
        <a:p>
          <a:endParaRPr lang="en-US">
            <a:latin typeface="Walbaum Display" panose="02070503090703020303" pitchFamily="18" charset="0"/>
          </a:endParaRPr>
        </a:p>
      </dgm:t>
    </dgm:pt>
    <dgm:pt modelId="{D3160E53-4882-4DD3-BAF3-6545A8B91F20}" type="sibTrans" cxnId="{5CD186F6-F900-4473-A55E-5B30BFDE85D3}">
      <dgm:prSet/>
      <dgm:spPr/>
      <dgm:t>
        <a:bodyPr/>
        <a:lstStyle/>
        <a:p>
          <a:endParaRPr lang="en-US">
            <a:latin typeface="Walbaum Display" panose="02070503090703020303" pitchFamily="18" charset="0"/>
          </a:endParaRPr>
        </a:p>
      </dgm:t>
    </dgm:pt>
    <dgm:pt modelId="{5824E04E-80FC-4FAD-9A5C-FB520F3B5F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Walbaum Display" panose="02070503090703020303" pitchFamily="18" charset="0"/>
            </a:rPr>
            <a:t>We place those players on a two dimensional </a:t>
          </a:r>
          <a:r>
            <a:rPr lang="en-US" i="1" dirty="0" err="1">
              <a:latin typeface="Walbaum Display" panose="02070503090703020303" pitchFamily="18" charset="0"/>
            </a:rPr>
            <a:t>n</a:t>
          </a:r>
          <a:r>
            <a:rPr lang="en-US" dirty="0" err="1">
              <a:latin typeface="Walbaum Display" panose="02070503090703020303" pitchFamily="18" charset="0"/>
            </a:rPr>
            <a:t>x</a:t>
          </a:r>
          <a:r>
            <a:rPr lang="en-US" i="1" dirty="0" err="1">
              <a:latin typeface="Walbaum Display" panose="02070503090703020303" pitchFamily="18" charset="0"/>
            </a:rPr>
            <a:t>n</a:t>
          </a:r>
          <a:r>
            <a:rPr lang="en-US" dirty="0">
              <a:latin typeface="Walbaum Display" panose="02070503090703020303" pitchFamily="18" charset="0"/>
            </a:rPr>
            <a:t> lattice (grid), each lattice site is occupied either by a C or a D.</a:t>
          </a:r>
        </a:p>
      </dgm:t>
    </dgm:pt>
    <dgm:pt modelId="{7B9F3604-5F38-4AD2-A573-2F8BD345C7FA}" type="parTrans" cxnId="{6D709849-CF43-41C9-A56A-A7F2FD19F394}">
      <dgm:prSet/>
      <dgm:spPr/>
      <dgm:t>
        <a:bodyPr/>
        <a:lstStyle/>
        <a:p>
          <a:endParaRPr lang="en-US">
            <a:latin typeface="Walbaum Display" panose="02070503090703020303" pitchFamily="18" charset="0"/>
          </a:endParaRPr>
        </a:p>
      </dgm:t>
    </dgm:pt>
    <dgm:pt modelId="{0B6C72AB-1BA1-4DFA-8FEE-A9C16C019DCA}" type="sibTrans" cxnId="{6D709849-CF43-41C9-A56A-A7F2FD19F394}">
      <dgm:prSet/>
      <dgm:spPr/>
      <dgm:t>
        <a:bodyPr/>
        <a:lstStyle/>
        <a:p>
          <a:endParaRPr lang="en-US">
            <a:latin typeface="Walbaum Display" panose="02070503090703020303" pitchFamily="18" charset="0"/>
          </a:endParaRPr>
        </a:p>
      </dgm:t>
    </dgm:pt>
    <dgm:pt modelId="{F1A48A9B-9F87-4D40-BE99-DD5A40308D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Walbaum Display" panose="02070503090703020303" pitchFamily="18" charset="0"/>
            </a:rPr>
            <a:t>In each round of the game (each generation), the players play the PD game with nearest neighboring sites (here 8) and with one's own site (thus we define these sites as a territory – a 3x3 grid). </a:t>
          </a:r>
        </a:p>
      </dgm:t>
    </dgm:pt>
    <dgm:pt modelId="{8E311EA1-9190-4433-940D-A9401E732B27}" type="parTrans" cxnId="{E5B8963F-E0FB-43FF-9A8D-405BE3CA4789}">
      <dgm:prSet/>
      <dgm:spPr/>
      <dgm:t>
        <a:bodyPr/>
        <a:lstStyle/>
        <a:p>
          <a:endParaRPr lang="en-US">
            <a:latin typeface="Walbaum Display" panose="02070503090703020303" pitchFamily="18" charset="0"/>
          </a:endParaRPr>
        </a:p>
      </dgm:t>
    </dgm:pt>
    <dgm:pt modelId="{2CB1964D-CA5B-48F1-96DE-83651F3EDABF}" type="sibTrans" cxnId="{E5B8963F-E0FB-43FF-9A8D-405BE3CA4789}">
      <dgm:prSet/>
      <dgm:spPr/>
      <dgm:t>
        <a:bodyPr/>
        <a:lstStyle/>
        <a:p>
          <a:endParaRPr lang="en-US">
            <a:latin typeface="Walbaum Display" panose="02070503090703020303" pitchFamily="18" charset="0"/>
          </a:endParaRPr>
        </a:p>
      </dgm:t>
    </dgm:pt>
    <dgm:pt modelId="{D92BA8EA-C106-453F-B3E5-C66C8EA113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Walbaum Display" panose="02070503090703020303" pitchFamily="18" charset="0"/>
            </a:rPr>
            <a:t>The score for each player is the sum of the payoffs in these encounters with neighbors.</a:t>
          </a:r>
        </a:p>
      </dgm:t>
    </dgm:pt>
    <dgm:pt modelId="{F6506752-A0BE-4590-99A9-9B3285B819EB}" type="parTrans" cxnId="{0DE78B93-809C-40E4-8038-17EDEAC26EBA}">
      <dgm:prSet/>
      <dgm:spPr/>
      <dgm:t>
        <a:bodyPr/>
        <a:lstStyle/>
        <a:p>
          <a:endParaRPr lang="en-US">
            <a:latin typeface="Walbaum Display" panose="02070503090703020303" pitchFamily="18" charset="0"/>
          </a:endParaRPr>
        </a:p>
      </dgm:t>
    </dgm:pt>
    <dgm:pt modelId="{6422742D-380E-4736-AE35-5881C2E1F9BE}" type="sibTrans" cxnId="{0DE78B93-809C-40E4-8038-17EDEAC26EBA}">
      <dgm:prSet/>
      <dgm:spPr/>
      <dgm:t>
        <a:bodyPr/>
        <a:lstStyle/>
        <a:p>
          <a:endParaRPr lang="en-US">
            <a:latin typeface="Walbaum Display" panose="02070503090703020303" pitchFamily="18" charset="0"/>
          </a:endParaRPr>
        </a:p>
      </dgm:t>
    </dgm:pt>
    <dgm:pt modelId="{B5CE3CBD-9DEF-43BC-BED1-B5C4D2E7BA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Walbaum Display" panose="02070503090703020303" pitchFamily="18" charset="0"/>
            </a:rPr>
            <a:t>At the start of the next generation, each lattice-site is occupied by the player with the highest score among the previous owner and the immediate neighbors.</a:t>
          </a:r>
        </a:p>
      </dgm:t>
    </dgm:pt>
    <dgm:pt modelId="{4CFDFB04-2A48-4563-92E1-E139655002F1}" type="parTrans" cxnId="{76E8105B-D7CC-4C68-A5D7-5862142EE9C5}">
      <dgm:prSet/>
      <dgm:spPr/>
      <dgm:t>
        <a:bodyPr/>
        <a:lstStyle/>
        <a:p>
          <a:endParaRPr lang="en-US">
            <a:latin typeface="Walbaum Display" panose="02070503090703020303" pitchFamily="18" charset="0"/>
          </a:endParaRPr>
        </a:p>
      </dgm:t>
    </dgm:pt>
    <dgm:pt modelId="{55F34151-C7C7-4434-B604-2EEF0D91247B}" type="sibTrans" cxnId="{76E8105B-D7CC-4C68-A5D7-5862142EE9C5}">
      <dgm:prSet/>
      <dgm:spPr/>
      <dgm:t>
        <a:bodyPr/>
        <a:lstStyle/>
        <a:p>
          <a:endParaRPr lang="en-US">
            <a:latin typeface="Walbaum Display" panose="02070503090703020303" pitchFamily="18" charset="0"/>
          </a:endParaRPr>
        </a:p>
      </dgm:t>
    </dgm:pt>
    <dgm:pt modelId="{4B6A874B-50F6-4848-A733-0C02FC21B5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Walbaum Display" panose="02070503090703020303" pitchFamily="18" charset="0"/>
            </a:rPr>
            <a:t>Boundaries are fixed but we can also define the lattice as a torus.</a:t>
          </a:r>
        </a:p>
      </dgm:t>
    </dgm:pt>
    <dgm:pt modelId="{5DDADF3B-F91E-4D75-B52B-E70D64880A1E}" type="parTrans" cxnId="{ACDDD305-6C59-404D-AFA4-43FA77F343FF}">
      <dgm:prSet/>
      <dgm:spPr/>
      <dgm:t>
        <a:bodyPr/>
        <a:lstStyle/>
        <a:p>
          <a:endParaRPr lang="en-US">
            <a:latin typeface="Walbaum Display" panose="02070503090703020303" pitchFamily="18" charset="0"/>
          </a:endParaRPr>
        </a:p>
      </dgm:t>
    </dgm:pt>
    <dgm:pt modelId="{93AA5DD2-E094-45F9-BC2F-130E5AE05BF1}" type="sibTrans" cxnId="{ACDDD305-6C59-404D-AFA4-43FA77F343FF}">
      <dgm:prSet/>
      <dgm:spPr/>
      <dgm:t>
        <a:bodyPr/>
        <a:lstStyle/>
        <a:p>
          <a:endParaRPr lang="en-US">
            <a:latin typeface="Walbaum Display" panose="02070503090703020303" pitchFamily="18" charset="0"/>
          </a:endParaRPr>
        </a:p>
      </dgm:t>
    </dgm:pt>
    <dgm:pt modelId="{59576A17-3751-4A1C-BE6C-634C85F1AB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Walbaum Display" panose="02070503090703020303" pitchFamily="18" charset="0"/>
            </a:rPr>
            <a:t>Conclusions we will deduct remain true if players interact only with the four orthogonal neighbors in square lattices or self-interactions are included.</a:t>
          </a:r>
        </a:p>
      </dgm:t>
    </dgm:pt>
    <dgm:pt modelId="{4C1BD843-DF53-4B3F-B93A-19A84FD862AA}" type="parTrans" cxnId="{84E2206C-AC0E-4F52-84D5-17496D3A4432}">
      <dgm:prSet/>
      <dgm:spPr/>
      <dgm:t>
        <a:bodyPr/>
        <a:lstStyle/>
        <a:p>
          <a:endParaRPr lang="en-US">
            <a:latin typeface="Walbaum Display" panose="02070503090703020303" pitchFamily="18" charset="0"/>
          </a:endParaRPr>
        </a:p>
      </dgm:t>
    </dgm:pt>
    <dgm:pt modelId="{69D1B9A7-F734-44CD-A80F-3C862763EE0E}" type="sibTrans" cxnId="{84E2206C-AC0E-4F52-84D5-17496D3A4432}">
      <dgm:prSet/>
      <dgm:spPr/>
      <dgm:t>
        <a:bodyPr/>
        <a:lstStyle/>
        <a:p>
          <a:endParaRPr lang="en-US">
            <a:latin typeface="Walbaum Display" panose="02070503090703020303" pitchFamily="18" charset="0"/>
          </a:endParaRPr>
        </a:p>
      </dgm:t>
    </dgm:pt>
    <dgm:pt modelId="{10BAC45D-D2FA-4970-B481-2986001CD6E5}" type="pres">
      <dgm:prSet presAssocID="{38EDB9CB-D574-489C-904F-DF9EC5490C29}" presName="root" presStyleCnt="0">
        <dgm:presLayoutVars>
          <dgm:dir/>
          <dgm:resizeHandles val="exact"/>
        </dgm:presLayoutVars>
      </dgm:prSet>
      <dgm:spPr/>
    </dgm:pt>
    <dgm:pt modelId="{92E2D521-298D-4465-9722-DB6A213A37C3}" type="pres">
      <dgm:prSet presAssocID="{596B77AA-8555-4C81-B371-19578454932E}" presName="compNode" presStyleCnt="0"/>
      <dgm:spPr/>
    </dgm:pt>
    <dgm:pt modelId="{9978A480-2F62-4E8F-B597-05B6D5F8B5E6}" type="pres">
      <dgm:prSet presAssocID="{596B77AA-8555-4C81-B371-19578454932E}" presName="bgRect" presStyleLbl="bgShp" presStyleIdx="0" presStyleCnt="7"/>
      <dgm:spPr/>
    </dgm:pt>
    <dgm:pt modelId="{1F4230D3-A873-4D0A-9821-10CF4F930FA7}" type="pres">
      <dgm:prSet presAssocID="{596B77AA-8555-4C81-B371-19578454932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194B317-E35E-4463-A7E7-23ECA2DDC5E7}" type="pres">
      <dgm:prSet presAssocID="{596B77AA-8555-4C81-B371-19578454932E}" presName="spaceRect" presStyleCnt="0"/>
      <dgm:spPr/>
    </dgm:pt>
    <dgm:pt modelId="{9E6EA7D2-2AB0-4C55-B4CD-036E24AA99F0}" type="pres">
      <dgm:prSet presAssocID="{596B77AA-8555-4C81-B371-19578454932E}" presName="parTx" presStyleLbl="revTx" presStyleIdx="0" presStyleCnt="7">
        <dgm:presLayoutVars>
          <dgm:chMax val="0"/>
          <dgm:chPref val="0"/>
        </dgm:presLayoutVars>
      </dgm:prSet>
      <dgm:spPr/>
    </dgm:pt>
    <dgm:pt modelId="{BE5741FA-3C18-47CA-A1EB-AA640A28A281}" type="pres">
      <dgm:prSet presAssocID="{D3160E53-4882-4DD3-BAF3-6545A8B91F20}" presName="sibTrans" presStyleCnt="0"/>
      <dgm:spPr/>
    </dgm:pt>
    <dgm:pt modelId="{48C769BC-7F9B-4D0A-8907-9CF3465E4FF6}" type="pres">
      <dgm:prSet presAssocID="{5824E04E-80FC-4FAD-9A5C-FB520F3B5FEB}" presName="compNode" presStyleCnt="0"/>
      <dgm:spPr/>
    </dgm:pt>
    <dgm:pt modelId="{1220F98F-3A69-4B1E-AB6E-A5BA13C08929}" type="pres">
      <dgm:prSet presAssocID="{5824E04E-80FC-4FAD-9A5C-FB520F3B5FEB}" presName="bgRect" presStyleLbl="bgShp" presStyleIdx="1" presStyleCnt="7"/>
      <dgm:spPr/>
    </dgm:pt>
    <dgm:pt modelId="{E10B758C-4392-4634-A08A-E7FD8F86B9FC}" type="pres">
      <dgm:prSet presAssocID="{5824E04E-80FC-4FAD-9A5C-FB520F3B5FE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9991150C-3260-42E9-B902-1A89F534F395}" type="pres">
      <dgm:prSet presAssocID="{5824E04E-80FC-4FAD-9A5C-FB520F3B5FEB}" presName="spaceRect" presStyleCnt="0"/>
      <dgm:spPr/>
    </dgm:pt>
    <dgm:pt modelId="{9D912147-63C0-4908-93A8-1839389532C9}" type="pres">
      <dgm:prSet presAssocID="{5824E04E-80FC-4FAD-9A5C-FB520F3B5FEB}" presName="parTx" presStyleLbl="revTx" presStyleIdx="1" presStyleCnt="7">
        <dgm:presLayoutVars>
          <dgm:chMax val="0"/>
          <dgm:chPref val="0"/>
        </dgm:presLayoutVars>
      </dgm:prSet>
      <dgm:spPr/>
    </dgm:pt>
    <dgm:pt modelId="{D610F5E0-A0D7-46A6-B96E-B05A09D3744E}" type="pres">
      <dgm:prSet presAssocID="{0B6C72AB-1BA1-4DFA-8FEE-A9C16C019DCA}" presName="sibTrans" presStyleCnt="0"/>
      <dgm:spPr/>
    </dgm:pt>
    <dgm:pt modelId="{D8AE5713-5586-462A-B6B1-8D2EA3B58D4D}" type="pres">
      <dgm:prSet presAssocID="{F1A48A9B-9F87-4D40-BE99-DD5A40308D21}" presName="compNode" presStyleCnt="0"/>
      <dgm:spPr/>
    </dgm:pt>
    <dgm:pt modelId="{E05EC215-2313-4AA6-9C6F-90DE408651A6}" type="pres">
      <dgm:prSet presAssocID="{F1A48A9B-9F87-4D40-BE99-DD5A40308D21}" presName="bgRect" presStyleLbl="bgShp" presStyleIdx="2" presStyleCnt="7"/>
      <dgm:spPr/>
    </dgm:pt>
    <dgm:pt modelId="{CF8F804B-222B-4702-9CA5-9B4E1944D709}" type="pres">
      <dgm:prSet presAssocID="{F1A48A9B-9F87-4D40-BE99-DD5A40308D2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E058F28-E82C-4155-9C0F-D21568FCBE30}" type="pres">
      <dgm:prSet presAssocID="{F1A48A9B-9F87-4D40-BE99-DD5A40308D21}" presName="spaceRect" presStyleCnt="0"/>
      <dgm:spPr/>
    </dgm:pt>
    <dgm:pt modelId="{A6FC865B-75DC-4EFC-A921-6E4C7D6B2E41}" type="pres">
      <dgm:prSet presAssocID="{F1A48A9B-9F87-4D40-BE99-DD5A40308D21}" presName="parTx" presStyleLbl="revTx" presStyleIdx="2" presStyleCnt="7">
        <dgm:presLayoutVars>
          <dgm:chMax val="0"/>
          <dgm:chPref val="0"/>
        </dgm:presLayoutVars>
      </dgm:prSet>
      <dgm:spPr/>
    </dgm:pt>
    <dgm:pt modelId="{697FD2BA-217A-4827-B62E-9037B7226B73}" type="pres">
      <dgm:prSet presAssocID="{2CB1964D-CA5B-48F1-96DE-83651F3EDABF}" presName="sibTrans" presStyleCnt="0"/>
      <dgm:spPr/>
    </dgm:pt>
    <dgm:pt modelId="{ECCE1467-6D51-43A1-9EE3-896AD979A8A6}" type="pres">
      <dgm:prSet presAssocID="{D92BA8EA-C106-453F-B3E5-C66C8EA1138B}" presName="compNode" presStyleCnt="0"/>
      <dgm:spPr/>
    </dgm:pt>
    <dgm:pt modelId="{043BA79D-AE98-45B2-A308-ADA21AB216C0}" type="pres">
      <dgm:prSet presAssocID="{D92BA8EA-C106-453F-B3E5-C66C8EA1138B}" presName="bgRect" presStyleLbl="bgShp" presStyleIdx="3" presStyleCnt="7"/>
      <dgm:spPr/>
    </dgm:pt>
    <dgm:pt modelId="{A6E2B247-63E8-47BA-A325-9F08D13CFB61}" type="pres">
      <dgm:prSet presAssocID="{D92BA8EA-C106-453F-B3E5-C66C8EA1138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783D22A3-B883-4AA9-8990-AB14F9BC494A}" type="pres">
      <dgm:prSet presAssocID="{D92BA8EA-C106-453F-B3E5-C66C8EA1138B}" presName="spaceRect" presStyleCnt="0"/>
      <dgm:spPr/>
    </dgm:pt>
    <dgm:pt modelId="{7E7FD944-FA4C-42EB-B169-5EE862C97C81}" type="pres">
      <dgm:prSet presAssocID="{D92BA8EA-C106-453F-B3E5-C66C8EA1138B}" presName="parTx" presStyleLbl="revTx" presStyleIdx="3" presStyleCnt="7">
        <dgm:presLayoutVars>
          <dgm:chMax val="0"/>
          <dgm:chPref val="0"/>
        </dgm:presLayoutVars>
      </dgm:prSet>
      <dgm:spPr/>
    </dgm:pt>
    <dgm:pt modelId="{D2969BEB-46E3-4E9E-9891-D46FCE87AC14}" type="pres">
      <dgm:prSet presAssocID="{6422742D-380E-4736-AE35-5881C2E1F9BE}" presName="sibTrans" presStyleCnt="0"/>
      <dgm:spPr/>
    </dgm:pt>
    <dgm:pt modelId="{66425FC4-1212-4DAD-BD90-A93140F16992}" type="pres">
      <dgm:prSet presAssocID="{B5CE3CBD-9DEF-43BC-BED1-B5C4D2E7BA03}" presName="compNode" presStyleCnt="0"/>
      <dgm:spPr/>
    </dgm:pt>
    <dgm:pt modelId="{56CDFB63-C6A0-4D83-982A-522217ED3ABA}" type="pres">
      <dgm:prSet presAssocID="{B5CE3CBD-9DEF-43BC-BED1-B5C4D2E7BA03}" presName="bgRect" presStyleLbl="bgShp" presStyleIdx="4" presStyleCnt="7"/>
      <dgm:spPr/>
    </dgm:pt>
    <dgm:pt modelId="{72E3B7C3-03CB-48C2-AB7D-4D9F1ADA4A86}" type="pres">
      <dgm:prSet presAssocID="{B5CE3CBD-9DEF-43BC-BED1-B5C4D2E7BA0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B138A853-978D-4268-8918-CA59B4F38348}" type="pres">
      <dgm:prSet presAssocID="{B5CE3CBD-9DEF-43BC-BED1-B5C4D2E7BA03}" presName="spaceRect" presStyleCnt="0"/>
      <dgm:spPr/>
    </dgm:pt>
    <dgm:pt modelId="{2A8D71AB-5785-4B6F-B860-649BFD8777A3}" type="pres">
      <dgm:prSet presAssocID="{B5CE3CBD-9DEF-43BC-BED1-B5C4D2E7BA03}" presName="parTx" presStyleLbl="revTx" presStyleIdx="4" presStyleCnt="7">
        <dgm:presLayoutVars>
          <dgm:chMax val="0"/>
          <dgm:chPref val="0"/>
        </dgm:presLayoutVars>
      </dgm:prSet>
      <dgm:spPr/>
    </dgm:pt>
    <dgm:pt modelId="{4E79C3A6-A2F5-4F45-854A-7FBC18E85DFA}" type="pres">
      <dgm:prSet presAssocID="{55F34151-C7C7-4434-B604-2EEF0D91247B}" presName="sibTrans" presStyleCnt="0"/>
      <dgm:spPr/>
    </dgm:pt>
    <dgm:pt modelId="{ACE0679C-0566-4EFC-BFB3-85E3FB98CEFF}" type="pres">
      <dgm:prSet presAssocID="{4B6A874B-50F6-4848-A733-0C02FC21B5D1}" presName="compNode" presStyleCnt="0"/>
      <dgm:spPr/>
    </dgm:pt>
    <dgm:pt modelId="{2115A0E6-B365-4A71-A3F8-4ADC491CD649}" type="pres">
      <dgm:prSet presAssocID="{4B6A874B-50F6-4848-A733-0C02FC21B5D1}" presName="bgRect" presStyleLbl="bgShp" presStyleIdx="5" presStyleCnt="7"/>
      <dgm:spPr/>
    </dgm:pt>
    <dgm:pt modelId="{D3CF0704-95E3-4655-B8D4-0D28F7897186}" type="pres">
      <dgm:prSet presAssocID="{4B6A874B-50F6-4848-A733-0C02FC21B5D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C059420-9419-4323-B8EC-4E0D99BD721D}" type="pres">
      <dgm:prSet presAssocID="{4B6A874B-50F6-4848-A733-0C02FC21B5D1}" presName="spaceRect" presStyleCnt="0"/>
      <dgm:spPr/>
    </dgm:pt>
    <dgm:pt modelId="{67149A34-FE16-4A8B-A5CF-DD1D19F51F3E}" type="pres">
      <dgm:prSet presAssocID="{4B6A874B-50F6-4848-A733-0C02FC21B5D1}" presName="parTx" presStyleLbl="revTx" presStyleIdx="5" presStyleCnt="7">
        <dgm:presLayoutVars>
          <dgm:chMax val="0"/>
          <dgm:chPref val="0"/>
        </dgm:presLayoutVars>
      </dgm:prSet>
      <dgm:spPr/>
    </dgm:pt>
    <dgm:pt modelId="{7D3397A9-DB21-472F-91DF-EB4458EAA115}" type="pres">
      <dgm:prSet presAssocID="{93AA5DD2-E094-45F9-BC2F-130E5AE05BF1}" presName="sibTrans" presStyleCnt="0"/>
      <dgm:spPr/>
    </dgm:pt>
    <dgm:pt modelId="{34460A27-0441-4273-AE54-4CA3A38FE886}" type="pres">
      <dgm:prSet presAssocID="{59576A17-3751-4A1C-BE6C-634C85F1ABCC}" presName="compNode" presStyleCnt="0"/>
      <dgm:spPr/>
    </dgm:pt>
    <dgm:pt modelId="{E93321CD-FD86-4074-BFBC-88BC774B943B}" type="pres">
      <dgm:prSet presAssocID="{59576A17-3751-4A1C-BE6C-634C85F1ABCC}" presName="bgRect" presStyleLbl="bgShp" presStyleIdx="6" presStyleCnt="7"/>
      <dgm:spPr/>
    </dgm:pt>
    <dgm:pt modelId="{79ACED86-33C4-417F-BB37-35E298713CE2}" type="pres">
      <dgm:prSet presAssocID="{59576A17-3751-4A1C-BE6C-634C85F1ABC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1C7DD7C4-E57C-40B1-8BC4-7D59FBB16426}" type="pres">
      <dgm:prSet presAssocID="{59576A17-3751-4A1C-BE6C-634C85F1ABCC}" presName="spaceRect" presStyleCnt="0"/>
      <dgm:spPr/>
    </dgm:pt>
    <dgm:pt modelId="{5790CBBF-895E-4DB0-9D1E-813D9C939058}" type="pres">
      <dgm:prSet presAssocID="{59576A17-3751-4A1C-BE6C-634C85F1ABCC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CDDD305-6C59-404D-AFA4-43FA77F343FF}" srcId="{38EDB9CB-D574-489C-904F-DF9EC5490C29}" destId="{4B6A874B-50F6-4848-A733-0C02FC21B5D1}" srcOrd="5" destOrd="0" parTransId="{5DDADF3B-F91E-4D75-B52B-E70D64880A1E}" sibTransId="{93AA5DD2-E094-45F9-BC2F-130E5AE05BF1}"/>
    <dgm:cxn modelId="{499F9B2E-188C-44BF-8CAF-A14481A3316F}" type="presOf" srcId="{4B6A874B-50F6-4848-A733-0C02FC21B5D1}" destId="{67149A34-FE16-4A8B-A5CF-DD1D19F51F3E}" srcOrd="0" destOrd="0" presId="urn:microsoft.com/office/officeart/2018/2/layout/IconVerticalSolidList"/>
    <dgm:cxn modelId="{DC642E38-7798-450F-8153-9BFBA70F8D9C}" type="presOf" srcId="{59576A17-3751-4A1C-BE6C-634C85F1ABCC}" destId="{5790CBBF-895E-4DB0-9D1E-813D9C939058}" srcOrd="0" destOrd="0" presId="urn:microsoft.com/office/officeart/2018/2/layout/IconVerticalSolidList"/>
    <dgm:cxn modelId="{E5B8963F-E0FB-43FF-9A8D-405BE3CA4789}" srcId="{38EDB9CB-D574-489C-904F-DF9EC5490C29}" destId="{F1A48A9B-9F87-4D40-BE99-DD5A40308D21}" srcOrd="2" destOrd="0" parTransId="{8E311EA1-9190-4433-940D-A9401E732B27}" sibTransId="{2CB1964D-CA5B-48F1-96DE-83651F3EDABF}"/>
    <dgm:cxn modelId="{76E8105B-D7CC-4C68-A5D7-5862142EE9C5}" srcId="{38EDB9CB-D574-489C-904F-DF9EC5490C29}" destId="{B5CE3CBD-9DEF-43BC-BED1-B5C4D2E7BA03}" srcOrd="4" destOrd="0" parTransId="{4CFDFB04-2A48-4563-92E1-E139655002F1}" sibTransId="{55F34151-C7C7-4434-B604-2EEF0D91247B}"/>
    <dgm:cxn modelId="{1EB4765F-CA52-4463-95F7-5B638ECDB2EE}" type="presOf" srcId="{B5CE3CBD-9DEF-43BC-BED1-B5C4D2E7BA03}" destId="{2A8D71AB-5785-4B6F-B860-649BFD8777A3}" srcOrd="0" destOrd="0" presId="urn:microsoft.com/office/officeart/2018/2/layout/IconVerticalSolidList"/>
    <dgm:cxn modelId="{6D709849-CF43-41C9-A56A-A7F2FD19F394}" srcId="{38EDB9CB-D574-489C-904F-DF9EC5490C29}" destId="{5824E04E-80FC-4FAD-9A5C-FB520F3B5FEB}" srcOrd="1" destOrd="0" parTransId="{7B9F3604-5F38-4AD2-A573-2F8BD345C7FA}" sibTransId="{0B6C72AB-1BA1-4DFA-8FEE-A9C16C019DCA}"/>
    <dgm:cxn modelId="{84E2206C-AC0E-4F52-84D5-17496D3A4432}" srcId="{38EDB9CB-D574-489C-904F-DF9EC5490C29}" destId="{59576A17-3751-4A1C-BE6C-634C85F1ABCC}" srcOrd="6" destOrd="0" parTransId="{4C1BD843-DF53-4B3F-B93A-19A84FD862AA}" sibTransId="{69D1B9A7-F734-44CD-A80F-3C862763EE0E}"/>
    <dgm:cxn modelId="{0DE78B93-809C-40E4-8038-17EDEAC26EBA}" srcId="{38EDB9CB-D574-489C-904F-DF9EC5490C29}" destId="{D92BA8EA-C106-453F-B3E5-C66C8EA1138B}" srcOrd="3" destOrd="0" parTransId="{F6506752-A0BE-4590-99A9-9B3285B819EB}" sibTransId="{6422742D-380E-4736-AE35-5881C2E1F9BE}"/>
    <dgm:cxn modelId="{51195195-D3DA-4F48-BA72-1F5FE0E6EC90}" type="presOf" srcId="{D92BA8EA-C106-453F-B3E5-C66C8EA1138B}" destId="{7E7FD944-FA4C-42EB-B169-5EE862C97C81}" srcOrd="0" destOrd="0" presId="urn:microsoft.com/office/officeart/2018/2/layout/IconVerticalSolidList"/>
    <dgm:cxn modelId="{B88EACAD-4670-41D6-9738-2AC2B16163D5}" type="presOf" srcId="{5824E04E-80FC-4FAD-9A5C-FB520F3B5FEB}" destId="{9D912147-63C0-4908-93A8-1839389532C9}" srcOrd="0" destOrd="0" presId="urn:microsoft.com/office/officeart/2018/2/layout/IconVerticalSolidList"/>
    <dgm:cxn modelId="{17D916B8-3478-42EB-9906-F4993C38945D}" type="presOf" srcId="{F1A48A9B-9F87-4D40-BE99-DD5A40308D21}" destId="{A6FC865B-75DC-4EFC-A921-6E4C7D6B2E41}" srcOrd="0" destOrd="0" presId="urn:microsoft.com/office/officeart/2018/2/layout/IconVerticalSolidList"/>
    <dgm:cxn modelId="{7E4AD9CF-C84E-4BCB-8CDF-A4E01F44C4FA}" type="presOf" srcId="{38EDB9CB-D574-489C-904F-DF9EC5490C29}" destId="{10BAC45D-D2FA-4970-B481-2986001CD6E5}" srcOrd="0" destOrd="0" presId="urn:microsoft.com/office/officeart/2018/2/layout/IconVerticalSolidList"/>
    <dgm:cxn modelId="{1A5C39F3-4CF4-4DDF-9AD5-2E125D6B3F28}" type="presOf" srcId="{596B77AA-8555-4C81-B371-19578454932E}" destId="{9E6EA7D2-2AB0-4C55-B4CD-036E24AA99F0}" srcOrd="0" destOrd="0" presId="urn:microsoft.com/office/officeart/2018/2/layout/IconVerticalSolidList"/>
    <dgm:cxn modelId="{5CD186F6-F900-4473-A55E-5B30BFDE85D3}" srcId="{38EDB9CB-D574-489C-904F-DF9EC5490C29}" destId="{596B77AA-8555-4C81-B371-19578454932E}" srcOrd="0" destOrd="0" parTransId="{67D34ECB-C70E-4F06-B51D-ACE8CBF8234E}" sibTransId="{D3160E53-4882-4DD3-BAF3-6545A8B91F20}"/>
    <dgm:cxn modelId="{68B0CBC4-1AB3-4E99-96EC-12F486C3A122}" type="presParOf" srcId="{10BAC45D-D2FA-4970-B481-2986001CD6E5}" destId="{92E2D521-298D-4465-9722-DB6A213A37C3}" srcOrd="0" destOrd="0" presId="urn:microsoft.com/office/officeart/2018/2/layout/IconVerticalSolidList"/>
    <dgm:cxn modelId="{BEEAF904-B664-4D19-90C9-8092C611C40E}" type="presParOf" srcId="{92E2D521-298D-4465-9722-DB6A213A37C3}" destId="{9978A480-2F62-4E8F-B597-05B6D5F8B5E6}" srcOrd="0" destOrd="0" presId="urn:microsoft.com/office/officeart/2018/2/layout/IconVerticalSolidList"/>
    <dgm:cxn modelId="{28C1ACE0-02C3-47E1-8481-B4E1A4FCB986}" type="presParOf" srcId="{92E2D521-298D-4465-9722-DB6A213A37C3}" destId="{1F4230D3-A873-4D0A-9821-10CF4F930FA7}" srcOrd="1" destOrd="0" presId="urn:microsoft.com/office/officeart/2018/2/layout/IconVerticalSolidList"/>
    <dgm:cxn modelId="{D10F85A6-211B-424F-8CA2-01DA7DA47375}" type="presParOf" srcId="{92E2D521-298D-4465-9722-DB6A213A37C3}" destId="{7194B317-E35E-4463-A7E7-23ECA2DDC5E7}" srcOrd="2" destOrd="0" presId="urn:microsoft.com/office/officeart/2018/2/layout/IconVerticalSolidList"/>
    <dgm:cxn modelId="{6BA1D8FD-2D90-44D4-9B2C-0D65FA3D9BDC}" type="presParOf" srcId="{92E2D521-298D-4465-9722-DB6A213A37C3}" destId="{9E6EA7D2-2AB0-4C55-B4CD-036E24AA99F0}" srcOrd="3" destOrd="0" presId="urn:microsoft.com/office/officeart/2018/2/layout/IconVerticalSolidList"/>
    <dgm:cxn modelId="{220BD84D-90F7-494B-ABCE-18D7991418DD}" type="presParOf" srcId="{10BAC45D-D2FA-4970-B481-2986001CD6E5}" destId="{BE5741FA-3C18-47CA-A1EB-AA640A28A281}" srcOrd="1" destOrd="0" presId="urn:microsoft.com/office/officeart/2018/2/layout/IconVerticalSolidList"/>
    <dgm:cxn modelId="{512478EF-4017-4302-A07E-06E4814EDEF3}" type="presParOf" srcId="{10BAC45D-D2FA-4970-B481-2986001CD6E5}" destId="{48C769BC-7F9B-4D0A-8907-9CF3465E4FF6}" srcOrd="2" destOrd="0" presId="urn:microsoft.com/office/officeart/2018/2/layout/IconVerticalSolidList"/>
    <dgm:cxn modelId="{0B28DCA5-18D9-43E4-BCFA-4AF42B47066B}" type="presParOf" srcId="{48C769BC-7F9B-4D0A-8907-9CF3465E4FF6}" destId="{1220F98F-3A69-4B1E-AB6E-A5BA13C08929}" srcOrd="0" destOrd="0" presId="urn:microsoft.com/office/officeart/2018/2/layout/IconVerticalSolidList"/>
    <dgm:cxn modelId="{A78C5B2E-D28B-40E2-B91D-003504932283}" type="presParOf" srcId="{48C769BC-7F9B-4D0A-8907-9CF3465E4FF6}" destId="{E10B758C-4392-4634-A08A-E7FD8F86B9FC}" srcOrd="1" destOrd="0" presId="urn:microsoft.com/office/officeart/2018/2/layout/IconVerticalSolidList"/>
    <dgm:cxn modelId="{AB763001-5B23-4F0F-94A1-ADFECEC8CBA2}" type="presParOf" srcId="{48C769BC-7F9B-4D0A-8907-9CF3465E4FF6}" destId="{9991150C-3260-42E9-B902-1A89F534F395}" srcOrd="2" destOrd="0" presId="urn:microsoft.com/office/officeart/2018/2/layout/IconVerticalSolidList"/>
    <dgm:cxn modelId="{C2BDF142-3FF8-4F8F-BAAE-6CE970036722}" type="presParOf" srcId="{48C769BC-7F9B-4D0A-8907-9CF3465E4FF6}" destId="{9D912147-63C0-4908-93A8-1839389532C9}" srcOrd="3" destOrd="0" presId="urn:microsoft.com/office/officeart/2018/2/layout/IconVerticalSolidList"/>
    <dgm:cxn modelId="{F90A92A9-A33A-4AC4-8214-954DF79A0186}" type="presParOf" srcId="{10BAC45D-D2FA-4970-B481-2986001CD6E5}" destId="{D610F5E0-A0D7-46A6-B96E-B05A09D3744E}" srcOrd="3" destOrd="0" presId="urn:microsoft.com/office/officeart/2018/2/layout/IconVerticalSolidList"/>
    <dgm:cxn modelId="{4CE032E9-F317-4B7C-8472-6AE126FB6FE0}" type="presParOf" srcId="{10BAC45D-D2FA-4970-B481-2986001CD6E5}" destId="{D8AE5713-5586-462A-B6B1-8D2EA3B58D4D}" srcOrd="4" destOrd="0" presId="urn:microsoft.com/office/officeart/2018/2/layout/IconVerticalSolidList"/>
    <dgm:cxn modelId="{8D0CD233-2FB2-4233-9F60-287E40985740}" type="presParOf" srcId="{D8AE5713-5586-462A-B6B1-8D2EA3B58D4D}" destId="{E05EC215-2313-4AA6-9C6F-90DE408651A6}" srcOrd="0" destOrd="0" presId="urn:microsoft.com/office/officeart/2018/2/layout/IconVerticalSolidList"/>
    <dgm:cxn modelId="{4DE8F9D6-BF57-4DD3-94D7-AC84EC0F158F}" type="presParOf" srcId="{D8AE5713-5586-462A-B6B1-8D2EA3B58D4D}" destId="{CF8F804B-222B-4702-9CA5-9B4E1944D709}" srcOrd="1" destOrd="0" presId="urn:microsoft.com/office/officeart/2018/2/layout/IconVerticalSolidList"/>
    <dgm:cxn modelId="{CD5B777A-B990-46F6-96E4-A1A0ED215FFA}" type="presParOf" srcId="{D8AE5713-5586-462A-B6B1-8D2EA3B58D4D}" destId="{CE058F28-E82C-4155-9C0F-D21568FCBE30}" srcOrd="2" destOrd="0" presId="urn:microsoft.com/office/officeart/2018/2/layout/IconVerticalSolidList"/>
    <dgm:cxn modelId="{4A15D58C-92BE-462F-A486-4B7EB0FB6E54}" type="presParOf" srcId="{D8AE5713-5586-462A-B6B1-8D2EA3B58D4D}" destId="{A6FC865B-75DC-4EFC-A921-6E4C7D6B2E41}" srcOrd="3" destOrd="0" presId="urn:microsoft.com/office/officeart/2018/2/layout/IconVerticalSolidList"/>
    <dgm:cxn modelId="{AF80A623-591A-4E88-92F7-2F275C59AA3C}" type="presParOf" srcId="{10BAC45D-D2FA-4970-B481-2986001CD6E5}" destId="{697FD2BA-217A-4827-B62E-9037B7226B73}" srcOrd="5" destOrd="0" presId="urn:microsoft.com/office/officeart/2018/2/layout/IconVerticalSolidList"/>
    <dgm:cxn modelId="{AD905E59-C08B-4483-92E3-5361996DD510}" type="presParOf" srcId="{10BAC45D-D2FA-4970-B481-2986001CD6E5}" destId="{ECCE1467-6D51-43A1-9EE3-896AD979A8A6}" srcOrd="6" destOrd="0" presId="urn:microsoft.com/office/officeart/2018/2/layout/IconVerticalSolidList"/>
    <dgm:cxn modelId="{A47B1011-C8AD-4B55-8F8C-B67572CA9CF0}" type="presParOf" srcId="{ECCE1467-6D51-43A1-9EE3-896AD979A8A6}" destId="{043BA79D-AE98-45B2-A308-ADA21AB216C0}" srcOrd="0" destOrd="0" presId="urn:microsoft.com/office/officeart/2018/2/layout/IconVerticalSolidList"/>
    <dgm:cxn modelId="{9081A207-94F6-4DCF-B71E-1DE1F10799CC}" type="presParOf" srcId="{ECCE1467-6D51-43A1-9EE3-896AD979A8A6}" destId="{A6E2B247-63E8-47BA-A325-9F08D13CFB61}" srcOrd="1" destOrd="0" presId="urn:microsoft.com/office/officeart/2018/2/layout/IconVerticalSolidList"/>
    <dgm:cxn modelId="{662A7161-1437-424C-99C0-CF39E3996F5C}" type="presParOf" srcId="{ECCE1467-6D51-43A1-9EE3-896AD979A8A6}" destId="{783D22A3-B883-4AA9-8990-AB14F9BC494A}" srcOrd="2" destOrd="0" presId="urn:microsoft.com/office/officeart/2018/2/layout/IconVerticalSolidList"/>
    <dgm:cxn modelId="{3E85D519-06C3-4CC8-85DE-8D44F76A4646}" type="presParOf" srcId="{ECCE1467-6D51-43A1-9EE3-896AD979A8A6}" destId="{7E7FD944-FA4C-42EB-B169-5EE862C97C81}" srcOrd="3" destOrd="0" presId="urn:microsoft.com/office/officeart/2018/2/layout/IconVerticalSolidList"/>
    <dgm:cxn modelId="{835C6A4A-1AE1-4B0D-9A0F-969D6C1FACD9}" type="presParOf" srcId="{10BAC45D-D2FA-4970-B481-2986001CD6E5}" destId="{D2969BEB-46E3-4E9E-9891-D46FCE87AC14}" srcOrd="7" destOrd="0" presId="urn:microsoft.com/office/officeart/2018/2/layout/IconVerticalSolidList"/>
    <dgm:cxn modelId="{940AF150-55D1-4AFB-93F7-5A0C76AE4873}" type="presParOf" srcId="{10BAC45D-D2FA-4970-B481-2986001CD6E5}" destId="{66425FC4-1212-4DAD-BD90-A93140F16992}" srcOrd="8" destOrd="0" presId="urn:microsoft.com/office/officeart/2018/2/layout/IconVerticalSolidList"/>
    <dgm:cxn modelId="{CA98D688-FE63-49D6-881A-3CE00804B143}" type="presParOf" srcId="{66425FC4-1212-4DAD-BD90-A93140F16992}" destId="{56CDFB63-C6A0-4D83-982A-522217ED3ABA}" srcOrd="0" destOrd="0" presId="urn:microsoft.com/office/officeart/2018/2/layout/IconVerticalSolidList"/>
    <dgm:cxn modelId="{73FC75F8-CEA2-48BE-B2EA-B12F88543BA6}" type="presParOf" srcId="{66425FC4-1212-4DAD-BD90-A93140F16992}" destId="{72E3B7C3-03CB-48C2-AB7D-4D9F1ADA4A86}" srcOrd="1" destOrd="0" presId="urn:microsoft.com/office/officeart/2018/2/layout/IconVerticalSolidList"/>
    <dgm:cxn modelId="{F21C6FBB-CCCB-4541-B084-625C1444FA1D}" type="presParOf" srcId="{66425FC4-1212-4DAD-BD90-A93140F16992}" destId="{B138A853-978D-4268-8918-CA59B4F38348}" srcOrd="2" destOrd="0" presId="urn:microsoft.com/office/officeart/2018/2/layout/IconVerticalSolidList"/>
    <dgm:cxn modelId="{05ABACC9-A2DF-49B9-9438-874A6385AD65}" type="presParOf" srcId="{66425FC4-1212-4DAD-BD90-A93140F16992}" destId="{2A8D71AB-5785-4B6F-B860-649BFD8777A3}" srcOrd="3" destOrd="0" presId="urn:microsoft.com/office/officeart/2018/2/layout/IconVerticalSolidList"/>
    <dgm:cxn modelId="{B7C6C11A-2C6C-476F-B435-C332D0469E50}" type="presParOf" srcId="{10BAC45D-D2FA-4970-B481-2986001CD6E5}" destId="{4E79C3A6-A2F5-4F45-854A-7FBC18E85DFA}" srcOrd="9" destOrd="0" presId="urn:microsoft.com/office/officeart/2018/2/layout/IconVerticalSolidList"/>
    <dgm:cxn modelId="{F9A2049A-B955-49C6-9A23-373B3A49230F}" type="presParOf" srcId="{10BAC45D-D2FA-4970-B481-2986001CD6E5}" destId="{ACE0679C-0566-4EFC-BFB3-85E3FB98CEFF}" srcOrd="10" destOrd="0" presId="urn:microsoft.com/office/officeart/2018/2/layout/IconVerticalSolidList"/>
    <dgm:cxn modelId="{5839104C-12C3-4181-B0E2-FDA4B85BE07D}" type="presParOf" srcId="{ACE0679C-0566-4EFC-BFB3-85E3FB98CEFF}" destId="{2115A0E6-B365-4A71-A3F8-4ADC491CD649}" srcOrd="0" destOrd="0" presId="urn:microsoft.com/office/officeart/2018/2/layout/IconVerticalSolidList"/>
    <dgm:cxn modelId="{39CBC8E8-F074-43BF-8DF7-EB0A725DA3E2}" type="presParOf" srcId="{ACE0679C-0566-4EFC-BFB3-85E3FB98CEFF}" destId="{D3CF0704-95E3-4655-B8D4-0D28F7897186}" srcOrd="1" destOrd="0" presId="urn:microsoft.com/office/officeart/2018/2/layout/IconVerticalSolidList"/>
    <dgm:cxn modelId="{19F764F4-E918-4632-BFFF-E08F51418990}" type="presParOf" srcId="{ACE0679C-0566-4EFC-BFB3-85E3FB98CEFF}" destId="{1C059420-9419-4323-B8EC-4E0D99BD721D}" srcOrd="2" destOrd="0" presId="urn:microsoft.com/office/officeart/2018/2/layout/IconVerticalSolidList"/>
    <dgm:cxn modelId="{679B7DED-EA21-48AA-B672-1344811D5EFD}" type="presParOf" srcId="{ACE0679C-0566-4EFC-BFB3-85E3FB98CEFF}" destId="{67149A34-FE16-4A8B-A5CF-DD1D19F51F3E}" srcOrd="3" destOrd="0" presId="urn:microsoft.com/office/officeart/2018/2/layout/IconVerticalSolidList"/>
    <dgm:cxn modelId="{6DB50D15-841A-4ED9-8483-BCCC5C639408}" type="presParOf" srcId="{10BAC45D-D2FA-4970-B481-2986001CD6E5}" destId="{7D3397A9-DB21-472F-91DF-EB4458EAA115}" srcOrd="11" destOrd="0" presId="urn:microsoft.com/office/officeart/2018/2/layout/IconVerticalSolidList"/>
    <dgm:cxn modelId="{DD658801-DBB2-4E5F-A82E-9D105639482C}" type="presParOf" srcId="{10BAC45D-D2FA-4970-B481-2986001CD6E5}" destId="{34460A27-0441-4273-AE54-4CA3A38FE886}" srcOrd="12" destOrd="0" presId="urn:microsoft.com/office/officeart/2018/2/layout/IconVerticalSolidList"/>
    <dgm:cxn modelId="{FE8BFAD3-C6BD-4392-AFF2-6F653D9C04F6}" type="presParOf" srcId="{34460A27-0441-4273-AE54-4CA3A38FE886}" destId="{E93321CD-FD86-4074-BFBC-88BC774B943B}" srcOrd="0" destOrd="0" presId="urn:microsoft.com/office/officeart/2018/2/layout/IconVerticalSolidList"/>
    <dgm:cxn modelId="{C44DB2A5-B780-46E6-B5A1-97FF97FC6616}" type="presParOf" srcId="{34460A27-0441-4273-AE54-4CA3A38FE886}" destId="{79ACED86-33C4-417F-BB37-35E298713CE2}" srcOrd="1" destOrd="0" presId="urn:microsoft.com/office/officeart/2018/2/layout/IconVerticalSolidList"/>
    <dgm:cxn modelId="{45EF7124-EEF8-4757-878D-676F380239C4}" type="presParOf" srcId="{34460A27-0441-4273-AE54-4CA3A38FE886}" destId="{1C7DD7C4-E57C-40B1-8BC4-7D59FBB16426}" srcOrd="2" destOrd="0" presId="urn:microsoft.com/office/officeart/2018/2/layout/IconVerticalSolidList"/>
    <dgm:cxn modelId="{98391F5C-6A3B-4A8F-AECC-E00F5D7F5AE1}" type="presParOf" srcId="{34460A27-0441-4273-AE54-4CA3A38FE886}" destId="{5790CBBF-895E-4DB0-9D1E-813D9C9390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8A480-2F62-4E8F-B597-05B6D5F8B5E6}">
      <dsp:nvSpPr>
        <dsp:cNvPr id="0" name=""/>
        <dsp:cNvSpPr/>
      </dsp:nvSpPr>
      <dsp:spPr>
        <a:xfrm>
          <a:off x="0" y="3376"/>
          <a:ext cx="6513603" cy="526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230D3-A873-4D0A-9821-10CF4F930FA7}">
      <dsp:nvSpPr>
        <dsp:cNvPr id="0" name=""/>
        <dsp:cNvSpPr/>
      </dsp:nvSpPr>
      <dsp:spPr>
        <a:xfrm>
          <a:off x="159399" y="121937"/>
          <a:ext cx="290100" cy="2898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EA7D2-2AB0-4C55-B4CD-036E24AA99F0}">
      <dsp:nvSpPr>
        <dsp:cNvPr id="0" name=""/>
        <dsp:cNvSpPr/>
      </dsp:nvSpPr>
      <dsp:spPr>
        <a:xfrm>
          <a:off x="608898" y="3376"/>
          <a:ext cx="5813737" cy="6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95" tIns="73195" rIns="73195" bIns="7319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Walbaum Display" panose="02070503090703020303" pitchFamily="18" charset="0"/>
            </a:rPr>
            <a:t>Two kind of players: those who always cooperate, C, and those who always defect, D.</a:t>
          </a:r>
        </a:p>
      </dsp:txBody>
      <dsp:txXfrm>
        <a:off x="608898" y="3376"/>
        <a:ext cx="5813737" cy="691608"/>
      </dsp:txXfrm>
    </dsp:sp>
    <dsp:sp modelId="{1220F98F-3A69-4B1E-AB6E-A5BA13C08929}">
      <dsp:nvSpPr>
        <dsp:cNvPr id="0" name=""/>
        <dsp:cNvSpPr/>
      </dsp:nvSpPr>
      <dsp:spPr>
        <a:xfrm>
          <a:off x="0" y="867886"/>
          <a:ext cx="6513603" cy="526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B758C-4392-4634-A08A-E7FD8F86B9FC}">
      <dsp:nvSpPr>
        <dsp:cNvPr id="0" name=""/>
        <dsp:cNvSpPr/>
      </dsp:nvSpPr>
      <dsp:spPr>
        <a:xfrm>
          <a:off x="159399" y="986448"/>
          <a:ext cx="290100" cy="2898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12147-63C0-4908-93A8-1839389532C9}">
      <dsp:nvSpPr>
        <dsp:cNvPr id="0" name=""/>
        <dsp:cNvSpPr/>
      </dsp:nvSpPr>
      <dsp:spPr>
        <a:xfrm>
          <a:off x="608898" y="867886"/>
          <a:ext cx="5813737" cy="6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95" tIns="73195" rIns="73195" bIns="7319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Walbaum Display" panose="02070503090703020303" pitchFamily="18" charset="0"/>
            </a:rPr>
            <a:t>We place those players on a two dimensional </a:t>
          </a:r>
          <a:r>
            <a:rPr lang="en-US" sz="1400" i="1" kern="1200" dirty="0" err="1">
              <a:latin typeface="Walbaum Display" panose="02070503090703020303" pitchFamily="18" charset="0"/>
            </a:rPr>
            <a:t>n</a:t>
          </a:r>
          <a:r>
            <a:rPr lang="en-US" sz="1400" kern="1200" dirty="0" err="1">
              <a:latin typeface="Walbaum Display" panose="02070503090703020303" pitchFamily="18" charset="0"/>
            </a:rPr>
            <a:t>x</a:t>
          </a:r>
          <a:r>
            <a:rPr lang="en-US" sz="1400" i="1" kern="1200" dirty="0" err="1">
              <a:latin typeface="Walbaum Display" panose="02070503090703020303" pitchFamily="18" charset="0"/>
            </a:rPr>
            <a:t>n</a:t>
          </a:r>
          <a:r>
            <a:rPr lang="en-US" sz="1400" kern="1200" dirty="0">
              <a:latin typeface="Walbaum Display" panose="02070503090703020303" pitchFamily="18" charset="0"/>
            </a:rPr>
            <a:t> lattice (grid), each lattice site is occupied either by a C or a D.</a:t>
          </a:r>
        </a:p>
      </dsp:txBody>
      <dsp:txXfrm>
        <a:off x="608898" y="867886"/>
        <a:ext cx="5813737" cy="691608"/>
      </dsp:txXfrm>
    </dsp:sp>
    <dsp:sp modelId="{E05EC215-2313-4AA6-9C6F-90DE408651A6}">
      <dsp:nvSpPr>
        <dsp:cNvPr id="0" name=""/>
        <dsp:cNvSpPr/>
      </dsp:nvSpPr>
      <dsp:spPr>
        <a:xfrm>
          <a:off x="0" y="1732397"/>
          <a:ext cx="6513603" cy="526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8F804B-222B-4702-9CA5-9B4E1944D709}">
      <dsp:nvSpPr>
        <dsp:cNvPr id="0" name=""/>
        <dsp:cNvSpPr/>
      </dsp:nvSpPr>
      <dsp:spPr>
        <a:xfrm>
          <a:off x="159399" y="1850959"/>
          <a:ext cx="290100" cy="2898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C865B-75DC-4EFC-A921-6E4C7D6B2E41}">
      <dsp:nvSpPr>
        <dsp:cNvPr id="0" name=""/>
        <dsp:cNvSpPr/>
      </dsp:nvSpPr>
      <dsp:spPr>
        <a:xfrm>
          <a:off x="608898" y="1732397"/>
          <a:ext cx="5813737" cy="6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95" tIns="73195" rIns="73195" bIns="7319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Walbaum Display" panose="02070503090703020303" pitchFamily="18" charset="0"/>
            </a:rPr>
            <a:t>In each round of the game (each generation), the players play the PD game with nearest neighboring sites (here 8) and with one's own site (thus we define these sites as a territory – a 3x3 grid). </a:t>
          </a:r>
        </a:p>
      </dsp:txBody>
      <dsp:txXfrm>
        <a:off x="608898" y="1732397"/>
        <a:ext cx="5813737" cy="691608"/>
      </dsp:txXfrm>
    </dsp:sp>
    <dsp:sp modelId="{043BA79D-AE98-45B2-A308-ADA21AB216C0}">
      <dsp:nvSpPr>
        <dsp:cNvPr id="0" name=""/>
        <dsp:cNvSpPr/>
      </dsp:nvSpPr>
      <dsp:spPr>
        <a:xfrm>
          <a:off x="0" y="2596908"/>
          <a:ext cx="6513603" cy="526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2B247-63E8-47BA-A325-9F08D13CFB61}">
      <dsp:nvSpPr>
        <dsp:cNvPr id="0" name=""/>
        <dsp:cNvSpPr/>
      </dsp:nvSpPr>
      <dsp:spPr>
        <a:xfrm>
          <a:off x="159399" y="2715470"/>
          <a:ext cx="290100" cy="2898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FD944-FA4C-42EB-B169-5EE862C97C81}">
      <dsp:nvSpPr>
        <dsp:cNvPr id="0" name=""/>
        <dsp:cNvSpPr/>
      </dsp:nvSpPr>
      <dsp:spPr>
        <a:xfrm>
          <a:off x="608898" y="2596908"/>
          <a:ext cx="5813737" cy="6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95" tIns="73195" rIns="73195" bIns="7319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Walbaum Display" panose="02070503090703020303" pitchFamily="18" charset="0"/>
            </a:rPr>
            <a:t>The score for each player is the sum of the payoffs in these encounters with neighbors.</a:t>
          </a:r>
        </a:p>
      </dsp:txBody>
      <dsp:txXfrm>
        <a:off x="608898" y="2596908"/>
        <a:ext cx="5813737" cy="691608"/>
      </dsp:txXfrm>
    </dsp:sp>
    <dsp:sp modelId="{56CDFB63-C6A0-4D83-982A-522217ED3ABA}">
      <dsp:nvSpPr>
        <dsp:cNvPr id="0" name=""/>
        <dsp:cNvSpPr/>
      </dsp:nvSpPr>
      <dsp:spPr>
        <a:xfrm>
          <a:off x="0" y="3461419"/>
          <a:ext cx="6513603" cy="526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3B7C3-03CB-48C2-AB7D-4D9F1ADA4A86}">
      <dsp:nvSpPr>
        <dsp:cNvPr id="0" name=""/>
        <dsp:cNvSpPr/>
      </dsp:nvSpPr>
      <dsp:spPr>
        <a:xfrm>
          <a:off x="159399" y="3579980"/>
          <a:ext cx="290100" cy="2898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D71AB-5785-4B6F-B860-649BFD8777A3}">
      <dsp:nvSpPr>
        <dsp:cNvPr id="0" name=""/>
        <dsp:cNvSpPr/>
      </dsp:nvSpPr>
      <dsp:spPr>
        <a:xfrm>
          <a:off x="608898" y="3461419"/>
          <a:ext cx="5813737" cy="6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95" tIns="73195" rIns="73195" bIns="7319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Walbaum Display" panose="02070503090703020303" pitchFamily="18" charset="0"/>
            </a:rPr>
            <a:t>At the start of the next generation, each lattice-site is occupied by the player with the highest score among the previous owner and the immediate neighbors.</a:t>
          </a:r>
        </a:p>
      </dsp:txBody>
      <dsp:txXfrm>
        <a:off x="608898" y="3461419"/>
        <a:ext cx="5813737" cy="691608"/>
      </dsp:txXfrm>
    </dsp:sp>
    <dsp:sp modelId="{2115A0E6-B365-4A71-A3F8-4ADC491CD649}">
      <dsp:nvSpPr>
        <dsp:cNvPr id="0" name=""/>
        <dsp:cNvSpPr/>
      </dsp:nvSpPr>
      <dsp:spPr>
        <a:xfrm>
          <a:off x="0" y="4325930"/>
          <a:ext cx="6513603" cy="526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F0704-95E3-4655-B8D4-0D28F7897186}">
      <dsp:nvSpPr>
        <dsp:cNvPr id="0" name=""/>
        <dsp:cNvSpPr/>
      </dsp:nvSpPr>
      <dsp:spPr>
        <a:xfrm>
          <a:off x="159399" y="4444491"/>
          <a:ext cx="290100" cy="2898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49A34-FE16-4A8B-A5CF-DD1D19F51F3E}">
      <dsp:nvSpPr>
        <dsp:cNvPr id="0" name=""/>
        <dsp:cNvSpPr/>
      </dsp:nvSpPr>
      <dsp:spPr>
        <a:xfrm>
          <a:off x="608898" y="4325930"/>
          <a:ext cx="5813737" cy="6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95" tIns="73195" rIns="73195" bIns="7319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Walbaum Display" panose="02070503090703020303" pitchFamily="18" charset="0"/>
            </a:rPr>
            <a:t>Boundaries are fixed but we can also define the lattice as a torus.</a:t>
          </a:r>
        </a:p>
      </dsp:txBody>
      <dsp:txXfrm>
        <a:off x="608898" y="4325930"/>
        <a:ext cx="5813737" cy="691608"/>
      </dsp:txXfrm>
    </dsp:sp>
    <dsp:sp modelId="{E93321CD-FD86-4074-BFBC-88BC774B943B}">
      <dsp:nvSpPr>
        <dsp:cNvPr id="0" name=""/>
        <dsp:cNvSpPr/>
      </dsp:nvSpPr>
      <dsp:spPr>
        <a:xfrm>
          <a:off x="0" y="5190441"/>
          <a:ext cx="6513603" cy="526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ACED86-33C4-417F-BB37-35E298713CE2}">
      <dsp:nvSpPr>
        <dsp:cNvPr id="0" name=""/>
        <dsp:cNvSpPr/>
      </dsp:nvSpPr>
      <dsp:spPr>
        <a:xfrm>
          <a:off x="159399" y="5309002"/>
          <a:ext cx="290100" cy="28981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0CBBF-895E-4DB0-9D1E-813D9C939058}">
      <dsp:nvSpPr>
        <dsp:cNvPr id="0" name=""/>
        <dsp:cNvSpPr/>
      </dsp:nvSpPr>
      <dsp:spPr>
        <a:xfrm>
          <a:off x="608898" y="5190441"/>
          <a:ext cx="5813737" cy="6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95" tIns="73195" rIns="73195" bIns="7319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Walbaum Display" panose="02070503090703020303" pitchFamily="18" charset="0"/>
            </a:rPr>
            <a:t>Conclusions we will deduct remain true if players interact only with the four orthogonal neighbors in square lattices or self-interactions are included.</a:t>
          </a:r>
        </a:p>
      </dsp:txBody>
      <dsp:txXfrm>
        <a:off x="608898" y="5190441"/>
        <a:ext cx="5813737" cy="691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5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6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0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5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7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7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07-Jun-20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8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07-Jun-20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5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07-Jun-20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5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1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4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07-Jun-20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9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80028" y="3376123"/>
            <a:ext cx="4515147" cy="1529232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 dirty="0">
                <a:solidFill>
                  <a:srgbClr val="FF0000"/>
                </a:solidFill>
                <a:highlight>
                  <a:srgbClr val="000000"/>
                </a:highlight>
                <a:latin typeface="Biome" panose="020B0503030204020804" pitchFamily="34" charset="0"/>
                <a:cs typeface="Biome" panose="020B0503030204020804" pitchFamily="34" charset="0"/>
              </a:rPr>
              <a:t>Evolutionary Games and Spatial Chaos</a:t>
            </a:r>
            <a:br>
              <a:rPr lang="en-US" sz="2400" dirty="0">
                <a:latin typeface="Biome" panose="020B0503030204020804" pitchFamily="34" charset="0"/>
                <a:cs typeface="Biome" panose="020B0503030204020804" pitchFamily="34" charset="0"/>
              </a:rPr>
            </a:br>
            <a:r>
              <a:rPr lang="en-US" sz="2400" dirty="0">
                <a:latin typeface="Biome" panose="020B0503030204020804" pitchFamily="34" charset="0"/>
                <a:cs typeface="Biome" panose="020B0503030204020804" pitchFamily="34" charset="0"/>
              </a:rPr>
              <a:t>Martin A. Nowak &amp; Robert M. May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26C40-D008-48A1-8307-82895AC1D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66" r="5921" b="-1"/>
          <a:stretch/>
        </p:blipFill>
        <p:spPr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052D0E8-5725-42F1-BA8A-2E793289A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D360C-59D2-4D51-BE2B-6159A6BF6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00812" cy="1143000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002060"/>
                </a:solidFill>
                <a:latin typeface="Walbaum Display" panose="02070503090703020303" pitchFamily="18" charset="0"/>
                <a:cs typeface="Calibri Light"/>
              </a:rPr>
              <a:t>8 </a:t>
            </a:r>
            <a:r>
              <a:rPr lang="en-US" sz="3700" dirty="0" err="1">
                <a:solidFill>
                  <a:srgbClr val="002060"/>
                </a:solidFill>
                <a:latin typeface="Walbaum Display" panose="02070503090703020303" pitchFamily="18" charset="0"/>
                <a:cs typeface="Calibri Light"/>
              </a:rPr>
              <a:t>Neighbours</a:t>
            </a:r>
            <a:r>
              <a:rPr lang="en-US" sz="3700" dirty="0">
                <a:solidFill>
                  <a:srgbClr val="002060"/>
                </a:solidFill>
                <a:latin typeface="Walbaum Display" panose="02070503090703020303" pitchFamily="18" charset="0"/>
                <a:cs typeface="Calibri Light"/>
              </a:rPr>
              <a:t> (thus self interaction </a:t>
            </a:r>
            <a:r>
              <a:rPr lang="en-US" sz="3700" dirty="0" err="1">
                <a:solidFill>
                  <a:srgbClr val="002060"/>
                </a:solidFill>
                <a:latin typeface="Walbaum Display" panose="02070503090703020303" pitchFamily="18" charset="0"/>
                <a:cs typeface="Calibri Light"/>
              </a:rPr>
              <a:t>exluded</a:t>
            </a:r>
            <a:r>
              <a:rPr lang="en-US" sz="3700" dirty="0">
                <a:solidFill>
                  <a:srgbClr val="002060"/>
                </a:solidFill>
                <a:latin typeface="Walbaum Display" panose="02070503090703020303" pitchFamily="18" charset="0"/>
                <a:cs typeface="Calibri Light"/>
              </a:rPr>
              <a:t>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1C81BFC-A665-4DFF-AFE8-B85ACB3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47272-D15D-4B34-BF6A-5F1210CDD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6272"/>
            <a:ext cx="3339353" cy="36393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Walbaum Display Light" panose="02070303090703020303" pitchFamily="18" charset="0"/>
                <a:cs typeface="Calibri"/>
              </a:rPr>
              <a:t>“Interesting Region" is 5/3&gt;b&gt;8/5                      (here b=1.62 with 10% random D)</a:t>
            </a:r>
          </a:p>
          <a:p>
            <a:r>
              <a:rPr lang="en-US" sz="2000" dirty="0">
                <a:solidFill>
                  <a:srgbClr val="FFFFFF"/>
                </a:solidFill>
                <a:latin typeface="Walbaum Display Light" panose="02070303090703020303" pitchFamily="18" charset="0"/>
                <a:cs typeface="Calibri"/>
              </a:rPr>
              <a:t>Similar symmetric patterns </a:t>
            </a:r>
          </a:p>
          <a:p>
            <a:r>
              <a:rPr lang="en-US" sz="2000" dirty="0">
                <a:solidFill>
                  <a:srgbClr val="FFFFFF"/>
                </a:solidFill>
                <a:latin typeface="Walbaum Display Light" panose="02070303090703020303" pitchFamily="18" charset="0"/>
                <a:cs typeface="Calibri"/>
              </a:rPr>
              <a:t>fc </a:t>
            </a:r>
            <a:r>
              <a:rPr lang="en-US" sz="2000" dirty="0">
                <a:solidFill>
                  <a:schemeClr val="bg1"/>
                </a:solidFill>
              </a:rPr>
              <a:t>→</a:t>
            </a:r>
            <a:r>
              <a:rPr lang="en-US" sz="2000" dirty="0">
                <a:solidFill>
                  <a:srgbClr val="FFFFFF"/>
                </a:solidFill>
                <a:latin typeface="Walbaum Display Light" panose="02070303090703020303" pitchFamily="18" charset="0"/>
                <a:cs typeface="Calibri"/>
              </a:rPr>
              <a:t> 0.299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320711-805C-4A92-8B9F-17D576E217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152" y="2743201"/>
            <a:ext cx="5486400" cy="4114799"/>
          </a:xfrm>
          <a:prstGeom prst="rect">
            <a:avLst/>
          </a:prstGeom>
        </p:spPr>
      </p:pic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6A881609-DAC4-431B-824B-6E2133BCDC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136" y="201676"/>
            <a:ext cx="3483864" cy="261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08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052D0E8-5725-42F1-BA8A-2E793289A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D4A33AA-AC25-4C60-8426-B437CC19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00812" cy="1143000"/>
          </a:xfrm>
        </p:spPr>
        <p:txBody>
          <a:bodyPr>
            <a:normAutofit/>
          </a:bodyPr>
          <a:lstStyle/>
          <a:p>
            <a:r>
              <a:rPr lang="el-GR" sz="3700" dirty="0">
                <a:solidFill>
                  <a:srgbClr val="002060"/>
                </a:solidFill>
                <a:latin typeface="Walbaum Display" panose="02070503090703020303" pitchFamily="18" charset="0"/>
                <a:ea typeface="+mj-lt"/>
                <a:cs typeface="+mj-lt"/>
              </a:rPr>
              <a:t>5</a:t>
            </a:r>
            <a:r>
              <a:rPr lang="en-US" sz="3700" dirty="0">
                <a:solidFill>
                  <a:srgbClr val="002060"/>
                </a:solidFill>
                <a:latin typeface="Walbaum Display" panose="02070503090703020303" pitchFamily="18" charset="0"/>
                <a:ea typeface="+mj-lt"/>
                <a:cs typeface="+mj-lt"/>
              </a:rPr>
              <a:t> </a:t>
            </a:r>
            <a:r>
              <a:rPr lang="en-US" sz="3700" dirty="0" err="1">
                <a:solidFill>
                  <a:srgbClr val="002060"/>
                </a:solidFill>
                <a:latin typeface="Walbaum Display" panose="02070503090703020303" pitchFamily="18" charset="0"/>
                <a:ea typeface="+mj-lt"/>
                <a:cs typeface="+mj-lt"/>
              </a:rPr>
              <a:t>Neighbours</a:t>
            </a:r>
            <a:r>
              <a:rPr lang="el-GR" sz="3700" dirty="0">
                <a:solidFill>
                  <a:srgbClr val="002060"/>
                </a:solidFill>
                <a:latin typeface="Walbaum Display" panose="02070503090703020303" pitchFamily="18" charset="0"/>
                <a:ea typeface="+mj-lt"/>
                <a:cs typeface="+mj-lt"/>
              </a:rPr>
              <a:t> (</a:t>
            </a:r>
            <a:r>
              <a:rPr lang="en-US" sz="3700" dirty="0">
                <a:solidFill>
                  <a:srgbClr val="002060"/>
                </a:solidFill>
                <a:latin typeface="Walbaum Display" panose="02070503090703020303" pitchFamily="18" charset="0"/>
                <a:ea typeface="+mj-lt"/>
                <a:cs typeface="+mj-lt"/>
              </a:rPr>
              <a:t>including self) </a:t>
            </a:r>
            <a:endParaRPr lang="el-GR" sz="3700" dirty="0">
              <a:solidFill>
                <a:srgbClr val="002060"/>
              </a:solidFill>
              <a:latin typeface="HP Simplified" panose="020B0604020204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1C81BFC-A665-4DFF-AFE8-B85ACB3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89BDAC6-876D-409E-8157-47FCDEBF0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6272"/>
            <a:ext cx="3339353" cy="36393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Walbaum Display Light" panose="02070303090703020303" pitchFamily="18" charset="0"/>
                <a:cs typeface="Calibri"/>
              </a:rPr>
              <a:t>“Interesting Region” is 2&gt;b&gt;5/3                          (here b=1.8 with 10% random D)</a:t>
            </a:r>
            <a:endParaRPr lang="en-US" sz="2000" dirty="0">
              <a:solidFill>
                <a:srgbClr val="FFFFFF"/>
              </a:solidFill>
              <a:latin typeface="Walbaum Display Light" panose="02070303090703020303" pitchFamily="18" charset="0"/>
              <a:ea typeface="+mn-lt"/>
              <a:cs typeface="+mn-lt"/>
            </a:endParaRPr>
          </a:p>
          <a:p>
            <a:r>
              <a:rPr lang="en-US" sz="2000" dirty="0">
                <a:solidFill>
                  <a:srgbClr val="FFFFFF"/>
                </a:solidFill>
                <a:latin typeface="Walbaum Display Light" panose="02070303090703020303" pitchFamily="18" charset="0"/>
                <a:cs typeface="Calibri"/>
              </a:rPr>
              <a:t>Similar symmetric patterns </a:t>
            </a:r>
            <a:endParaRPr lang="en-US" sz="2000" dirty="0">
              <a:solidFill>
                <a:srgbClr val="FFFFFF"/>
              </a:solidFill>
              <a:latin typeface="Walbaum Display Light" panose="02070303090703020303" pitchFamily="18" charset="0"/>
              <a:ea typeface="+mn-lt"/>
              <a:cs typeface="+mn-lt"/>
            </a:endParaRPr>
          </a:p>
          <a:p>
            <a:r>
              <a:rPr lang="en-US" sz="2000" dirty="0">
                <a:solidFill>
                  <a:srgbClr val="FFFFFF"/>
                </a:solidFill>
                <a:latin typeface="Walbaum Display Light" panose="02070303090703020303" pitchFamily="18" charset="0"/>
                <a:cs typeface="Calibri"/>
              </a:rPr>
              <a:t>fc </a:t>
            </a:r>
            <a:r>
              <a:rPr lang="en-US" sz="2000" dirty="0">
                <a:solidFill>
                  <a:schemeClr val="bg1"/>
                </a:solidFill>
              </a:rPr>
              <a:t> →</a:t>
            </a:r>
            <a:r>
              <a:rPr lang="en-US" sz="2000" dirty="0">
                <a:solidFill>
                  <a:srgbClr val="FFFFFF"/>
                </a:solidFill>
                <a:latin typeface="Walbaum Display Light" panose="02070303090703020303" pitchFamily="18" charset="0"/>
                <a:cs typeface="Calibri"/>
              </a:rPr>
              <a:t> 0.374</a:t>
            </a:r>
            <a:endParaRPr lang="en-US" sz="2000" dirty="0">
              <a:solidFill>
                <a:srgbClr val="FFFFFF"/>
              </a:solidFill>
              <a:latin typeface="Walbaum Display Light" panose="02070303090703020303" pitchFamily="18" charset="0"/>
              <a:ea typeface="+mn-lt"/>
              <a:cs typeface="+mn-lt"/>
            </a:endParaRPr>
          </a:p>
          <a:p>
            <a:endParaRPr lang="el-GR" sz="2000" dirty="0">
              <a:solidFill>
                <a:srgbClr val="FFFFFF"/>
              </a:solidFill>
              <a:latin typeface="HP Simplified Light" panose="020B0404020204020204" pitchFamily="34" charset="0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72A90-6799-4B3D-960B-122651331F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47" y="2743200"/>
            <a:ext cx="5486400" cy="4114800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9F3DECB-E95D-4BC6-9A12-CEE01A6CFD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136" y="201676"/>
            <a:ext cx="3483864" cy="261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052D0E8-5725-42F1-BA8A-2E793289A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076AE-AF5D-482F-AC16-79913D45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00812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002060"/>
                </a:solidFill>
                <a:latin typeface="Walbaum Display" panose="02070503090703020303" pitchFamily="18" charset="0"/>
                <a:ea typeface="+mj-lt"/>
                <a:cs typeface="+mj-lt"/>
              </a:rPr>
              <a:t>4 </a:t>
            </a:r>
            <a:r>
              <a:rPr lang="en-US" sz="3700" dirty="0" err="1">
                <a:solidFill>
                  <a:srgbClr val="002060"/>
                </a:solidFill>
                <a:latin typeface="Walbaum Display" panose="02070503090703020303" pitchFamily="18" charset="0"/>
                <a:ea typeface="+mj-lt"/>
                <a:cs typeface="+mj-lt"/>
              </a:rPr>
              <a:t>Neighbours</a:t>
            </a:r>
            <a:r>
              <a:rPr lang="en-US" sz="3700" dirty="0">
                <a:solidFill>
                  <a:srgbClr val="002060"/>
                </a:solidFill>
                <a:latin typeface="Walbaum Display" panose="02070503090703020303" pitchFamily="18" charset="0"/>
                <a:ea typeface="+mj-lt"/>
                <a:cs typeface="+mj-lt"/>
              </a:rPr>
              <a:t> (thus self interaction </a:t>
            </a:r>
            <a:r>
              <a:rPr lang="en-US" sz="3700" dirty="0" err="1">
                <a:solidFill>
                  <a:srgbClr val="002060"/>
                </a:solidFill>
                <a:latin typeface="Walbaum Display" panose="02070503090703020303" pitchFamily="18" charset="0"/>
                <a:ea typeface="+mj-lt"/>
                <a:cs typeface="+mj-lt"/>
              </a:rPr>
              <a:t>exluded</a:t>
            </a:r>
            <a:r>
              <a:rPr lang="en-US" sz="3700" dirty="0">
                <a:solidFill>
                  <a:srgbClr val="002060"/>
                </a:solidFill>
                <a:latin typeface="Walbaum Display" panose="02070503090703020303" pitchFamily="18" charset="0"/>
                <a:ea typeface="+mj-lt"/>
                <a:cs typeface="+mj-lt"/>
              </a:rPr>
              <a:t>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1C81BFC-A665-4DFF-AFE8-B85ACB3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9102C-BE3C-4896-B26F-7E0F3F60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6272"/>
            <a:ext cx="3339353" cy="36393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Walbaum Display Light" panose="020B0604020202020204" pitchFamily="18" charset="0"/>
                <a:ea typeface="+mn-lt"/>
                <a:cs typeface="+mn-lt"/>
              </a:rPr>
              <a:t>“Interesting Region” is 3/2&gt;b&gt;4/3                           (here b=1.4 with 10% random D)</a:t>
            </a:r>
          </a:p>
          <a:p>
            <a:r>
              <a:rPr lang="en-US" sz="2000" dirty="0">
                <a:solidFill>
                  <a:srgbClr val="FFFFFF"/>
                </a:solidFill>
                <a:latin typeface="Walbaum Display Light" panose="020B0604020202020204" pitchFamily="18" charset="0"/>
                <a:ea typeface="+mn-lt"/>
                <a:cs typeface="+mn-lt"/>
              </a:rPr>
              <a:t>Similar symmetric patterns </a:t>
            </a:r>
          </a:p>
          <a:p>
            <a:r>
              <a:rPr lang="en-US" sz="2000" dirty="0">
                <a:solidFill>
                  <a:srgbClr val="FFFFFF"/>
                </a:solidFill>
                <a:latin typeface="Walbaum Display Light" panose="020B0604020202020204" pitchFamily="18" charset="0"/>
                <a:ea typeface="+mn-lt"/>
                <a:cs typeface="+mn-lt"/>
              </a:rPr>
              <a:t>fc </a:t>
            </a:r>
            <a:r>
              <a:rPr lang="en-US" sz="2000" dirty="0">
                <a:solidFill>
                  <a:schemeClr val="bg1"/>
                </a:solidFill>
              </a:rPr>
              <a:t>→</a:t>
            </a:r>
            <a:r>
              <a:rPr lang="en-US" sz="2000" dirty="0">
                <a:solidFill>
                  <a:srgbClr val="FFFFFF"/>
                </a:solidFill>
                <a:latin typeface="Walbaum Display Light" panose="020B0604020202020204" pitchFamily="18" charset="0"/>
                <a:ea typeface="+mn-lt"/>
                <a:cs typeface="+mn-lt"/>
              </a:rPr>
              <a:t> 0.374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3AC1CC-45DE-4DE3-A4B9-42DA237896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72" y="2743200"/>
            <a:ext cx="5486400" cy="4114800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25FE752-C85F-40BF-A894-0D95AE5F1B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738" y="203027"/>
            <a:ext cx="3480261" cy="26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3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871D7-44CC-40F5-8677-3E6859F8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Conclusions and Applications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241F-F6B9-4C5F-A695-C148FB2E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912937"/>
            <a:ext cx="4741917" cy="30935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Although the details of the patterns depend on the value of b, a wide range of values leads to chaotic patterns whose nature is almost always independent of the initial proportions of C and D.</a:t>
            </a:r>
            <a:endParaRPr lang="en-GB" sz="1700" dirty="0">
              <a:solidFill>
                <a:schemeClr val="bg1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Such deterministically generated spatial structures may model and describe pre-biotic evolution of cooperation (among molecules, cells or organisms) as well as Turing models and 2-state </a:t>
            </a:r>
            <a:r>
              <a:rPr lang="en-US" sz="1700" dirty="0" err="1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Ising</a:t>
            </a:r>
            <a:r>
              <a:rPr lang="en-US" sz="1700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models.</a:t>
            </a:r>
          </a:p>
        </p:txBody>
      </p:sp>
    </p:spTree>
    <p:extLst>
      <p:ext uri="{BB962C8B-B14F-4D97-AF65-F5344CB8AC3E}">
        <p14:creationId xmlns:p14="http://schemas.microsoft.com/office/powerpoint/2010/main" val="62432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3DB0B3E-7537-40FA-84F9-8C4A63BA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5" y="1445305"/>
            <a:ext cx="7180490" cy="3967389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rgbClr val="FF0000"/>
                </a:solidFill>
                <a:highlight>
                  <a:srgbClr val="00000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Demetriou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Marios</a:t>
            </a:r>
            <a:b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</a:br>
            <a:r>
              <a:rPr lang="en-GB" dirty="0" err="1">
                <a:solidFill>
                  <a:srgbClr val="FF0000"/>
                </a:solidFill>
                <a:highlight>
                  <a:srgbClr val="00000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Giakoumoglou</a:t>
            </a:r>
            <a:r>
              <a:rPr lang="en-GB" dirty="0">
                <a:solidFill>
                  <a:srgbClr val="FF0000"/>
                </a:solidFill>
                <a:highlight>
                  <a:srgbClr val="00000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Nicos</a:t>
            </a:r>
            <a:b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</a:br>
            <a:r>
              <a:rPr lang="en-GB" dirty="0" err="1">
                <a:solidFill>
                  <a:srgbClr val="FF0000"/>
                </a:solidFill>
                <a:highlight>
                  <a:srgbClr val="00000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Manouselis</a:t>
            </a:r>
            <a:r>
              <a:rPr lang="en-GB" dirty="0">
                <a:solidFill>
                  <a:srgbClr val="FF0000"/>
                </a:solidFill>
                <a:highlight>
                  <a:srgbClr val="00000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Panteleimon</a:t>
            </a:r>
            <a:endParaRPr lang="en-GB" dirty="0">
              <a:solidFill>
                <a:srgbClr val="FF0000"/>
              </a:solidFill>
              <a:highlight>
                <a:srgbClr val="000000"/>
              </a:highlight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552B93-F9F8-4139-8580-27E606AB7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217" y="2386691"/>
            <a:ext cx="3875315" cy="193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7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9B3FE-2B66-45E3-A41B-980BF739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The spatial PD game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C03232B-5359-4F53-94B8-1C1F881FC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4022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6E8810D-E1FE-42BD-B4F6-5B2071BF84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6746" y="4579619"/>
            <a:ext cx="1118954" cy="86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1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86DD3-F5E0-46C4-982F-A2341CE6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The Prisoner's Dilemma (PD) Game 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740A4A-E93F-4021-BB71-CE6D32F13405}"/>
                  </a:ext>
                </a:extLst>
              </p:cNvPr>
              <p:cNvSpPr txBox="1"/>
              <p:nvPr/>
            </p:nvSpPr>
            <p:spPr>
              <a:xfrm>
                <a:off x="4438835" y="5722230"/>
                <a:ext cx="3049029" cy="7232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dirty="0">
                          <a:latin typeface="Walbaum Display Light" panose="02070303090703020303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3600" dirty="0">
                          <a:latin typeface="Walbaum Display Light" panose="02070303090703020303" pitchFamily="18" charset="0"/>
                        </a:rPr>
                        <m:t> &gt; </m:t>
                      </m:r>
                      <m:r>
                        <m:rPr>
                          <m:nor/>
                        </m:rPr>
                        <a:rPr lang="en-US" sz="3600" dirty="0">
                          <a:latin typeface="Walbaum Display Light" panose="02070303090703020303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sz="3600" dirty="0">
                          <a:latin typeface="Walbaum Display Light" panose="02070303090703020303" pitchFamily="18" charset="0"/>
                        </a:rPr>
                        <m:t> &gt; </m:t>
                      </m:r>
                      <m:r>
                        <m:rPr>
                          <m:nor/>
                        </m:rPr>
                        <a:rPr lang="en-US" sz="3600" dirty="0">
                          <a:latin typeface="Walbaum Display Light" panose="02070303090703020303" pitchFamily="18" charset="0"/>
                        </a:rPr>
                        <m:t>P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nor/>
                        </m:rPr>
                        <a:rPr lang="en-US" sz="3600" dirty="0">
                          <a:latin typeface="Walbaum Display Light" panose="02070303090703020303" pitchFamily="18" charset="0"/>
                        </a:rPr>
                        <m:t>S</m:t>
                      </m:r>
                    </m:oMath>
                  </m:oMathPara>
                </a14:m>
                <a:endParaRPr lang="en-US" sz="3600" dirty="0">
                  <a:latin typeface="Walbaum Display Light" panose="02070303090703020303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740A4A-E93F-4021-BB71-CE6D32F13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835" y="5722230"/>
                <a:ext cx="3049029" cy="7232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Πίνακας 7">
            <a:extLst>
              <a:ext uri="{FF2B5EF4-FFF2-40B4-BE49-F238E27FC236}">
                <a16:creationId xmlns:a16="http://schemas.microsoft.com/office/drawing/2014/main" id="{3480C993-E4A9-4C9F-A548-61045049C6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192085"/>
              </p:ext>
            </p:extLst>
          </p:nvPr>
        </p:nvGraphicFramePr>
        <p:xfrm>
          <a:off x="3834415" y="3319935"/>
          <a:ext cx="4468073" cy="2212848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880110">
                  <a:extLst>
                    <a:ext uri="{9D8B030D-6E8A-4147-A177-3AD203B41FA5}">
                      <a16:colId xmlns:a16="http://schemas.microsoft.com/office/drawing/2014/main" val="1486044942"/>
                    </a:ext>
                  </a:extLst>
                </a:gridCol>
                <a:gridCol w="2020994">
                  <a:extLst>
                    <a:ext uri="{9D8B030D-6E8A-4147-A177-3AD203B41FA5}">
                      <a16:colId xmlns:a16="http://schemas.microsoft.com/office/drawing/2014/main" val="3391326240"/>
                    </a:ext>
                  </a:extLst>
                </a:gridCol>
                <a:gridCol w="1566969">
                  <a:extLst>
                    <a:ext uri="{9D8B030D-6E8A-4147-A177-3AD203B41FA5}">
                      <a16:colId xmlns:a16="http://schemas.microsoft.com/office/drawing/2014/main" val="1707901700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l-GR" sz="3300" dirty="0">
                        <a:latin typeface="Georgia Pro Cond Light" panose="02040306050405020303" pitchFamily="18" charset="0"/>
                        <a:ea typeface="Cambria Math" panose="02040503050406030204" pitchFamily="18" charset="0"/>
                      </a:endParaRPr>
                    </a:p>
                  </a:txBody>
                  <a:tcPr marL="167640" marR="167640" marT="83820" marB="83820"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3300" dirty="0">
                          <a:latin typeface="Georgia Pro Cond Light" panose="02040306050405020303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 marL="167640" marR="167640" marT="83820" marB="83820"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3300" dirty="0">
                          <a:latin typeface="Georgia Pro Cond Light" panose="02040306050405020303" pitchFamily="18" charset="0"/>
                          <a:ea typeface="Cambria Math" panose="02040503050406030204" pitchFamily="18" charset="0"/>
                        </a:rPr>
                        <a:t>D</a:t>
                      </a:r>
                    </a:p>
                  </a:txBody>
                  <a:tcPr marL="167640" marR="167640" marT="83820" marB="83820"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166290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3300" dirty="0">
                          <a:solidFill>
                            <a:schemeClr val="bg1"/>
                          </a:solidFill>
                          <a:latin typeface="Georgia Pro Cond Light" panose="02040306050405020303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 marL="167640" marR="167640" marT="83820" marB="83820"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3300">
                          <a:latin typeface="Georgia Pro Cond Light" panose="02040306050405020303" pitchFamily="18" charset="0"/>
                          <a:ea typeface="Cambria Math" panose="02040503050406030204" pitchFamily="18" charset="0"/>
                        </a:rPr>
                        <a:t>R = 1</a:t>
                      </a:r>
                    </a:p>
                  </a:txBody>
                  <a:tcPr marL="167640" marR="167640" marT="83820" marB="83820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3300" dirty="0">
                          <a:latin typeface="Georgia Pro Cond Light" panose="02040306050405020303" pitchFamily="18" charset="0"/>
                          <a:ea typeface="Cambria Math" panose="02040503050406030204" pitchFamily="18" charset="0"/>
                        </a:rPr>
                        <a:t>S = 0</a:t>
                      </a:r>
                      <a:endParaRPr lang="en-US" sz="3300" dirty="0">
                        <a:latin typeface="Georgia Pro Cond Light" panose="02040306050405020303" pitchFamily="18" charset="0"/>
                        <a:ea typeface="Cambria Math" panose="02040503050406030204" pitchFamily="18" charset="0"/>
                      </a:endParaRPr>
                    </a:p>
                  </a:txBody>
                  <a:tcPr marL="167640" marR="167640" marT="83820" marB="83820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592015424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3300" dirty="0">
                          <a:solidFill>
                            <a:schemeClr val="bg1"/>
                          </a:solidFill>
                          <a:latin typeface="Georgia Pro Cond Light" panose="02040306050405020303" pitchFamily="18" charset="0"/>
                          <a:ea typeface="Cambria Math" panose="02040503050406030204" pitchFamily="18" charset="0"/>
                        </a:rPr>
                        <a:t>D</a:t>
                      </a:r>
                    </a:p>
                  </a:txBody>
                  <a:tcPr marL="167640" marR="167640" marT="83820" marB="83820"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3300" dirty="0">
                          <a:latin typeface="Georgia Pro Cond Light" panose="02040306050405020303" pitchFamily="18" charset="0"/>
                          <a:ea typeface="Cambria Math" panose="02040503050406030204" pitchFamily="18" charset="0"/>
                        </a:rPr>
                        <a:t>T = b</a:t>
                      </a:r>
                      <a:r>
                        <a:rPr lang="en-US" sz="3300" dirty="0">
                          <a:latin typeface="Georgia Pro Cond Light" panose="02040306050405020303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l-GR" sz="3300" dirty="0">
                          <a:latin typeface="Georgia Pro Cond Light" panose="02040306050405020303" pitchFamily="18" charset="0"/>
                          <a:ea typeface="Cambria Math" panose="02040503050406030204" pitchFamily="18" charset="0"/>
                        </a:rPr>
                        <a:t>&gt;1</a:t>
                      </a:r>
                      <a:endParaRPr lang="en-US" sz="3300" dirty="0">
                        <a:latin typeface="Georgia Pro Cond Light" panose="02040306050405020303" pitchFamily="18" charset="0"/>
                        <a:ea typeface="Cambria Math" panose="02040503050406030204" pitchFamily="18" charset="0"/>
                      </a:endParaRPr>
                    </a:p>
                  </a:txBody>
                  <a:tcPr marL="167640" marR="167640" marT="83820" marB="83820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3300" dirty="0">
                          <a:latin typeface="Georgia Pro Cond Light" panose="02040306050405020303" pitchFamily="18" charset="0"/>
                          <a:ea typeface="Cambria Math" panose="02040503050406030204" pitchFamily="18" charset="0"/>
                        </a:rPr>
                        <a:t>P = 0</a:t>
                      </a:r>
                    </a:p>
                  </a:txBody>
                  <a:tcPr marL="167640" marR="167640" marT="83820" marB="83820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94869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11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C3512-74BA-4049-BD1E-3DF1E945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2060"/>
                </a:solidFill>
                <a:latin typeface="Walbaum Display" panose="02070503090703020303" pitchFamily="18" charset="0"/>
                <a:ea typeface="SimSun" panose="02010600030101010101" pitchFamily="2" charset="-122"/>
                <a:cs typeface="Lucida Sans Unicode" panose="020B0602030504020204" pitchFamily="34" charset="0"/>
              </a:rPr>
              <a:t>Chaos in the Spatial PD game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ACB4-0C58-45DC-B015-87384FA12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The dynamical behavior of the system depends on the parameter b.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Walbaum Display Light" panose="02070303090703020303" pitchFamily="18" charset="0"/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[b &gt; 1.8] 2x2 or larger cluster of D will continue to grow at the corners.</a:t>
            </a:r>
          </a:p>
          <a:p>
            <a:r>
              <a:rPr lang="en-US" sz="20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[b &lt; 1.8] big D cluster will shrink</a:t>
            </a:r>
          </a:p>
          <a:p>
            <a:r>
              <a:rPr lang="en-US" sz="20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[b &lt; 2] 2x2 or larger cluster of C will continue to grow</a:t>
            </a:r>
          </a:p>
          <a:p>
            <a:r>
              <a:rPr lang="en-US" sz="20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[b &gt; 2] C clusters do not grow</a:t>
            </a:r>
          </a:p>
          <a:p>
            <a:r>
              <a:rPr lang="en-US" sz="20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[2 &gt; b &gt; 1.8] C clusters can grow in regions of D and vice versa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Walbaum Display Light" panose="02070303090703020303" pitchFamily="18" charset="0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Chaos persists in shifting patterns C</a:t>
            </a:r>
            <a:r>
              <a:rPr lang="en-US" sz="2000" dirty="0">
                <a:solidFill>
                  <a:schemeClr val="bg1"/>
                </a:solidFill>
              </a:rPr>
              <a:t> → </a:t>
            </a:r>
            <a:r>
              <a:rPr lang="en-US" sz="20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D, D</a:t>
            </a:r>
            <a:r>
              <a:rPr lang="en-US" sz="2000" dirty="0">
                <a:solidFill>
                  <a:schemeClr val="bg1"/>
                </a:solidFill>
              </a:rPr>
              <a:t> → </a:t>
            </a:r>
            <a:r>
              <a:rPr lang="en-US" sz="20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C, D</a:t>
            </a:r>
            <a:r>
              <a:rPr lang="en-US" sz="2000" dirty="0">
                <a:solidFill>
                  <a:schemeClr val="bg1"/>
                </a:solidFill>
              </a:rPr>
              <a:t> → </a:t>
            </a:r>
            <a:r>
              <a:rPr lang="en-US" sz="20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D, C</a:t>
            </a:r>
            <a:r>
              <a:rPr lang="en-US" sz="2000" dirty="0">
                <a:solidFill>
                  <a:schemeClr val="bg1"/>
                </a:solidFill>
              </a:rPr>
              <a:t> → </a:t>
            </a:r>
            <a:r>
              <a:rPr lang="en-US" sz="20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14563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DB028-B80C-4794-9191-3C585DB5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2060"/>
                </a:solidFill>
                <a:latin typeface="Walbaum Display" panose="02070503090703020303" pitchFamily="18" charset="0"/>
                <a:cs typeface="Calibri Light"/>
              </a:rPr>
              <a:t>Some Examples</a:t>
            </a:r>
            <a:endParaRPr lang="en-US" dirty="0">
              <a:solidFill>
                <a:srgbClr val="002060"/>
              </a:solidFill>
              <a:latin typeface="Walbaum Display" panose="02070503090703020303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D37FF-FE06-4106-91DE-2B316B497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Color assignments:</a:t>
            </a:r>
          </a:p>
          <a:p>
            <a:r>
              <a:rPr lang="en-US" sz="24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C </a:t>
            </a:r>
            <a:r>
              <a:rPr lang="en-US" sz="2400" dirty="0">
                <a:solidFill>
                  <a:schemeClr val="bg1"/>
                </a:solidFill>
              </a:rPr>
              <a:t>→</a:t>
            </a:r>
            <a:r>
              <a:rPr lang="en-US" sz="24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 C blue</a:t>
            </a:r>
          </a:p>
          <a:p>
            <a:r>
              <a:rPr lang="en-US" sz="24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D </a:t>
            </a:r>
            <a:r>
              <a:rPr lang="en-US" sz="2400" dirty="0">
                <a:solidFill>
                  <a:schemeClr val="bg1"/>
                </a:solidFill>
              </a:rPr>
              <a:t>→ </a:t>
            </a:r>
            <a:r>
              <a:rPr lang="en-US" sz="24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D red</a:t>
            </a:r>
          </a:p>
          <a:p>
            <a:r>
              <a:rPr lang="en-US" sz="24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D </a:t>
            </a:r>
            <a:r>
              <a:rPr lang="en-US" sz="2400" dirty="0">
                <a:solidFill>
                  <a:schemeClr val="bg1"/>
                </a:solidFill>
              </a:rPr>
              <a:t>→</a:t>
            </a:r>
            <a:r>
              <a:rPr lang="en-US" sz="24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 C yellow</a:t>
            </a:r>
          </a:p>
          <a:p>
            <a:r>
              <a:rPr lang="en-US" sz="24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C </a:t>
            </a:r>
            <a:r>
              <a:rPr lang="en-US" sz="2400" dirty="0">
                <a:solidFill>
                  <a:schemeClr val="bg1"/>
                </a:solidFill>
              </a:rPr>
              <a:t>→</a:t>
            </a:r>
            <a:r>
              <a:rPr lang="en-US" sz="24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 D green</a:t>
            </a:r>
          </a:p>
          <a:p>
            <a:endParaRPr lang="en-US" sz="2400" dirty="0">
              <a:solidFill>
                <a:schemeClr val="bg1"/>
              </a:solidFill>
              <a:latin typeface="Walbaum Display Light" panose="02070303090703020303" pitchFamily="18" charset="0"/>
              <a:cs typeface="Calibri"/>
            </a:endParaRPr>
          </a:p>
          <a:p>
            <a:r>
              <a:rPr lang="en-US" sz="2400" dirty="0">
                <a:solidFill>
                  <a:schemeClr val="bg1"/>
                </a:solidFill>
                <a:latin typeface="Walbaum Display Light" panose="02070303090703020303" pitchFamily="18" charset="0"/>
                <a:ea typeface="+mn-lt"/>
                <a:cs typeface="+mn-lt"/>
              </a:rPr>
              <a:t>f</a:t>
            </a:r>
            <a:r>
              <a:rPr lang="en-US" sz="2000" dirty="0">
                <a:solidFill>
                  <a:schemeClr val="bg1"/>
                </a:solidFill>
                <a:latin typeface="Walbaum Display Light" panose="02070303090703020303" pitchFamily="18" charset="0"/>
                <a:ea typeface="+mn-lt"/>
                <a:cs typeface="+mn-lt"/>
              </a:rPr>
              <a:t>c</a:t>
            </a:r>
            <a:r>
              <a:rPr lang="en-US" sz="2400" dirty="0">
                <a:solidFill>
                  <a:schemeClr val="bg1"/>
                </a:solidFill>
                <a:latin typeface="Walbaum Display Light" panose="02070303090703020303" pitchFamily="18" charset="0"/>
                <a:ea typeface="+mn-lt"/>
                <a:cs typeface="+mn-lt"/>
              </a:rPr>
              <a:t> = frequency of cooperators</a:t>
            </a:r>
          </a:p>
          <a:p>
            <a:r>
              <a:rPr lang="en-US" sz="2400" dirty="0" err="1">
                <a:solidFill>
                  <a:schemeClr val="bg1"/>
                </a:solidFill>
                <a:latin typeface="Walbaum Display Light" panose="02070303090703020303" pitchFamily="18" charset="0"/>
                <a:ea typeface="+mn-lt"/>
                <a:cs typeface="+mn-lt"/>
              </a:rPr>
              <a:t>lim</a:t>
            </a:r>
            <a:r>
              <a:rPr lang="en-US" sz="1200" dirty="0" err="1">
                <a:solidFill>
                  <a:schemeClr val="bg1"/>
                </a:solidFill>
                <a:latin typeface="Walbaum Display Light" panose="02070303090703020303" pitchFamily="18" charset="0"/>
                <a:ea typeface="+mn-lt"/>
                <a:cs typeface="+mn-lt"/>
              </a:rPr>
              <a:t>T</a:t>
            </a:r>
            <a:r>
              <a:rPr lang="en-US" sz="1100" dirty="0" err="1">
                <a:solidFill>
                  <a:schemeClr val="bg1"/>
                </a:solidFill>
              </a:rPr>
              <a:t>→</a:t>
            </a:r>
            <a:r>
              <a:rPr lang="en-US" sz="1200" dirty="0" err="1">
                <a:solidFill>
                  <a:schemeClr val="bg1"/>
                </a:solidFill>
                <a:latin typeface="Walbaum Display Light" panose="02070303090703020303" pitchFamily="18" charset="0"/>
                <a:ea typeface="+mn-lt"/>
                <a:cs typeface="+mn-lt"/>
              </a:rPr>
              <a:t>inf</a:t>
            </a:r>
            <a:r>
              <a:rPr lang="en-US" sz="1200" dirty="0">
                <a:solidFill>
                  <a:schemeClr val="bg1"/>
                </a:solidFill>
                <a:latin typeface="Walbaum Display Light" panose="02070303090703020303" pitchFamily="18" charset="0"/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Walbaum Display Light" panose="02070303090703020303" pitchFamily="18" charset="0"/>
                <a:ea typeface="+mn-lt"/>
                <a:cs typeface="+mn-lt"/>
              </a:rPr>
              <a:t>f</a:t>
            </a:r>
            <a:r>
              <a:rPr lang="en-US" sz="2000" dirty="0">
                <a:solidFill>
                  <a:schemeClr val="bg1"/>
                </a:solidFill>
                <a:latin typeface="Walbaum Display Light" panose="02070303090703020303" pitchFamily="18" charset="0"/>
                <a:ea typeface="+mn-lt"/>
                <a:cs typeface="+mn-lt"/>
              </a:rPr>
              <a:t>c</a:t>
            </a:r>
            <a:r>
              <a:rPr lang="en-US" sz="2400" dirty="0">
                <a:solidFill>
                  <a:schemeClr val="bg1"/>
                </a:solidFill>
                <a:latin typeface="Walbaum Display Light" panose="02070303090703020303" pitchFamily="18" charset="0"/>
                <a:ea typeface="+mn-lt"/>
                <a:cs typeface="+mn-lt"/>
              </a:rPr>
              <a:t> = 12log2 – 8 = 0.318 can be proven</a:t>
            </a:r>
          </a:p>
          <a:p>
            <a:r>
              <a:rPr lang="en-US" sz="2400" dirty="0">
                <a:solidFill>
                  <a:schemeClr val="bg1"/>
                </a:solidFill>
                <a:latin typeface="Walbaum Display Light" panose="02070303090703020303" pitchFamily="18" charset="0"/>
                <a:ea typeface="+mn-lt"/>
                <a:cs typeface="+mn-lt"/>
              </a:rPr>
              <a:t>Although this approximation always works when we have 10% random D and 1.8&lt;b&lt;2 we don’t know why it does so!</a:t>
            </a:r>
            <a:endParaRPr lang="en-US" sz="2400" dirty="0">
              <a:solidFill>
                <a:schemeClr val="bg1"/>
              </a:solidFill>
              <a:latin typeface="Walbaum Display Light" panose="02070303090703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76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2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2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3B767-2E53-4171-9784-89EB372C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Walbaum Display Light" panose="02070303090703020303" pitchFamily="18" charset="0"/>
              </a:rPr>
              <a:t>10 % D randomly at 99x99 lattice </a:t>
            </a:r>
            <a:br>
              <a:rPr lang="en-US" sz="3000" dirty="0">
                <a:solidFill>
                  <a:srgbClr val="FFFFFF"/>
                </a:solidFill>
                <a:latin typeface="Walbaum Display Light" panose="02070303090703020303" pitchFamily="18" charset="0"/>
              </a:rPr>
            </a:br>
            <a:r>
              <a:rPr lang="en-US" sz="3000" dirty="0">
                <a:solidFill>
                  <a:srgbClr val="FFFFFF"/>
                </a:solidFill>
                <a:latin typeface="Walbaum Display Light" panose="02070303090703020303" pitchFamily="18" charset="0"/>
              </a:rPr>
              <a:t>T=200, b=1.6</a:t>
            </a:r>
          </a:p>
        </p:txBody>
      </p:sp>
      <p:cxnSp>
        <p:nvCxnSpPr>
          <p:cNvPr id="34" name="Straight Connector 2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7C30FC-37B9-4A8E-9305-A919B949160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0" y="380198"/>
            <a:ext cx="5486400" cy="4114800"/>
          </a:xfr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BD133E05-EA9F-46B1-8607-2344D7E40B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641" y="38019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2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79E2B-2D2B-418D-A15A-3C060E8C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Walbaum Display Light" panose="02070303090703020303" pitchFamily="18" charset="0"/>
              </a:rPr>
              <a:t>10 % D randomly at 99x99 lattice </a:t>
            </a:r>
            <a:br>
              <a:rPr lang="en-US" sz="3000" dirty="0">
                <a:solidFill>
                  <a:srgbClr val="FFFFFF"/>
                </a:solidFill>
                <a:latin typeface="Walbaum Display Light" panose="02070303090703020303" pitchFamily="18" charset="0"/>
              </a:rPr>
            </a:br>
            <a:r>
              <a:rPr lang="en-US" sz="3000" dirty="0">
                <a:solidFill>
                  <a:srgbClr val="FFFFFF"/>
                </a:solidFill>
                <a:latin typeface="Walbaum Display Light" panose="02070303090703020303" pitchFamily="18" charset="0"/>
              </a:rPr>
              <a:t>T=200, b=1.9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F2CA55-51B2-4C8E-A158-90BB608C3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73" y="269648"/>
            <a:ext cx="5486399" cy="4114800"/>
          </a:xfrm>
        </p:spPr>
      </p:pic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C76A402-22E0-405B-896D-D6BCB7EF61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9" y="26964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E8E42-64D6-4796-AF00-A6FD9101A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Walbaum Display Light" panose="02070303090703020303" pitchFamily="18" charset="0"/>
              </a:rPr>
              <a:t>10 % D randomly at 99x99 lattice</a:t>
            </a:r>
            <a:br>
              <a:rPr lang="en-US" sz="3000" dirty="0">
                <a:solidFill>
                  <a:srgbClr val="FFFFFF"/>
                </a:solidFill>
                <a:latin typeface="Walbaum Display Light" panose="02070303090703020303" pitchFamily="18" charset="0"/>
              </a:rPr>
            </a:br>
            <a:r>
              <a:rPr lang="en-US" sz="3000" dirty="0">
                <a:solidFill>
                  <a:srgbClr val="FFFFFF"/>
                </a:solidFill>
                <a:latin typeface="Walbaum Display Light" panose="02070303090703020303" pitchFamily="18" charset="0"/>
              </a:rPr>
              <a:t>T=200, b=2.5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picture containing red&#10;&#10;Description automatically generated">
            <a:extLst>
              <a:ext uri="{FF2B5EF4-FFF2-40B4-BE49-F238E27FC236}">
                <a16:creationId xmlns:a16="http://schemas.microsoft.com/office/drawing/2014/main" id="{4252B29F-1C54-44B0-8A0A-0326D3C72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8" y="249148"/>
            <a:ext cx="5486400" cy="4114801"/>
          </a:xfrm>
        </p:spPr>
      </p:pic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AC5E03E-2019-43B2-88BD-C3CDCD9CD7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563" y="38394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5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D205F-DD3E-4118-9BF7-4960CAB0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Walbaum Display Light" panose="02070303090703020303" pitchFamily="18" charset="0"/>
              </a:rPr>
              <a:t>1 D at the center of the 99x99 lattice</a:t>
            </a:r>
            <a:br>
              <a:rPr lang="en-US" sz="3000" dirty="0">
                <a:solidFill>
                  <a:srgbClr val="FFFFFF"/>
                </a:solidFill>
                <a:latin typeface="Walbaum Display Light" panose="02070303090703020303" pitchFamily="18" charset="0"/>
              </a:rPr>
            </a:br>
            <a:r>
              <a:rPr lang="en-US" sz="3000" dirty="0">
                <a:solidFill>
                  <a:srgbClr val="FFFFFF"/>
                </a:solidFill>
                <a:latin typeface="Walbaum Display Light" panose="02070303090703020303" pitchFamily="18" charset="0"/>
              </a:rPr>
              <a:t>T=2000, b=1.9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B99D37-CCA7-4968-B342-9EC02A7F0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69" y="249148"/>
            <a:ext cx="5486400" cy="4114801"/>
          </a:xfr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4BF306-58C3-4FBE-B237-EE1B0A0EE2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31" y="38394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0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480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Biome</vt:lpstr>
      <vt:lpstr>Biome Light</vt:lpstr>
      <vt:lpstr>Calibri</vt:lpstr>
      <vt:lpstr>Calibri Light</vt:lpstr>
      <vt:lpstr>Cambria Math</vt:lpstr>
      <vt:lpstr>Georgia Pro Cond Light</vt:lpstr>
      <vt:lpstr>HP Simplified</vt:lpstr>
      <vt:lpstr>HP Simplified Light</vt:lpstr>
      <vt:lpstr>Walbaum Display</vt:lpstr>
      <vt:lpstr>Walbaum Display Light</vt:lpstr>
      <vt:lpstr>Office Theme</vt:lpstr>
      <vt:lpstr>Evolutionary Games and Spatial Chaos Martin A. Nowak &amp; Robert M. May</vt:lpstr>
      <vt:lpstr>The spatial PD game</vt:lpstr>
      <vt:lpstr>The Prisoner's Dilemma (PD) Game </vt:lpstr>
      <vt:lpstr>Chaos in the Spatial PD game</vt:lpstr>
      <vt:lpstr>Some Examples</vt:lpstr>
      <vt:lpstr>10 % D randomly at 99x99 lattice  T=200, b=1.6</vt:lpstr>
      <vt:lpstr>10 % D randomly at 99x99 lattice  T=200, b=1.9</vt:lpstr>
      <vt:lpstr>10 % D randomly at 99x99 lattice T=200, b=2.5</vt:lpstr>
      <vt:lpstr>1 D at the center of the 99x99 lattice T=2000, b=1.9</vt:lpstr>
      <vt:lpstr>8 Neighbours (thus self interaction exluded)</vt:lpstr>
      <vt:lpstr>5 Neighbours (including self) </vt:lpstr>
      <vt:lpstr>4 Neighbours (thus self interaction exluded)</vt:lpstr>
      <vt:lpstr>Conclusions and Applications</vt:lpstr>
      <vt:lpstr>Demetriou Marios Giakoumoglou Nicos Manouselis Panteleimon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Games and Spatial Chaos Martin A. Nowak &amp; Robert M. May</dc:title>
  <dc:creator>Anastazia Telemahou</dc:creator>
  <cp:lastModifiedBy>Paschalis Giakoumoglou</cp:lastModifiedBy>
  <cp:revision>22</cp:revision>
  <dcterms:created xsi:type="dcterms:W3CDTF">2020-05-04T18:17:40Z</dcterms:created>
  <dcterms:modified xsi:type="dcterms:W3CDTF">2020-06-07T17:50:58Z</dcterms:modified>
</cp:coreProperties>
</file>