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60" r:id="rId4"/>
    <p:sldId id="261" r:id="rId5"/>
    <p:sldId id="259" r:id="rId6"/>
    <p:sldId id="263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88"/>
    <p:restoredTop sz="96341"/>
  </p:normalViewPr>
  <p:slideViewPr>
    <p:cSldViewPr snapToGrid="0" snapToObjects="1">
      <p:cViewPr varScale="1">
        <p:scale>
          <a:sx n="123" d="100"/>
          <a:sy n="123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D547C1-16A5-D34C-8C37-F335C1603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C6F9B88-BAFD-D645-96EC-00BE35F72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87D1C4-6BF5-F14E-8E96-50A44E1C7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6B14-7A70-3C44-9A1F-0F4C3DFF79DF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D25CFD-88BF-5247-B697-85BFA694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0E6F6D-14AD-5643-9F51-0D6B669F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1C69-2258-514D-809F-7E555E7A89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89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63B5CF-E378-B342-9CDC-34834FE3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AE9BFD-F6CD-1448-A3DE-51875C69D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EFE303-E722-D84C-B51D-051B6750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6B14-7A70-3C44-9A1F-0F4C3DFF79DF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BDA36B-D8E9-9841-BA20-8DE01262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9849D7-738D-824A-8D33-A3685AF5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1C69-2258-514D-809F-7E555E7A89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56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82784B8-9D91-EB4E-BD18-0D262F123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56929B-D814-0B4A-B7A1-E7FB48DB3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01DC5F-5FA7-E34C-873C-0DE03854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6B14-7A70-3C44-9A1F-0F4C3DFF79DF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D64242-D000-3845-8F69-361F4BF62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92CC9-9EF1-5C44-AA63-A8C01EA0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1C69-2258-514D-809F-7E555E7A89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80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9CD60C-BE43-9547-9198-A034DA3DC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64ED5A-B3A3-B743-A802-2FFA7F251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AF2441-1CA2-554A-A9F4-9F13D0CE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6B14-7A70-3C44-9A1F-0F4C3DFF79DF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6B34AF-76BF-FE44-B957-97E90448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94C667-2D4D-CB46-B4D6-16D4A0E6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1C69-2258-514D-809F-7E555E7A89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56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F247E-540F-ED4D-AA31-892356D23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8D43C5-0133-E94B-B143-04F8B9874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8AB097-B4C0-D442-B661-E7DF2775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6B14-7A70-3C44-9A1F-0F4C3DFF79DF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1B712E-BC99-4144-B48D-0D3B506B8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9BD4A6-3626-EB42-AF9E-C2999DC2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1C69-2258-514D-809F-7E555E7A89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51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D7C3DE-890F-B942-BDDC-5BD40776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ED063A-A7F1-0F46-BA9F-1C9B93F35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9EF080-9060-C847-9328-856D028DC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118584-1461-4247-88BE-7D3E48D9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6B14-7A70-3C44-9A1F-0F4C3DFF79DF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D9F6CB-44F9-1B49-8E18-C063D643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71D71C-F3D9-F341-A165-D1728422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1C69-2258-514D-809F-7E555E7A89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18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6DCDE-89CF-4E46-9BEC-D430FAE5B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4513CE-821C-7F40-AF43-647CAA9A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8CB960-9AD2-2C42-9E63-44B5BAEAE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D4C826-CDFC-3744-8813-8273CC04B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C6648B7-93B0-3341-9E39-1680A7E00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DA05A97-BB2B-DA41-AEEE-E391CF5A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6B14-7A70-3C44-9A1F-0F4C3DFF79DF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01F7C2F-FF50-7442-9CB3-C1B94F2E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F9DF4C2-0269-984E-A547-2CCD52BC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1C69-2258-514D-809F-7E555E7A89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05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CE0CB0-17AF-334D-A9CA-08C1D2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7C87D22-9200-DF44-8834-B21C3744D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6B14-7A70-3C44-9A1F-0F4C3DFF79DF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9FAE588-2396-4D4E-9FF4-DB7653ADC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16D4CA-3B10-DF42-98FA-97731190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1C69-2258-514D-809F-7E555E7A89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80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D2E533-5312-1C40-854A-904B9EFC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6B14-7A70-3C44-9A1F-0F4C3DFF79DF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AEAE348-C876-4D4C-A6C5-EC3D0C08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FE6131-8A27-734F-B7AF-3FAD0627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1C69-2258-514D-809F-7E555E7A89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53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08655-D599-3B4D-BC7C-86D452BBD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6586EC-0112-BC48-9A59-23E17E1F4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E5AB41-7A45-4D42-A237-7E458373A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32091E-EF0C-9D47-9AAE-E85E165E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6B14-7A70-3C44-9A1F-0F4C3DFF79DF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CF060B-E954-EE42-9483-AC950E3B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E3A0BD-D1EB-E74A-9F58-6B8A3696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1C69-2258-514D-809F-7E555E7A89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34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4F7312-E3A6-694C-B496-477C04B5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0930BAF-252E-994A-AFB3-F2C655C177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2F5663-D146-7742-8035-38BD1A4F1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142AFC-AC6C-F946-8C5E-28F47CDAF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6B14-7A70-3C44-9A1F-0F4C3DFF79DF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DBD52B-0FF6-FC44-A4AD-999E6F45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B88B71-7AA3-8C4C-A475-1BF5D466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1C69-2258-514D-809F-7E555E7A89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36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A461CB9-D25D-5B4E-8C24-DF1500D7A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6C124C-AC42-6A43-BAE6-663C9C514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1C845B-436A-2D46-82D7-4ECF28334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6B14-7A70-3C44-9A1F-0F4C3DFF79DF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EC8054-85AF-3C42-B29A-E56CA28E1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910757-2153-D547-B410-31E4FC597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E1C69-2258-514D-809F-7E555E7A89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442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FB4F9D-4561-6F44-9694-585427A8F6CB}"/>
              </a:ext>
            </a:extLst>
          </p:cNvPr>
          <p:cNvSpPr/>
          <p:nvPr/>
        </p:nvSpPr>
        <p:spPr>
          <a:xfrm>
            <a:off x="394855" y="1861704"/>
            <a:ext cx="6224154" cy="32627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D84E8B-6EDF-1C40-B949-925179A8445E}"/>
              </a:ext>
            </a:extLst>
          </p:cNvPr>
          <p:cNvSpPr/>
          <p:nvPr/>
        </p:nvSpPr>
        <p:spPr>
          <a:xfrm>
            <a:off x="550718" y="1992023"/>
            <a:ext cx="5922818" cy="3002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CAA070F-C854-4748-A0D9-1DFBC6CA4F82}"/>
              </a:ext>
            </a:extLst>
          </p:cNvPr>
          <p:cNvSpPr txBox="1"/>
          <p:nvPr/>
        </p:nvSpPr>
        <p:spPr>
          <a:xfrm>
            <a:off x="810491" y="2510865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IBM CAPSTONE PROJECT – The </a:t>
            </a:r>
            <a:r>
              <a:rPr lang="fr-FR" sz="2400" dirty="0" err="1">
                <a:solidFill>
                  <a:schemeClr val="bg1"/>
                </a:solidFill>
              </a:rPr>
              <a:t>battle</a:t>
            </a:r>
            <a:r>
              <a:rPr lang="fr-FR" sz="2400" dirty="0">
                <a:solidFill>
                  <a:schemeClr val="bg1"/>
                </a:solidFill>
              </a:rPr>
              <a:t> of </a:t>
            </a:r>
            <a:r>
              <a:rPr lang="fr-FR" sz="2400" dirty="0" err="1">
                <a:solidFill>
                  <a:schemeClr val="bg1"/>
                </a:solidFill>
              </a:rPr>
              <a:t>Neighborhoods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EA3C08F-950F-FA4D-9DA6-91919DC80FE9}"/>
              </a:ext>
            </a:extLst>
          </p:cNvPr>
          <p:cNvSpPr txBox="1"/>
          <p:nvPr/>
        </p:nvSpPr>
        <p:spPr>
          <a:xfrm>
            <a:off x="1085850" y="3860703"/>
            <a:ext cx="4935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Cluster </a:t>
            </a:r>
            <a:r>
              <a:rPr lang="fr-FR" sz="2000" dirty="0" err="1">
                <a:solidFill>
                  <a:schemeClr val="bg1"/>
                </a:solidFill>
              </a:rPr>
              <a:t>Analysis</a:t>
            </a:r>
            <a:r>
              <a:rPr lang="fr-FR" sz="2000" dirty="0">
                <a:solidFill>
                  <a:schemeClr val="bg1"/>
                </a:solidFill>
              </a:rPr>
              <a:t> of London Real </a:t>
            </a:r>
            <a:r>
              <a:rPr lang="fr-FR" sz="2000" dirty="0" err="1">
                <a:solidFill>
                  <a:schemeClr val="bg1"/>
                </a:solidFill>
              </a:rPr>
              <a:t>Estate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Market</a:t>
            </a: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C063AA8-A976-C541-B59A-E1A529729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668" y="810489"/>
            <a:ext cx="5365173" cy="536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5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FB4F9D-4561-6F44-9694-585427A8F6CB}"/>
              </a:ext>
            </a:extLst>
          </p:cNvPr>
          <p:cNvSpPr/>
          <p:nvPr/>
        </p:nvSpPr>
        <p:spPr>
          <a:xfrm>
            <a:off x="400050" y="360650"/>
            <a:ext cx="6073486" cy="15512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D84E8B-6EDF-1C40-B949-925179A8445E}"/>
              </a:ext>
            </a:extLst>
          </p:cNvPr>
          <p:cNvSpPr/>
          <p:nvPr/>
        </p:nvSpPr>
        <p:spPr>
          <a:xfrm>
            <a:off x="550718" y="490970"/>
            <a:ext cx="5746173" cy="1275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CAA070F-C854-4748-A0D9-1DFBC6CA4F82}"/>
              </a:ext>
            </a:extLst>
          </p:cNvPr>
          <p:cNvSpPr txBox="1"/>
          <p:nvPr/>
        </p:nvSpPr>
        <p:spPr>
          <a:xfrm>
            <a:off x="680604" y="897879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Business </a:t>
            </a:r>
            <a:r>
              <a:rPr lang="fr-FR" sz="2400" dirty="0" err="1">
                <a:solidFill>
                  <a:schemeClr val="bg1"/>
                </a:solidFill>
              </a:rPr>
              <a:t>Problem</a:t>
            </a:r>
            <a:r>
              <a:rPr lang="fr-FR" sz="2400" dirty="0">
                <a:solidFill>
                  <a:schemeClr val="bg1"/>
                </a:solidFill>
              </a:rPr>
              <a:t> Section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F2E25EF-05B8-3149-A32E-F399386F6E1E}"/>
              </a:ext>
            </a:extLst>
          </p:cNvPr>
          <p:cNvSpPr txBox="1"/>
          <p:nvPr/>
        </p:nvSpPr>
        <p:spPr>
          <a:xfrm>
            <a:off x="852055" y="2421082"/>
            <a:ext cx="531494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dirty="0"/>
              <a:t>London Housing Market is in a rut: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" dirty="0"/>
              <a:t>Brexit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" dirty="0"/>
              <a:t>Hidden price falls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" dirty="0"/>
              <a:t>Record-low sales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" dirty="0"/>
              <a:t>Homebuilder exodus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" dirty="0"/>
              <a:t>Tax hikes addressing overseas buyers of homes in England and Wales.</a:t>
            </a:r>
            <a:endParaRPr lang="it-IT" dirty="0"/>
          </a:p>
          <a:p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2E6EAF1-6845-2145-9DDC-7B6C091AA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668" y="811675"/>
            <a:ext cx="5060373" cy="50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7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FB4F9D-4561-6F44-9694-585427A8F6CB}"/>
              </a:ext>
            </a:extLst>
          </p:cNvPr>
          <p:cNvSpPr/>
          <p:nvPr/>
        </p:nvSpPr>
        <p:spPr>
          <a:xfrm>
            <a:off x="400050" y="360650"/>
            <a:ext cx="6073486" cy="15512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D84E8B-6EDF-1C40-B949-925179A8445E}"/>
              </a:ext>
            </a:extLst>
          </p:cNvPr>
          <p:cNvSpPr/>
          <p:nvPr/>
        </p:nvSpPr>
        <p:spPr>
          <a:xfrm>
            <a:off x="550718" y="490970"/>
            <a:ext cx="5746173" cy="1275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CAA070F-C854-4748-A0D9-1DFBC6CA4F82}"/>
              </a:ext>
            </a:extLst>
          </p:cNvPr>
          <p:cNvSpPr txBox="1"/>
          <p:nvPr/>
        </p:nvSpPr>
        <p:spPr>
          <a:xfrm>
            <a:off x="680604" y="897879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F2E25EF-05B8-3149-A32E-F399386F6E1E}"/>
              </a:ext>
            </a:extLst>
          </p:cNvPr>
          <p:cNvSpPr txBox="1"/>
          <p:nvPr/>
        </p:nvSpPr>
        <p:spPr>
          <a:xfrm>
            <a:off x="485808" y="3047953"/>
            <a:ext cx="61566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000" dirty="0"/>
              <a:t>Clustering London neighborhoods in order to recommend venues and the current average price of real estate where homebuyers can make a real estate investment. </a:t>
            </a:r>
            <a:endParaRPr lang="it-IT" sz="2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077B83F-E232-294E-B0DB-F930C3860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307" y="702648"/>
            <a:ext cx="5498456" cy="549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6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FB4F9D-4561-6F44-9694-585427A8F6CB}"/>
              </a:ext>
            </a:extLst>
          </p:cNvPr>
          <p:cNvSpPr/>
          <p:nvPr/>
        </p:nvSpPr>
        <p:spPr>
          <a:xfrm>
            <a:off x="400050" y="360650"/>
            <a:ext cx="6073486" cy="15512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D84E8B-6EDF-1C40-B949-925179A8445E}"/>
              </a:ext>
            </a:extLst>
          </p:cNvPr>
          <p:cNvSpPr/>
          <p:nvPr/>
        </p:nvSpPr>
        <p:spPr>
          <a:xfrm>
            <a:off x="550718" y="490970"/>
            <a:ext cx="5746173" cy="1275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CAA070F-C854-4748-A0D9-1DFBC6CA4F82}"/>
              </a:ext>
            </a:extLst>
          </p:cNvPr>
          <p:cNvSpPr txBox="1"/>
          <p:nvPr/>
        </p:nvSpPr>
        <p:spPr>
          <a:xfrm>
            <a:off x="680604" y="897879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Data and </a:t>
            </a:r>
            <a:r>
              <a:rPr lang="fr-FR" sz="2400" dirty="0" err="1">
                <a:solidFill>
                  <a:schemeClr val="bg1"/>
                </a:solidFill>
              </a:rPr>
              <a:t>methodology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F2E25EF-05B8-3149-A32E-F399386F6E1E}"/>
              </a:ext>
            </a:extLst>
          </p:cNvPr>
          <p:cNvSpPr txBox="1"/>
          <p:nvPr/>
        </p:nvSpPr>
        <p:spPr>
          <a:xfrm>
            <a:off x="485808" y="2318836"/>
            <a:ext cx="61566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Data:</a:t>
            </a:r>
          </a:p>
          <a:p>
            <a:endParaRPr lang="it-IT" sz="2000" dirty="0"/>
          </a:p>
          <a:p>
            <a:r>
              <a:rPr lang="en" dirty="0"/>
              <a:t>Merging data on London properties and the relative price paid data from the HM Land Registry and data on amenities and essential facilities surrounding such properties from </a:t>
            </a:r>
            <a:r>
              <a:rPr lang="en" dirty="0" err="1"/>
              <a:t>FourSquare</a:t>
            </a:r>
            <a:r>
              <a:rPr lang="en" dirty="0"/>
              <a:t> API interface.</a:t>
            </a:r>
          </a:p>
          <a:p>
            <a:endParaRPr lang="en" sz="2000" dirty="0"/>
          </a:p>
          <a:p>
            <a:r>
              <a:rPr lang="en" sz="2400" b="1" dirty="0" err="1"/>
              <a:t>Mehodology</a:t>
            </a:r>
            <a:r>
              <a:rPr lang="en" sz="2400" b="1" dirty="0"/>
              <a:t> </a:t>
            </a:r>
          </a:p>
          <a:p>
            <a:endParaRPr lang="en" sz="2000" dirty="0"/>
          </a:p>
          <a:p>
            <a:pPr marL="342900" indent="-342900">
              <a:buClr>
                <a:srgbClr val="0070C0"/>
              </a:buClr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Clr>
                <a:srgbClr val="0070C0"/>
              </a:buClr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Clr>
                <a:srgbClr val="0070C0"/>
              </a:buClr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Clr>
                <a:srgbClr val="0070C0"/>
              </a:buClr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DEC079A-12EE-F546-8836-B532C65D7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982" y="987136"/>
            <a:ext cx="5302018" cy="530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9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8">
            <a:extLst>
              <a:ext uri="{FF2B5EF4-FFF2-40B4-BE49-F238E27FC236}">
                <a16:creationId xmlns:a16="http://schemas.microsoft.com/office/drawing/2014/main" id="{A006EC00-D55B-EE40-A5D9-65B1B0D48C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81" r="-1" b="14815"/>
          <a:stretch/>
        </p:blipFill>
        <p:spPr>
          <a:xfrm>
            <a:off x="0" y="2737005"/>
            <a:ext cx="12191695" cy="4120995"/>
          </a:xfrm>
          <a:prstGeom prst="rect">
            <a:avLst/>
          </a:prstGeom>
          <a:ln w="1270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C676E5-6CAA-1E48-96B8-83D69BAB1C3A}"/>
              </a:ext>
            </a:extLst>
          </p:cNvPr>
          <p:cNvSpPr/>
          <p:nvPr/>
        </p:nvSpPr>
        <p:spPr>
          <a:xfrm>
            <a:off x="1916104" y="454169"/>
            <a:ext cx="8359486" cy="17487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1D75E6-95C1-CC4F-A107-CECF92A8E6B8}"/>
              </a:ext>
            </a:extLst>
          </p:cNvPr>
          <p:cNvSpPr/>
          <p:nvPr/>
        </p:nvSpPr>
        <p:spPr>
          <a:xfrm>
            <a:off x="2220037" y="690778"/>
            <a:ext cx="7751619" cy="1275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958CB41-B75C-A942-8C85-85B6A57C64FE}"/>
              </a:ext>
            </a:extLst>
          </p:cNvPr>
          <p:cNvSpPr txBox="1"/>
          <p:nvPr/>
        </p:nvSpPr>
        <p:spPr>
          <a:xfrm>
            <a:off x="3352646" y="1097687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K-Means clustering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42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FB4F9D-4561-6F44-9694-585427A8F6CB}"/>
              </a:ext>
            </a:extLst>
          </p:cNvPr>
          <p:cNvSpPr/>
          <p:nvPr/>
        </p:nvSpPr>
        <p:spPr>
          <a:xfrm>
            <a:off x="400050" y="360650"/>
            <a:ext cx="6073486" cy="15512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D84E8B-6EDF-1C40-B949-925179A8445E}"/>
              </a:ext>
            </a:extLst>
          </p:cNvPr>
          <p:cNvSpPr/>
          <p:nvPr/>
        </p:nvSpPr>
        <p:spPr>
          <a:xfrm>
            <a:off x="550718" y="490970"/>
            <a:ext cx="5746173" cy="1275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CAA070F-C854-4748-A0D9-1DFBC6CA4F82}"/>
              </a:ext>
            </a:extLst>
          </p:cNvPr>
          <p:cNvSpPr txBox="1"/>
          <p:nvPr/>
        </p:nvSpPr>
        <p:spPr>
          <a:xfrm>
            <a:off x="680604" y="897879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/>
                </a:solidFill>
              </a:rPr>
              <a:t>Outcome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F2E25EF-05B8-3149-A32E-F399386F6E1E}"/>
              </a:ext>
            </a:extLst>
          </p:cNvPr>
          <p:cNvSpPr txBox="1"/>
          <p:nvPr/>
        </p:nvSpPr>
        <p:spPr>
          <a:xfrm>
            <a:off x="400050" y="2042247"/>
            <a:ext cx="647832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dirty="0"/>
              <a:t>Exa</a:t>
            </a:r>
            <a:r>
              <a:rPr lang="en" dirty="0"/>
              <a:t>mination of real estates according to neighborhoods/London areas</a:t>
            </a:r>
          </a:p>
          <a:p>
            <a:endParaRPr lang="en" sz="2000" dirty="0"/>
          </a:p>
          <a:p>
            <a:pPr marL="342900" indent="-342900">
              <a:buClr>
                <a:srgbClr val="0070C0"/>
              </a:buClr>
              <a:buFont typeface="+mj-lt"/>
              <a:buAutoNum type="arabicPeriod"/>
            </a:pPr>
            <a:r>
              <a:rPr lang="en" dirty="0"/>
              <a:t>West London (</a:t>
            </a:r>
            <a:r>
              <a:rPr lang="en" dirty="0" err="1"/>
              <a:t>Notting</a:t>
            </a:r>
            <a:r>
              <a:rPr lang="en" dirty="0"/>
              <a:t> Hill, Kensington, Chelsea, Marylebone) and North-West London (</a:t>
            </a:r>
            <a:r>
              <a:rPr lang="en" dirty="0" err="1"/>
              <a:t>Hampsted</a:t>
            </a:r>
            <a:r>
              <a:rPr lang="en" dirty="0"/>
              <a:t>) might be considered highly profitable venues to purchase a real estate;</a:t>
            </a:r>
          </a:p>
          <a:p>
            <a:pPr marL="342900" indent="-342900">
              <a:buClr>
                <a:srgbClr val="0070C0"/>
              </a:buClr>
              <a:buFont typeface="+mj-lt"/>
              <a:buAutoNum type="arabicPeriod"/>
            </a:pPr>
            <a:r>
              <a:rPr lang="en" dirty="0"/>
              <a:t>South-West London (</a:t>
            </a:r>
            <a:r>
              <a:rPr lang="en" dirty="0" err="1"/>
              <a:t>Wandsworth</a:t>
            </a:r>
            <a:r>
              <a:rPr lang="en" dirty="0"/>
              <a:t>, Balham) and North-West London (</a:t>
            </a:r>
            <a:r>
              <a:rPr lang="en" dirty="0" err="1"/>
              <a:t>Isliington</a:t>
            </a:r>
            <a:r>
              <a:rPr lang="en" dirty="0"/>
              <a:t>) are arising as next future elite venues with a wide range of amenities and facilities. </a:t>
            </a:r>
          </a:p>
          <a:p>
            <a:pPr marL="342900" indent="-342900">
              <a:buClr>
                <a:srgbClr val="0070C0"/>
              </a:buClr>
              <a:buFont typeface="+mj-lt"/>
              <a:buAutoNum type="arabicPeriod"/>
            </a:pPr>
            <a:endParaRPr lang="en" dirty="0"/>
          </a:p>
          <a:p>
            <a:pPr>
              <a:buClr>
                <a:srgbClr val="0070C0"/>
              </a:buClr>
            </a:pPr>
            <a:r>
              <a:rPr lang="en" dirty="0"/>
              <a:t>Examination of real estates  by clusters</a:t>
            </a:r>
          </a:p>
          <a:p>
            <a:pPr>
              <a:buClr>
                <a:srgbClr val="0070C0"/>
              </a:buClr>
            </a:pPr>
            <a:endParaRPr lang="en" dirty="0"/>
          </a:p>
          <a:p>
            <a:pPr marL="342900" indent="-342900">
              <a:buClr>
                <a:srgbClr val="0070C0"/>
              </a:buClr>
              <a:buFont typeface="+mj-lt"/>
              <a:buAutoNum type="arabicPeriod"/>
            </a:pPr>
            <a:r>
              <a:rPr lang="en" dirty="0"/>
              <a:t>Clusters 0, 2 and 4 may target home buyers prone to live in 'green' areas with parks, waterfronts;</a:t>
            </a:r>
          </a:p>
          <a:p>
            <a:pPr marL="342900" indent="-342900">
              <a:buClr>
                <a:srgbClr val="0070C0"/>
              </a:buClr>
              <a:buFont typeface="+mj-lt"/>
              <a:buAutoNum type="arabicPeriod"/>
            </a:pPr>
            <a:r>
              <a:rPr lang="en" dirty="0"/>
              <a:t>Clusters 1 and 3 may target individuals who love pubs, theatres and soccer.</a:t>
            </a:r>
            <a:endParaRPr lang="it-IT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B5FADD6-0220-8F4E-9F86-FD2BFA2DC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837" y="1055973"/>
            <a:ext cx="4920163" cy="492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886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241</Words>
  <Application>Microsoft Macintosh PowerPoint</Application>
  <PresentationFormat>Grand écran</PresentationFormat>
  <Paragraphs>34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anthony giambarresi</dc:creator>
  <cp:lastModifiedBy>anthony giambarresi</cp:lastModifiedBy>
  <cp:revision>3</cp:revision>
  <dcterms:created xsi:type="dcterms:W3CDTF">2021-01-25T21:01:37Z</dcterms:created>
  <dcterms:modified xsi:type="dcterms:W3CDTF">2021-01-25T21:22:01Z</dcterms:modified>
</cp:coreProperties>
</file>