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0" r:id="rId1"/>
    <p:sldMasterId id="2147484109" r:id="rId2"/>
    <p:sldMasterId id="2147484092" r:id="rId3"/>
  </p:sldMasterIdLst>
  <p:notesMasterIdLst>
    <p:notesMasterId r:id="rId60"/>
  </p:notesMasterIdLst>
  <p:handoutMasterIdLst>
    <p:handoutMasterId r:id="rId61"/>
  </p:handoutMasterIdLst>
  <p:sldIdLst>
    <p:sldId id="259" r:id="rId4"/>
    <p:sldId id="286" r:id="rId5"/>
    <p:sldId id="296" r:id="rId6"/>
    <p:sldId id="309" r:id="rId7"/>
    <p:sldId id="313" r:id="rId8"/>
    <p:sldId id="277" r:id="rId9"/>
    <p:sldId id="301" r:id="rId10"/>
    <p:sldId id="308" r:id="rId11"/>
    <p:sldId id="311" r:id="rId12"/>
    <p:sldId id="283" r:id="rId13"/>
    <p:sldId id="260" r:id="rId14"/>
    <p:sldId id="292" r:id="rId15"/>
    <p:sldId id="307" r:id="rId16"/>
    <p:sldId id="300" r:id="rId17"/>
    <p:sldId id="293" r:id="rId18"/>
    <p:sldId id="282" r:id="rId19"/>
    <p:sldId id="278" r:id="rId20"/>
    <p:sldId id="312" r:id="rId21"/>
    <p:sldId id="306" r:id="rId22"/>
    <p:sldId id="279" r:id="rId23"/>
    <p:sldId id="310" r:id="rId24"/>
    <p:sldId id="270" r:id="rId25"/>
    <p:sldId id="315" r:id="rId26"/>
    <p:sldId id="305" r:id="rId27"/>
    <p:sldId id="299" r:id="rId28"/>
    <p:sldId id="298" r:id="rId29"/>
    <p:sldId id="302" r:id="rId30"/>
    <p:sldId id="303" r:id="rId31"/>
    <p:sldId id="304" r:id="rId32"/>
    <p:sldId id="294" r:id="rId33"/>
    <p:sldId id="290" r:id="rId34"/>
    <p:sldId id="271" r:id="rId35"/>
    <p:sldId id="272" r:id="rId36"/>
    <p:sldId id="273" r:id="rId37"/>
    <p:sldId id="274" r:id="rId38"/>
    <p:sldId id="262" r:id="rId39"/>
    <p:sldId id="288" r:id="rId40"/>
    <p:sldId id="280" r:id="rId41"/>
    <p:sldId id="281" r:id="rId42"/>
    <p:sldId id="295" r:id="rId43"/>
    <p:sldId id="284" r:id="rId44"/>
    <p:sldId id="261" r:id="rId45"/>
    <p:sldId id="291" r:id="rId46"/>
    <p:sldId id="316" r:id="rId47"/>
    <p:sldId id="297" r:id="rId48"/>
    <p:sldId id="314" r:id="rId49"/>
    <p:sldId id="269" r:id="rId50"/>
    <p:sldId id="263" r:id="rId51"/>
    <p:sldId id="275" r:id="rId52"/>
    <p:sldId id="287" r:id="rId53"/>
    <p:sldId id="268" r:id="rId54"/>
    <p:sldId id="276" r:id="rId55"/>
    <p:sldId id="264" r:id="rId56"/>
    <p:sldId id="266" r:id="rId57"/>
    <p:sldId id="267" r:id="rId58"/>
    <p:sldId id="28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C853"/>
    <a:srgbClr val="F9C523"/>
    <a:srgbClr val="F2C570"/>
    <a:srgbClr val="00B8E1"/>
    <a:srgbClr val="9D739E"/>
    <a:srgbClr val="F0E9EE"/>
    <a:srgbClr val="DEE2EA"/>
    <a:srgbClr val="E8DEE6"/>
    <a:srgbClr val="CAC2C8"/>
    <a:srgbClr val="00A3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86418"/>
  </p:normalViewPr>
  <p:slideViewPr>
    <p:cSldViewPr snapToGrid="0" snapToObjects="1">
      <p:cViewPr varScale="1">
        <p:scale>
          <a:sx n="72" d="100"/>
          <a:sy n="72" d="100"/>
        </p:scale>
        <p:origin x="540"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CH"/>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0D7-4B7F-90FD-7371C9C53D39}"/>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0D7-4B7F-90FD-7371C9C53D39}"/>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0D7-4B7F-90FD-7371C9C53D39}"/>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H"/>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H"/>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H"/>
        </a:p>
      </c:txPr>
    </c:legend>
    <c:plotVisOnly val="1"/>
    <c:dispBlanksAs val="gap"/>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11/20/2020</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551F6536-074C-7C47-ADA5-29478494173A}" type="slidenum">
              <a:rPr lang="en-US" smtClean="0"/>
              <a:t>1</a:t>
            </a:fld>
            <a:endParaRPr lang="en-US"/>
          </a:p>
        </p:txBody>
      </p:sp>
    </p:spTree>
    <p:extLst>
      <p:ext uri="{BB962C8B-B14F-4D97-AF65-F5344CB8AC3E}">
        <p14:creationId xmlns:p14="http://schemas.microsoft.com/office/powerpoint/2010/main" val="3517164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551F6536-074C-7C47-ADA5-29478494173A}" type="slidenum">
              <a:rPr lang="en-US" smtClean="0"/>
              <a:t>2</a:t>
            </a:fld>
            <a:endParaRPr lang="en-US"/>
          </a:p>
        </p:txBody>
      </p:sp>
    </p:spTree>
    <p:extLst>
      <p:ext uri="{BB962C8B-B14F-4D97-AF65-F5344CB8AC3E}">
        <p14:creationId xmlns:p14="http://schemas.microsoft.com/office/powerpoint/2010/main" val="235482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551F6536-074C-7C47-ADA5-29478494173A}" type="slidenum">
              <a:rPr lang="en-US" smtClean="0"/>
              <a:t>10</a:t>
            </a:fld>
            <a:endParaRPr lang="en-US"/>
          </a:p>
        </p:txBody>
      </p:sp>
    </p:spTree>
    <p:extLst>
      <p:ext uri="{BB962C8B-B14F-4D97-AF65-F5344CB8AC3E}">
        <p14:creationId xmlns:p14="http://schemas.microsoft.com/office/powerpoint/2010/main" val="360224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CH" dirty="0"/>
          </a:p>
        </p:txBody>
      </p:sp>
      <p:sp>
        <p:nvSpPr>
          <p:cNvPr id="4" name="Foliennummernplatzhalter 3"/>
          <p:cNvSpPr>
            <a:spLocks noGrp="1"/>
          </p:cNvSpPr>
          <p:nvPr>
            <p:ph type="sldNum" sz="quarter" idx="5"/>
          </p:nvPr>
        </p:nvSpPr>
        <p:spPr/>
        <p:txBody>
          <a:bodyPr/>
          <a:lstStyle/>
          <a:p>
            <a:fld id="{551F6536-074C-7C47-ADA5-29478494173A}" type="slidenum">
              <a:rPr lang="en-US" smtClean="0"/>
              <a:t>51</a:t>
            </a:fld>
            <a:endParaRPr lang="en-US"/>
          </a:p>
        </p:txBody>
      </p:sp>
    </p:spTree>
    <p:extLst>
      <p:ext uri="{BB962C8B-B14F-4D97-AF65-F5344CB8AC3E}">
        <p14:creationId xmlns:p14="http://schemas.microsoft.com/office/powerpoint/2010/main" val="147334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20 November 2020</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20 November 2020</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 y="1213695"/>
            <a:ext cx="12501966" cy="939125"/>
          </a:xfrm>
        </p:spPr>
        <p:txBody>
          <a:bodyPr/>
          <a:lstStyle/>
          <a:p>
            <a:pPr algn="ctr"/>
            <a:r>
              <a:rPr lang="de-CH" dirty="0"/>
              <a:t>TOURISM PLANNING &amp; MARKET PRESENCE</a:t>
            </a:r>
            <a:br>
              <a:rPr lang="de-CH" dirty="0"/>
            </a:br>
            <a:br>
              <a:rPr lang="de-CH" dirty="0"/>
            </a:br>
            <a:r>
              <a:rPr lang="de-CH" dirty="0"/>
              <a:t>with special emphasis on post-</a:t>
            </a:r>
            <a:br>
              <a:rPr lang="de-CH" dirty="0"/>
            </a:br>
            <a:r>
              <a:rPr lang="de-CH" dirty="0"/>
              <a:t>Sars-CoV-2/COVID-19 recovery</a:t>
            </a:r>
          </a:p>
        </p:txBody>
      </p:sp>
      <p:sp>
        <p:nvSpPr>
          <p:cNvPr id="5" name="Date Placeholder 4"/>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6" name="Footer Placeholder 5"/>
          <p:cNvSpPr>
            <a:spLocks noGrp="1"/>
          </p:cNvSpPr>
          <p:nvPr>
            <p:ph type="ftr" sz="quarter" idx="11"/>
          </p:nvPr>
        </p:nvSpPr>
        <p:spPr/>
        <p:txBody>
          <a:bodyPr/>
          <a:lstStyle/>
          <a:p>
            <a:r>
              <a:rPr lang="en-US" dirty="0" err="1"/>
              <a:t>Giampiero</a:t>
            </a:r>
            <a:r>
              <a:rPr lang="en-US" dirty="0"/>
              <a:t> Di Battista</a:t>
            </a:r>
          </a:p>
        </p:txBody>
      </p:sp>
      <p:sp>
        <p:nvSpPr>
          <p:cNvPr id="7" name="Slide Number Placeholder 6"/>
          <p:cNvSpPr>
            <a:spLocks noGrp="1"/>
          </p:cNvSpPr>
          <p:nvPr>
            <p:ph type="sldNum" sz="quarter" idx="12"/>
          </p:nvPr>
        </p:nvSpPr>
        <p:spPr/>
        <p:txBody>
          <a:bodyPr/>
          <a:lstStyle/>
          <a:p>
            <a:fld id="{437794D7-DC86-9A4E-9C9F-0B324FE8876A}" type="slidenum">
              <a:rPr lang="en-US" smtClean="0"/>
              <a:pPr/>
              <a:t>1</a:t>
            </a:fld>
            <a:endParaRPr lang="en-US" dirty="0"/>
          </a:p>
        </p:txBody>
      </p:sp>
    </p:spTree>
    <p:extLst>
      <p:ext uri="{BB962C8B-B14F-4D97-AF65-F5344CB8AC3E}">
        <p14:creationId xmlns:p14="http://schemas.microsoft.com/office/powerpoint/2010/main" val="427380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3F2A10C-4366-4BA1-9F20-F50C483561C5}"/>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58217FB2-C54E-4DF8-8CB2-8C33D1E1216F}"/>
              </a:ext>
            </a:extLst>
          </p:cNvPr>
          <p:cNvSpPr>
            <a:spLocks noGrp="1"/>
          </p:cNvSpPr>
          <p:nvPr>
            <p:ph type="ftr" sz="quarter" idx="11"/>
          </p:nvPr>
        </p:nvSpPr>
        <p:spPr/>
        <p:txBody>
          <a:bodyPr/>
          <a:lstStyle/>
          <a:p>
            <a:r>
              <a:rPr lang="en-US"/>
              <a:t>Gianpiero Di Battista</a:t>
            </a:r>
            <a:endParaRPr lang="en-US" dirty="0"/>
          </a:p>
        </p:txBody>
      </p:sp>
      <p:sp>
        <p:nvSpPr>
          <p:cNvPr id="5" name="Foliennummernplatzhalter 4">
            <a:extLst>
              <a:ext uri="{FF2B5EF4-FFF2-40B4-BE49-F238E27FC236}">
                <a16:creationId xmlns:a16="http://schemas.microsoft.com/office/drawing/2014/main" id="{4CE1D850-64B1-4B21-B446-A5A0DF64554C}"/>
              </a:ext>
            </a:extLst>
          </p:cNvPr>
          <p:cNvSpPr>
            <a:spLocks noGrp="1"/>
          </p:cNvSpPr>
          <p:nvPr>
            <p:ph type="sldNum" sz="quarter" idx="12"/>
          </p:nvPr>
        </p:nvSpPr>
        <p:spPr/>
        <p:txBody>
          <a:bodyPr/>
          <a:lstStyle/>
          <a:p>
            <a:fld id="{437794D7-DC86-9A4E-9C9F-0B324FE8876A}" type="slidenum">
              <a:rPr lang="en-US" smtClean="0"/>
              <a:pPr/>
              <a:t>10</a:t>
            </a:fld>
            <a:endParaRPr lang="en-US" dirty="0"/>
          </a:p>
        </p:txBody>
      </p:sp>
      <p:sp>
        <p:nvSpPr>
          <p:cNvPr id="6" name="Content Placeholder 2">
            <a:extLst>
              <a:ext uri="{FF2B5EF4-FFF2-40B4-BE49-F238E27FC236}">
                <a16:creationId xmlns:a16="http://schemas.microsoft.com/office/drawing/2014/main" id="{78716BA2-3790-4796-BC75-A66555A4141C}"/>
              </a:ext>
            </a:extLst>
          </p:cNvPr>
          <p:cNvSpPr txBox="1">
            <a:spLocks/>
          </p:cNvSpPr>
          <p:nvPr/>
        </p:nvSpPr>
        <p:spPr>
          <a:xfrm>
            <a:off x="0" y="858293"/>
            <a:ext cx="1214247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Domestic vs. International Tourists</a:t>
            </a:r>
          </a:p>
          <a:p>
            <a:r>
              <a:rPr lang="en-US" sz="2500" b="1" dirty="0">
                <a:latin typeface="Zona Pro Bold" panose="02010803040002020004" pitchFamily="50" charset="0"/>
              </a:rPr>
              <a:t>The governments will grow their tourism departments to strengthen the necessary tourism infrastructure, extending opening hours of museums etc. and to encourage visitor-arrivals and -expenditures. </a:t>
            </a:r>
          </a:p>
          <a:p>
            <a:r>
              <a:rPr lang="en-US" sz="2500" b="1" dirty="0">
                <a:latin typeface="Zona Pro Bold" panose="02010803040002020004" pitchFamily="50" charset="0"/>
              </a:rPr>
              <a:t>The national travelers cannot compensate for the foregone revenues generated by foreign travelers, like the Asian tourists. Domestic travelers contribute to the (partial) stabilization of the hospitality firms. In the UK, nationals visit the UK beaches (Brighton, Bournemouth, Cornwall). If the partial lockdown continues the domestic tourists will visit the beach resorts also in winter, as they cannot fly to distant resorts. </a:t>
            </a:r>
          </a:p>
          <a:p>
            <a:r>
              <a:rPr lang="en-US" sz="2500" b="1" dirty="0">
                <a:latin typeface="Zona Pro Bold" panose="02010803040002020004" pitchFamily="50" charset="0"/>
              </a:rPr>
              <a:t>Especially European cities will suffer from the reduction of foreign tourists. City hotels depend on open airports, big airplanes and big events. City hotels will only recover, when intercontinental travelers return to Europe.</a:t>
            </a:r>
          </a:p>
        </p:txBody>
      </p:sp>
      <p:sp>
        <p:nvSpPr>
          <p:cNvPr id="7" name="Titel 1">
            <a:extLst>
              <a:ext uri="{FF2B5EF4-FFF2-40B4-BE49-F238E27FC236}">
                <a16:creationId xmlns:a16="http://schemas.microsoft.com/office/drawing/2014/main" id="{94E5612B-09DC-458F-AC86-4E24A4A586FB}"/>
              </a:ext>
            </a:extLst>
          </p:cNvPr>
          <p:cNvSpPr txBox="1">
            <a:spLocks/>
          </p:cNvSpPr>
          <p:nvPr/>
        </p:nvSpPr>
        <p:spPr>
          <a:xfrm>
            <a:off x="3138139" y="378264"/>
            <a:ext cx="9004331"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500" dirty="0"/>
              <a:t>TOURISM PLANNING &amp; MARKET PRESENCE</a:t>
            </a:r>
            <a:endParaRPr lang="en-CH" sz="3500" dirty="0"/>
          </a:p>
        </p:txBody>
      </p:sp>
      <p:pic>
        <p:nvPicPr>
          <p:cNvPr id="8" name="Grafik 7" descr="Ein Bild, das Gebäude, draußen, alt, groß enthält.&#10;&#10;Automatisch generierte Beschreibung">
            <a:extLst>
              <a:ext uri="{FF2B5EF4-FFF2-40B4-BE49-F238E27FC236}">
                <a16:creationId xmlns:a16="http://schemas.microsoft.com/office/drawing/2014/main" id="{5E89C192-233C-40E3-B6A0-9EA2B2F91970}"/>
              </a:ext>
            </a:extLst>
          </p:cNvPr>
          <p:cNvPicPr>
            <a:picLocks noChangeAspect="1"/>
          </p:cNvPicPr>
          <p:nvPr/>
        </p:nvPicPr>
        <p:blipFill>
          <a:blip r:embed="rId3"/>
          <a:stretch>
            <a:fillRect/>
          </a:stretch>
        </p:blipFill>
        <p:spPr>
          <a:xfrm>
            <a:off x="8610600" y="5273954"/>
            <a:ext cx="3581401" cy="1544621"/>
          </a:xfrm>
          <a:prstGeom prst="rect">
            <a:avLst/>
          </a:prstGeom>
        </p:spPr>
      </p:pic>
      <p:sp>
        <p:nvSpPr>
          <p:cNvPr id="9" name="Content Placeholder 2">
            <a:extLst>
              <a:ext uri="{FF2B5EF4-FFF2-40B4-BE49-F238E27FC236}">
                <a16:creationId xmlns:a16="http://schemas.microsoft.com/office/drawing/2014/main" id="{4DC288A4-FD11-422A-901B-3DD7F1FE57B2}"/>
              </a:ext>
            </a:extLst>
          </p:cNvPr>
          <p:cNvSpPr txBox="1">
            <a:spLocks/>
          </p:cNvSpPr>
          <p:nvPr/>
        </p:nvSpPr>
        <p:spPr>
          <a:xfrm>
            <a:off x="-1577267" y="4497803"/>
            <a:ext cx="7687159" cy="2177512"/>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500" b="1" dirty="0">
              <a:latin typeface="Zona Pro Bold" panose="02010803040002020004" pitchFamily="50" charset="0"/>
            </a:endParaRPr>
          </a:p>
        </p:txBody>
      </p:sp>
    </p:spTree>
    <p:extLst>
      <p:ext uri="{BB962C8B-B14F-4D97-AF65-F5344CB8AC3E}">
        <p14:creationId xmlns:p14="http://schemas.microsoft.com/office/powerpoint/2010/main" val="337481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Giampiero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11</a:t>
            </a:fld>
            <a:endParaRPr lang="en-US" dirty="0"/>
          </a:p>
        </p:txBody>
      </p:sp>
      <p:sp>
        <p:nvSpPr>
          <p:cNvPr id="8" name="Title 1">
            <a:extLst>
              <a:ext uri="{FF2B5EF4-FFF2-40B4-BE49-F238E27FC236}">
                <a16:creationId xmlns:a16="http://schemas.microsoft.com/office/drawing/2014/main" id="{CC5A087E-B22B-41F2-B782-33F86DEB38DE}"/>
              </a:ext>
            </a:extLst>
          </p:cNvPr>
          <p:cNvSpPr txBox="1">
            <a:spLocks/>
          </p:cNvSpPr>
          <p:nvPr/>
        </p:nvSpPr>
        <p:spPr>
          <a:xfrm>
            <a:off x="3246663" y="366183"/>
            <a:ext cx="8945338"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700" dirty="0">
                <a:latin typeface="Zona Pro Bold" panose="02010803040002020004"/>
              </a:rPr>
              <a:t>TOURISM PLANNING &amp; MARKET PRESENCE </a:t>
            </a:r>
          </a:p>
        </p:txBody>
      </p:sp>
      <p:sp>
        <p:nvSpPr>
          <p:cNvPr id="7" name="Content Placeholder 2">
            <a:extLst>
              <a:ext uri="{FF2B5EF4-FFF2-40B4-BE49-F238E27FC236}">
                <a16:creationId xmlns:a16="http://schemas.microsoft.com/office/drawing/2014/main" id="{2F9E2049-1C72-48E6-A8C9-4AE4894E09F4}"/>
              </a:ext>
            </a:extLst>
          </p:cNvPr>
          <p:cNvSpPr txBox="1">
            <a:spLocks/>
          </p:cNvSpPr>
          <p:nvPr/>
        </p:nvSpPr>
        <p:spPr>
          <a:xfrm>
            <a:off x="0" y="835745"/>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b="1" u="sng" dirty="0">
                <a:latin typeface="Zona Pro Bold" panose="02010803040002020004" pitchFamily="50" charset="0"/>
              </a:rPr>
              <a:t>Domestic vs. International Tourists</a:t>
            </a:r>
          </a:p>
          <a:p>
            <a:r>
              <a:rPr lang="en-US" sz="2200" b="1" dirty="0">
                <a:latin typeface="Zona Pro Bold" panose="02010803040002020004" pitchFamily="50" charset="0"/>
              </a:rPr>
              <a:t>Then the big European cities will be visited again and room nights booked. If tourists take intercontinental flights to Europe again, they have to visit Rome.</a:t>
            </a:r>
            <a:endParaRPr lang="en-CH" sz="2200" dirty="0"/>
          </a:p>
          <a:p>
            <a:r>
              <a:rPr lang="en-US" sz="2200" b="1" dirty="0">
                <a:latin typeface="Zona Pro Bold" panose="02010803040002020004" pitchFamily="50" charset="0"/>
              </a:rPr>
              <a:t>International distributors, Online Travel Agencies (OTAs), like Sabre Hospitality Solutions, </a:t>
            </a:r>
            <a:r>
              <a:rPr lang="en-US" sz="2200" b="1" dirty="0" err="1">
                <a:latin typeface="Zona Pro Bold" panose="02010803040002020004" pitchFamily="50" charset="0"/>
              </a:rPr>
              <a:t>Interhome</a:t>
            </a:r>
            <a:r>
              <a:rPr lang="en-US" sz="2200" b="1" dirty="0">
                <a:latin typeface="Zona Pro Bold" panose="02010803040002020004" pitchFamily="50" charset="0"/>
              </a:rPr>
              <a:t>, </a:t>
            </a:r>
            <a:r>
              <a:rPr lang="en-US" sz="2200" b="1" dirty="0" err="1">
                <a:latin typeface="Zona Pro Bold" panose="02010803040002020004" pitchFamily="50" charset="0"/>
              </a:rPr>
              <a:t>AirBnB</a:t>
            </a:r>
            <a:r>
              <a:rPr lang="en-US" sz="2200" b="1" dirty="0">
                <a:latin typeface="Zona Pro Bold" panose="02010803040002020004" pitchFamily="50" charset="0"/>
              </a:rPr>
              <a:t>, Booking.com, Expedia Group, </a:t>
            </a:r>
            <a:r>
              <a:rPr lang="en-US" sz="2200" b="1" dirty="0" err="1">
                <a:latin typeface="Zona Pro Bold" panose="02010803040002020004" pitchFamily="50" charset="0"/>
              </a:rPr>
              <a:t>Tripadvisor</a:t>
            </a:r>
            <a:r>
              <a:rPr lang="en-US" sz="2200" b="1" dirty="0">
                <a:latin typeface="Zona Pro Bold" panose="02010803040002020004" pitchFamily="50" charset="0"/>
              </a:rPr>
              <a:t>, and Trivago, HRS can give exposure to global markets via </a:t>
            </a:r>
            <a:r>
              <a:rPr lang="en-US" sz="2200" b="1" u="sng" dirty="0" err="1">
                <a:latin typeface="Zona Pro Bold" panose="02010803040002020004" pitchFamily="50" charset="0"/>
              </a:rPr>
              <a:t>cooperations</a:t>
            </a:r>
            <a:r>
              <a:rPr lang="en-US" sz="2200" b="1" dirty="0">
                <a:latin typeface="Zona Pro Bold" panose="02010803040002020004" pitchFamily="50" charset="0"/>
              </a:rPr>
              <a:t> and </a:t>
            </a:r>
            <a:r>
              <a:rPr lang="en-US" sz="2200" b="1" u="sng" dirty="0">
                <a:latin typeface="Zona Pro Bold" panose="02010803040002020004" pitchFamily="50" charset="0"/>
              </a:rPr>
              <a:t>networking</a:t>
            </a:r>
            <a:r>
              <a:rPr lang="en-US" sz="2200" b="1" dirty="0">
                <a:latin typeface="Zona Pro Bold" panose="02010803040002020004" pitchFamily="50" charset="0"/>
              </a:rPr>
              <a:t>. That way unique travel product, including, comfort, attractions, experiences, and escape from working pressure, can be offered online to potential clients worldwide. Even Google, Amazon, Alibaba, Facebook could enter the tourism market with their access to their clients. Every independent hotel should seek access to these international distributors.</a:t>
            </a:r>
          </a:p>
          <a:p>
            <a:r>
              <a:rPr lang="en-US" sz="2200" b="1" dirty="0">
                <a:latin typeface="Zona Pro Bold" panose="02010803040002020004" pitchFamily="50" charset="0"/>
              </a:rPr>
              <a:t>Since the financial flexibility of many governments has become limited after the COVID-19 emergency crisis, the hospitality firm needs to be creative. It is necessary to have an interesting website (digital showroom with stories from the company or information about the offering, all in mobile phone format) and connect with international distributors, as hospitality firms depend on foreign markets. </a:t>
            </a:r>
          </a:p>
        </p:txBody>
      </p:sp>
    </p:spTree>
    <p:extLst>
      <p:ext uri="{BB962C8B-B14F-4D97-AF65-F5344CB8AC3E}">
        <p14:creationId xmlns:p14="http://schemas.microsoft.com/office/powerpoint/2010/main" val="398034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3037C-35F4-43A7-B170-C66DD6F095A9}"/>
              </a:ext>
            </a:extLst>
          </p:cNvPr>
          <p:cNvSpPr>
            <a:spLocks noGrp="1"/>
          </p:cNvSpPr>
          <p:nvPr>
            <p:ph type="title"/>
          </p:nvPr>
        </p:nvSpPr>
        <p:spPr>
          <a:xfrm>
            <a:off x="3166082" y="486143"/>
            <a:ext cx="10515600" cy="1257300"/>
          </a:xfrm>
        </p:spPr>
        <p:txBody>
          <a:bodyPr/>
          <a:lstStyle/>
          <a:p>
            <a:r>
              <a:rPr lang="de-CH" sz="3800" dirty="0">
                <a:latin typeface="Zona Pro Bold" panose="02010803040002020004"/>
              </a:rPr>
              <a:t>TOURISM PLANNING &amp; MARKET PRESENCE </a:t>
            </a:r>
            <a:br>
              <a:rPr lang="de-CH" sz="3800" dirty="0">
                <a:latin typeface="Zona Pro Bold" panose="02010803040002020004"/>
              </a:rPr>
            </a:br>
            <a:endParaRPr lang="de-CH" sz="3800" dirty="0"/>
          </a:p>
        </p:txBody>
      </p:sp>
      <p:sp>
        <p:nvSpPr>
          <p:cNvPr id="3" name="Datumsplatzhalter 2">
            <a:extLst>
              <a:ext uri="{FF2B5EF4-FFF2-40B4-BE49-F238E27FC236}">
                <a16:creationId xmlns:a16="http://schemas.microsoft.com/office/drawing/2014/main" id="{D70CB247-5025-4694-8AA3-DBE24CBFBC42}"/>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BC504D4D-A874-47B5-A6AC-A2A4D1EC1AEC}"/>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38841487-8F7A-4C77-ACF6-E7D32D20A101}"/>
              </a:ext>
            </a:extLst>
          </p:cNvPr>
          <p:cNvSpPr>
            <a:spLocks noGrp="1"/>
          </p:cNvSpPr>
          <p:nvPr>
            <p:ph type="sldNum" sz="quarter" idx="12"/>
          </p:nvPr>
        </p:nvSpPr>
        <p:spPr/>
        <p:txBody>
          <a:bodyPr/>
          <a:lstStyle/>
          <a:p>
            <a:fld id="{437794D7-DC86-9A4E-9C9F-0B324FE8876A}" type="slidenum">
              <a:rPr lang="en-US" smtClean="0"/>
              <a:pPr/>
              <a:t>12</a:t>
            </a:fld>
            <a:endParaRPr lang="en-US" dirty="0"/>
          </a:p>
        </p:txBody>
      </p:sp>
      <p:sp>
        <p:nvSpPr>
          <p:cNvPr id="7" name="Content Placeholder 2">
            <a:extLst>
              <a:ext uri="{FF2B5EF4-FFF2-40B4-BE49-F238E27FC236}">
                <a16:creationId xmlns:a16="http://schemas.microsoft.com/office/drawing/2014/main" id="{94859E91-683B-49A2-8EAC-F472CC7DE60A}"/>
              </a:ext>
            </a:extLst>
          </p:cNvPr>
          <p:cNvSpPr txBox="1">
            <a:spLocks/>
          </p:cNvSpPr>
          <p:nvPr/>
        </p:nvSpPr>
        <p:spPr>
          <a:xfrm>
            <a:off x="0" y="870211"/>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700" b="1" u="sng" dirty="0">
                <a:latin typeface="Zona Pro Bold" panose="02010803040002020004" pitchFamily="50" charset="0"/>
              </a:rPr>
              <a:t>Domestic vs. International Tourists</a:t>
            </a:r>
          </a:p>
          <a:p>
            <a:r>
              <a:rPr lang="en-US" sz="2700" b="1" dirty="0">
                <a:latin typeface="Zona Pro Bold" panose="02010803040002020004" pitchFamily="50" charset="0"/>
              </a:rPr>
              <a:t>The domestic middle class will probably opt for low budget hotels as they have been severely hit by the recent medical and economic crisis. In the airline industry the low-cost airlines will benefit first from the reopening of the economy. </a:t>
            </a:r>
          </a:p>
          <a:p>
            <a:r>
              <a:rPr lang="en-US" sz="2700" b="1" dirty="0">
                <a:latin typeface="Zona Pro Bold" panose="02010803040002020004" pitchFamily="50" charset="0"/>
              </a:rPr>
              <a:t>Regionally, a cooperation between neighboring (mountain) regions can bring some savings similar to a merger between two firms.</a:t>
            </a:r>
          </a:p>
          <a:p>
            <a:r>
              <a:rPr lang="en-US" sz="2700" b="1" dirty="0">
                <a:latin typeface="Zona Pro Bold" panose="02010803040002020004" pitchFamily="50" charset="0"/>
              </a:rPr>
              <a:t>The government will provide the support for the essential modernization/ renovation of the hotels and of all other tourism suppliers. As the majority of tourism suppliers are small and medium sized (unlike the big hotel chains), the state help and state investment is very welcome.</a:t>
            </a:r>
          </a:p>
          <a:p>
            <a:r>
              <a:rPr lang="en-US" sz="2700" b="1" dirty="0">
                <a:latin typeface="Zona Pro Bold" panose="02010803040002020004" pitchFamily="50" charset="0"/>
              </a:rPr>
              <a:t>Vouchers to do domestic vacation trips have become valid gifts.</a:t>
            </a:r>
            <a:endParaRPr lang="en-CH" sz="2700" dirty="0"/>
          </a:p>
        </p:txBody>
      </p:sp>
    </p:spTree>
    <p:extLst>
      <p:ext uri="{BB962C8B-B14F-4D97-AF65-F5344CB8AC3E}">
        <p14:creationId xmlns:p14="http://schemas.microsoft.com/office/powerpoint/2010/main" val="292519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4F3F15-5CD7-4540-953B-C2F3CD8723C4}"/>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5DBA712B-A14D-4C0C-A6E4-03C26753A37A}"/>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2C884C4C-4365-44D0-8789-0351891E2F2C}"/>
              </a:ext>
            </a:extLst>
          </p:cNvPr>
          <p:cNvSpPr>
            <a:spLocks noGrp="1"/>
          </p:cNvSpPr>
          <p:nvPr>
            <p:ph type="sldNum" sz="quarter" idx="12"/>
          </p:nvPr>
        </p:nvSpPr>
        <p:spPr/>
        <p:txBody>
          <a:bodyPr/>
          <a:lstStyle/>
          <a:p>
            <a:fld id="{437794D7-DC86-9A4E-9C9F-0B324FE8876A}" type="slidenum">
              <a:rPr lang="en-US" smtClean="0"/>
              <a:pPr/>
              <a:t>13</a:t>
            </a:fld>
            <a:endParaRPr lang="en-US" dirty="0"/>
          </a:p>
        </p:txBody>
      </p:sp>
      <p:sp>
        <p:nvSpPr>
          <p:cNvPr id="9" name="Content Placeholder 2">
            <a:extLst>
              <a:ext uri="{FF2B5EF4-FFF2-40B4-BE49-F238E27FC236}">
                <a16:creationId xmlns:a16="http://schemas.microsoft.com/office/drawing/2014/main" id="{74F4FA52-4257-49D9-B3BA-F98F0CACC63D}"/>
              </a:ext>
            </a:extLst>
          </p:cNvPr>
          <p:cNvSpPr txBox="1">
            <a:spLocks/>
          </p:cNvSpPr>
          <p:nvPr/>
        </p:nvSpPr>
        <p:spPr>
          <a:xfrm>
            <a:off x="0" y="870211"/>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700" b="1" u="sng" dirty="0">
                <a:latin typeface="Zona Pro Bold" panose="02010803040002020004" pitchFamily="50" charset="0"/>
              </a:rPr>
              <a:t>Domestic vs. International Tourists</a:t>
            </a:r>
          </a:p>
          <a:p>
            <a:r>
              <a:rPr lang="en-US" sz="2700" b="1" dirty="0">
                <a:latin typeface="Zona Pro Bold" panose="02010803040002020004" pitchFamily="50" charset="0"/>
              </a:rPr>
              <a:t>During lockdown/social distancing, employ tourist guides normally busy with foreign tourists in domestic sectors that require more workers to comply with social distancing (small group teaching at schools for example).</a:t>
            </a:r>
          </a:p>
          <a:p>
            <a:r>
              <a:rPr lang="en-US" sz="2700" b="1" dirty="0">
                <a:latin typeface="Zona Pro Bold" panose="02010803040002020004" pitchFamily="50" charset="0"/>
              </a:rPr>
              <a:t>The need to travel to distant places will remain. Tourism is based on getting to know foreign places and cultures. </a:t>
            </a:r>
          </a:p>
          <a:p>
            <a:r>
              <a:rPr lang="en-US" sz="2700" b="1" dirty="0">
                <a:latin typeface="Zona Pro Bold" panose="02010803040002020004" pitchFamily="50" charset="0"/>
              </a:rPr>
              <a:t>Domestic tourism and local food is important to counterbalance </a:t>
            </a:r>
            <a:r>
              <a:rPr lang="en-US" sz="2700" b="1">
                <a:latin typeface="Zona Pro Bold" panose="02010803040002020004" pitchFamily="50" charset="0"/>
              </a:rPr>
              <a:t>(worldwide) digitization</a:t>
            </a:r>
            <a:r>
              <a:rPr lang="en-US" sz="2700" b="1" dirty="0">
                <a:latin typeface="Zona Pro Bold" panose="02010803040002020004" pitchFamily="50" charset="0"/>
              </a:rPr>
              <a:t>. </a:t>
            </a:r>
          </a:p>
          <a:p>
            <a:endParaRPr lang="en-CH" sz="2700" dirty="0"/>
          </a:p>
        </p:txBody>
      </p:sp>
      <p:sp>
        <p:nvSpPr>
          <p:cNvPr id="10" name="Titel 1">
            <a:extLst>
              <a:ext uri="{FF2B5EF4-FFF2-40B4-BE49-F238E27FC236}">
                <a16:creationId xmlns:a16="http://schemas.microsoft.com/office/drawing/2014/main" id="{75800A73-0936-4CBC-89C3-44C6B23D8A57}"/>
              </a:ext>
            </a:extLst>
          </p:cNvPr>
          <p:cNvSpPr>
            <a:spLocks noGrp="1"/>
          </p:cNvSpPr>
          <p:nvPr>
            <p:ph type="title"/>
          </p:nvPr>
        </p:nvSpPr>
        <p:spPr>
          <a:xfrm>
            <a:off x="3166082" y="486143"/>
            <a:ext cx="10515600" cy="1257300"/>
          </a:xfrm>
        </p:spPr>
        <p:txBody>
          <a:bodyPr/>
          <a:lstStyle/>
          <a:p>
            <a:r>
              <a:rPr lang="de-CH" sz="3800" dirty="0">
                <a:latin typeface="Zona Pro Bold" panose="02010803040002020004"/>
              </a:rPr>
              <a:t>TOURISM PLANNING &amp; MARKET PRESENCE </a:t>
            </a:r>
            <a:br>
              <a:rPr lang="de-CH" sz="3800" dirty="0">
                <a:latin typeface="Zona Pro Bold" panose="02010803040002020004"/>
              </a:rPr>
            </a:br>
            <a:endParaRPr lang="de-CH" sz="3800" dirty="0"/>
          </a:p>
        </p:txBody>
      </p:sp>
    </p:spTree>
    <p:extLst>
      <p:ext uri="{BB962C8B-B14F-4D97-AF65-F5344CB8AC3E}">
        <p14:creationId xmlns:p14="http://schemas.microsoft.com/office/powerpoint/2010/main" val="62770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D8866B-A687-4FD2-945A-371DE8A9A5CD}"/>
              </a:ext>
            </a:extLst>
          </p:cNvPr>
          <p:cNvSpPr>
            <a:spLocks noGrp="1"/>
          </p:cNvSpPr>
          <p:nvPr>
            <p:ph type="title"/>
          </p:nvPr>
        </p:nvSpPr>
        <p:spPr>
          <a:xfrm>
            <a:off x="3119587" y="517256"/>
            <a:ext cx="10515600" cy="1257300"/>
          </a:xfrm>
        </p:spPr>
        <p:txBody>
          <a:bodyPr/>
          <a:lstStyle/>
          <a:p>
            <a:r>
              <a:rPr lang="de-CH" sz="3800" dirty="0">
                <a:latin typeface="Zona Pro Bold" panose="02010803040002020004"/>
              </a:rPr>
              <a:t>TOURISM PLANNING &amp; MARKET PRESENCE</a:t>
            </a:r>
            <a:endParaRPr lang="de-CH" sz="3800" dirty="0"/>
          </a:p>
        </p:txBody>
      </p:sp>
      <p:sp>
        <p:nvSpPr>
          <p:cNvPr id="3" name="Datumsplatzhalter 2">
            <a:extLst>
              <a:ext uri="{FF2B5EF4-FFF2-40B4-BE49-F238E27FC236}">
                <a16:creationId xmlns:a16="http://schemas.microsoft.com/office/drawing/2014/main" id="{3AC2737B-B5B4-42F1-A638-00CD1DF9D88A}"/>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793AC792-101C-4E5C-9DE2-DAEE572C2FD2}"/>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C5514E2D-585E-43FF-B61F-1F9FAD99DE6D}"/>
              </a:ext>
            </a:extLst>
          </p:cNvPr>
          <p:cNvSpPr>
            <a:spLocks noGrp="1"/>
          </p:cNvSpPr>
          <p:nvPr>
            <p:ph type="sldNum" sz="quarter" idx="12"/>
          </p:nvPr>
        </p:nvSpPr>
        <p:spPr/>
        <p:txBody>
          <a:bodyPr/>
          <a:lstStyle/>
          <a:p>
            <a:fld id="{437794D7-DC86-9A4E-9C9F-0B324FE8876A}" type="slidenum">
              <a:rPr lang="en-US" smtClean="0"/>
              <a:pPr/>
              <a:t>14</a:t>
            </a:fld>
            <a:endParaRPr lang="en-US" dirty="0"/>
          </a:p>
        </p:txBody>
      </p:sp>
      <p:sp>
        <p:nvSpPr>
          <p:cNvPr id="6" name="Content Placeholder 2">
            <a:extLst>
              <a:ext uri="{FF2B5EF4-FFF2-40B4-BE49-F238E27FC236}">
                <a16:creationId xmlns:a16="http://schemas.microsoft.com/office/drawing/2014/main" id="{DC94C530-2816-484C-86EC-AACD6EE76C7A}"/>
              </a:ext>
            </a:extLst>
          </p:cNvPr>
          <p:cNvSpPr txBox="1">
            <a:spLocks/>
          </p:cNvSpPr>
          <p:nvPr/>
        </p:nvSpPr>
        <p:spPr>
          <a:xfrm>
            <a:off x="0" y="1025195"/>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700" b="1" u="sng" dirty="0">
                <a:latin typeface="Zona Pro Bold" panose="02010803040002020004" pitchFamily="50" charset="0"/>
              </a:rPr>
              <a:t>ELECTRIC MOBILITY &amp; EFFICIENT TOURISM OFFERING WITH STRATEGIC PARTNERSHIPS</a:t>
            </a:r>
          </a:p>
          <a:p>
            <a:r>
              <a:rPr lang="en-US" sz="2700" b="1" dirty="0">
                <a:latin typeface="Zona Pro Bold" panose="02010803040002020004" pitchFamily="50" charset="0"/>
              </a:rPr>
              <a:t>Tourism services should be offered as efficiently as possible. Neighboring villages should cooperate to a nationwide a stronger market presence. </a:t>
            </a:r>
          </a:p>
          <a:p>
            <a:r>
              <a:rPr lang="en-US" sz="2700" b="1" dirty="0">
                <a:latin typeface="Zona Pro Bold" panose="02010803040002020004" pitchFamily="50" charset="0"/>
              </a:rPr>
              <a:t>Establish more bus/train connections to improve the mobility between neighboring villages. Tourists will benefit as well from better mobility and can see more interesting monuments during their stay.</a:t>
            </a:r>
          </a:p>
          <a:p>
            <a:r>
              <a:rPr lang="en-US" sz="2700" b="1" dirty="0">
                <a:latin typeface="Zona Pro Bold" panose="02010803040002020004" pitchFamily="50" charset="0"/>
              </a:rPr>
              <a:t>Add cable-cars to the offering.</a:t>
            </a:r>
          </a:p>
          <a:p>
            <a:r>
              <a:rPr lang="en-US" sz="2700" b="1" dirty="0">
                <a:latin typeface="Zona Pro Bold" panose="02010803040002020004" pitchFamily="50" charset="0"/>
              </a:rPr>
              <a:t>Add electric recharging stations for hotel guests arriving by car. The battery recharging could be an ancillary business, additional revenue stream like the revenues from telephones in the hotel rooms 30 years ago. </a:t>
            </a:r>
            <a:r>
              <a:rPr lang="en-US" sz="2700" b="1" dirty="0" err="1">
                <a:latin typeface="Zona Pro Bold" panose="02010803040002020004" pitchFamily="50" charset="0"/>
              </a:rPr>
              <a:t>Wirelane</a:t>
            </a:r>
            <a:r>
              <a:rPr lang="en-US" sz="2700" b="1" dirty="0">
                <a:latin typeface="Zona Pro Bold" panose="02010803040002020004" pitchFamily="50" charset="0"/>
              </a:rPr>
              <a:t> is a </a:t>
            </a:r>
            <a:r>
              <a:rPr lang="en-US" sz="2700" b="1" dirty="0" err="1">
                <a:latin typeface="Zona Pro Bold" panose="02010803040002020004" pitchFamily="50" charset="0"/>
              </a:rPr>
              <a:t>recharching</a:t>
            </a:r>
            <a:r>
              <a:rPr lang="en-US" sz="2700" b="1" dirty="0">
                <a:latin typeface="Zona Pro Bold" panose="02010803040002020004" pitchFamily="50" charset="0"/>
              </a:rPr>
              <a:t> infrastructure advisor.</a:t>
            </a:r>
          </a:p>
          <a:p>
            <a:endParaRPr lang="en-US" sz="2700" b="1" dirty="0">
              <a:latin typeface="Zona Pro Bold" panose="02010803040002020004" pitchFamily="50" charset="0"/>
            </a:endParaRPr>
          </a:p>
          <a:p>
            <a:pPr marL="0" indent="0">
              <a:buNone/>
            </a:pPr>
            <a:endParaRPr lang="en-US" sz="2700" b="1" dirty="0">
              <a:latin typeface="Zona Pro Bold" panose="02010803040002020004" pitchFamily="50" charset="0"/>
            </a:endParaRPr>
          </a:p>
        </p:txBody>
      </p:sp>
    </p:spTree>
    <p:extLst>
      <p:ext uri="{BB962C8B-B14F-4D97-AF65-F5344CB8AC3E}">
        <p14:creationId xmlns:p14="http://schemas.microsoft.com/office/powerpoint/2010/main" val="227197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A829D-FC2E-4168-A898-40912A9A2828}"/>
              </a:ext>
            </a:extLst>
          </p:cNvPr>
          <p:cNvSpPr>
            <a:spLocks noGrp="1"/>
          </p:cNvSpPr>
          <p:nvPr>
            <p:ph type="title"/>
          </p:nvPr>
        </p:nvSpPr>
        <p:spPr>
          <a:xfrm>
            <a:off x="3352800" y="400050"/>
            <a:ext cx="10515600" cy="1257300"/>
          </a:xfrm>
        </p:spPr>
        <p:txBody>
          <a:bodyPr/>
          <a:lstStyle/>
          <a:p>
            <a:r>
              <a:rPr lang="de-CH" sz="3800" dirty="0">
                <a:latin typeface="Zona Pro Bold" panose="02010803040002020004"/>
              </a:rPr>
              <a:t>TOURISM PLANNING &amp; MARKET PRESENCE </a:t>
            </a:r>
            <a:endParaRPr lang="de-CH" sz="3800" dirty="0"/>
          </a:p>
        </p:txBody>
      </p:sp>
      <p:sp>
        <p:nvSpPr>
          <p:cNvPr id="3" name="Datumsplatzhalter 2">
            <a:extLst>
              <a:ext uri="{FF2B5EF4-FFF2-40B4-BE49-F238E27FC236}">
                <a16:creationId xmlns:a16="http://schemas.microsoft.com/office/drawing/2014/main" id="{3A4F56B1-75AA-45C6-B74B-81DDAB22AC38}"/>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0A38C684-6F3B-40C4-9686-798FE7D5C1B4}"/>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D67623A1-79B6-47C2-8BFB-0B30BC66BF10}"/>
              </a:ext>
            </a:extLst>
          </p:cNvPr>
          <p:cNvSpPr>
            <a:spLocks noGrp="1"/>
          </p:cNvSpPr>
          <p:nvPr>
            <p:ph type="sldNum" sz="quarter" idx="12"/>
          </p:nvPr>
        </p:nvSpPr>
        <p:spPr/>
        <p:txBody>
          <a:bodyPr/>
          <a:lstStyle/>
          <a:p>
            <a:fld id="{437794D7-DC86-9A4E-9C9F-0B324FE8876A}" type="slidenum">
              <a:rPr lang="en-US" smtClean="0"/>
              <a:pPr/>
              <a:t>15</a:t>
            </a:fld>
            <a:endParaRPr lang="en-US" dirty="0"/>
          </a:p>
        </p:txBody>
      </p:sp>
      <p:sp>
        <p:nvSpPr>
          <p:cNvPr id="6" name="Content Placeholder 2">
            <a:extLst>
              <a:ext uri="{FF2B5EF4-FFF2-40B4-BE49-F238E27FC236}">
                <a16:creationId xmlns:a16="http://schemas.microsoft.com/office/drawing/2014/main" id="{A852FEF3-F2B8-4C3D-B0AB-8A0AF3C673F7}"/>
              </a:ext>
            </a:extLst>
          </p:cNvPr>
          <p:cNvSpPr txBox="1">
            <a:spLocks/>
          </p:cNvSpPr>
          <p:nvPr/>
        </p:nvSpPr>
        <p:spPr>
          <a:xfrm>
            <a:off x="135038" y="927846"/>
            <a:ext cx="11921924" cy="5002307"/>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POST SARS-CoV-2-STATE-HELP</a:t>
            </a:r>
          </a:p>
          <a:p>
            <a:r>
              <a:rPr lang="en-US" sz="2500" b="1" u="sng" dirty="0">
                <a:latin typeface="Zona Pro Bold" panose="02010803040002020004" pitchFamily="50" charset="0"/>
              </a:rPr>
              <a:t>Second Homes</a:t>
            </a:r>
          </a:p>
          <a:p>
            <a:r>
              <a:rPr lang="en-US" sz="2500" b="1" dirty="0">
                <a:latin typeface="Zona Pro Bold" panose="02010803040002020004" pitchFamily="50" charset="0"/>
              </a:rPr>
              <a:t>Cities, villages could help owners of second apartments/homes to find tourists that want to rent a flat during their holidays. That way the owners can earn an additional income and the supply complements the offering of hotels.</a:t>
            </a:r>
          </a:p>
          <a:p>
            <a:r>
              <a:rPr lang="en-US" sz="2500" b="1" u="sng" dirty="0">
                <a:latin typeface="Zona Pro Bold" panose="02010803040002020004" pitchFamily="50" charset="0"/>
              </a:rPr>
              <a:t>Young Apprentices/Interns</a:t>
            </a:r>
          </a:p>
          <a:p>
            <a:r>
              <a:rPr lang="en-US" sz="2500" b="1" dirty="0">
                <a:latin typeface="Zona Pro Bold" panose="02010803040002020004" pitchFamily="50" charset="0"/>
              </a:rPr>
              <a:t>Extend coverage of the salaries of young apprentices/interns as long as possible.</a:t>
            </a:r>
          </a:p>
          <a:p>
            <a:r>
              <a:rPr lang="en-US" sz="2500" b="1" u="sng" dirty="0">
                <a:latin typeface="Zona Pro Bold" panose="02010803040002020004" pitchFamily="50" charset="0"/>
              </a:rPr>
              <a:t>Contact Tracing</a:t>
            </a:r>
          </a:p>
          <a:p>
            <a:r>
              <a:rPr lang="en-US" sz="2500" b="1" dirty="0">
                <a:latin typeface="Zona Pro Bold" panose="02010803040002020004" pitchFamily="50" charset="0"/>
              </a:rPr>
              <a:t>To avoid that guest have to register their name before they enter a restaurant, hotel or a theater, the city can offer a registration with subsequent generation of a code, which allows you to go to any event. In case of a Sars-CoV2 infection in one of the events, the public authorities can trace the guests in the same location in the same evening.</a:t>
            </a:r>
          </a:p>
          <a:p>
            <a:endParaRPr lang="en-US" sz="2500" b="1" dirty="0">
              <a:latin typeface="Zona Pro Bold" panose="02010803040002020004" pitchFamily="50" charset="0"/>
            </a:endParaRPr>
          </a:p>
        </p:txBody>
      </p:sp>
    </p:spTree>
    <p:extLst>
      <p:ext uri="{BB962C8B-B14F-4D97-AF65-F5344CB8AC3E}">
        <p14:creationId xmlns:p14="http://schemas.microsoft.com/office/powerpoint/2010/main" val="410969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0281B59-403E-4E4E-9189-3B5D1459CA45}"/>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518838EF-7092-4527-8AA0-B0B672716153}"/>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5FABB267-FDB8-49E8-B13F-8E4976000C35}"/>
              </a:ext>
            </a:extLst>
          </p:cNvPr>
          <p:cNvSpPr>
            <a:spLocks noGrp="1"/>
          </p:cNvSpPr>
          <p:nvPr>
            <p:ph type="sldNum" sz="quarter" idx="12"/>
          </p:nvPr>
        </p:nvSpPr>
        <p:spPr/>
        <p:txBody>
          <a:bodyPr/>
          <a:lstStyle/>
          <a:p>
            <a:fld id="{437794D7-DC86-9A4E-9C9F-0B324FE8876A}" type="slidenum">
              <a:rPr lang="en-US" smtClean="0"/>
              <a:pPr/>
              <a:t>16</a:t>
            </a:fld>
            <a:endParaRPr lang="en-US" dirty="0"/>
          </a:p>
        </p:txBody>
      </p:sp>
      <p:sp>
        <p:nvSpPr>
          <p:cNvPr id="6" name="Titel 1">
            <a:extLst>
              <a:ext uri="{FF2B5EF4-FFF2-40B4-BE49-F238E27FC236}">
                <a16:creationId xmlns:a16="http://schemas.microsoft.com/office/drawing/2014/main" id="{BFD7A46D-978E-4AAA-B17B-F00F7327359E}"/>
              </a:ext>
            </a:extLst>
          </p:cNvPr>
          <p:cNvSpPr>
            <a:spLocks noGrp="1"/>
          </p:cNvSpPr>
          <p:nvPr>
            <p:ph type="title"/>
          </p:nvPr>
        </p:nvSpPr>
        <p:spPr>
          <a:xfrm>
            <a:off x="3183259" y="425732"/>
            <a:ext cx="10854681" cy="1257300"/>
          </a:xfrm>
        </p:spPr>
        <p:txBody>
          <a:bodyPr/>
          <a:lstStyle/>
          <a:p>
            <a:r>
              <a:rPr lang="de-CH" sz="3500" dirty="0"/>
              <a:t>TOURISM PLANNING &amp; MARKET PRESENCE</a:t>
            </a:r>
            <a:endParaRPr lang="en-CH" sz="3500" dirty="0"/>
          </a:p>
        </p:txBody>
      </p:sp>
      <p:sp>
        <p:nvSpPr>
          <p:cNvPr id="8" name="Content Placeholder 2">
            <a:extLst>
              <a:ext uri="{FF2B5EF4-FFF2-40B4-BE49-F238E27FC236}">
                <a16:creationId xmlns:a16="http://schemas.microsoft.com/office/drawing/2014/main" id="{BD573D2C-D34D-44E7-B909-EF1A4493F43F}"/>
              </a:ext>
            </a:extLst>
          </p:cNvPr>
          <p:cNvSpPr txBox="1">
            <a:spLocks/>
          </p:cNvSpPr>
          <p:nvPr/>
        </p:nvSpPr>
        <p:spPr>
          <a:xfrm>
            <a:off x="0" y="771902"/>
            <a:ext cx="12056962"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300" b="1" u="sng" dirty="0">
                <a:latin typeface="Zona Pro Bold" panose="02010803040002020004" pitchFamily="50" charset="0"/>
              </a:rPr>
              <a:t>Post COVID19 Change in Values </a:t>
            </a:r>
          </a:p>
          <a:p>
            <a:r>
              <a:rPr lang="en-US" sz="2300" b="1" dirty="0">
                <a:latin typeface="Zona Pro Bold" panose="02010803040002020004" pitchFamily="50" charset="0"/>
              </a:rPr>
              <a:t>Safety and security gets higher attention after COVID-19</a:t>
            </a:r>
          </a:p>
          <a:p>
            <a:r>
              <a:rPr lang="en-US" sz="2300" b="1" dirty="0">
                <a:latin typeface="Zona Pro Bold" panose="02010803040002020004" pitchFamily="50" charset="0"/>
              </a:rPr>
              <a:t>Especially during the winter, provide testing to distinguish between normal flu-symptoms and symptoms of Sars-Cov-2.</a:t>
            </a:r>
          </a:p>
          <a:p>
            <a:r>
              <a:rPr lang="en-US" sz="2300" b="1" dirty="0">
                <a:latin typeface="Zona Pro Bold" panose="02010803040002020004" pitchFamily="50" charset="0"/>
              </a:rPr>
              <a:t>Support for community</a:t>
            </a:r>
          </a:p>
          <a:p>
            <a:r>
              <a:rPr lang="en-US" sz="2300" b="1" dirty="0">
                <a:latin typeface="Zona Pro Bold" panose="02010803040002020004" pitchFamily="50" charset="0"/>
              </a:rPr>
              <a:t>Remote working from the </a:t>
            </a:r>
            <a:r>
              <a:rPr lang="en-US" sz="2300" b="1">
                <a:latin typeface="Zona Pro Bold" panose="02010803040002020004" pitchFamily="50" charset="0"/>
              </a:rPr>
              <a:t>hotel office </a:t>
            </a:r>
            <a:r>
              <a:rPr lang="en-US" sz="2300" b="1" dirty="0">
                <a:latin typeface="Zona Pro Bold" panose="02010803040002020004" pitchFamily="50" charset="0"/>
              </a:rPr>
              <a:t>(many employees have become familiar with telecommunication technologies, however home working or </a:t>
            </a:r>
            <a:r>
              <a:rPr lang="en-US" sz="2300" b="1">
                <a:latin typeface="Zona Pro Bold" panose="02010803040002020004" pitchFamily="50" charset="0"/>
              </a:rPr>
              <a:t>hotel office </a:t>
            </a:r>
            <a:r>
              <a:rPr lang="en-US" sz="2300" b="1" dirty="0">
                <a:latin typeface="Zona Pro Bold" panose="02010803040002020004" pitchFamily="50" charset="0"/>
              </a:rPr>
              <a:t>is not yet smart working, the full digitization of business processes)</a:t>
            </a:r>
          </a:p>
          <a:p>
            <a:r>
              <a:rPr lang="en-US" sz="2300" b="1" dirty="0">
                <a:latin typeface="Zona Pro Bold" panose="02010803040002020004" pitchFamily="50" charset="0"/>
              </a:rPr>
              <a:t>Re-architecting the workforce</a:t>
            </a:r>
          </a:p>
          <a:p>
            <a:r>
              <a:rPr lang="en-US" sz="2300" b="1" dirty="0">
                <a:latin typeface="Zona Pro Bold" panose="02010803040002020004" pitchFamily="50" charset="0"/>
              </a:rPr>
              <a:t>Health (incl. higher demand for health  insurance products), Personal fitness</a:t>
            </a:r>
          </a:p>
          <a:p>
            <a:r>
              <a:rPr lang="en-US" sz="2300" b="1" dirty="0">
                <a:latin typeface="Zona Pro Bold" panose="02010803040002020004" pitchFamily="50" charset="0"/>
              </a:rPr>
              <a:t>Food security, slow food, slow tourism/regional tourism</a:t>
            </a:r>
          </a:p>
          <a:p>
            <a:r>
              <a:rPr lang="en-US" sz="2300" b="1" dirty="0">
                <a:latin typeface="Zona Pro Bold" panose="02010803040002020004" pitchFamily="50" charset="0"/>
              </a:rPr>
              <a:t>Authentic, natural experiences (despite digitization) in bungalows, camping, with emotional connection </a:t>
            </a:r>
          </a:p>
          <a:p>
            <a:r>
              <a:rPr lang="en-US" sz="2300" b="1" dirty="0">
                <a:latin typeface="Zona Pro Bold" panose="02010803040002020004" pitchFamily="50" charset="0"/>
              </a:rPr>
              <a:t>Drive immediate revenues with gift-vouchers, to kick-start the economy</a:t>
            </a:r>
          </a:p>
        </p:txBody>
      </p:sp>
    </p:spTree>
    <p:extLst>
      <p:ext uri="{BB962C8B-B14F-4D97-AF65-F5344CB8AC3E}">
        <p14:creationId xmlns:p14="http://schemas.microsoft.com/office/powerpoint/2010/main" val="287074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17</a:t>
            </a:fld>
            <a:endParaRPr lang="en-US" dirty="0"/>
          </a:p>
        </p:txBody>
      </p:sp>
      <p:sp>
        <p:nvSpPr>
          <p:cNvPr id="6" name="Title 1">
            <a:extLst>
              <a:ext uri="{FF2B5EF4-FFF2-40B4-BE49-F238E27FC236}">
                <a16:creationId xmlns:a16="http://schemas.microsoft.com/office/drawing/2014/main" id="{CC5A087E-B22B-41F2-B782-33F86DEB38DE}"/>
              </a:ext>
            </a:extLst>
          </p:cNvPr>
          <p:cNvSpPr txBox="1">
            <a:spLocks/>
          </p:cNvSpPr>
          <p:nvPr/>
        </p:nvSpPr>
        <p:spPr>
          <a:xfrm>
            <a:off x="3209501" y="453607"/>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600" dirty="0"/>
              <a:t>TOURISM PLANNING &amp; MARKET PRESENCE</a:t>
            </a:r>
          </a:p>
        </p:txBody>
      </p:sp>
      <p:sp>
        <p:nvSpPr>
          <p:cNvPr id="7" name="Rechteck 1">
            <a:extLst>
              <a:ext uri="{FF2B5EF4-FFF2-40B4-BE49-F238E27FC236}">
                <a16:creationId xmlns:a16="http://schemas.microsoft.com/office/drawing/2014/main" id="{547EC20F-7C0D-4752-8472-459E67213F7C}"/>
              </a:ext>
            </a:extLst>
          </p:cNvPr>
          <p:cNvSpPr/>
          <p:nvPr/>
        </p:nvSpPr>
        <p:spPr>
          <a:xfrm>
            <a:off x="56653" y="1570984"/>
            <a:ext cx="11782075" cy="1092607"/>
          </a:xfrm>
          <a:prstGeom prst="rect">
            <a:avLst/>
          </a:prstGeom>
        </p:spPr>
        <p:txBody>
          <a:bodyPr wrap="square">
            <a:spAutoFit/>
          </a:bodyPr>
          <a:lstStyle/>
          <a:p>
            <a:endParaRPr lang="en-US" sz="3000" b="1" dirty="0"/>
          </a:p>
          <a:p>
            <a:endParaRPr lang="en-US" sz="3500" b="1" dirty="0"/>
          </a:p>
        </p:txBody>
      </p:sp>
      <p:sp>
        <p:nvSpPr>
          <p:cNvPr id="8" name="Content Placeholder 2">
            <a:extLst>
              <a:ext uri="{FF2B5EF4-FFF2-40B4-BE49-F238E27FC236}">
                <a16:creationId xmlns:a16="http://schemas.microsoft.com/office/drawing/2014/main" id="{92E62081-696E-4A12-9054-8D5BE9661F8B}"/>
              </a:ext>
            </a:extLst>
          </p:cNvPr>
          <p:cNvSpPr txBox="1">
            <a:spLocks/>
          </p:cNvSpPr>
          <p:nvPr/>
        </p:nvSpPr>
        <p:spPr>
          <a:xfrm>
            <a:off x="56653" y="931938"/>
            <a:ext cx="12078694" cy="4525963"/>
          </a:xfrm>
          <a:prstGeom prst="rect">
            <a:avLst/>
          </a:prstGeom>
        </p:spPr>
        <p:txBody>
          <a:bodyPr>
            <a:normAutofit fontScale="25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0800" b="1" u="sng" dirty="0">
                <a:latin typeface="Zona Pro Bold" panose="02010803040002020004" pitchFamily="50" charset="0"/>
              </a:rPr>
              <a:t>Marketing Focus on Quality Tourism</a:t>
            </a:r>
          </a:p>
          <a:p>
            <a:r>
              <a:rPr lang="en-US" sz="10800" b="1" dirty="0">
                <a:latin typeface="Zona Pro Bold" panose="02010803040002020004" pitchFamily="50" charset="0"/>
              </a:rPr>
              <a:t>Limit mass-tourism, and focus on 4 and 5 star hotel accommodations, which will continue to be labor-intensive as the 4 and 5 star-guests want to be welcomed by many employees. 4 and 5 star-hotel guests bring good money.</a:t>
            </a:r>
          </a:p>
          <a:p>
            <a:r>
              <a:rPr lang="en-US" sz="10800" b="1" dirty="0">
                <a:latin typeface="Zona Pro Bold" panose="02010803040002020004" pitchFamily="50" charset="0"/>
              </a:rPr>
              <a:t>Due to limited land resources, building permissions could only be given to new-builds of 4 and 5 star hotels. Switzerland for example is not suitable for mass-tourism (sun, bath and beach). The airport and the railway stations are big in Switzerland, but somewhere in the entire tourism supply chain/infrastructure there will always be a bottleneck.</a:t>
            </a:r>
          </a:p>
          <a:p>
            <a:r>
              <a:rPr lang="en-US" sz="10800" b="1" dirty="0">
                <a:latin typeface="Zona Pro Bold" panose="02010803040002020004" pitchFamily="50" charset="0"/>
              </a:rPr>
              <a:t>Quality tourism is possible instead of low cost, standardized, beach-based mass-tourism. Switzerland has an infrastructure, which has an high value. It would be diluted with mass-tourism. Now with increased urbanization, automation, more meaningful and flexible vacations need to be offered to the tourists to escape from fully automated urbanization (processes).</a:t>
            </a:r>
          </a:p>
        </p:txBody>
      </p:sp>
    </p:spTree>
    <p:extLst>
      <p:ext uri="{BB962C8B-B14F-4D97-AF65-F5344CB8AC3E}">
        <p14:creationId xmlns:p14="http://schemas.microsoft.com/office/powerpoint/2010/main" val="404000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79D157-49AF-4D6C-8DCF-3B602ADE98C5}"/>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1C40BB83-9AC7-42E4-86D3-1BA96418D5D9}"/>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01AF57E1-F3D8-47D9-AB7A-4FEDA98EE0B8}"/>
              </a:ext>
            </a:extLst>
          </p:cNvPr>
          <p:cNvSpPr>
            <a:spLocks noGrp="1"/>
          </p:cNvSpPr>
          <p:nvPr>
            <p:ph type="sldNum" sz="quarter" idx="12"/>
          </p:nvPr>
        </p:nvSpPr>
        <p:spPr/>
        <p:txBody>
          <a:bodyPr/>
          <a:lstStyle/>
          <a:p>
            <a:fld id="{437794D7-DC86-9A4E-9C9F-0B324FE8876A}" type="slidenum">
              <a:rPr lang="en-US" smtClean="0"/>
              <a:pPr/>
              <a:t>18</a:t>
            </a:fld>
            <a:endParaRPr lang="en-US" dirty="0"/>
          </a:p>
        </p:txBody>
      </p:sp>
      <p:sp>
        <p:nvSpPr>
          <p:cNvPr id="7" name="Content Placeholder 2">
            <a:extLst>
              <a:ext uri="{FF2B5EF4-FFF2-40B4-BE49-F238E27FC236}">
                <a16:creationId xmlns:a16="http://schemas.microsoft.com/office/drawing/2014/main" id="{33A99EA5-53D0-44C2-BEE8-C3817E588853}"/>
              </a:ext>
            </a:extLst>
          </p:cNvPr>
          <p:cNvSpPr txBox="1">
            <a:spLocks/>
          </p:cNvSpPr>
          <p:nvPr/>
        </p:nvSpPr>
        <p:spPr>
          <a:xfrm>
            <a:off x="135038" y="950992"/>
            <a:ext cx="11921924" cy="4525963"/>
          </a:xfrm>
          <a:prstGeom prst="rect">
            <a:avLst/>
          </a:prstGeom>
        </p:spPr>
        <p:txBody>
          <a:bodyPr>
            <a:normAutofit fontScale="475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5300" b="1" u="sng" dirty="0">
                <a:latin typeface="Zona Pro Bold" panose="02010803040002020004" pitchFamily="50" charset="0"/>
              </a:rPr>
              <a:t>Marketing Focus on Quality Tourism</a:t>
            </a:r>
          </a:p>
          <a:p>
            <a:r>
              <a:rPr lang="en-US" sz="5300" b="1" dirty="0">
                <a:latin typeface="Zona Pro Bold" panose="02010803040002020004" pitchFamily="50" charset="0"/>
              </a:rPr>
              <a:t>Some middle-market hotels (3 star hotels) can be built for those Asian middle-class tourists that are not used to pay premium prices for luxury products. But the frequency of the international trips will go down.</a:t>
            </a:r>
            <a:endParaRPr lang="en-US" sz="5300" b="1" u="sng" dirty="0">
              <a:latin typeface="Zona Pro Bold" panose="02010803040002020004" pitchFamily="50" charset="0"/>
            </a:endParaRPr>
          </a:p>
          <a:p>
            <a:r>
              <a:rPr lang="en-US" sz="5300" b="1" dirty="0">
                <a:latin typeface="Zona Pro Bold" panose="02010803040002020004" pitchFamily="50" charset="0"/>
              </a:rPr>
              <a:t>4 and 5 star hotel accommodations give protection from the competition of </a:t>
            </a:r>
            <a:r>
              <a:rPr lang="en-US" sz="5300" b="1" dirty="0" err="1">
                <a:latin typeface="Zona Pro Bold" panose="02010803040002020004" pitchFamily="50" charset="0"/>
              </a:rPr>
              <a:t>AirBnB</a:t>
            </a:r>
            <a:r>
              <a:rPr lang="en-US" sz="5300" b="1" dirty="0">
                <a:latin typeface="Zona Pro Bold" panose="02010803040002020004" pitchFamily="50" charset="0"/>
              </a:rPr>
              <a:t>, and home sharing. 1 and 2 star hotels will suffer from this competition.</a:t>
            </a:r>
          </a:p>
          <a:p>
            <a:r>
              <a:rPr lang="en-US" sz="5300" b="1" dirty="0">
                <a:latin typeface="Zona Pro Bold" panose="02010803040002020004" pitchFamily="50" charset="0"/>
              </a:rPr>
              <a:t>As a 4 and 5 star hotel, take the opportunity to provide more services and more attention to the clients: </a:t>
            </a:r>
          </a:p>
          <a:p>
            <a:pPr lvl="1"/>
            <a:r>
              <a:rPr lang="en-US" sz="5300" b="1" dirty="0">
                <a:latin typeface="Zona Pro Bold" panose="02010803040002020004" pitchFamily="50" charset="0"/>
              </a:rPr>
              <a:t>Increase staff when welcoming the guest. </a:t>
            </a:r>
          </a:p>
          <a:p>
            <a:pPr lvl="1"/>
            <a:r>
              <a:rPr lang="en-US" sz="5300" b="1" dirty="0">
                <a:latin typeface="Zona Pro Bold" panose="02010803040002020004" pitchFamily="50" charset="0"/>
              </a:rPr>
              <a:t>More staff to clean the room (like in a hospital).</a:t>
            </a:r>
          </a:p>
          <a:p>
            <a:pPr lvl="1"/>
            <a:r>
              <a:rPr lang="en-US" sz="5300" b="1" dirty="0">
                <a:latin typeface="Zona Pro Bold" panose="02010803040002020004" pitchFamily="50" charset="0"/>
              </a:rPr>
              <a:t>Plan trips for the guest including the taking care of bags and luggage.</a:t>
            </a:r>
          </a:p>
          <a:p>
            <a:endParaRPr lang="en-US" sz="8800" b="1" dirty="0"/>
          </a:p>
        </p:txBody>
      </p:sp>
      <p:sp>
        <p:nvSpPr>
          <p:cNvPr id="9" name="Title 1">
            <a:extLst>
              <a:ext uri="{FF2B5EF4-FFF2-40B4-BE49-F238E27FC236}">
                <a16:creationId xmlns:a16="http://schemas.microsoft.com/office/drawing/2014/main" id="{018CAAA0-E8D6-4E0E-A098-7BB300B8B798}"/>
              </a:ext>
            </a:extLst>
          </p:cNvPr>
          <p:cNvSpPr txBox="1">
            <a:spLocks/>
          </p:cNvSpPr>
          <p:nvPr/>
        </p:nvSpPr>
        <p:spPr>
          <a:xfrm>
            <a:off x="3209501" y="453607"/>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600" dirty="0"/>
              <a:t>TOURISM PLANNING &amp; MARKET PRESENCE</a:t>
            </a:r>
          </a:p>
        </p:txBody>
      </p:sp>
      <p:cxnSp>
        <p:nvCxnSpPr>
          <p:cNvPr id="6" name="Straight Connector 5">
            <a:extLst>
              <a:ext uri="{FF2B5EF4-FFF2-40B4-BE49-F238E27FC236}">
                <a16:creationId xmlns:a16="http://schemas.microsoft.com/office/drawing/2014/main" id="{8FEAA786-ECA0-4219-9725-DF9D8133C8D7}"/>
              </a:ext>
            </a:extLst>
          </p:cNvPr>
          <p:cNvCxnSpPr/>
          <p:nvPr/>
        </p:nvCxnSpPr>
        <p:spPr>
          <a:xfrm>
            <a:off x="3411940" y="5621777"/>
            <a:ext cx="298886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00108E1-AFB3-4CBF-B252-F73B5D128AC7}"/>
              </a:ext>
            </a:extLst>
          </p:cNvPr>
          <p:cNvSpPr txBox="1"/>
          <p:nvPr/>
        </p:nvSpPr>
        <p:spPr>
          <a:xfrm>
            <a:off x="2615664" y="4702123"/>
            <a:ext cx="1592551" cy="1754326"/>
          </a:xfrm>
          <a:prstGeom prst="rect">
            <a:avLst/>
          </a:prstGeom>
          <a:noFill/>
        </p:spPr>
        <p:txBody>
          <a:bodyPr wrap="none" rtlCol="0">
            <a:spAutoFit/>
          </a:bodyPr>
          <a:lstStyle/>
          <a:p>
            <a:pPr algn="ctr"/>
            <a:r>
              <a:rPr lang="en-GB" dirty="0"/>
              <a:t>Low Cost Hotel</a:t>
            </a:r>
          </a:p>
          <a:p>
            <a:pPr algn="ctr"/>
            <a:r>
              <a:rPr lang="en-GB" dirty="0" err="1"/>
              <a:t>AirBnB</a:t>
            </a:r>
            <a:endParaRPr lang="en-GB" dirty="0"/>
          </a:p>
          <a:p>
            <a:pPr algn="ctr"/>
            <a:r>
              <a:rPr lang="en-GB" dirty="0"/>
              <a:t>Cool</a:t>
            </a:r>
          </a:p>
          <a:p>
            <a:pPr algn="ctr"/>
            <a:endParaRPr lang="en-GB" dirty="0"/>
          </a:p>
          <a:p>
            <a:pPr algn="ctr"/>
            <a:r>
              <a:rPr lang="en-GB" dirty="0"/>
              <a:t>attract</a:t>
            </a:r>
          </a:p>
          <a:p>
            <a:pPr algn="ctr"/>
            <a:r>
              <a:rPr lang="en-GB" dirty="0"/>
              <a:t>Millennials</a:t>
            </a:r>
            <a:endParaRPr lang="en-CH" dirty="0"/>
          </a:p>
        </p:txBody>
      </p:sp>
      <p:sp>
        <p:nvSpPr>
          <p:cNvPr id="11" name="TextBox 10">
            <a:extLst>
              <a:ext uri="{FF2B5EF4-FFF2-40B4-BE49-F238E27FC236}">
                <a16:creationId xmlns:a16="http://schemas.microsoft.com/office/drawing/2014/main" id="{F9D134C5-FEFE-46C3-828B-727F023DB271}"/>
              </a:ext>
            </a:extLst>
          </p:cNvPr>
          <p:cNvSpPr txBox="1"/>
          <p:nvPr/>
        </p:nvSpPr>
        <p:spPr>
          <a:xfrm>
            <a:off x="5653224" y="4883113"/>
            <a:ext cx="1495153" cy="1477328"/>
          </a:xfrm>
          <a:prstGeom prst="rect">
            <a:avLst/>
          </a:prstGeom>
          <a:noFill/>
        </p:spPr>
        <p:txBody>
          <a:bodyPr wrap="none" rtlCol="0">
            <a:spAutoFit/>
          </a:bodyPr>
          <a:lstStyle/>
          <a:p>
            <a:pPr algn="ctr"/>
            <a:r>
              <a:rPr lang="en-GB" dirty="0"/>
              <a:t>Luxury</a:t>
            </a:r>
          </a:p>
          <a:p>
            <a:pPr algn="ctr"/>
            <a:r>
              <a:rPr lang="en-GB" dirty="0"/>
              <a:t>4-5 Star</a:t>
            </a:r>
          </a:p>
          <a:p>
            <a:pPr algn="ctr"/>
            <a:endParaRPr lang="en-GB" dirty="0"/>
          </a:p>
          <a:p>
            <a:pPr algn="ctr"/>
            <a:r>
              <a:rPr lang="en-GB" dirty="0"/>
              <a:t>attract</a:t>
            </a:r>
          </a:p>
          <a:p>
            <a:pPr algn="ctr"/>
            <a:r>
              <a:rPr lang="en-GB" dirty="0"/>
              <a:t>high spenders</a:t>
            </a:r>
            <a:endParaRPr lang="en-CH" dirty="0"/>
          </a:p>
        </p:txBody>
      </p:sp>
      <p:sp>
        <p:nvSpPr>
          <p:cNvPr id="12" name="Arrow: Right 11">
            <a:extLst>
              <a:ext uri="{FF2B5EF4-FFF2-40B4-BE49-F238E27FC236}">
                <a16:creationId xmlns:a16="http://schemas.microsoft.com/office/drawing/2014/main" id="{37D46E40-1249-4567-8FBE-07DEFD74FC4E}"/>
              </a:ext>
            </a:extLst>
          </p:cNvPr>
          <p:cNvSpPr/>
          <p:nvPr/>
        </p:nvSpPr>
        <p:spPr>
          <a:xfrm>
            <a:off x="7014949" y="5349922"/>
            <a:ext cx="1214651" cy="229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4" name="TextBox 13">
            <a:extLst>
              <a:ext uri="{FF2B5EF4-FFF2-40B4-BE49-F238E27FC236}">
                <a16:creationId xmlns:a16="http://schemas.microsoft.com/office/drawing/2014/main" id="{AE036108-5264-4DFA-908F-E22CF914528D}"/>
              </a:ext>
            </a:extLst>
          </p:cNvPr>
          <p:cNvSpPr txBox="1"/>
          <p:nvPr/>
        </p:nvSpPr>
        <p:spPr>
          <a:xfrm>
            <a:off x="8436160" y="5233734"/>
            <a:ext cx="3067315" cy="646331"/>
          </a:xfrm>
          <a:prstGeom prst="rect">
            <a:avLst/>
          </a:prstGeom>
          <a:noFill/>
        </p:spPr>
        <p:txBody>
          <a:bodyPr wrap="none" rtlCol="0">
            <a:spAutoFit/>
          </a:bodyPr>
          <a:lstStyle/>
          <a:p>
            <a:pPr algn="ctr"/>
            <a:r>
              <a:rPr lang="en-GB" dirty="0"/>
              <a:t>avoid to be stuck in the middle</a:t>
            </a:r>
          </a:p>
          <a:p>
            <a:pPr algn="ctr"/>
            <a:endParaRPr lang="en-GB" dirty="0"/>
          </a:p>
        </p:txBody>
      </p:sp>
      <p:cxnSp>
        <p:nvCxnSpPr>
          <p:cNvPr id="16" name="Straight Connector 15">
            <a:extLst>
              <a:ext uri="{FF2B5EF4-FFF2-40B4-BE49-F238E27FC236}">
                <a16:creationId xmlns:a16="http://schemas.microsoft.com/office/drawing/2014/main" id="{7CEAD2D7-4D20-446C-B11C-BBC29A5B6F1F}"/>
              </a:ext>
            </a:extLst>
          </p:cNvPr>
          <p:cNvCxnSpPr/>
          <p:nvPr/>
        </p:nvCxnSpPr>
        <p:spPr>
          <a:xfrm>
            <a:off x="4458965" y="5324827"/>
            <a:ext cx="796121" cy="530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623743A-B89A-4F71-9921-28B02AFB24B4}"/>
              </a:ext>
            </a:extLst>
          </p:cNvPr>
          <p:cNvCxnSpPr>
            <a:cxnSpLocks/>
          </p:cNvCxnSpPr>
          <p:nvPr/>
        </p:nvCxnSpPr>
        <p:spPr>
          <a:xfrm flipV="1">
            <a:off x="4454046" y="5444309"/>
            <a:ext cx="845249" cy="320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63619DE-FFC3-4790-910F-02DA49B4706E}"/>
              </a:ext>
            </a:extLst>
          </p:cNvPr>
          <p:cNvCxnSpPr/>
          <p:nvPr/>
        </p:nvCxnSpPr>
        <p:spPr>
          <a:xfrm>
            <a:off x="3411939" y="5569964"/>
            <a:ext cx="0" cy="130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EFFE522-E626-4ED9-AA09-994D783D134E}"/>
              </a:ext>
            </a:extLst>
          </p:cNvPr>
          <p:cNvCxnSpPr/>
          <p:nvPr/>
        </p:nvCxnSpPr>
        <p:spPr>
          <a:xfrm>
            <a:off x="6400800" y="5556899"/>
            <a:ext cx="0" cy="1432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22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25C938-ADD8-458A-B784-6E6B90AFF74A}"/>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7468DFC8-B61D-4254-B842-EE77E1D69981}"/>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F4E86228-FA64-4041-AC1E-930DA200C8A6}"/>
              </a:ext>
            </a:extLst>
          </p:cNvPr>
          <p:cNvSpPr>
            <a:spLocks noGrp="1"/>
          </p:cNvSpPr>
          <p:nvPr>
            <p:ph type="sldNum" sz="quarter" idx="12"/>
          </p:nvPr>
        </p:nvSpPr>
        <p:spPr/>
        <p:txBody>
          <a:bodyPr/>
          <a:lstStyle/>
          <a:p>
            <a:fld id="{437794D7-DC86-9A4E-9C9F-0B324FE8876A}" type="slidenum">
              <a:rPr lang="en-US" smtClean="0"/>
              <a:pPr/>
              <a:t>19</a:t>
            </a:fld>
            <a:endParaRPr lang="en-US" dirty="0"/>
          </a:p>
        </p:txBody>
      </p:sp>
      <p:sp>
        <p:nvSpPr>
          <p:cNvPr id="7" name="Content Placeholder 2">
            <a:extLst>
              <a:ext uri="{FF2B5EF4-FFF2-40B4-BE49-F238E27FC236}">
                <a16:creationId xmlns:a16="http://schemas.microsoft.com/office/drawing/2014/main" id="{E64E2420-A205-498F-ADB3-1C667623E07B}"/>
              </a:ext>
            </a:extLst>
          </p:cNvPr>
          <p:cNvSpPr txBox="1">
            <a:spLocks/>
          </p:cNvSpPr>
          <p:nvPr/>
        </p:nvSpPr>
        <p:spPr>
          <a:xfrm>
            <a:off x="0" y="970083"/>
            <a:ext cx="11921924" cy="4525963"/>
          </a:xfrm>
          <a:prstGeom prst="rect">
            <a:avLst/>
          </a:prstGeom>
        </p:spPr>
        <p:txBody>
          <a:bodyPr>
            <a:norm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700" b="1" u="sng" dirty="0">
                <a:latin typeface="Zona Pro Bold" panose="02010803040002020004" pitchFamily="50" charset="0"/>
              </a:rPr>
              <a:t>MARKETING FOCUS ON EXPERIENCES/ADVENTURES</a:t>
            </a:r>
          </a:p>
          <a:p>
            <a:r>
              <a:rPr lang="en-US" sz="2700" b="1" dirty="0">
                <a:latin typeface="Zona Pro Bold" panose="02010803040002020004" pitchFamily="50" charset="0"/>
              </a:rPr>
              <a:t>Offer parachuting/paragliding experiences</a:t>
            </a:r>
          </a:p>
          <a:p>
            <a:r>
              <a:rPr lang="en-US" sz="2700" b="1" dirty="0">
                <a:latin typeface="Zona Pro Bold" panose="02010803040002020004" pitchFamily="50" charset="0"/>
              </a:rPr>
              <a:t>Bungee-Jumping</a:t>
            </a:r>
          </a:p>
          <a:p>
            <a:r>
              <a:rPr lang="en-US" sz="2700" b="1" dirty="0">
                <a:latin typeface="Zona Pro Bold" panose="02010803040002020004" pitchFamily="50" charset="0"/>
              </a:rPr>
              <a:t>Climbing…not just hiking, which can be done also in the home country</a:t>
            </a:r>
          </a:p>
          <a:p>
            <a:r>
              <a:rPr lang="en-US" sz="2700" b="1" dirty="0">
                <a:latin typeface="Zona Pro Bold" panose="02010803040002020004" pitchFamily="50" charset="0"/>
              </a:rPr>
              <a:t>Canyoning/River-rafting</a:t>
            </a:r>
          </a:p>
          <a:p>
            <a:pPr marL="0" indent="0">
              <a:buNone/>
            </a:pPr>
            <a:endParaRPr lang="en-US" sz="8800" b="1" dirty="0"/>
          </a:p>
        </p:txBody>
      </p:sp>
      <p:sp>
        <p:nvSpPr>
          <p:cNvPr id="9" name="Title 1">
            <a:extLst>
              <a:ext uri="{FF2B5EF4-FFF2-40B4-BE49-F238E27FC236}">
                <a16:creationId xmlns:a16="http://schemas.microsoft.com/office/drawing/2014/main" id="{9E785513-FD89-4C7F-A881-EEE1B9D6A750}"/>
              </a:ext>
            </a:extLst>
          </p:cNvPr>
          <p:cNvSpPr txBox="1">
            <a:spLocks/>
          </p:cNvSpPr>
          <p:nvPr/>
        </p:nvSpPr>
        <p:spPr>
          <a:xfrm>
            <a:off x="3209501" y="453607"/>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600" dirty="0"/>
              <a:t>TOURISM PLANNING &amp; MARKET PRESENCE</a:t>
            </a:r>
          </a:p>
        </p:txBody>
      </p:sp>
    </p:spTree>
    <p:extLst>
      <p:ext uri="{BB962C8B-B14F-4D97-AF65-F5344CB8AC3E}">
        <p14:creationId xmlns:p14="http://schemas.microsoft.com/office/powerpoint/2010/main" val="403354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8BA15-FEA6-4D11-BBEE-288C792D03F2}"/>
              </a:ext>
            </a:extLst>
          </p:cNvPr>
          <p:cNvSpPr>
            <a:spLocks noGrp="1"/>
          </p:cNvSpPr>
          <p:nvPr>
            <p:ph type="title"/>
          </p:nvPr>
        </p:nvSpPr>
        <p:spPr>
          <a:xfrm>
            <a:off x="3490554" y="422044"/>
            <a:ext cx="9233093" cy="1257300"/>
          </a:xfrm>
        </p:spPr>
        <p:txBody>
          <a:bodyPr/>
          <a:lstStyle/>
          <a:p>
            <a:r>
              <a:rPr lang="de-CH" sz="3500" dirty="0"/>
              <a:t>TOURISM PLANNING &amp; MARKET PRESENCE</a:t>
            </a:r>
            <a:br>
              <a:rPr lang="de-CH" sz="3500" dirty="0"/>
            </a:br>
            <a:endParaRPr lang="en-CH" sz="3500" dirty="0"/>
          </a:p>
        </p:txBody>
      </p:sp>
      <p:sp>
        <p:nvSpPr>
          <p:cNvPr id="3" name="Datumsplatzhalter 2">
            <a:extLst>
              <a:ext uri="{FF2B5EF4-FFF2-40B4-BE49-F238E27FC236}">
                <a16:creationId xmlns:a16="http://schemas.microsoft.com/office/drawing/2014/main" id="{7DABC471-FBA3-4932-B015-3856C2C9BDE7}"/>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80F56983-BEDB-4381-B3A3-F9F7249B2D71}"/>
              </a:ext>
            </a:extLst>
          </p:cNvPr>
          <p:cNvSpPr>
            <a:spLocks noGrp="1"/>
          </p:cNvSpPr>
          <p:nvPr>
            <p:ph type="ftr" sz="quarter" idx="11"/>
          </p:nvPr>
        </p:nvSpPr>
        <p:spPr/>
        <p:txBody>
          <a:bodyPr/>
          <a:lstStyle/>
          <a:p>
            <a:r>
              <a:rPr lang="en-US"/>
              <a:t>Gianpiero DI Battista</a:t>
            </a:r>
            <a:endParaRPr lang="en-US" dirty="0"/>
          </a:p>
        </p:txBody>
      </p:sp>
      <p:sp>
        <p:nvSpPr>
          <p:cNvPr id="5" name="Foliennummernplatzhalter 4">
            <a:extLst>
              <a:ext uri="{FF2B5EF4-FFF2-40B4-BE49-F238E27FC236}">
                <a16:creationId xmlns:a16="http://schemas.microsoft.com/office/drawing/2014/main" id="{186A97A6-3254-42C3-BBC5-3A272625CAC5}"/>
              </a:ext>
            </a:extLst>
          </p:cNvPr>
          <p:cNvSpPr>
            <a:spLocks noGrp="1"/>
          </p:cNvSpPr>
          <p:nvPr>
            <p:ph type="sldNum" sz="quarter" idx="12"/>
          </p:nvPr>
        </p:nvSpPr>
        <p:spPr/>
        <p:txBody>
          <a:bodyPr/>
          <a:lstStyle/>
          <a:p>
            <a:fld id="{437794D7-DC86-9A4E-9C9F-0B324FE8876A}" type="slidenum">
              <a:rPr lang="en-US" smtClean="0"/>
              <a:pPr/>
              <a:t>2</a:t>
            </a:fld>
            <a:endParaRPr lang="en-US" dirty="0"/>
          </a:p>
        </p:txBody>
      </p:sp>
      <p:sp>
        <p:nvSpPr>
          <p:cNvPr id="6" name="Content Placeholder 2">
            <a:extLst>
              <a:ext uri="{FF2B5EF4-FFF2-40B4-BE49-F238E27FC236}">
                <a16:creationId xmlns:a16="http://schemas.microsoft.com/office/drawing/2014/main" id="{B168D381-91A7-4A6B-9344-8E45A9613A68}"/>
              </a:ext>
            </a:extLst>
          </p:cNvPr>
          <p:cNvSpPr txBox="1">
            <a:spLocks/>
          </p:cNvSpPr>
          <p:nvPr/>
        </p:nvSpPr>
        <p:spPr>
          <a:xfrm>
            <a:off x="0" y="874002"/>
            <a:ext cx="10747513" cy="4525963"/>
          </a:xfrm>
          <a:prstGeom prst="rect">
            <a:avLst/>
          </a:prstGeom>
        </p:spPr>
        <p:txBody>
          <a:bodyPr>
            <a:normAutofit fontScale="25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9600" b="1" u="sng" dirty="0">
                <a:latin typeface="Zona Pro Bold" panose="02010803040002020004" pitchFamily="50" charset="0"/>
              </a:rPr>
              <a:t>TOURISM AS A NATIONAL OR CITY PRIORITY, GETTING OWN MINISTRY / FUND</a:t>
            </a:r>
          </a:p>
          <a:p>
            <a:r>
              <a:rPr lang="en-US" sz="9600" b="1" dirty="0">
                <a:latin typeface="Zona Pro Bold" panose="02010803040002020004" pitchFamily="50" charset="0"/>
              </a:rPr>
              <a:t>Tourism is becoming a priority in many countries. In connection with the Sars-CoV2-virus outbreak, tourism demand has to be stabilized to protect as many labor-intensive firms (and jobs) as possible, to avoid the polarization of the society (inequalities) and keep the social order and stability.</a:t>
            </a:r>
          </a:p>
          <a:p>
            <a:r>
              <a:rPr lang="en-US" sz="9600" b="1" dirty="0">
                <a:latin typeface="Zona Pro Bold" panose="02010803040002020004" pitchFamily="50" charset="0"/>
              </a:rPr>
              <a:t>Switzerland as well is prioritizing tourism like in 1860-1870 when Swiss (winter) tourism was discovered by the English and guests came to breath the fresh air  to improve their health. In the meantime Switzerland has developed also a financial hub/banking center which overshadowed Swiss tourism a bit during the 20</a:t>
            </a:r>
            <a:r>
              <a:rPr lang="en-US" sz="9600" b="1" baseline="30000" dirty="0">
                <a:latin typeface="Zona Pro Bold" panose="02010803040002020004" pitchFamily="50" charset="0"/>
              </a:rPr>
              <a:t>th</a:t>
            </a:r>
            <a:r>
              <a:rPr lang="en-US" sz="9600" b="1" dirty="0">
                <a:latin typeface="Zona Pro Bold" panose="02010803040002020004" pitchFamily="50" charset="0"/>
              </a:rPr>
              <a:t> century. The Romans relaxed already in Switzerland 2000 years ago, in the city of Baden (“Bathing”).</a:t>
            </a:r>
          </a:p>
          <a:p>
            <a:r>
              <a:rPr lang="en-US" sz="9600" b="1" dirty="0">
                <a:latin typeface="Zona Pro Bold" panose="02010803040002020004" pitchFamily="50" charset="0"/>
              </a:rPr>
              <a:t>Destination marketing is necessary in the future to attract and welcome with good airports, public transport, (cruise-)ship connections and </a:t>
            </a:r>
            <a:r>
              <a:rPr lang="en-US" sz="9600" b="1" dirty="0" err="1">
                <a:latin typeface="Zona Pro Bold" panose="02010803040002020004" pitchFamily="50" charset="0"/>
              </a:rPr>
              <a:t>cablecars</a:t>
            </a:r>
            <a:r>
              <a:rPr lang="en-US" sz="9600" b="1" dirty="0">
                <a:latin typeface="Zona Pro Bold" panose="02010803040002020004" pitchFamily="50" charset="0"/>
              </a:rPr>
              <a:t>, the new emerging (Asian) middle class.  It’s important not to depend on air traffic alone.</a:t>
            </a:r>
          </a:p>
          <a:p>
            <a:r>
              <a:rPr lang="en-US" sz="9600" b="1" dirty="0">
                <a:latin typeface="Zona Pro Bold" panose="02010803040002020004" pitchFamily="50" charset="0"/>
              </a:rPr>
              <a:t>As in Switzerland mass tourism is not possible due to the many bottlenecks in such a small country, with big data the 4 and 5 Star tourists can be managed with big data to balance/spread the tourist flow across all the regions. That way, revenues can be maximized. </a:t>
            </a:r>
          </a:p>
        </p:txBody>
      </p:sp>
      <p:pic>
        <p:nvPicPr>
          <p:cNvPr id="7" name="Grafik 6">
            <a:extLst>
              <a:ext uri="{FF2B5EF4-FFF2-40B4-BE49-F238E27FC236}">
                <a16:creationId xmlns:a16="http://schemas.microsoft.com/office/drawing/2014/main" id="{C37D1448-9B82-4098-9A10-68FE3F123FD3}"/>
              </a:ext>
            </a:extLst>
          </p:cNvPr>
          <p:cNvPicPr>
            <a:picLocks noChangeAspect="1"/>
          </p:cNvPicPr>
          <p:nvPr/>
        </p:nvPicPr>
        <p:blipFill>
          <a:blip r:embed="rId3"/>
          <a:stretch>
            <a:fillRect/>
          </a:stretch>
        </p:blipFill>
        <p:spPr>
          <a:xfrm>
            <a:off x="10469217" y="1047460"/>
            <a:ext cx="1722783" cy="3018936"/>
          </a:xfrm>
          <a:prstGeom prst="rect">
            <a:avLst/>
          </a:prstGeom>
        </p:spPr>
      </p:pic>
    </p:spTree>
    <p:extLst>
      <p:ext uri="{BB962C8B-B14F-4D97-AF65-F5344CB8AC3E}">
        <p14:creationId xmlns:p14="http://schemas.microsoft.com/office/powerpoint/2010/main" val="1334612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340C6-FBBD-4F37-8096-826FCB5F6680}"/>
              </a:ext>
            </a:extLst>
          </p:cNvPr>
          <p:cNvSpPr>
            <a:spLocks noGrp="1"/>
          </p:cNvSpPr>
          <p:nvPr>
            <p:ph type="title"/>
          </p:nvPr>
        </p:nvSpPr>
        <p:spPr>
          <a:xfrm>
            <a:off x="3168040" y="480499"/>
            <a:ext cx="10338955" cy="1257300"/>
          </a:xfrm>
        </p:spPr>
        <p:txBody>
          <a:bodyPr/>
          <a:lstStyle/>
          <a:p>
            <a:r>
              <a:rPr lang="de-CH" sz="3800" dirty="0"/>
              <a:t>TOURISM PLANNING &amp; MARKET PRESENCE</a:t>
            </a:r>
            <a:endParaRPr lang="en-CH" dirty="0"/>
          </a:p>
        </p:txBody>
      </p:sp>
      <p:sp>
        <p:nvSpPr>
          <p:cNvPr id="3" name="Datumsplatzhalter 2">
            <a:extLst>
              <a:ext uri="{FF2B5EF4-FFF2-40B4-BE49-F238E27FC236}">
                <a16:creationId xmlns:a16="http://schemas.microsoft.com/office/drawing/2014/main" id="{B8E1EDCF-A1CD-4AA3-A4C9-F3EBC418CB45}"/>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1C71FAEF-E0CB-4912-890D-8EDD218999B4}"/>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5B7D67AC-AE5E-4EB5-B6FF-A5F255ED9F62}"/>
              </a:ext>
            </a:extLst>
          </p:cNvPr>
          <p:cNvSpPr>
            <a:spLocks noGrp="1"/>
          </p:cNvSpPr>
          <p:nvPr>
            <p:ph type="sldNum" sz="quarter" idx="12"/>
          </p:nvPr>
        </p:nvSpPr>
        <p:spPr/>
        <p:txBody>
          <a:bodyPr/>
          <a:lstStyle/>
          <a:p>
            <a:fld id="{437794D7-DC86-9A4E-9C9F-0B324FE8876A}" type="slidenum">
              <a:rPr lang="en-US" smtClean="0"/>
              <a:pPr/>
              <a:t>20</a:t>
            </a:fld>
            <a:endParaRPr lang="en-US" dirty="0"/>
          </a:p>
        </p:txBody>
      </p:sp>
      <p:sp>
        <p:nvSpPr>
          <p:cNvPr id="7" name="Content Placeholder 2">
            <a:extLst>
              <a:ext uri="{FF2B5EF4-FFF2-40B4-BE49-F238E27FC236}">
                <a16:creationId xmlns:a16="http://schemas.microsoft.com/office/drawing/2014/main" id="{8CFC3661-C297-4A44-AEB6-98F760D9D93D}"/>
              </a:ext>
            </a:extLst>
          </p:cNvPr>
          <p:cNvSpPr txBox="1">
            <a:spLocks/>
          </p:cNvSpPr>
          <p:nvPr/>
        </p:nvSpPr>
        <p:spPr>
          <a:xfrm>
            <a:off x="135038" y="821013"/>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MASS TOURISM</a:t>
            </a:r>
          </a:p>
          <a:p>
            <a:r>
              <a:rPr lang="en-US" sz="2500" b="1" dirty="0">
                <a:latin typeface="Zona Pro Bold" panose="02010803040002020004" pitchFamily="50" charset="0"/>
              </a:rPr>
              <a:t>Considering the continued growth of Asia in tourism, for bigger territories, like USA, being 50 times bigger than Switzerland, global mass tourism can be served with standardized, normed hotel rooms. This is also the strategy of certain middle class brands of Accor or Intercontinental Hotel Group (Holiday Inn).</a:t>
            </a:r>
          </a:p>
          <a:p>
            <a:r>
              <a:rPr lang="en-US" sz="2500" b="1" dirty="0">
                <a:latin typeface="Zona Pro Bold" panose="02010803040002020004" pitchFamily="50" charset="0"/>
              </a:rPr>
              <a:t>B&amp;B Hotel and </a:t>
            </a:r>
            <a:r>
              <a:rPr lang="en-US" sz="2500" b="1" dirty="0" err="1">
                <a:latin typeface="Zona Pro Bold" panose="02010803040002020004" pitchFamily="50" charset="0"/>
              </a:rPr>
              <a:t>Meininger</a:t>
            </a:r>
            <a:r>
              <a:rPr lang="en-US" sz="2500" b="1" dirty="0">
                <a:latin typeface="Zona Pro Bold" panose="02010803040002020004" pitchFamily="50" charset="0"/>
              </a:rPr>
              <a:t> Hotels also follow this strategy of normed, mass hotel rooms. In these cases 1-week-sun-bath-beach-holidays can be arranged for USD 1’000.-. But for Switzerland this is not suitable. </a:t>
            </a:r>
          </a:p>
          <a:p>
            <a:r>
              <a:rPr lang="en-US" sz="2500" b="1" dirty="0">
                <a:latin typeface="Zona Pro Bold" panose="02010803040002020004" pitchFamily="50" charset="0"/>
              </a:rPr>
              <a:t>The global middle class has been on the rise, especially in Asia, and the Asian middle class was the driving force of the global (low cost) airline industry. There the middle class has more income to spend for a vacation to discover foreign countries and cultures. Mass tourism is a concentration risk. A city can invest to welcome mass-tourists, but if the big planes don’t bring the tourists, losses are recorded as margins are low in mass tourism. </a:t>
            </a:r>
          </a:p>
        </p:txBody>
      </p:sp>
    </p:spTree>
    <p:extLst>
      <p:ext uri="{BB962C8B-B14F-4D97-AF65-F5344CB8AC3E}">
        <p14:creationId xmlns:p14="http://schemas.microsoft.com/office/powerpoint/2010/main" val="1686551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E69E175-D8CB-447C-8E27-554FC9DE7AAF}"/>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53343484-683D-490B-9F17-2DA45EEBC13B}"/>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046F6CC8-75D8-4097-BA37-BE7D3A7E363C}"/>
              </a:ext>
            </a:extLst>
          </p:cNvPr>
          <p:cNvSpPr>
            <a:spLocks noGrp="1"/>
          </p:cNvSpPr>
          <p:nvPr>
            <p:ph type="sldNum" sz="quarter" idx="12"/>
          </p:nvPr>
        </p:nvSpPr>
        <p:spPr/>
        <p:txBody>
          <a:bodyPr/>
          <a:lstStyle/>
          <a:p>
            <a:fld id="{437794D7-DC86-9A4E-9C9F-0B324FE8876A}" type="slidenum">
              <a:rPr lang="en-US" smtClean="0"/>
              <a:pPr/>
              <a:t>21</a:t>
            </a:fld>
            <a:endParaRPr lang="en-US" dirty="0"/>
          </a:p>
        </p:txBody>
      </p:sp>
      <p:sp>
        <p:nvSpPr>
          <p:cNvPr id="7" name="Content Placeholder 2">
            <a:extLst>
              <a:ext uri="{FF2B5EF4-FFF2-40B4-BE49-F238E27FC236}">
                <a16:creationId xmlns:a16="http://schemas.microsoft.com/office/drawing/2014/main" id="{06B5F6C6-9274-4077-B66B-A2488C897E48}"/>
              </a:ext>
            </a:extLst>
          </p:cNvPr>
          <p:cNvSpPr txBox="1">
            <a:spLocks/>
          </p:cNvSpPr>
          <p:nvPr/>
        </p:nvSpPr>
        <p:spPr>
          <a:xfrm>
            <a:off x="135038" y="1067835"/>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ASIAN BUSINESS TRAVELS</a:t>
            </a:r>
          </a:p>
          <a:p>
            <a:r>
              <a:rPr lang="en-US" sz="2500" b="1" dirty="0">
                <a:latin typeface="Zona Pro Bold" panose="02010803040002020004" pitchFamily="50" charset="0"/>
              </a:rPr>
              <a:t>Asian business people will do more business trips. Also the younger generation will study more outside of Asia. </a:t>
            </a:r>
          </a:p>
          <a:p>
            <a:r>
              <a:rPr lang="en-US" sz="2500" b="1" dirty="0">
                <a:latin typeface="Zona Pro Bold" panose="02010803040002020004" pitchFamily="50" charset="0"/>
              </a:rPr>
              <a:t>Increase in Asia-related MICE tourism increasing.</a:t>
            </a:r>
          </a:p>
          <a:p>
            <a:r>
              <a:rPr lang="en-US" sz="2500" b="1" dirty="0">
                <a:latin typeface="Zona Pro Bold" panose="02010803040002020004" pitchFamily="50" charset="0"/>
              </a:rPr>
              <a:t>Asian students will travel more to study in Europe or in America. </a:t>
            </a:r>
          </a:p>
          <a:p>
            <a:r>
              <a:rPr lang="en-US" sz="2500" b="1" dirty="0">
                <a:latin typeface="Zona Pro Bold" panose="02010803040002020004" pitchFamily="50" charset="0"/>
              </a:rPr>
              <a:t>The Asia middle class will probably not travel so often anymore as the low-cost travel arrangements will be less frequent. </a:t>
            </a:r>
          </a:p>
        </p:txBody>
      </p:sp>
      <p:sp>
        <p:nvSpPr>
          <p:cNvPr id="8" name="Titel 1">
            <a:extLst>
              <a:ext uri="{FF2B5EF4-FFF2-40B4-BE49-F238E27FC236}">
                <a16:creationId xmlns:a16="http://schemas.microsoft.com/office/drawing/2014/main" id="{9474797C-9E76-421F-96C4-A7DC4239CC4D}"/>
              </a:ext>
            </a:extLst>
          </p:cNvPr>
          <p:cNvSpPr>
            <a:spLocks noGrp="1"/>
          </p:cNvSpPr>
          <p:nvPr>
            <p:ph type="title"/>
          </p:nvPr>
        </p:nvSpPr>
        <p:spPr>
          <a:xfrm>
            <a:off x="3168040" y="480499"/>
            <a:ext cx="10338955" cy="1257300"/>
          </a:xfrm>
        </p:spPr>
        <p:txBody>
          <a:bodyPr/>
          <a:lstStyle/>
          <a:p>
            <a:r>
              <a:rPr lang="de-CH" sz="3800" dirty="0"/>
              <a:t>TOURISM PLANNING &amp; MARKET PRESENCE</a:t>
            </a:r>
            <a:endParaRPr lang="en-CH" dirty="0"/>
          </a:p>
        </p:txBody>
      </p:sp>
    </p:spTree>
    <p:extLst>
      <p:ext uri="{BB962C8B-B14F-4D97-AF65-F5344CB8AC3E}">
        <p14:creationId xmlns:p14="http://schemas.microsoft.com/office/powerpoint/2010/main" val="68060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22F5E30-37C6-44B8-B053-09C01A6B5231}"/>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5B0D5019-6532-4F26-918B-2D26DE375DDA}"/>
              </a:ext>
            </a:extLst>
          </p:cNvPr>
          <p:cNvSpPr>
            <a:spLocks noGrp="1"/>
          </p:cNvSpPr>
          <p:nvPr>
            <p:ph type="ftr" sz="quarter" idx="11"/>
          </p:nvPr>
        </p:nvSpPr>
        <p:spPr>
          <a:xfrm>
            <a:off x="1736202" y="6492875"/>
            <a:ext cx="6370899" cy="365125"/>
          </a:xfrm>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D1430E84-EEE8-4E33-B58C-F89D35568D8D}"/>
              </a:ext>
            </a:extLst>
          </p:cNvPr>
          <p:cNvSpPr>
            <a:spLocks noGrp="1"/>
          </p:cNvSpPr>
          <p:nvPr>
            <p:ph type="sldNum" sz="quarter" idx="12"/>
          </p:nvPr>
        </p:nvSpPr>
        <p:spPr/>
        <p:txBody>
          <a:bodyPr/>
          <a:lstStyle/>
          <a:p>
            <a:fld id="{437794D7-DC86-9A4E-9C9F-0B324FE8876A}" type="slidenum">
              <a:rPr lang="en-US" smtClean="0"/>
              <a:pPr/>
              <a:t>22</a:t>
            </a:fld>
            <a:endParaRPr lang="en-US" dirty="0"/>
          </a:p>
        </p:txBody>
      </p:sp>
      <p:sp>
        <p:nvSpPr>
          <p:cNvPr id="6" name="Title 1">
            <a:extLst>
              <a:ext uri="{FF2B5EF4-FFF2-40B4-BE49-F238E27FC236}">
                <a16:creationId xmlns:a16="http://schemas.microsoft.com/office/drawing/2014/main" id="{08E8F071-44F6-4BB5-AC3F-63192A02375E}"/>
              </a:ext>
            </a:extLst>
          </p:cNvPr>
          <p:cNvSpPr>
            <a:spLocks noGrp="1"/>
          </p:cNvSpPr>
          <p:nvPr>
            <p:ph type="title"/>
          </p:nvPr>
        </p:nvSpPr>
        <p:spPr>
          <a:xfrm>
            <a:off x="2950596" y="472629"/>
            <a:ext cx="11948463" cy="939125"/>
          </a:xfrm>
        </p:spPr>
        <p:txBody>
          <a:bodyPr/>
          <a:lstStyle/>
          <a:p>
            <a:r>
              <a:rPr lang="de-CH" sz="4000" dirty="0"/>
              <a:t>TOURISM PLANNING &amp; MARKET PRESENCE</a:t>
            </a:r>
          </a:p>
        </p:txBody>
      </p:sp>
      <p:sp>
        <p:nvSpPr>
          <p:cNvPr id="7" name="Rechteck 1">
            <a:extLst>
              <a:ext uri="{FF2B5EF4-FFF2-40B4-BE49-F238E27FC236}">
                <a16:creationId xmlns:a16="http://schemas.microsoft.com/office/drawing/2014/main" id="{1E0BC413-2823-4F9E-8CBE-E03F650B0717}"/>
              </a:ext>
            </a:extLst>
          </p:cNvPr>
          <p:cNvSpPr/>
          <p:nvPr/>
        </p:nvSpPr>
        <p:spPr>
          <a:xfrm>
            <a:off x="41918" y="1316806"/>
            <a:ext cx="12192000" cy="1246495"/>
          </a:xfrm>
          <a:prstGeom prst="rect">
            <a:avLst/>
          </a:prstGeom>
        </p:spPr>
        <p:txBody>
          <a:bodyPr wrap="square">
            <a:spAutoFit/>
          </a:bodyPr>
          <a:lstStyle/>
          <a:p>
            <a:endParaRPr lang="en-US" sz="2500" b="1" dirty="0"/>
          </a:p>
          <a:p>
            <a:endParaRPr lang="en-US" sz="2500" b="1" dirty="0"/>
          </a:p>
          <a:p>
            <a:endParaRPr lang="en-US" sz="2500" b="1" dirty="0"/>
          </a:p>
        </p:txBody>
      </p:sp>
      <p:sp>
        <p:nvSpPr>
          <p:cNvPr id="13" name="Content Placeholder 2">
            <a:extLst>
              <a:ext uri="{FF2B5EF4-FFF2-40B4-BE49-F238E27FC236}">
                <a16:creationId xmlns:a16="http://schemas.microsoft.com/office/drawing/2014/main" id="{1B46EC12-2838-4BC5-8014-6160AB6228DD}"/>
              </a:ext>
            </a:extLst>
          </p:cNvPr>
          <p:cNvSpPr txBox="1">
            <a:spLocks/>
          </p:cNvSpPr>
          <p:nvPr/>
        </p:nvSpPr>
        <p:spPr>
          <a:xfrm>
            <a:off x="0" y="934502"/>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NEW TECHNOLOGY: DIGITIZATION</a:t>
            </a:r>
          </a:p>
          <a:p>
            <a:r>
              <a:rPr lang="en-US" sz="2500" b="1" dirty="0">
                <a:latin typeface="Zona Pro Bold" panose="02010803040002020004" pitchFamily="50" charset="0"/>
              </a:rPr>
              <a:t>OTAs, online booking platforms are booming. On the other hand direct hotel bookings drop. OTAs seem to offer certain guarantees to the travelers, like similar payment terms. </a:t>
            </a:r>
          </a:p>
        </p:txBody>
      </p:sp>
      <p:pic>
        <p:nvPicPr>
          <p:cNvPr id="15" name="Picture 14">
            <a:extLst>
              <a:ext uri="{FF2B5EF4-FFF2-40B4-BE49-F238E27FC236}">
                <a16:creationId xmlns:a16="http://schemas.microsoft.com/office/drawing/2014/main" id="{94F203FB-511D-43A4-B24E-F6D89AE5B8DA}"/>
              </a:ext>
            </a:extLst>
          </p:cNvPr>
          <p:cNvPicPr>
            <a:picLocks noChangeAspect="1"/>
          </p:cNvPicPr>
          <p:nvPr/>
        </p:nvPicPr>
        <p:blipFill>
          <a:blip r:embed="rId2"/>
          <a:stretch>
            <a:fillRect/>
          </a:stretch>
        </p:blipFill>
        <p:spPr>
          <a:xfrm>
            <a:off x="9654974" y="2436824"/>
            <a:ext cx="2266950" cy="609600"/>
          </a:xfrm>
          <a:prstGeom prst="rect">
            <a:avLst/>
          </a:prstGeom>
        </p:spPr>
      </p:pic>
      <p:pic>
        <p:nvPicPr>
          <p:cNvPr id="17" name="Picture 16">
            <a:extLst>
              <a:ext uri="{FF2B5EF4-FFF2-40B4-BE49-F238E27FC236}">
                <a16:creationId xmlns:a16="http://schemas.microsoft.com/office/drawing/2014/main" id="{F0203695-3813-46DE-97D6-6B2DDD82B42C}"/>
              </a:ext>
            </a:extLst>
          </p:cNvPr>
          <p:cNvPicPr>
            <a:picLocks noChangeAspect="1"/>
          </p:cNvPicPr>
          <p:nvPr/>
        </p:nvPicPr>
        <p:blipFill>
          <a:blip r:embed="rId3"/>
          <a:stretch>
            <a:fillRect/>
          </a:stretch>
        </p:blipFill>
        <p:spPr>
          <a:xfrm>
            <a:off x="1567320" y="2330873"/>
            <a:ext cx="8214894" cy="4509153"/>
          </a:xfrm>
          <a:prstGeom prst="rect">
            <a:avLst/>
          </a:prstGeom>
        </p:spPr>
      </p:pic>
      <p:sp>
        <p:nvSpPr>
          <p:cNvPr id="18" name="Arrow: Right 17">
            <a:extLst>
              <a:ext uri="{FF2B5EF4-FFF2-40B4-BE49-F238E27FC236}">
                <a16:creationId xmlns:a16="http://schemas.microsoft.com/office/drawing/2014/main" id="{18F15531-20FC-444E-8E4F-98BD01CC69DD}"/>
              </a:ext>
            </a:extLst>
          </p:cNvPr>
          <p:cNvSpPr/>
          <p:nvPr/>
        </p:nvSpPr>
        <p:spPr>
          <a:xfrm rot="647996">
            <a:off x="3370997" y="2425821"/>
            <a:ext cx="791570" cy="1995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Arrow: Right 19">
            <a:extLst>
              <a:ext uri="{FF2B5EF4-FFF2-40B4-BE49-F238E27FC236}">
                <a16:creationId xmlns:a16="http://schemas.microsoft.com/office/drawing/2014/main" id="{82A7DBAF-9588-493B-842B-2436D6839A8C}"/>
              </a:ext>
            </a:extLst>
          </p:cNvPr>
          <p:cNvSpPr/>
          <p:nvPr/>
        </p:nvSpPr>
        <p:spPr>
          <a:xfrm rot="21296870">
            <a:off x="6957655" y="3777901"/>
            <a:ext cx="791570" cy="19951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703628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CDC6D5D-2228-456C-8E2E-8DCB4F19AAAB}"/>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E4AA44A2-9B1F-4C1F-BEED-E91561CC970D}"/>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E9A20C45-7731-4E63-9E15-04E61AD2112E}"/>
              </a:ext>
            </a:extLst>
          </p:cNvPr>
          <p:cNvSpPr>
            <a:spLocks noGrp="1"/>
          </p:cNvSpPr>
          <p:nvPr>
            <p:ph type="sldNum" sz="quarter" idx="12"/>
          </p:nvPr>
        </p:nvSpPr>
        <p:spPr/>
        <p:txBody>
          <a:bodyPr/>
          <a:lstStyle/>
          <a:p>
            <a:fld id="{437794D7-DC86-9A4E-9C9F-0B324FE8876A}" type="slidenum">
              <a:rPr lang="en-US" smtClean="0"/>
              <a:pPr/>
              <a:t>23</a:t>
            </a:fld>
            <a:endParaRPr lang="en-US" dirty="0"/>
          </a:p>
        </p:txBody>
      </p:sp>
      <p:sp>
        <p:nvSpPr>
          <p:cNvPr id="6" name="Title 1">
            <a:extLst>
              <a:ext uri="{FF2B5EF4-FFF2-40B4-BE49-F238E27FC236}">
                <a16:creationId xmlns:a16="http://schemas.microsoft.com/office/drawing/2014/main" id="{C223D716-86D7-404F-9BF1-35DC0550E8B9}"/>
              </a:ext>
            </a:extLst>
          </p:cNvPr>
          <p:cNvSpPr txBox="1">
            <a:spLocks/>
          </p:cNvSpPr>
          <p:nvPr/>
        </p:nvSpPr>
        <p:spPr>
          <a:xfrm>
            <a:off x="2950596" y="472629"/>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4000"/>
              <a:t>TOURISM PLANNING &amp; MARKET PRESENCE</a:t>
            </a:r>
            <a:endParaRPr lang="de-CH" sz="4000" dirty="0"/>
          </a:p>
        </p:txBody>
      </p:sp>
      <p:sp>
        <p:nvSpPr>
          <p:cNvPr id="8" name="Content Placeholder 2">
            <a:extLst>
              <a:ext uri="{FF2B5EF4-FFF2-40B4-BE49-F238E27FC236}">
                <a16:creationId xmlns:a16="http://schemas.microsoft.com/office/drawing/2014/main" id="{B0FE4880-7AE2-4DA5-A864-D80328B7902C}"/>
              </a:ext>
            </a:extLst>
          </p:cNvPr>
          <p:cNvSpPr txBox="1">
            <a:spLocks/>
          </p:cNvSpPr>
          <p:nvPr/>
        </p:nvSpPr>
        <p:spPr>
          <a:xfrm>
            <a:off x="0" y="934502"/>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NEW TECHNOLOGY: DIGITIZATION</a:t>
            </a:r>
          </a:p>
          <a:p>
            <a:r>
              <a:rPr lang="en-US" sz="2500" b="1" dirty="0">
                <a:latin typeface="Zona Pro Bold" panose="02010803040002020004" pitchFamily="50" charset="0"/>
              </a:rPr>
              <a:t>It’s not enough to be on social media. The firms need to </a:t>
            </a:r>
            <a:r>
              <a:rPr lang="en-US" sz="2500" b="1" u="sng">
                <a:latin typeface="Zona Pro Bold" panose="02010803040002020004" pitchFamily="50" charset="0"/>
              </a:rPr>
              <a:t>be social</a:t>
            </a:r>
            <a:r>
              <a:rPr lang="en-US" sz="2500" b="1">
                <a:latin typeface="Zona Pro Bold" panose="02010803040002020004" pitchFamily="50" charset="0"/>
              </a:rPr>
              <a:t> as </a:t>
            </a:r>
            <a:r>
              <a:rPr lang="en-US" sz="2500" b="1" dirty="0">
                <a:latin typeface="Zona Pro Bold" panose="02010803040002020004" pitchFamily="50" charset="0"/>
              </a:rPr>
              <a:t>well, and involve the online community</a:t>
            </a:r>
            <a:r>
              <a:rPr lang="en-US" sz="2500" b="1">
                <a:latin typeface="Zona Pro Bold" panose="02010803040002020004" pitchFamily="50" charset="0"/>
              </a:rPr>
              <a:t>. </a:t>
            </a:r>
            <a:endParaRPr lang="en-US" sz="2500" b="1" dirty="0">
              <a:latin typeface="Zona Pro Bold" panose="02010803040002020004" pitchFamily="50" charset="0"/>
            </a:endParaRPr>
          </a:p>
        </p:txBody>
      </p:sp>
    </p:spTree>
    <p:extLst>
      <p:ext uri="{BB962C8B-B14F-4D97-AF65-F5344CB8AC3E}">
        <p14:creationId xmlns:p14="http://schemas.microsoft.com/office/powerpoint/2010/main" val="2880572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8C92CB-A630-45FE-AD27-813629C5B207}"/>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C1D663B4-66A8-447F-9664-BE674EDC8394}"/>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3EE68988-C01E-4DAB-AD09-32773F5A5042}"/>
              </a:ext>
            </a:extLst>
          </p:cNvPr>
          <p:cNvSpPr>
            <a:spLocks noGrp="1"/>
          </p:cNvSpPr>
          <p:nvPr>
            <p:ph type="sldNum" sz="quarter" idx="12"/>
          </p:nvPr>
        </p:nvSpPr>
        <p:spPr/>
        <p:txBody>
          <a:bodyPr/>
          <a:lstStyle/>
          <a:p>
            <a:fld id="{437794D7-DC86-9A4E-9C9F-0B324FE8876A}" type="slidenum">
              <a:rPr lang="en-US" smtClean="0"/>
              <a:pPr/>
              <a:t>24</a:t>
            </a:fld>
            <a:endParaRPr lang="en-US" dirty="0"/>
          </a:p>
        </p:txBody>
      </p:sp>
      <p:sp>
        <p:nvSpPr>
          <p:cNvPr id="7" name="Content Placeholder 2">
            <a:extLst>
              <a:ext uri="{FF2B5EF4-FFF2-40B4-BE49-F238E27FC236}">
                <a16:creationId xmlns:a16="http://schemas.microsoft.com/office/drawing/2014/main" id="{6630AE68-B072-40E3-8B6C-25866CA6597C}"/>
              </a:ext>
            </a:extLst>
          </p:cNvPr>
          <p:cNvSpPr txBox="1">
            <a:spLocks/>
          </p:cNvSpPr>
          <p:nvPr/>
        </p:nvSpPr>
        <p:spPr>
          <a:xfrm>
            <a:off x="0" y="942191"/>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NEW TECHNOLOGY: DIGITIZATION</a:t>
            </a:r>
          </a:p>
          <a:p>
            <a:r>
              <a:rPr lang="en-US" sz="2500" b="1" dirty="0">
                <a:latin typeface="Zona Pro Bold" panose="02010803040002020004" pitchFamily="50" charset="0"/>
              </a:rPr>
              <a:t>Use digitization to </a:t>
            </a:r>
            <a:r>
              <a:rPr lang="en-US" sz="2500" b="1" u="sng" dirty="0">
                <a:latin typeface="Zona Pro Bold" panose="02010803040002020004" pitchFamily="50" charset="0"/>
              </a:rPr>
              <a:t>promote</a:t>
            </a:r>
            <a:r>
              <a:rPr lang="en-US" sz="2500" b="1" dirty="0">
                <a:latin typeface="Zona Pro Bold" panose="02010803040002020004" pitchFamily="50" charset="0"/>
              </a:rPr>
              <a:t> the knowledge about the destinations and your hotels </a:t>
            </a:r>
            <a:r>
              <a:rPr lang="en-US" sz="2500" b="1" u="sng" dirty="0">
                <a:latin typeface="Zona Pro Bold" panose="02010803040002020004" pitchFamily="50" charset="0"/>
              </a:rPr>
              <a:t>worldwide</a:t>
            </a:r>
            <a:r>
              <a:rPr lang="en-US" sz="2500" b="1" dirty="0">
                <a:latin typeface="Zona Pro Bold" panose="02010803040002020004" pitchFamily="50" charset="0"/>
              </a:rPr>
              <a:t>, across all continents. Use digitization, artificial intelligence like a lever, like a crane to lift a bigger container, to reach the entire planet.</a:t>
            </a:r>
          </a:p>
          <a:p>
            <a:r>
              <a:rPr lang="en-US" sz="2500" b="1" dirty="0">
                <a:latin typeface="Zona Pro Bold" panose="02010803040002020004" pitchFamily="50" charset="0"/>
              </a:rPr>
              <a:t>Enrich websites with </a:t>
            </a:r>
            <a:r>
              <a:rPr lang="en-US" sz="2500" b="1" u="sng" dirty="0">
                <a:latin typeface="Zona Pro Bold" panose="02010803040002020004" pitchFamily="50" charset="0"/>
              </a:rPr>
              <a:t>sound</a:t>
            </a:r>
            <a:r>
              <a:rPr lang="en-US" sz="2500" b="1" dirty="0">
                <a:latin typeface="Zona Pro Bold" panose="02010803040002020004" pitchFamily="50" charset="0"/>
              </a:rPr>
              <a:t> messages. That way not everything needs to be read. The sonic brand identity designed and composed for a company conveys the emotions and the roots of the (hospitality) company.</a:t>
            </a:r>
            <a:endParaRPr lang="en-US" sz="2500" b="1" u="sng" dirty="0">
              <a:latin typeface="Zona Pro Bold" panose="02010803040002020004" pitchFamily="50" charset="0"/>
            </a:endParaRPr>
          </a:p>
          <a:p>
            <a:r>
              <a:rPr lang="en-US" sz="2500" b="1" dirty="0">
                <a:latin typeface="Zona Pro Bold" panose="02010803040002020004" pitchFamily="50" charset="0"/>
              </a:rPr>
              <a:t>With </a:t>
            </a:r>
            <a:r>
              <a:rPr lang="en-US" sz="2500" b="1" u="sng" dirty="0">
                <a:latin typeface="Zona Pro Bold" panose="02010803040002020004" pitchFamily="50" charset="0"/>
              </a:rPr>
              <a:t>digitization</a:t>
            </a:r>
            <a:r>
              <a:rPr lang="en-US" sz="2500" b="1" dirty="0">
                <a:latin typeface="Zona Pro Bold" panose="02010803040002020004" pitchFamily="50" charset="0"/>
              </a:rPr>
              <a:t>, working conditions have changed. With increased </a:t>
            </a:r>
            <a:r>
              <a:rPr lang="en-US" sz="2500" b="1" u="sng" dirty="0">
                <a:latin typeface="Zona Pro Bold" panose="02010803040002020004" pitchFamily="50" charset="0"/>
              </a:rPr>
              <a:t>automation</a:t>
            </a:r>
            <a:r>
              <a:rPr lang="en-US" sz="2500" b="1" dirty="0">
                <a:latin typeface="Zona Pro Bold" panose="02010803040002020004" pitchFamily="50" charset="0"/>
              </a:rPr>
              <a:t> at work, needs for special vacations, trips have increased, providing a lot of options/choices during the vacation. Historically, people travelled out of necessity (pursuit of food, climate change, wars, traders). </a:t>
            </a:r>
          </a:p>
          <a:p>
            <a:r>
              <a:rPr lang="en-US" sz="2500" b="1" dirty="0">
                <a:latin typeface="Zona Pro Bold" panose="02010803040002020004" pitchFamily="50" charset="0"/>
              </a:rPr>
              <a:t>Use the possibility of direct marketing.</a:t>
            </a:r>
          </a:p>
        </p:txBody>
      </p:sp>
      <p:sp>
        <p:nvSpPr>
          <p:cNvPr id="8" name="Title 1">
            <a:extLst>
              <a:ext uri="{FF2B5EF4-FFF2-40B4-BE49-F238E27FC236}">
                <a16:creationId xmlns:a16="http://schemas.microsoft.com/office/drawing/2014/main" id="{77BA31E1-7E6C-499A-8B4F-9AD34C6F8E61}"/>
              </a:ext>
            </a:extLst>
          </p:cNvPr>
          <p:cNvSpPr>
            <a:spLocks noGrp="1"/>
          </p:cNvSpPr>
          <p:nvPr>
            <p:ph type="title"/>
          </p:nvPr>
        </p:nvSpPr>
        <p:spPr>
          <a:xfrm>
            <a:off x="2950596" y="472629"/>
            <a:ext cx="11948463" cy="939125"/>
          </a:xfrm>
        </p:spPr>
        <p:txBody>
          <a:bodyPr/>
          <a:lstStyle/>
          <a:p>
            <a:r>
              <a:rPr lang="de-CH" sz="4000" dirty="0"/>
              <a:t>TOURISM PLANNING &amp; MARKET PRESENCE</a:t>
            </a:r>
          </a:p>
        </p:txBody>
      </p:sp>
    </p:spTree>
    <p:extLst>
      <p:ext uri="{BB962C8B-B14F-4D97-AF65-F5344CB8AC3E}">
        <p14:creationId xmlns:p14="http://schemas.microsoft.com/office/powerpoint/2010/main" val="355627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076AD6-C0E2-4070-95C6-9B7E159191D9}"/>
              </a:ext>
            </a:extLst>
          </p:cNvPr>
          <p:cNvSpPr>
            <a:spLocks noGrp="1"/>
          </p:cNvSpPr>
          <p:nvPr>
            <p:ph type="title"/>
          </p:nvPr>
        </p:nvSpPr>
        <p:spPr>
          <a:xfrm>
            <a:off x="3057593" y="537368"/>
            <a:ext cx="10515600" cy="1257300"/>
          </a:xfrm>
        </p:spPr>
        <p:txBody>
          <a:bodyPr/>
          <a:lstStyle/>
          <a:p>
            <a:r>
              <a:rPr lang="de-CH" sz="3800" dirty="0"/>
              <a:t>TOURISM PLANNING &amp; MARKET PRESENCE</a:t>
            </a:r>
          </a:p>
        </p:txBody>
      </p:sp>
      <p:sp>
        <p:nvSpPr>
          <p:cNvPr id="3" name="Datumsplatzhalter 2">
            <a:extLst>
              <a:ext uri="{FF2B5EF4-FFF2-40B4-BE49-F238E27FC236}">
                <a16:creationId xmlns:a16="http://schemas.microsoft.com/office/drawing/2014/main" id="{4313CCA9-A7BA-46D9-BC30-49E1A209D604}"/>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F26FD21D-437D-45D6-A753-9CE6C50DECFE}"/>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A8AF08A3-2C16-4068-8671-8BF598E65E17}"/>
              </a:ext>
            </a:extLst>
          </p:cNvPr>
          <p:cNvSpPr>
            <a:spLocks noGrp="1"/>
          </p:cNvSpPr>
          <p:nvPr>
            <p:ph type="sldNum" sz="quarter" idx="12"/>
          </p:nvPr>
        </p:nvSpPr>
        <p:spPr/>
        <p:txBody>
          <a:bodyPr/>
          <a:lstStyle/>
          <a:p>
            <a:fld id="{437794D7-DC86-9A4E-9C9F-0B324FE8876A}" type="slidenum">
              <a:rPr lang="en-US" smtClean="0"/>
              <a:pPr/>
              <a:t>25</a:t>
            </a:fld>
            <a:endParaRPr lang="en-US" dirty="0"/>
          </a:p>
        </p:txBody>
      </p:sp>
      <p:sp>
        <p:nvSpPr>
          <p:cNvPr id="6" name="Content Placeholder 2">
            <a:extLst>
              <a:ext uri="{FF2B5EF4-FFF2-40B4-BE49-F238E27FC236}">
                <a16:creationId xmlns:a16="http://schemas.microsoft.com/office/drawing/2014/main" id="{DBB05CFA-3450-4B11-AAA3-92F7D6BA62F7}"/>
              </a:ext>
            </a:extLst>
          </p:cNvPr>
          <p:cNvSpPr txBox="1">
            <a:spLocks/>
          </p:cNvSpPr>
          <p:nvPr/>
        </p:nvSpPr>
        <p:spPr>
          <a:xfrm>
            <a:off x="62713" y="1060001"/>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NEW TECHNOLOGY: DIGITIZATION</a:t>
            </a:r>
          </a:p>
          <a:p>
            <a:r>
              <a:rPr lang="en-US" sz="2500" b="1" dirty="0">
                <a:latin typeface="Zona Pro Bold" panose="02010803040002020004" pitchFamily="50" charset="0"/>
              </a:rPr>
              <a:t>Allow online check-in, online request of mobile-key and online-check-out Digitally transform the tourism market initiatives.</a:t>
            </a:r>
          </a:p>
          <a:p>
            <a:r>
              <a:rPr lang="en-US" sz="2500" b="1" dirty="0">
                <a:latin typeface="Zona Pro Bold" panose="02010803040002020004" pitchFamily="50" charset="0"/>
              </a:rPr>
              <a:t>Home office, home teleconference will probably reduce the need for business hotels.</a:t>
            </a:r>
          </a:p>
          <a:p>
            <a:r>
              <a:rPr lang="en-US" sz="2500" b="1" dirty="0">
                <a:latin typeface="Zona Pro Bold" panose="02010803040002020004" pitchFamily="50" charset="0"/>
              </a:rPr>
              <a:t>Due to increase home working, the (hotel) restaurants will be impacted as well, by the reduced number of potential guests during the lunch break, especially in the city and business centers.</a:t>
            </a:r>
          </a:p>
          <a:p>
            <a:r>
              <a:rPr lang="en-US" sz="2500" b="1" dirty="0">
                <a:latin typeface="Zona Pro Bold" panose="02010803040002020004" pitchFamily="50" charset="0"/>
              </a:rPr>
              <a:t>With home working, less employees will be needed in the expensive urban centers. On the countryside salaries are lower. </a:t>
            </a:r>
          </a:p>
          <a:p>
            <a:r>
              <a:rPr lang="en-US" sz="2500" b="1" dirty="0">
                <a:latin typeface="Zona Pro Bold" panose="02010803040002020004" pitchFamily="50" charset="0"/>
              </a:rPr>
              <a:t>In the restaurant business, the takeaway and food delivery companies will benefit (eat.ch, Just Eat Takeaway.com, Deliveroo Uber eats, </a:t>
            </a:r>
            <a:r>
              <a:rPr lang="en-US" sz="2500" b="1" dirty="0" err="1">
                <a:latin typeface="Zona Pro Bold" panose="02010803040002020004" pitchFamily="50" charset="0"/>
              </a:rPr>
              <a:t>Smood</a:t>
            </a:r>
            <a:r>
              <a:rPr lang="en-US" sz="2500" b="1" dirty="0">
                <a:latin typeface="Zona Pro Bold" panose="02010803040002020004" pitchFamily="50" charset="0"/>
              </a:rPr>
              <a:t>). Like the sharing-platforms for apartment (</a:t>
            </a:r>
            <a:r>
              <a:rPr lang="en-US" sz="2500" b="1" dirty="0" err="1">
                <a:latin typeface="Zona Pro Bold" panose="02010803040002020004" pitchFamily="50" charset="0"/>
              </a:rPr>
              <a:t>AirBnB</a:t>
            </a:r>
            <a:r>
              <a:rPr lang="en-US" sz="2500" b="1" dirty="0">
                <a:latin typeface="Zona Pro Bold" panose="02010803040002020004" pitchFamily="50" charset="0"/>
              </a:rPr>
              <a:t>), the food delivery platforms represent an additional source of revenues. The commission for the platform is 30%.</a:t>
            </a:r>
          </a:p>
        </p:txBody>
      </p:sp>
    </p:spTree>
    <p:extLst>
      <p:ext uri="{BB962C8B-B14F-4D97-AF65-F5344CB8AC3E}">
        <p14:creationId xmlns:p14="http://schemas.microsoft.com/office/powerpoint/2010/main" val="4083264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C48F9-7B91-4CAB-8B1C-FD2E417916EA}"/>
              </a:ext>
            </a:extLst>
          </p:cNvPr>
          <p:cNvSpPr>
            <a:spLocks noGrp="1"/>
          </p:cNvSpPr>
          <p:nvPr>
            <p:ph type="title"/>
          </p:nvPr>
        </p:nvSpPr>
        <p:spPr>
          <a:xfrm>
            <a:off x="3057593" y="391595"/>
            <a:ext cx="10515600" cy="1257300"/>
          </a:xfrm>
        </p:spPr>
        <p:txBody>
          <a:bodyPr/>
          <a:lstStyle/>
          <a:p>
            <a:r>
              <a:rPr lang="de-CH" sz="3900" dirty="0"/>
              <a:t>TOURISM PLANNING &amp; MARKET PRESENCE</a:t>
            </a:r>
          </a:p>
        </p:txBody>
      </p:sp>
      <p:sp>
        <p:nvSpPr>
          <p:cNvPr id="3" name="Datumsplatzhalter 2">
            <a:extLst>
              <a:ext uri="{FF2B5EF4-FFF2-40B4-BE49-F238E27FC236}">
                <a16:creationId xmlns:a16="http://schemas.microsoft.com/office/drawing/2014/main" id="{D6AE3174-F0E0-491D-9195-1121924D2385}"/>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8480284A-79A0-485E-B487-75A1D6040616}"/>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EF07B7A4-EA3D-4039-B688-8D3B77301DD1}"/>
              </a:ext>
            </a:extLst>
          </p:cNvPr>
          <p:cNvSpPr>
            <a:spLocks noGrp="1"/>
          </p:cNvSpPr>
          <p:nvPr>
            <p:ph type="sldNum" sz="quarter" idx="12"/>
          </p:nvPr>
        </p:nvSpPr>
        <p:spPr/>
        <p:txBody>
          <a:bodyPr/>
          <a:lstStyle/>
          <a:p>
            <a:fld id="{437794D7-DC86-9A4E-9C9F-0B324FE8876A}" type="slidenum">
              <a:rPr lang="en-US" smtClean="0"/>
              <a:pPr/>
              <a:t>26</a:t>
            </a:fld>
            <a:endParaRPr lang="en-US" dirty="0"/>
          </a:p>
        </p:txBody>
      </p:sp>
      <p:sp>
        <p:nvSpPr>
          <p:cNvPr id="6" name="Content Placeholder 2">
            <a:extLst>
              <a:ext uri="{FF2B5EF4-FFF2-40B4-BE49-F238E27FC236}">
                <a16:creationId xmlns:a16="http://schemas.microsoft.com/office/drawing/2014/main" id="{AE4297D1-5189-4AB8-8A2E-59DD468941FF}"/>
              </a:ext>
            </a:extLst>
          </p:cNvPr>
          <p:cNvSpPr txBox="1">
            <a:spLocks/>
          </p:cNvSpPr>
          <p:nvPr/>
        </p:nvSpPr>
        <p:spPr>
          <a:xfrm>
            <a:off x="26672" y="874471"/>
            <a:ext cx="12165328"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b="1" u="sng" dirty="0">
                <a:latin typeface="Zona Pro Bold" panose="02010803040002020004" pitchFamily="50" charset="0"/>
              </a:rPr>
              <a:t>NEW TECHNOLOGY: DIGITIZATION</a:t>
            </a:r>
          </a:p>
          <a:p>
            <a:r>
              <a:rPr lang="en-US" sz="2200" b="1" dirty="0">
                <a:latin typeface="Zona Pro Bold" panose="02010803040002020004" pitchFamily="50" charset="0"/>
              </a:rPr>
              <a:t>Use trusted digitization technologies (e-ticketing). Apply dynamic pricing. For advanced booking of winter vacations and for taking the weather risk, buyers should receive a discount. With online-</a:t>
            </a:r>
            <a:r>
              <a:rPr lang="en-US" sz="2200" b="1" dirty="0" err="1">
                <a:latin typeface="Zona Pro Bold" panose="02010803040002020004" pitchFamily="50" charset="0"/>
              </a:rPr>
              <a:t>ticketshops</a:t>
            </a:r>
            <a:r>
              <a:rPr lang="en-US" sz="2200" b="1" dirty="0">
                <a:latin typeface="Zona Pro Bold" panose="02010803040002020004" pitchFamily="50" charset="0"/>
              </a:rPr>
              <a:t>, waiting times can be avoided during the (short) vacation days.</a:t>
            </a:r>
          </a:p>
          <a:p>
            <a:r>
              <a:rPr lang="en-US" sz="2200" b="1" dirty="0">
                <a:latin typeface="Zona Pro Bold" panose="02010803040002020004" pitchFamily="50" charset="0"/>
              </a:rPr>
              <a:t>With fully digitized business processes, from online-</a:t>
            </a:r>
            <a:r>
              <a:rPr lang="en-US" sz="2200" b="1" dirty="0" err="1">
                <a:latin typeface="Zona Pro Bold" panose="02010803040002020004" pitchFamily="50" charset="0"/>
              </a:rPr>
              <a:t>checkin</a:t>
            </a:r>
            <a:r>
              <a:rPr lang="en-US" sz="2200" b="1" dirty="0">
                <a:latin typeface="Zona Pro Bold" panose="02010803040002020004" pitchFamily="50" charset="0"/>
              </a:rPr>
              <a:t>, digital key access to room, to online checkout, it is possible to hold down room night prices below CHF 50, to welcome the (domestic) middle class </a:t>
            </a:r>
            <a:r>
              <a:rPr lang="en-US" sz="2200" b="1" dirty="0" err="1">
                <a:latin typeface="Zona Pro Bold" panose="02010803040002020004" pitchFamily="50" charset="0"/>
              </a:rPr>
              <a:t>travellers</a:t>
            </a:r>
            <a:r>
              <a:rPr lang="en-US" sz="2200" b="1" dirty="0">
                <a:latin typeface="Zona Pro Bold" panose="02010803040002020004" pitchFamily="50" charset="0"/>
              </a:rPr>
              <a:t> that have lost some purchasing power during the current medical and economic crisis, or </a:t>
            </a:r>
            <a:r>
              <a:rPr lang="en-US" sz="2200" b="1" dirty="0" err="1">
                <a:latin typeface="Zona Pro Bold" panose="02010803040002020004" pitchFamily="50" charset="0"/>
              </a:rPr>
              <a:t>traveller</a:t>
            </a:r>
            <a:r>
              <a:rPr lang="en-US" sz="2200" b="1" dirty="0">
                <a:latin typeface="Zona Pro Bold" panose="02010803040002020004" pitchFamily="50" charset="0"/>
              </a:rPr>
              <a:t> that simply don’t want to pay too much to sleep away from home. Example of brands in this low cost segment: 25 hours, Citizen M, </a:t>
            </a:r>
            <a:r>
              <a:rPr lang="en-US" sz="2200" b="1" dirty="0" err="1">
                <a:latin typeface="Zona Pro Bold" panose="02010803040002020004" pitchFamily="50" charset="0"/>
              </a:rPr>
              <a:t>Revier</a:t>
            </a:r>
            <a:r>
              <a:rPr lang="en-US" sz="2200" b="1" dirty="0">
                <a:latin typeface="Zona Pro Bold" panose="02010803040002020004" pitchFamily="50" charset="0"/>
              </a:rPr>
              <a:t> </a:t>
            </a:r>
            <a:r>
              <a:rPr lang="en-US" sz="2200" b="1" dirty="0" err="1">
                <a:latin typeface="Zona Pro Bold" panose="02010803040002020004" pitchFamily="50" charset="0"/>
              </a:rPr>
              <a:t>Adelboden</a:t>
            </a:r>
            <a:r>
              <a:rPr lang="en-US" sz="2200" b="1" dirty="0">
                <a:latin typeface="Zona Pro Bold" panose="02010803040002020004" pitchFamily="50" charset="0"/>
              </a:rPr>
              <a:t>.</a:t>
            </a:r>
          </a:p>
          <a:p>
            <a:r>
              <a:rPr lang="en-US" sz="2200" b="1" dirty="0">
                <a:latin typeface="Zona Pro Bold" panose="02010803040002020004" pitchFamily="50" charset="0"/>
              </a:rPr>
              <a:t>Give customers more choices. With their smartphones, hotel clients can easily modify their plans. Digitization will certainly reduce the volume and number of guests of trade shows and expositions, as most products can be seen online.</a:t>
            </a:r>
          </a:p>
          <a:p>
            <a:r>
              <a:rPr lang="en-US" sz="2200" b="1" dirty="0">
                <a:latin typeface="Zona Pro Bold" panose="02010803040002020004" pitchFamily="50" charset="0"/>
              </a:rPr>
              <a:t>The Coronavirus lockdown has accelerated the online migration. Some online platforms have achieved their original business plan objective 1 or 2 years earlier.</a:t>
            </a:r>
          </a:p>
        </p:txBody>
      </p:sp>
    </p:spTree>
    <p:extLst>
      <p:ext uri="{BB962C8B-B14F-4D97-AF65-F5344CB8AC3E}">
        <p14:creationId xmlns:p14="http://schemas.microsoft.com/office/powerpoint/2010/main" val="1519356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C8B76F0-D03E-4778-972C-9EC5D85CD0EC}"/>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67AC1AEE-1298-4D03-A9FB-300DB142CD82}"/>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D8F2635B-261E-44A5-A99F-B461BCA5CDBA}"/>
              </a:ext>
            </a:extLst>
          </p:cNvPr>
          <p:cNvSpPr>
            <a:spLocks noGrp="1"/>
          </p:cNvSpPr>
          <p:nvPr>
            <p:ph type="sldNum" sz="quarter" idx="12"/>
          </p:nvPr>
        </p:nvSpPr>
        <p:spPr/>
        <p:txBody>
          <a:bodyPr/>
          <a:lstStyle/>
          <a:p>
            <a:fld id="{437794D7-DC86-9A4E-9C9F-0B324FE8876A}" type="slidenum">
              <a:rPr lang="en-US" smtClean="0"/>
              <a:pPr/>
              <a:t>27</a:t>
            </a:fld>
            <a:endParaRPr lang="en-US" dirty="0"/>
          </a:p>
        </p:txBody>
      </p:sp>
      <p:sp>
        <p:nvSpPr>
          <p:cNvPr id="6" name="Titel 1">
            <a:extLst>
              <a:ext uri="{FF2B5EF4-FFF2-40B4-BE49-F238E27FC236}">
                <a16:creationId xmlns:a16="http://schemas.microsoft.com/office/drawing/2014/main" id="{59DFD6E2-3FCC-4BF3-A740-DAAE8B3A009F}"/>
              </a:ext>
            </a:extLst>
          </p:cNvPr>
          <p:cNvSpPr txBox="1">
            <a:spLocks/>
          </p:cNvSpPr>
          <p:nvPr/>
        </p:nvSpPr>
        <p:spPr>
          <a:xfrm>
            <a:off x="3057593" y="563751"/>
            <a:ext cx="10515600"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900" dirty="0"/>
              <a:t>TOURISM PLANNING &amp; MARKET PRESENCE</a:t>
            </a:r>
          </a:p>
        </p:txBody>
      </p:sp>
      <p:sp>
        <p:nvSpPr>
          <p:cNvPr id="8" name="Content Placeholder 2">
            <a:extLst>
              <a:ext uri="{FF2B5EF4-FFF2-40B4-BE49-F238E27FC236}">
                <a16:creationId xmlns:a16="http://schemas.microsoft.com/office/drawing/2014/main" id="{AFFBA3D8-B24B-405E-8C31-9EE584D875A8}"/>
              </a:ext>
            </a:extLst>
          </p:cNvPr>
          <p:cNvSpPr txBox="1">
            <a:spLocks/>
          </p:cNvSpPr>
          <p:nvPr/>
        </p:nvSpPr>
        <p:spPr>
          <a:xfrm>
            <a:off x="135038" y="1013618"/>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DIGITIZATION &amp; SMART BUILDINGS</a:t>
            </a:r>
          </a:p>
          <a:p>
            <a:r>
              <a:rPr lang="en-US" sz="2800" b="1" dirty="0"/>
              <a:t>Like with the development of the electric car, electronics will improve the operation of the hotel building. </a:t>
            </a:r>
          </a:p>
          <a:p>
            <a:r>
              <a:rPr lang="en-US" sz="2800" b="1" dirty="0"/>
              <a:t>When guests enter the hotel room the music of choice of the guest starts playing. </a:t>
            </a:r>
          </a:p>
          <a:p>
            <a:r>
              <a:rPr lang="en-US" sz="2800" b="1" dirty="0"/>
              <a:t>Based on detection of your daily movements, the hotel suggests a time for a little physical exercise in the gym. </a:t>
            </a:r>
          </a:p>
          <a:p>
            <a:r>
              <a:rPr lang="en-US" sz="2800" b="1" dirty="0"/>
              <a:t>Hotel room sensors will automatically measure energy consumption and costs, when the guests leave the room or do the check-out. </a:t>
            </a:r>
          </a:p>
        </p:txBody>
      </p:sp>
    </p:spTree>
    <p:extLst>
      <p:ext uri="{BB962C8B-B14F-4D97-AF65-F5344CB8AC3E}">
        <p14:creationId xmlns:p14="http://schemas.microsoft.com/office/powerpoint/2010/main" val="3344023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E337D3F-197A-4399-A58D-4D7FEAE5245B}"/>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3ABD6262-0C67-4F1C-85A5-5C9B898BC4CF}"/>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6A5223A6-CC7D-4E38-9479-E15A2101477C}"/>
              </a:ext>
            </a:extLst>
          </p:cNvPr>
          <p:cNvSpPr>
            <a:spLocks noGrp="1"/>
          </p:cNvSpPr>
          <p:nvPr>
            <p:ph type="sldNum" sz="quarter" idx="12"/>
          </p:nvPr>
        </p:nvSpPr>
        <p:spPr/>
        <p:txBody>
          <a:bodyPr/>
          <a:lstStyle/>
          <a:p>
            <a:fld id="{437794D7-DC86-9A4E-9C9F-0B324FE8876A}" type="slidenum">
              <a:rPr lang="en-US" smtClean="0"/>
              <a:pPr/>
              <a:t>28</a:t>
            </a:fld>
            <a:endParaRPr lang="en-US" dirty="0"/>
          </a:p>
        </p:txBody>
      </p:sp>
      <p:sp>
        <p:nvSpPr>
          <p:cNvPr id="7" name="Titel 1">
            <a:extLst>
              <a:ext uri="{FF2B5EF4-FFF2-40B4-BE49-F238E27FC236}">
                <a16:creationId xmlns:a16="http://schemas.microsoft.com/office/drawing/2014/main" id="{940E95A3-45F8-4B92-A55D-1658539B05E0}"/>
              </a:ext>
            </a:extLst>
          </p:cNvPr>
          <p:cNvSpPr txBox="1">
            <a:spLocks/>
          </p:cNvSpPr>
          <p:nvPr/>
        </p:nvSpPr>
        <p:spPr>
          <a:xfrm>
            <a:off x="3163610" y="384968"/>
            <a:ext cx="10515600"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900" dirty="0"/>
              <a:t>TOURISM PLANNING &amp; MARKET PRESENCE</a:t>
            </a:r>
          </a:p>
        </p:txBody>
      </p:sp>
      <p:sp>
        <p:nvSpPr>
          <p:cNvPr id="9" name="Content Placeholder 2">
            <a:extLst>
              <a:ext uri="{FF2B5EF4-FFF2-40B4-BE49-F238E27FC236}">
                <a16:creationId xmlns:a16="http://schemas.microsoft.com/office/drawing/2014/main" id="{BA1CF40A-27F5-48FE-A30D-CCC6657A06AD}"/>
              </a:ext>
            </a:extLst>
          </p:cNvPr>
          <p:cNvSpPr txBox="1">
            <a:spLocks/>
          </p:cNvSpPr>
          <p:nvPr/>
        </p:nvSpPr>
        <p:spPr>
          <a:xfrm>
            <a:off x="135038" y="920853"/>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DIGITIZATION &amp; SMART BUILDINGS</a:t>
            </a:r>
          </a:p>
          <a:p>
            <a:r>
              <a:rPr lang="en-US" sz="2800" b="1" dirty="0"/>
              <a:t>Careful understanding and employment of energy-efficient building materials. Insulation of house (especially roof and windows) important to reduce heating costs. </a:t>
            </a:r>
          </a:p>
          <a:p>
            <a:r>
              <a:rPr lang="en-US" sz="2800" b="1" dirty="0"/>
              <a:t>Predictive maintenance (scheduling service and lifetime of equipment) with digital databases.</a:t>
            </a:r>
          </a:p>
          <a:p>
            <a:r>
              <a:rPr lang="en-US" sz="2800" b="1" dirty="0"/>
              <a:t>Sensors will tell when garbage needs to be collected.</a:t>
            </a:r>
          </a:p>
          <a:p>
            <a:r>
              <a:rPr lang="en-US" sz="2800" b="1" dirty="0"/>
              <a:t>Fifth-generation Internet, or 5G band-with capability, will allow hoteliers to know on-property preferences of the hotel guests. </a:t>
            </a:r>
          </a:p>
          <a:p>
            <a:r>
              <a:rPr lang="en-US" sz="2800" b="1" dirty="0">
                <a:latin typeface="Zona Pro Bold" panose="02010803040002020004" pitchFamily="50" charset="0"/>
              </a:rPr>
              <a:t>Health services and devices making selfcare for adult guests easier</a:t>
            </a:r>
          </a:p>
        </p:txBody>
      </p:sp>
    </p:spTree>
    <p:extLst>
      <p:ext uri="{BB962C8B-B14F-4D97-AF65-F5344CB8AC3E}">
        <p14:creationId xmlns:p14="http://schemas.microsoft.com/office/powerpoint/2010/main" val="3566216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A3530E-39EB-4BF1-A159-4A2C3CC39C0A}"/>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8F611287-E6ED-4200-9D90-91771419DC87}"/>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123FD7BB-17C0-46CB-A943-B120608A8B7A}"/>
              </a:ext>
            </a:extLst>
          </p:cNvPr>
          <p:cNvSpPr>
            <a:spLocks noGrp="1"/>
          </p:cNvSpPr>
          <p:nvPr>
            <p:ph type="sldNum" sz="quarter" idx="12"/>
          </p:nvPr>
        </p:nvSpPr>
        <p:spPr/>
        <p:txBody>
          <a:bodyPr/>
          <a:lstStyle/>
          <a:p>
            <a:fld id="{437794D7-DC86-9A4E-9C9F-0B324FE8876A}" type="slidenum">
              <a:rPr lang="en-US" smtClean="0"/>
              <a:pPr/>
              <a:t>29</a:t>
            </a:fld>
            <a:endParaRPr lang="en-US" dirty="0"/>
          </a:p>
        </p:txBody>
      </p:sp>
      <p:sp>
        <p:nvSpPr>
          <p:cNvPr id="7" name="Content Placeholder 2">
            <a:extLst>
              <a:ext uri="{FF2B5EF4-FFF2-40B4-BE49-F238E27FC236}">
                <a16:creationId xmlns:a16="http://schemas.microsoft.com/office/drawing/2014/main" id="{4E19875D-2351-457C-A1DF-C5419CAFF09A}"/>
              </a:ext>
            </a:extLst>
          </p:cNvPr>
          <p:cNvSpPr txBox="1">
            <a:spLocks/>
          </p:cNvSpPr>
          <p:nvPr/>
        </p:nvSpPr>
        <p:spPr>
          <a:xfrm>
            <a:off x="135038" y="1012616"/>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DIGITIZATION &amp; SMART BUILDINGS</a:t>
            </a:r>
          </a:p>
          <a:p>
            <a:r>
              <a:rPr lang="en-US" sz="2800" b="1" dirty="0">
                <a:latin typeface="Zona Pro Bold" panose="02010803040002020004" pitchFamily="50" charset="0"/>
              </a:rPr>
              <a:t>Smart hotel beds providing sleeping information to your smartphone, or smart bed sheets changing the heating temperature during the night. </a:t>
            </a:r>
          </a:p>
          <a:p>
            <a:r>
              <a:rPr lang="en-US" sz="2800" b="1" dirty="0"/>
              <a:t>Smart metering and measurement of hotel water and hotel electricity consumption.</a:t>
            </a:r>
          </a:p>
          <a:p>
            <a:r>
              <a:rPr lang="en-US" sz="2800" b="1" dirty="0"/>
              <a:t>Building managers can monitor visitor flows, bottlenecks and density using occupancy and congestion analytics.</a:t>
            </a:r>
          </a:p>
          <a:p>
            <a:pPr>
              <a:buFontTx/>
              <a:buChar char="-"/>
            </a:pPr>
            <a:endParaRPr lang="en-US" sz="2800" b="1" dirty="0"/>
          </a:p>
          <a:p>
            <a:endParaRPr lang="en-US" sz="2800" b="1" dirty="0"/>
          </a:p>
          <a:p>
            <a:endParaRPr lang="en-US" sz="2500" b="1" dirty="0">
              <a:latin typeface="Zona Pro Bold" panose="02010803040002020004" pitchFamily="50" charset="0"/>
            </a:endParaRPr>
          </a:p>
        </p:txBody>
      </p:sp>
      <p:sp>
        <p:nvSpPr>
          <p:cNvPr id="9" name="Titel 1">
            <a:extLst>
              <a:ext uri="{FF2B5EF4-FFF2-40B4-BE49-F238E27FC236}">
                <a16:creationId xmlns:a16="http://schemas.microsoft.com/office/drawing/2014/main" id="{0558E868-D292-4248-AFD4-19CAB7F2F9EB}"/>
              </a:ext>
            </a:extLst>
          </p:cNvPr>
          <p:cNvSpPr txBox="1">
            <a:spLocks/>
          </p:cNvSpPr>
          <p:nvPr/>
        </p:nvSpPr>
        <p:spPr>
          <a:xfrm>
            <a:off x="3163610" y="384968"/>
            <a:ext cx="10515600"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900" dirty="0"/>
              <a:t>TOURISM PLANNING &amp; MARKET PRESENCE</a:t>
            </a:r>
          </a:p>
        </p:txBody>
      </p:sp>
    </p:spTree>
    <p:extLst>
      <p:ext uri="{BB962C8B-B14F-4D97-AF65-F5344CB8AC3E}">
        <p14:creationId xmlns:p14="http://schemas.microsoft.com/office/powerpoint/2010/main" val="99176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9A7EC4-EAE4-4539-B48D-4CEC2F9DE582}"/>
              </a:ext>
            </a:extLst>
          </p:cNvPr>
          <p:cNvSpPr>
            <a:spLocks noGrp="1"/>
          </p:cNvSpPr>
          <p:nvPr>
            <p:ph type="title"/>
          </p:nvPr>
        </p:nvSpPr>
        <p:spPr>
          <a:xfrm>
            <a:off x="3047806" y="515352"/>
            <a:ext cx="10515600" cy="1257300"/>
          </a:xfrm>
        </p:spPr>
        <p:txBody>
          <a:bodyPr/>
          <a:lstStyle/>
          <a:p>
            <a:r>
              <a:rPr lang="de-CH" sz="4000" dirty="0"/>
              <a:t>TOURISM PLANNING &amp; MARKET PRESENCE</a:t>
            </a:r>
          </a:p>
        </p:txBody>
      </p:sp>
      <p:sp>
        <p:nvSpPr>
          <p:cNvPr id="3" name="Datumsplatzhalter 2">
            <a:extLst>
              <a:ext uri="{FF2B5EF4-FFF2-40B4-BE49-F238E27FC236}">
                <a16:creationId xmlns:a16="http://schemas.microsoft.com/office/drawing/2014/main" id="{2D072C33-BD28-424C-886D-0A551F749C84}"/>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B8785DA8-BBA2-4FA4-9399-BB0B2E432F6C}"/>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E8B6763C-58B1-4997-90EB-35B5FE6E5844}"/>
              </a:ext>
            </a:extLst>
          </p:cNvPr>
          <p:cNvSpPr>
            <a:spLocks noGrp="1"/>
          </p:cNvSpPr>
          <p:nvPr>
            <p:ph type="sldNum" sz="quarter" idx="12"/>
          </p:nvPr>
        </p:nvSpPr>
        <p:spPr/>
        <p:txBody>
          <a:bodyPr/>
          <a:lstStyle/>
          <a:p>
            <a:fld id="{437794D7-DC86-9A4E-9C9F-0B324FE8876A}" type="slidenum">
              <a:rPr lang="en-US" smtClean="0"/>
              <a:pPr/>
              <a:t>3</a:t>
            </a:fld>
            <a:endParaRPr lang="en-US" dirty="0"/>
          </a:p>
        </p:txBody>
      </p:sp>
      <p:sp>
        <p:nvSpPr>
          <p:cNvPr id="6" name="Content Placeholder 2">
            <a:extLst>
              <a:ext uri="{FF2B5EF4-FFF2-40B4-BE49-F238E27FC236}">
                <a16:creationId xmlns:a16="http://schemas.microsoft.com/office/drawing/2014/main" id="{0EAC73AC-5428-471D-A877-112BEB80F95B}"/>
              </a:ext>
            </a:extLst>
          </p:cNvPr>
          <p:cNvSpPr txBox="1">
            <a:spLocks/>
          </p:cNvSpPr>
          <p:nvPr/>
        </p:nvSpPr>
        <p:spPr>
          <a:xfrm>
            <a:off x="0" y="1051237"/>
            <a:ext cx="12192000" cy="4525963"/>
          </a:xfrm>
          <a:prstGeom prst="rect">
            <a:avLst/>
          </a:prstGeom>
        </p:spPr>
        <p:txBody>
          <a:bodyPr>
            <a:normAutofit fontScale="25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8800" b="1" u="sng" dirty="0">
                <a:latin typeface="Zona Pro Bold" panose="02010803040002020004" pitchFamily="50" charset="0"/>
              </a:rPr>
              <a:t>TOURISM AS A NATIONAL OR CITY PRIORITY, GETTING OWN MINISTRY OR STATE FUND</a:t>
            </a:r>
          </a:p>
          <a:p>
            <a:r>
              <a:rPr lang="en-US" sz="8800" b="1" dirty="0">
                <a:latin typeface="Zona Pro Bold" panose="02010803040002020004" pitchFamily="50" charset="0"/>
              </a:rPr>
              <a:t>With big data a better forecast of the tourist flows and occupancy can be done. That way the hospitality firms are better prepared also to take value-increasing revenue management and personalization opportunities. Uninterrupted customer journeys can be offered.  </a:t>
            </a:r>
            <a:r>
              <a:rPr lang="en-US" sz="6000" dirty="0"/>
              <a:t>  </a:t>
            </a:r>
          </a:p>
          <a:p>
            <a:r>
              <a:rPr lang="en-US" sz="8800" b="1" dirty="0">
                <a:latin typeface="Zona Pro Bold" panose="02010803040002020004" pitchFamily="50" charset="0"/>
              </a:rPr>
              <a:t>Many soft factors like trust, security are important to win the scared travelers (back) after COVID-19. It’s important to have a loyal customer base, that will return even if it’s a bit risky. A money-back guarantee in case of a new pandemic lockdown can be given by hotel or </a:t>
            </a:r>
            <a:r>
              <a:rPr lang="en-US" sz="8800" b="1" dirty="0" err="1">
                <a:latin typeface="Zona Pro Bold" panose="02010803040002020004" pitchFamily="50" charset="0"/>
              </a:rPr>
              <a:t>cablecar</a:t>
            </a:r>
            <a:r>
              <a:rPr lang="en-US" sz="8800" b="1" dirty="0">
                <a:latin typeface="Zona Pro Bold" panose="02010803040002020004" pitchFamily="50" charset="0"/>
              </a:rPr>
              <a:t> operators. With less customers the cooks and hoteliers have more time to prepare the meals or the hotel stay of the fewer clients. Until the markets reopen, keep memory of the destination alive. </a:t>
            </a:r>
          </a:p>
          <a:p>
            <a:r>
              <a:rPr lang="en-US" sz="8800" b="1" dirty="0">
                <a:latin typeface="Zona Pro Bold" panose="02010803040002020004" pitchFamily="50" charset="0"/>
              </a:rPr>
              <a:t>Insurance industry to develop guidelines to encourage the return of international tourists (cancellation refunds, travel insurance and assistance products, health and safe transport).</a:t>
            </a:r>
          </a:p>
          <a:p>
            <a:r>
              <a:rPr lang="en-US" sz="8800" b="1" dirty="0">
                <a:latin typeface="Zona Pro Bold" panose="02010803040002020004" pitchFamily="50" charset="0"/>
              </a:rPr>
              <a:t>If necessary, nationalize the hotel property and the (former) owners can continue to manage the hotel properties. A state fund could buy the hotel property and the former owners can also co-invest, while they are managing the property. State bailout packages are provided to national airlines to transport and bring foreign travelers again. Due to the success of high-speed trains, state-financed airlines are asked to focus on long-haul and intercontinental connections, as the domestic travelers can be served by railway transportation. Spanish airports reduce airport taxes to attract more flights. </a:t>
            </a:r>
          </a:p>
          <a:p>
            <a:endParaRPr lang="en-US" sz="2700" b="1" dirty="0">
              <a:latin typeface="Zona Pro Bold" panose="02010803040002020004" pitchFamily="50" charset="0"/>
            </a:endParaRPr>
          </a:p>
        </p:txBody>
      </p:sp>
    </p:spTree>
    <p:extLst>
      <p:ext uri="{BB962C8B-B14F-4D97-AF65-F5344CB8AC3E}">
        <p14:creationId xmlns:p14="http://schemas.microsoft.com/office/powerpoint/2010/main" val="4090333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E2E9A6-C77E-4CBC-8CFA-2B3BD288C822}"/>
              </a:ext>
            </a:extLst>
          </p:cNvPr>
          <p:cNvSpPr>
            <a:spLocks noGrp="1"/>
          </p:cNvSpPr>
          <p:nvPr>
            <p:ph type="title"/>
          </p:nvPr>
        </p:nvSpPr>
        <p:spPr>
          <a:xfrm>
            <a:off x="3119586" y="539535"/>
            <a:ext cx="10515600" cy="1257300"/>
          </a:xfrm>
        </p:spPr>
        <p:txBody>
          <a:bodyPr/>
          <a:lstStyle/>
          <a:p>
            <a:r>
              <a:rPr lang="de-CH" sz="3700" dirty="0"/>
              <a:t>TOURISM PLANNING &amp; MARKET PRESENCE</a:t>
            </a:r>
          </a:p>
        </p:txBody>
      </p:sp>
      <p:sp>
        <p:nvSpPr>
          <p:cNvPr id="3" name="Datumsplatzhalter 2">
            <a:extLst>
              <a:ext uri="{FF2B5EF4-FFF2-40B4-BE49-F238E27FC236}">
                <a16:creationId xmlns:a16="http://schemas.microsoft.com/office/drawing/2014/main" id="{9F8EFEA9-4C35-49E3-93D4-CA68ECCE0709}"/>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6B967B5D-23CA-4ACF-BFFA-348B54BF7662}"/>
              </a:ext>
            </a:extLst>
          </p:cNvPr>
          <p:cNvSpPr>
            <a:spLocks noGrp="1"/>
          </p:cNvSpPr>
          <p:nvPr>
            <p:ph type="ftr" sz="quarter" idx="11"/>
          </p:nvPr>
        </p:nvSpPr>
        <p:spPr/>
        <p:txBody>
          <a:bodyPr/>
          <a:lstStyle/>
          <a:p>
            <a:r>
              <a:rPr lang="en-US" dirty="0"/>
              <a:t>Gianpiero Di Batista</a:t>
            </a:r>
          </a:p>
        </p:txBody>
      </p:sp>
      <p:sp>
        <p:nvSpPr>
          <p:cNvPr id="5" name="Foliennummernplatzhalter 4">
            <a:extLst>
              <a:ext uri="{FF2B5EF4-FFF2-40B4-BE49-F238E27FC236}">
                <a16:creationId xmlns:a16="http://schemas.microsoft.com/office/drawing/2014/main" id="{AABD26FC-0486-46CD-9AEC-291866FDF106}"/>
              </a:ext>
            </a:extLst>
          </p:cNvPr>
          <p:cNvSpPr>
            <a:spLocks noGrp="1"/>
          </p:cNvSpPr>
          <p:nvPr>
            <p:ph type="sldNum" sz="quarter" idx="12"/>
          </p:nvPr>
        </p:nvSpPr>
        <p:spPr/>
        <p:txBody>
          <a:bodyPr/>
          <a:lstStyle/>
          <a:p>
            <a:fld id="{437794D7-DC86-9A4E-9C9F-0B324FE8876A}" type="slidenum">
              <a:rPr lang="en-US" smtClean="0"/>
              <a:pPr/>
              <a:t>30</a:t>
            </a:fld>
            <a:endParaRPr lang="en-US" dirty="0"/>
          </a:p>
        </p:txBody>
      </p:sp>
      <p:sp>
        <p:nvSpPr>
          <p:cNvPr id="6" name="Content Placeholder 2">
            <a:extLst>
              <a:ext uri="{FF2B5EF4-FFF2-40B4-BE49-F238E27FC236}">
                <a16:creationId xmlns:a16="http://schemas.microsoft.com/office/drawing/2014/main" id="{A16268BD-143A-4A73-85E3-0741AE324856}"/>
              </a:ext>
            </a:extLst>
          </p:cNvPr>
          <p:cNvSpPr txBox="1">
            <a:spLocks/>
          </p:cNvSpPr>
          <p:nvPr/>
        </p:nvSpPr>
        <p:spPr>
          <a:xfrm>
            <a:off x="41918" y="997681"/>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u="sng" dirty="0">
                <a:latin typeface="Zona Pro Bold" panose="02010803040002020004" pitchFamily="50" charset="0"/>
              </a:rPr>
              <a:t>Hold Down </a:t>
            </a:r>
            <a:r>
              <a:rPr lang="en-US" sz="2400" b="1" u="sng" dirty="0" err="1">
                <a:latin typeface="Zona Pro Bold" panose="02010803040002020004" pitchFamily="50" charset="0"/>
              </a:rPr>
              <a:t>Labour</a:t>
            </a:r>
            <a:r>
              <a:rPr lang="en-US" sz="2400" b="1" u="sng" dirty="0">
                <a:latin typeface="Zona Pro Bold" panose="02010803040002020004" pitchFamily="50" charset="0"/>
              </a:rPr>
              <a:t> Costs</a:t>
            </a:r>
          </a:p>
          <a:p>
            <a:r>
              <a:rPr lang="en-US" sz="2400" b="1" dirty="0">
                <a:latin typeface="Zona Pro Bold" panose="02010803040002020004" pitchFamily="50" charset="0"/>
              </a:rPr>
              <a:t>Young Millennials and Gen Z should be hired at an accelerating rate. That way the baby boomers (expensive adults 60-65+) can retire.</a:t>
            </a:r>
          </a:p>
          <a:p>
            <a:r>
              <a:rPr lang="en-US" sz="2400" b="1" dirty="0">
                <a:latin typeface="Zona Pro Bold" panose="02010803040002020004" pitchFamily="50" charset="0"/>
              </a:rPr>
              <a:t>This creates promotion opportunities and higher salaries for the talented Millennials as well.</a:t>
            </a:r>
            <a:endParaRPr lang="en-US" sz="2400" b="1" u="sng" dirty="0">
              <a:latin typeface="Zona Pro Bold" panose="02010803040002020004" pitchFamily="50" charset="0"/>
            </a:endParaRPr>
          </a:p>
        </p:txBody>
      </p:sp>
    </p:spTree>
    <p:extLst>
      <p:ext uri="{BB962C8B-B14F-4D97-AF65-F5344CB8AC3E}">
        <p14:creationId xmlns:p14="http://schemas.microsoft.com/office/powerpoint/2010/main" val="3556447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E82AFB5-5C33-43FA-B03A-210EAF34DF9C}"/>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EF10EF54-AAC3-4F8D-A702-B988A4450995}"/>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6BFF70A6-9AF9-4D8C-AAA9-07A88412BCCA}"/>
              </a:ext>
            </a:extLst>
          </p:cNvPr>
          <p:cNvSpPr>
            <a:spLocks noGrp="1"/>
          </p:cNvSpPr>
          <p:nvPr>
            <p:ph type="sldNum" sz="quarter" idx="12"/>
          </p:nvPr>
        </p:nvSpPr>
        <p:spPr/>
        <p:txBody>
          <a:bodyPr/>
          <a:lstStyle/>
          <a:p>
            <a:fld id="{437794D7-DC86-9A4E-9C9F-0B324FE8876A}" type="slidenum">
              <a:rPr lang="en-US" smtClean="0"/>
              <a:pPr/>
              <a:t>31</a:t>
            </a:fld>
            <a:endParaRPr lang="en-US" dirty="0"/>
          </a:p>
        </p:txBody>
      </p:sp>
      <p:sp>
        <p:nvSpPr>
          <p:cNvPr id="6" name="Title 1">
            <a:extLst>
              <a:ext uri="{FF2B5EF4-FFF2-40B4-BE49-F238E27FC236}">
                <a16:creationId xmlns:a16="http://schemas.microsoft.com/office/drawing/2014/main" id="{701CEE3F-BA2B-4D67-B9B9-D76CC902D325}"/>
              </a:ext>
            </a:extLst>
          </p:cNvPr>
          <p:cNvSpPr>
            <a:spLocks noGrp="1"/>
          </p:cNvSpPr>
          <p:nvPr>
            <p:ph type="title"/>
          </p:nvPr>
        </p:nvSpPr>
        <p:spPr>
          <a:xfrm>
            <a:off x="593725" y="885009"/>
            <a:ext cx="10515600" cy="1257300"/>
          </a:xfrm>
        </p:spPr>
        <p:txBody>
          <a:bodyPr/>
          <a:lstStyle/>
          <a:p>
            <a:r>
              <a:rPr lang="de-CH" dirty="0"/>
              <a:t>TOURISM PLANNING &amp; MARKET PRESENCE</a:t>
            </a:r>
            <a:endParaRPr lang="de-CH" sz="3000" dirty="0"/>
          </a:p>
        </p:txBody>
      </p:sp>
      <p:sp>
        <p:nvSpPr>
          <p:cNvPr id="7" name="Content Placeholder 2">
            <a:extLst>
              <a:ext uri="{FF2B5EF4-FFF2-40B4-BE49-F238E27FC236}">
                <a16:creationId xmlns:a16="http://schemas.microsoft.com/office/drawing/2014/main" id="{4C12033B-84CA-4784-AC8B-C5B6F35DC05F}"/>
              </a:ext>
            </a:extLst>
          </p:cNvPr>
          <p:cNvSpPr txBox="1">
            <a:spLocks/>
          </p:cNvSpPr>
          <p:nvPr/>
        </p:nvSpPr>
        <p:spPr>
          <a:xfrm>
            <a:off x="41918" y="1468462"/>
            <a:ext cx="12150082"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New unexplored destinations</a:t>
            </a:r>
          </a:p>
          <a:p>
            <a:r>
              <a:rPr lang="en-US" sz="2500" b="1" dirty="0">
                <a:latin typeface="Zona Pro Bold" panose="02010803040002020004" pitchFamily="50" charset="0"/>
              </a:rPr>
              <a:t>Thanks to the success of mobile telecommunication, social media, improved schooling and diffusion of basic knowledge of English also in the underdeveloped countries, tourists will visit unexplored territories. </a:t>
            </a:r>
          </a:p>
          <a:p>
            <a:r>
              <a:rPr lang="en-US" sz="2500" b="1" dirty="0">
                <a:latin typeface="Zona Pro Bold" panose="02010803040002020004" pitchFamily="50" charset="0"/>
              </a:rPr>
              <a:t>The local population will also have more self-confidence when dealing with the foreign travelers, and less mistrust. The local population will be more business oriented and customer-friendly.</a:t>
            </a:r>
          </a:p>
          <a:p>
            <a:r>
              <a:rPr lang="en-US" sz="2500" b="1" dirty="0">
                <a:latin typeface="Zona Pro Bold" panose="02010803040002020004" pitchFamily="50" charset="0"/>
              </a:rPr>
              <a:t>Support (digital) entrepreneurship. Creative people with first ideas or startup concepts will be supported, administratively and financially</a:t>
            </a:r>
          </a:p>
          <a:p>
            <a:r>
              <a:rPr lang="en-US" sz="2500" b="1" dirty="0">
                <a:latin typeface="Zona Pro Bold" panose="02010803040002020004" pitchFamily="50" charset="0"/>
              </a:rPr>
              <a:t>Cooperate with hospitality business schools and universities on research studies, to share the costs of research and development of </a:t>
            </a:r>
            <a:r>
              <a:rPr lang="en-US" sz="2500" b="1">
                <a:latin typeface="Zona Pro Bold" panose="02010803040002020004" pitchFamily="50" charset="0"/>
              </a:rPr>
              <a:t>new ideas. </a:t>
            </a:r>
            <a:endParaRPr lang="en-US" sz="2500" b="1" dirty="0">
              <a:latin typeface="Zona Pro Bold" panose="02010803040002020004" pitchFamily="50" charset="0"/>
            </a:endParaRPr>
          </a:p>
          <a:p>
            <a:endParaRPr lang="en-US" sz="2400" b="1" dirty="0">
              <a:latin typeface="Zona Pro Bold" panose="02010803040002020004" pitchFamily="50" charset="0"/>
            </a:endParaRPr>
          </a:p>
        </p:txBody>
      </p:sp>
    </p:spTree>
    <p:extLst>
      <p:ext uri="{BB962C8B-B14F-4D97-AF65-F5344CB8AC3E}">
        <p14:creationId xmlns:p14="http://schemas.microsoft.com/office/powerpoint/2010/main" val="4247493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32</a:t>
            </a:fld>
            <a:endParaRPr lang="en-US" dirty="0"/>
          </a:p>
        </p:txBody>
      </p:sp>
      <p:sp>
        <p:nvSpPr>
          <p:cNvPr id="6" name="Title 1">
            <a:extLst>
              <a:ext uri="{FF2B5EF4-FFF2-40B4-BE49-F238E27FC236}">
                <a16:creationId xmlns:a16="http://schemas.microsoft.com/office/drawing/2014/main" id="{CC5A087E-B22B-41F2-B782-33F86DEB38DE}"/>
              </a:ext>
            </a:extLst>
          </p:cNvPr>
          <p:cNvSpPr txBox="1">
            <a:spLocks/>
          </p:cNvSpPr>
          <p:nvPr/>
        </p:nvSpPr>
        <p:spPr>
          <a:xfrm>
            <a:off x="139848" y="843767"/>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TOURISM PLANNING &amp; MARKET PRESENCE</a:t>
            </a:r>
            <a:endParaRPr lang="de-CH" sz="3000" dirty="0"/>
          </a:p>
        </p:txBody>
      </p:sp>
      <p:sp>
        <p:nvSpPr>
          <p:cNvPr id="8" name="Content Placeholder 2">
            <a:extLst>
              <a:ext uri="{FF2B5EF4-FFF2-40B4-BE49-F238E27FC236}">
                <a16:creationId xmlns:a16="http://schemas.microsoft.com/office/drawing/2014/main" id="{98AE6B52-7C17-43EC-9933-C34ECC2C545D}"/>
              </a:ext>
            </a:extLst>
          </p:cNvPr>
          <p:cNvSpPr txBox="1">
            <a:spLocks/>
          </p:cNvSpPr>
          <p:nvPr/>
        </p:nvSpPr>
        <p:spPr>
          <a:xfrm>
            <a:off x="103689" y="1488270"/>
            <a:ext cx="11921924" cy="4525963"/>
          </a:xfrm>
          <a:prstGeom prst="rect">
            <a:avLst/>
          </a:prstGeom>
        </p:spPr>
        <p:txBody>
          <a:bodyPr>
            <a:normAutofit fontScale="325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8800" b="1" u="sng" dirty="0"/>
              <a:t>Case Study: The bankruptcy of Thomas Cook </a:t>
            </a:r>
          </a:p>
          <a:p>
            <a:r>
              <a:rPr lang="en-US" sz="8800" b="1" dirty="0"/>
              <a:t>The business model with mass tourism/big group business with beach destinations has not been successful/lucrative anymore (price war between the competing travel agencies). </a:t>
            </a:r>
          </a:p>
          <a:p>
            <a:r>
              <a:rPr lang="en-US" sz="8800" b="1" dirty="0"/>
              <a:t>Furthermore, with digitization and online portals like </a:t>
            </a:r>
            <a:r>
              <a:rPr lang="en-US" sz="8800" b="1" dirty="0" err="1"/>
              <a:t>expedia</a:t>
            </a:r>
            <a:r>
              <a:rPr lang="en-US" sz="8800" b="1" dirty="0"/>
              <a:t>, hotel.com, clients can book a low cost vacation themselves directly with the airline and the hotel (travel agency as middlemen not needed anymore). </a:t>
            </a:r>
          </a:p>
          <a:p>
            <a:r>
              <a:rPr lang="en-US" sz="8800" b="1" dirty="0"/>
              <a:t>That is probably why this oldest travel agency has not been saved anymore, despite a well-paid top management, neither by the (private) banks or by the (public) government, or by the equity owners.</a:t>
            </a:r>
          </a:p>
        </p:txBody>
      </p:sp>
    </p:spTree>
    <p:extLst>
      <p:ext uri="{BB962C8B-B14F-4D97-AF65-F5344CB8AC3E}">
        <p14:creationId xmlns:p14="http://schemas.microsoft.com/office/powerpoint/2010/main" val="3579243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33</a:t>
            </a:fld>
            <a:endParaRPr lang="en-US" dirty="0"/>
          </a:p>
        </p:txBody>
      </p:sp>
      <p:sp>
        <p:nvSpPr>
          <p:cNvPr id="6" name="Title 1">
            <a:extLst>
              <a:ext uri="{FF2B5EF4-FFF2-40B4-BE49-F238E27FC236}">
                <a16:creationId xmlns:a16="http://schemas.microsoft.com/office/drawing/2014/main" id="{CC5A087E-B22B-41F2-B782-33F86DEB38DE}"/>
              </a:ext>
            </a:extLst>
          </p:cNvPr>
          <p:cNvSpPr txBox="1">
            <a:spLocks/>
          </p:cNvSpPr>
          <p:nvPr/>
        </p:nvSpPr>
        <p:spPr>
          <a:xfrm>
            <a:off x="139848" y="832769"/>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TOURISM PLANNING &amp; MARKET PRESENCE</a:t>
            </a:r>
            <a:endParaRPr lang="de-CH" sz="3000" dirty="0"/>
          </a:p>
        </p:txBody>
      </p:sp>
      <p:sp>
        <p:nvSpPr>
          <p:cNvPr id="8" name="Content Placeholder 2">
            <a:extLst>
              <a:ext uri="{FF2B5EF4-FFF2-40B4-BE49-F238E27FC236}">
                <a16:creationId xmlns:a16="http://schemas.microsoft.com/office/drawing/2014/main" id="{6A1AE319-E0FA-4717-BCC8-6CE6AD9E5A76}"/>
              </a:ext>
            </a:extLst>
          </p:cNvPr>
          <p:cNvSpPr txBox="1">
            <a:spLocks/>
          </p:cNvSpPr>
          <p:nvPr/>
        </p:nvSpPr>
        <p:spPr>
          <a:xfrm>
            <a:off x="103689" y="1524635"/>
            <a:ext cx="11921924" cy="4525963"/>
          </a:xfrm>
          <a:prstGeom prst="rect">
            <a:avLst/>
          </a:prstGeom>
        </p:spPr>
        <p:txBody>
          <a:bodyPr>
            <a:normAutofit fontScale="325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8800" b="1" u="sng" dirty="0"/>
              <a:t>Case Study: The bankruptcy of Thomas Cook </a:t>
            </a:r>
          </a:p>
          <a:p>
            <a:r>
              <a:rPr lang="en-US" sz="8800" b="1" dirty="0"/>
              <a:t>The hotels in the destination countries will need to reduce the exposure to these big travel agencies (reputation risk and counterparty risk!). If such a big group fails, many angry tourists might then go to another destination. This has an impact on hotel employees and local hotel suppliers in the destination countries. Governments in the destination countries need to get involved as well to maintain employment levels at the hotels. </a:t>
            </a:r>
          </a:p>
          <a:p>
            <a:r>
              <a:rPr lang="en-US" sz="8800" b="1" dirty="0"/>
              <a:t>A bankruptcy (liquidation) is drastic, the line of credits are withdrawn by the banks under immediate effect, the bankrupt firm, under compulsory liquidation, has no access anymore to cash. </a:t>
            </a:r>
          </a:p>
        </p:txBody>
      </p:sp>
    </p:spTree>
    <p:extLst>
      <p:ext uri="{BB962C8B-B14F-4D97-AF65-F5344CB8AC3E}">
        <p14:creationId xmlns:p14="http://schemas.microsoft.com/office/powerpoint/2010/main" val="377226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34</a:t>
            </a:fld>
            <a:endParaRPr lang="en-US" dirty="0"/>
          </a:p>
        </p:txBody>
      </p:sp>
      <p:sp>
        <p:nvSpPr>
          <p:cNvPr id="6" name="Title 1">
            <a:extLst>
              <a:ext uri="{FF2B5EF4-FFF2-40B4-BE49-F238E27FC236}">
                <a16:creationId xmlns:a16="http://schemas.microsoft.com/office/drawing/2014/main" id="{CC5A087E-B22B-41F2-B782-33F86DEB38DE}"/>
              </a:ext>
            </a:extLst>
          </p:cNvPr>
          <p:cNvSpPr txBox="1">
            <a:spLocks/>
          </p:cNvSpPr>
          <p:nvPr/>
        </p:nvSpPr>
        <p:spPr>
          <a:xfrm>
            <a:off x="243537" y="763049"/>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TOURISM PLANNING &amp; MARKET PRESENCE</a:t>
            </a:r>
            <a:endParaRPr lang="de-CH" sz="3000" dirty="0"/>
          </a:p>
        </p:txBody>
      </p:sp>
      <p:sp>
        <p:nvSpPr>
          <p:cNvPr id="8" name="Content Placeholder 2">
            <a:extLst>
              <a:ext uri="{FF2B5EF4-FFF2-40B4-BE49-F238E27FC236}">
                <a16:creationId xmlns:a16="http://schemas.microsoft.com/office/drawing/2014/main" id="{DA7D63AF-7AF7-4933-A490-6F9A73E946D4}"/>
              </a:ext>
            </a:extLst>
          </p:cNvPr>
          <p:cNvSpPr txBox="1">
            <a:spLocks/>
          </p:cNvSpPr>
          <p:nvPr/>
        </p:nvSpPr>
        <p:spPr>
          <a:xfrm>
            <a:off x="135038" y="1302168"/>
            <a:ext cx="11921924" cy="4525963"/>
          </a:xfrm>
          <a:prstGeom prst="rect">
            <a:avLst/>
          </a:prstGeom>
        </p:spPr>
        <p:txBody>
          <a:bodyPr>
            <a:norm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t>Case Study: The bankruptcy of Thomas Cook </a:t>
            </a:r>
          </a:p>
          <a:p>
            <a:r>
              <a:rPr lang="en-US" sz="2500" b="1" dirty="0"/>
              <a:t>In tourism it means that the charted planes of the travel agency are grounded, they do not fly anymore. The pilots cannot even pay the jet fuel at the airports. </a:t>
            </a:r>
          </a:p>
          <a:p>
            <a:r>
              <a:rPr lang="en-US" sz="2500" b="1" dirty="0"/>
              <a:t>The hotels in the destination countries will have outstanding invoices of the last 30-40 days not paid anymore by the bankrupt travel agency (counterparty risk like between correspondent banks).</a:t>
            </a:r>
          </a:p>
          <a:p>
            <a:r>
              <a:rPr lang="en-US" sz="2500" b="1" dirty="0"/>
              <a:t>The clients in the beach resorts have to be “rescued” by airplanes charted by the government of the country that declared the travel agency under liquidation, hopefully as close as possible to the originally scheduled end of the vacation. In case of (temporary) insolvency of travel agencies, often a travel insurance company is involved to refund the hotel guests. </a:t>
            </a:r>
          </a:p>
        </p:txBody>
      </p:sp>
    </p:spTree>
    <p:extLst>
      <p:ext uri="{BB962C8B-B14F-4D97-AF65-F5344CB8AC3E}">
        <p14:creationId xmlns:p14="http://schemas.microsoft.com/office/powerpoint/2010/main" val="1793216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35</a:t>
            </a:fld>
            <a:endParaRPr lang="en-US" dirty="0"/>
          </a:p>
        </p:txBody>
      </p:sp>
      <p:sp>
        <p:nvSpPr>
          <p:cNvPr id="6" name="Title 1">
            <a:extLst>
              <a:ext uri="{FF2B5EF4-FFF2-40B4-BE49-F238E27FC236}">
                <a16:creationId xmlns:a16="http://schemas.microsoft.com/office/drawing/2014/main" id="{CC5A087E-B22B-41F2-B782-33F86DEB38DE}"/>
              </a:ext>
            </a:extLst>
          </p:cNvPr>
          <p:cNvSpPr txBox="1">
            <a:spLocks/>
          </p:cNvSpPr>
          <p:nvPr/>
        </p:nvSpPr>
        <p:spPr>
          <a:xfrm>
            <a:off x="2938075" y="617561"/>
            <a:ext cx="9377912"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4000" dirty="0"/>
              <a:t>TOURISM PLANNING &amp; MARKET PRESENCE</a:t>
            </a:r>
          </a:p>
        </p:txBody>
      </p:sp>
      <p:sp>
        <p:nvSpPr>
          <p:cNvPr id="8" name="Content Placeholder 2">
            <a:extLst>
              <a:ext uri="{FF2B5EF4-FFF2-40B4-BE49-F238E27FC236}">
                <a16:creationId xmlns:a16="http://schemas.microsoft.com/office/drawing/2014/main" id="{8594AD37-54CB-4774-8288-0DDC6A8EFE88}"/>
              </a:ext>
            </a:extLst>
          </p:cNvPr>
          <p:cNvSpPr txBox="1">
            <a:spLocks/>
          </p:cNvSpPr>
          <p:nvPr/>
        </p:nvSpPr>
        <p:spPr>
          <a:xfrm>
            <a:off x="135038" y="1087121"/>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b="1" u="sng" dirty="0"/>
              <a:t>Marketing Focus on Added services Clients</a:t>
            </a:r>
          </a:p>
          <a:p>
            <a:r>
              <a:rPr lang="en-US" sz="2200" b="1" dirty="0"/>
              <a:t>Travel agencies can survive if added value/added services are offered during the trip. Example: Enrich boat trip with </a:t>
            </a:r>
            <a:r>
              <a:rPr lang="en-US" sz="2200" b="1" dirty="0" err="1"/>
              <a:t>Gourmetfestival</a:t>
            </a:r>
            <a:r>
              <a:rPr lang="en-US" sz="2200" b="1" dirty="0"/>
              <a:t>, Master-Cooks and entertainers.</a:t>
            </a:r>
          </a:p>
          <a:p>
            <a:endParaRPr lang="en-US" sz="2200" b="1" dirty="0"/>
          </a:p>
          <a:p>
            <a:endParaRPr lang="en-US" sz="2200" b="1" dirty="0"/>
          </a:p>
          <a:p>
            <a:endParaRPr lang="en-US" sz="2200" b="1" dirty="0"/>
          </a:p>
          <a:p>
            <a:endParaRPr lang="en-US" sz="2200" b="1" dirty="0"/>
          </a:p>
          <a:p>
            <a:pPr marL="0" indent="0">
              <a:buNone/>
            </a:pPr>
            <a:endParaRPr lang="en-US" sz="2200" b="1" dirty="0"/>
          </a:p>
          <a:p>
            <a:r>
              <a:rPr lang="en-US" sz="2200" b="1" dirty="0"/>
              <a:t>Travel agency can provide a tailormade service for a small group of tourists.</a:t>
            </a:r>
          </a:p>
          <a:p>
            <a:r>
              <a:rPr lang="en-US" sz="2200" b="1" dirty="0"/>
              <a:t>Basic lunch and dinner can also be taken at home. Therefore added services necessary to convince people (with budget problems) to eat away from home. With social distancing requirements you cannot just increase prices to compensate for lower occupancy due to social distancing.  An added service has to be performed to increase prices. With basic transportation (train at normal speed) it’s also very difficult to charge higher prices   </a:t>
            </a:r>
          </a:p>
        </p:txBody>
      </p:sp>
      <p:pic>
        <p:nvPicPr>
          <p:cNvPr id="2" name="Grafik 1">
            <a:extLst>
              <a:ext uri="{FF2B5EF4-FFF2-40B4-BE49-F238E27FC236}">
                <a16:creationId xmlns:a16="http://schemas.microsoft.com/office/drawing/2014/main" id="{F72CEB29-657C-4DF0-A162-D4D383FBCB62}"/>
              </a:ext>
            </a:extLst>
          </p:cNvPr>
          <p:cNvPicPr>
            <a:picLocks noChangeAspect="1"/>
          </p:cNvPicPr>
          <p:nvPr/>
        </p:nvPicPr>
        <p:blipFill>
          <a:blip r:embed="rId2"/>
          <a:stretch>
            <a:fillRect/>
          </a:stretch>
        </p:blipFill>
        <p:spPr>
          <a:xfrm>
            <a:off x="3503470" y="2205585"/>
            <a:ext cx="4257675" cy="2085975"/>
          </a:xfrm>
          <a:prstGeom prst="rect">
            <a:avLst/>
          </a:prstGeom>
        </p:spPr>
      </p:pic>
      <p:pic>
        <p:nvPicPr>
          <p:cNvPr id="7" name="Grafik 6">
            <a:extLst>
              <a:ext uri="{FF2B5EF4-FFF2-40B4-BE49-F238E27FC236}">
                <a16:creationId xmlns:a16="http://schemas.microsoft.com/office/drawing/2014/main" id="{47FB777D-DEC8-4CE7-A4AF-AD1337E424DF}"/>
              </a:ext>
            </a:extLst>
          </p:cNvPr>
          <p:cNvPicPr>
            <a:picLocks noChangeAspect="1"/>
          </p:cNvPicPr>
          <p:nvPr/>
        </p:nvPicPr>
        <p:blipFill>
          <a:blip r:embed="rId3"/>
          <a:stretch>
            <a:fillRect/>
          </a:stretch>
        </p:blipFill>
        <p:spPr>
          <a:xfrm>
            <a:off x="6559693" y="2205585"/>
            <a:ext cx="2543175" cy="742950"/>
          </a:xfrm>
          <a:prstGeom prst="rect">
            <a:avLst/>
          </a:prstGeom>
        </p:spPr>
      </p:pic>
    </p:spTree>
    <p:extLst>
      <p:ext uri="{BB962C8B-B14F-4D97-AF65-F5344CB8AC3E}">
        <p14:creationId xmlns:p14="http://schemas.microsoft.com/office/powerpoint/2010/main" val="1164515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36</a:t>
            </a:fld>
            <a:endParaRPr lang="en-US" dirty="0"/>
          </a:p>
        </p:txBody>
      </p:sp>
      <p:sp>
        <p:nvSpPr>
          <p:cNvPr id="7" name="Title 1">
            <a:extLst>
              <a:ext uri="{FF2B5EF4-FFF2-40B4-BE49-F238E27FC236}">
                <a16:creationId xmlns:a16="http://schemas.microsoft.com/office/drawing/2014/main" id="{BBAEB568-4B3C-4753-B0FF-D821D22C275B}"/>
              </a:ext>
            </a:extLst>
          </p:cNvPr>
          <p:cNvSpPr txBox="1">
            <a:spLocks/>
          </p:cNvSpPr>
          <p:nvPr/>
        </p:nvSpPr>
        <p:spPr>
          <a:xfrm>
            <a:off x="3394546" y="425657"/>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600" dirty="0"/>
              <a:t>TOURISM PLANNING &amp; MARKET PRESENCE</a:t>
            </a:r>
          </a:p>
        </p:txBody>
      </p:sp>
      <p:sp>
        <p:nvSpPr>
          <p:cNvPr id="8" name="Content Placeholder 2">
            <a:extLst>
              <a:ext uri="{FF2B5EF4-FFF2-40B4-BE49-F238E27FC236}">
                <a16:creationId xmlns:a16="http://schemas.microsoft.com/office/drawing/2014/main" id="{5527DAF0-8745-40EE-9618-13A00D950B59}"/>
              </a:ext>
            </a:extLst>
          </p:cNvPr>
          <p:cNvSpPr txBox="1">
            <a:spLocks/>
          </p:cNvSpPr>
          <p:nvPr/>
        </p:nvSpPr>
        <p:spPr>
          <a:xfrm>
            <a:off x="135038" y="924368"/>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t>Marketing Focus on Added Services Clients</a:t>
            </a:r>
          </a:p>
          <a:p>
            <a:r>
              <a:rPr lang="en-US" sz="2500" b="1" dirty="0"/>
              <a:t>The hotel service provider can welcome and meet the tourist in a beautiful country like Switzerland. Do not offer just one beautiful view on the mountain or beachfront (this is “consumed” after 15 minutes). Offer an entire journey, an entrance to a thematic museum, to entertain the tourist more than 2-3 hours.</a:t>
            </a:r>
          </a:p>
          <a:p>
            <a:r>
              <a:rPr lang="en-US" sz="2500" b="1" dirty="0"/>
              <a:t>Offer cultural and entertainment activities. That way the local citizens can also show their talents.  Higher quality tourism products would attract fewer, but higher-spending tourists (rising affluence) to a destination. Small group tourism instead of big group business (preparation of standard coffee vs prepare special premium coffee to every single individual of a small group)</a:t>
            </a:r>
          </a:p>
          <a:p>
            <a:r>
              <a:rPr lang="en-US" sz="2500" b="1" dirty="0"/>
              <a:t>These higher-spending tourists will return also during a recession, because they don’t reduce the demand due to a recession. With higher-spending tourists prices remain high, which is good for hoteliers.</a:t>
            </a:r>
          </a:p>
        </p:txBody>
      </p:sp>
    </p:spTree>
    <p:extLst>
      <p:ext uri="{BB962C8B-B14F-4D97-AF65-F5344CB8AC3E}">
        <p14:creationId xmlns:p14="http://schemas.microsoft.com/office/powerpoint/2010/main" val="3633083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468E7B2-67EF-468B-9B28-2160B56BF03F}"/>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C3543A25-2B01-433E-9729-979FF6A292FF}"/>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DE6604D5-9422-4936-8FB1-A5C6BB42AD6E}"/>
              </a:ext>
            </a:extLst>
          </p:cNvPr>
          <p:cNvSpPr>
            <a:spLocks noGrp="1"/>
          </p:cNvSpPr>
          <p:nvPr>
            <p:ph type="sldNum" sz="quarter" idx="12"/>
          </p:nvPr>
        </p:nvSpPr>
        <p:spPr/>
        <p:txBody>
          <a:bodyPr/>
          <a:lstStyle/>
          <a:p>
            <a:fld id="{437794D7-DC86-9A4E-9C9F-0B324FE8876A}" type="slidenum">
              <a:rPr lang="en-US" smtClean="0"/>
              <a:pPr/>
              <a:t>37</a:t>
            </a:fld>
            <a:endParaRPr lang="en-US" dirty="0"/>
          </a:p>
        </p:txBody>
      </p:sp>
      <p:sp>
        <p:nvSpPr>
          <p:cNvPr id="6" name="Content Placeholder 2">
            <a:extLst>
              <a:ext uri="{FF2B5EF4-FFF2-40B4-BE49-F238E27FC236}">
                <a16:creationId xmlns:a16="http://schemas.microsoft.com/office/drawing/2014/main" id="{8CB21C72-754B-435A-A1E6-E83EBBA65035}"/>
              </a:ext>
            </a:extLst>
          </p:cNvPr>
          <p:cNvSpPr txBox="1">
            <a:spLocks/>
          </p:cNvSpPr>
          <p:nvPr/>
        </p:nvSpPr>
        <p:spPr>
          <a:xfrm>
            <a:off x="135038" y="1481973"/>
            <a:ext cx="11921924" cy="4525963"/>
          </a:xfrm>
          <a:prstGeom prst="rect">
            <a:avLst/>
          </a:prstGeom>
        </p:spPr>
        <p:txBody>
          <a:bodyPr>
            <a:normAutofit fontScale="925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b="1" u="sng" dirty="0"/>
              <a:t>Marketing Focus on Small Group Tourism</a:t>
            </a:r>
          </a:p>
          <a:p>
            <a:r>
              <a:rPr lang="en-US" sz="2800" b="1" dirty="0"/>
              <a:t>This is particularly suitable also after the COVID-19 medical crisis as the big events have been made responsible for the accelerating diffusion of the virus.</a:t>
            </a:r>
          </a:p>
          <a:p>
            <a:r>
              <a:rPr lang="en-US" sz="2800" b="1" dirty="0"/>
              <a:t>Small groups are ready to pay a premium for special locations compared to big groups going to crowded tourist locations. Slow tourism experiencing the everyday life of the local population.</a:t>
            </a:r>
          </a:p>
          <a:p>
            <a:r>
              <a:rPr lang="en-US" sz="2800" b="1" dirty="0"/>
              <a:t>More human tourism also with campers/caravans. With your camper, apart from the mobility and flexibility, you also have more control of the hygiene standards. To make camper and caravans more popular, some infrastructure investments are needed at public parking and camping locations. </a:t>
            </a:r>
          </a:p>
        </p:txBody>
      </p:sp>
      <p:sp>
        <p:nvSpPr>
          <p:cNvPr id="7" name="Title 1">
            <a:extLst>
              <a:ext uri="{FF2B5EF4-FFF2-40B4-BE49-F238E27FC236}">
                <a16:creationId xmlns:a16="http://schemas.microsoft.com/office/drawing/2014/main" id="{33455966-11E6-48C2-9EF2-B5AB7CF9B140}"/>
              </a:ext>
            </a:extLst>
          </p:cNvPr>
          <p:cNvSpPr txBox="1">
            <a:spLocks/>
          </p:cNvSpPr>
          <p:nvPr/>
        </p:nvSpPr>
        <p:spPr>
          <a:xfrm>
            <a:off x="1074587" y="850064"/>
            <a:ext cx="11948463"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dirty="0"/>
              <a:t>TOURISM PLANNING &amp; MARKET PRESENCE</a:t>
            </a:r>
            <a:endParaRPr lang="de-CH" sz="3000" dirty="0"/>
          </a:p>
        </p:txBody>
      </p:sp>
    </p:spTree>
    <p:extLst>
      <p:ext uri="{BB962C8B-B14F-4D97-AF65-F5344CB8AC3E}">
        <p14:creationId xmlns:p14="http://schemas.microsoft.com/office/powerpoint/2010/main" val="1370998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81910702-1D3D-4812-9778-DE8C4225F09D}"/>
              </a:ext>
            </a:extLst>
          </p:cNvPr>
          <p:cNvSpPr txBox="1">
            <a:spLocks/>
          </p:cNvSpPr>
          <p:nvPr/>
        </p:nvSpPr>
        <p:spPr>
          <a:xfrm>
            <a:off x="0" y="1904590"/>
            <a:ext cx="9378585" cy="328571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2500" b="1" u="sng" dirty="0"/>
              <a:t>Post COVID19 Hygiene/Cleanliness Standards like at Hospitals </a:t>
            </a:r>
          </a:p>
          <a:p>
            <a:pPr indent="-228600">
              <a:lnSpc>
                <a:spcPct val="90000"/>
              </a:lnSpc>
              <a:buFont typeface="Arial" panose="020B0604020202020204" pitchFamily="34" charset="0"/>
              <a:buChar char="•"/>
            </a:pPr>
            <a:r>
              <a:rPr lang="en-US" sz="2500" b="1" dirty="0"/>
              <a:t>Commitment to clean and safe labels/standard (competitive advantage) with hygiene and health protocols</a:t>
            </a:r>
          </a:p>
          <a:p>
            <a:pPr indent="-228600">
              <a:lnSpc>
                <a:spcPct val="90000"/>
              </a:lnSpc>
              <a:buFont typeface="Arial" panose="020B0604020202020204" pitchFamily="34" charset="0"/>
              <a:buChar char="•"/>
            </a:pPr>
            <a:r>
              <a:rPr lang="en-US" sz="2500" b="1" dirty="0"/>
              <a:t>Use electrostatic sprayers.</a:t>
            </a:r>
          </a:p>
          <a:p>
            <a:pPr indent="-228600">
              <a:lnSpc>
                <a:spcPct val="90000"/>
              </a:lnSpc>
              <a:buFont typeface="Arial" panose="020B0604020202020204" pitchFamily="34" charset="0"/>
              <a:buChar char="•"/>
            </a:pPr>
            <a:r>
              <a:rPr lang="en-US" sz="2500" b="1" dirty="0"/>
              <a:t>Sanitize surfaces with disinfectants.</a:t>
            </a:r>
          </a:p>
          <a:p>
            <a:pPr indent="-228600">
              <a:lnSpc>
                <a:spcPct val="90000"/>
              </a:lnSpc>
              <a:buFont typeface="Arial" panose="020B0604020202020204" pitchFamily="34" charset="0"/>
              <a:buChar char="•"/>
            </a:pPr>
            <a:r>
              <a:rPr lang="en-US" sz="2500" b="1" dirty="0"/>
              <a:t>Ultraviolet light technology for sanitizing handrails of escalators airports and shopping centers. </a:t>
            </a:r>
          </a:p>
          <a:p>
            <a:pPr indent="-228600">
              <a:lnSpc>
                <a:spcPct val="90000"/>
              </a:lnSpc>
              <a:buFont typeface="Arial" panose="020B0604020202020204" pitchFamily="34" charset="0"/>
              <a:buChar char="•"/>
            </a:pPr>
            <a:r>
              <a:rPr lang="en-US" sz="2500" b="1" dirty="0"/>
              <a:t>At hotels sanitize keys and devices with Ultraviolet light, if needed </a:t>
            </a:r>
          </a:p>
          <a:p>
            <a:pPr indent="-228600">
              <a:lnSpc>
                <a:spcPct val="90000"/>
              </a:lnSpc>
              <a:buFont typeface="Arial" panose="020B0604020202020204" pitchFamily="34" charset="0"/>
              <a:buChar char="•"/>
            </a:pPr>
            <a:r>
              <a:rPr lang="en-US" sz="2500" b="1" dirty="0"/>
              <a:t>Increase frequency of cleaning.</a:t>
            </a:r>
          </a:p>
          <a:p>
            <a:pPr indent="-228600">
              <a:lnSpc>
                <a:spcPct val="90000"/>
              </a:lnSpc>
              <a:buFont typeface="Arial" panose="020B0604020202020204" pitchFamily="34" charset="0"/>
              <a:buChar char="•"/>
            </a:pPr>
            <a:r>
              <a:rPr lang="en-US" sz="2500" b="1" dirty="0"/>
              <a:t>Make available disinfecting wipes in every room for the guests’ personal use.</a:t>
            </a:r>
          </a:p>
          <a:p>
            <a:pPr indent="-228600">
              <a:lnSpc>
                <a:spcPct val="90000"/>
              </a:lnSpc>
              <a:buFont typeface="Arial" panose="020B0604020202020204" pitchFamily="34" charset="0"/>
              <a:buChar char="•"/>
            </a:pPr>
            <a:r>
              <a:rPr lang="en-US" sz="2500" b="1" dirty="0"/>
              <a:t>Re-arrange furniture to allow more space.</a:t>
            </a:r>
          </a:p>
          <a:p>
            <a:pPr indent="-228600">
              <a:lnSpc>
                <a:spcPct val="90000"/>
              </a:lnSpc>
              <a:buFont typeface="Arial" panose="020B0604020202020204" pitchFamily="34" charset="0"/>
              <a:buChar char="•"/>
            </a:pPr>
            <a:r>
              <a:rPr lang="en-US" sz="2500" b="1" dirty="0"/>
              <a:t>Especially big chains can guarantee the same hygiene standards in every single hotel/</a:t>
            </a:r>
            <a:r>
              <a:rPr lang="en-US" sz="2500" b="1"/>
              <a:t>restaurant worldwide.</a:t>
            </a:r>
            <a:endParaRPr lang="en-US" sz="2500" b="1" dirty="0"/>
          </a:p>
        </p:txBody>
      </p:sp>
      <p:sp>
        <p:nvSpPr>
          <p:cNvPr id="3" name="Datumsplatzhalter 2">
            <a:extLst>
              <a:ext uri="{FF2B5EF4-FFF2-40B4-BE49-F238E27FC236}">
                <a16:creationId xmlns:a16="http://schemas.microsoft.com/office/drawing/2014/main" id="{6BD98BE5-A092-4EFB-B34D-58D187BE7404}"/>
              </a:ext>
            </a:extLst>
          </p:cNvPr>
          <p:cNvSpPr>
            <a:spLocks noGrp="1"/>
          </p:cNvSpPr>
          <p:nvPr>
            <p:ph type="dt" sz="half" idx="10"/>
          </p:nvPr>
        </p:nvSpPr>
        <p:spPr>
          <a:xfrm>
            <a:off x="6973342" y="6356350"/>
            <a:ext cx="2743200" cy="365125"/>
          </a:xfrm>
        </p:spPr>
        <p:txBody>
          <a:bodyPr vert="horz" lIns="91440" tIns="45720" rIns="91440" bIns="45720" rtlCol="0" anchor="ctr">
            <a:normAutofit/>
          </a:bodyPr>
          <a:lstStyle/>
          <a:p>
            <a:pPr algn="r">
              <a:spcAft>
                <a:spcPts val="600"/>
              </a:spcAft>
            </a:pPr>
            <a:fld id="{CD071B8E-0DD7-5842-950E-3289D9FBABB1}" type="datetime4">
              <a:rPr lang="en-US" sz="1050">
                <a:solidFill>
                  <a:schemeClr val="tx1">
                    <a:lumMod val="75000"/>
                    <a:lumOff val="25000"/>
                  </a:schemeClr>
                </a:solidFill>
              </a:rPr>
              <a:pPr algn="r">
                <a:spcAft>
                  <a:spcPts val="600"/>
                </a:spcAft>
              </a:pPr>
              <a:t>November 20, 2020</a:t>
            </a:fld>
            <a:endParaRPr lang="en-US" sz="1050">
              <a:solidFill>
                <a:schemeClr val="tx1">
                  <a:lumMod val="75000"/>
                  <a:lumOff val="25000"/>
                </a:schemeClr>
              </a:solidFill>
            </a:endParaRPr>
          </a:p>
        </p:txBody>
      </p:sp>
      <p:sp>
        <p:nvSpPr>
          <p:cNvPr id="13"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2E68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fik 1">
            <a:extLst>
              <a:ext uri="{FF2B5EF4-FFF2-40B4-BE49-F238E27FC236}">
                <a16:creationId xmlns:a16="http://schemas.microsoft.com/office/drawing/2014/main" id="{65F41319-C5E9-4157-A7F5-5C1D4A2C15EA}"/>
              </a:ext>
            </a:extLst>
          </p:cNvPr>
          <p:cNvPicPr>
            <a:picLocks noChangeAspect="1"/>
          </p:cNvPicPr>
          <p:nvPr/>
        </p:nvPicPr>
        <p:blipFill>
          <a:blip r:embed="rId2"/>
          <a:stretch>
            <a:fillRect/>
          </a:stretch>
        </p:blipFill>
        <p:spPr>
          <a:xfrm>
            <a:off x="9254442" y="3027643"/>
            <a:ext cx="1462088" cy="802714"/>
          </a:xfrm>
          <a:prstGeom prst="rect">
            <a:avLst/>
          </a:prstGeom>
        </p:spPr>
      </p:pic>
      <p:sp>
        <p:nvSpPr>
          <p:cNvPr id="5" name="Foliennummernplatzhalter 4">
            <a:extLst>
              <a:ext uri="{FF2B5EF4-FFF2-40B4-BE49-F238E27FC236}">
                <a16:creationId xmlns:a16="http://schemas.microsoft.com/office/drawing/2014/main" id="{7B54EF9B-0006-4499-96E2-46BACBD3BD65}"/>
              </a:ext>
            </a:extLst>
          </p:cNvPr>
          <p:cNvSpPr>
            <a:spLocks noGrp="1"/>
          </p:cNvSpPr>
          <p:nvPr>
            <p:ph type="sldNum" sz="quarter" idx="12"/>
          </p:nvPr>
        </p:nvSpPr>
        <p:spPr>
          <a:xfrm>
            <a:off x="10341428" y="6356350"/>
            <a:ext cx="1012371" cy="365125"/>
          </a:xfrm>
        </p:spPr>
        <p:txBody>
          <a:bodyPr vert="horz" lIns="91440" tIns="45720" rIns="91440" bIns="45720" rtlCol="0" anchor="ctr">
            <a:normAutofit/>
          </a:bodyPr>
          <a:lstStyle/>
          <a:p>
            <a:pPr>
              <a:spcAft>
                <a:spcPts val="600"/>
              </a:spcAft>
            </a:pPr>
            <a:fld id="{437794D7-DC86-9A4E-9C9F-0B324FE8876A}" type="slidenum">
              <a:rPr lang="en-US">
                <a:solidFill>
                  <a:srgbClr val="FFFFFF"/>
                </a:solidFill>
              </a:rPr>
              <a:pPr>
                <a:spcAft>
                  <a:spcPts val="600"/>
                </a:spcAft>
              </a:pPr>
              <a:t>38</a:t>
            </a:fld>
            <a:endParaRPr lang="en-US">
              <a:solidFill>
                <a:srgbClr val="FFFFFF"/>
              </a:solidFill>
            </a:endParaRPr>
          </a:p>
        </p:txBody>
      </p:sp>
      <p:sp>
        <p:nvSpPr>
          <p:cNvPr id="9" name="Titel 8">
            <a:extLst>
              <a:ext uri="{FF2B5EF4-FFF2-40B4-BE49-F238E27FC236}">
                <a16:creationId xmlns:a16="http://schemas.microsoft.com/office/drawing/2014/main" id="{D43600E5-0DDA-4FA5-80C4-171F15359367}"/>
              </a:ext>
            </a:extLst>
          </p:cNvPr>
          <p:cNvSpPr>
            <a:spLocks noGrp="1"/>
          </p:cNvSpPr>
          <p:nvPr>
            <p:ph type="title"/>
          </p:nvPr>
        </p:nvSpPr>
        <p:spPr>
          <a:xfrm>
            <a:off x="3008243" y="432885"/>
            <a:ext cx="7566992" cy="1257300"/>
          </a:xfrm>
        </p:spPr>
        <p:txBody>
          <a:bodyPr/>
          <a:lstStyle/>
          <a:p>
            <a:r>
              <a:rPr lang="de-CH" sz="3500" dirty="0"/>
              <a:t>Tourism Planning &amp; Market Presence</a:t>
            </a:r>
          </a:p>
        </p:txBody>
      </p:sp>
    </p:spTree>
    <p:extLst>
      <p:ext uri="{BB962C8B-B14F-4D97-AF65-F5344CB8AC3E}">
        <p14:creationId xmlns:p14="http://schemas.microsoft.com/office/powerpoint/2010/main" val="2669479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D08247-A313-4639-AA35-B5A224860D07}"/>
              </a:ext>
            </a:extLst>
          </p:cNvPr>
          <p:cNvSpPr>
            <a:spLocks noGrp="1"/>
          </p:cNvSpPr>
          <p:nvPr>
            <p:ph type="title"/>
          </p:nvPr>
        </p:nvSpPr>
        <p:spPr>
          <a:xfrm>
            <a:off x="3290068" y="419920"/>
            <a:ext cx="11598637" cy="1257300"/>
          </a:xfrm>
        </p:spPr>
        <p:txBody>
          <a:bodyPr/>
          <a:lstStyle/>
          <a:p>
            <a:r>
              <a:rPr lang="de-CH" sz="3500" dirty="0"/>
              <a:t>TOURISM PLANNING &amp; MARKET PRESENCE</a:t>
            </a:r>
            <a:endParaRPr lang="en-CH" sz="3500" dirty="0"/>
          </a:p>
        </p:txBody>
      </p:sp>
      <p:sp>
        <p:nvSpPr>
          <p:cNvPr id="3" name="Datumsplatzhalter 2">
            <a:extLst>
              <a:ext uri="{FF2B5EF4-FFF2-40B4-BE49-F238E27FC236}">
                <a16:creationId xmlns:a16="http://schemas.microsoft.com/office/drawing/2014/main" id="{BAAEDD7D-0708-405D-8894-581C51453567}"/>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6EFCAEC5-0A9A-436D-843D-69C18F1D844E}"/>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10696415-F128-4DB9-A7AA-51EF6B7D1C78}"/>
              </a:ext>
            </a:extLst>
          </p:cNvPr>
          <p:cNvSpPr>
            <a:spLocks noGrp="1"/>
          </p:cNvSpPr>
          <p:nvPr>
            <p:ph type="sldNum" sz="quarter" idx="12"/>
          </p:nvPr>
        </p:nvSpPr>
        <p:spPr/>
        <p:txBody>
          <a:bodyPr/>
          <a:lstStyle/>
          <a:p>
            <a:fld id="{437794D7-DC86-9A4E-9C9F-0B324FE8876A}" type="slidenum">
              <a:rPr lang="en-US" smtClean="0"/>
              <a:pPr/>
              <a:t>39</a:t>
            </a:fld>
            <a:endParaRPr lang="en-US" dirty="0"/>
          </a:p>
        </p:txBody>
      </p:sp>
      <p:sp>
        <p:nvSpPr>
          <p:cNvPr id="7" name="Content Placeholder 2">
            <a:extLst>
              <a:ext uri="{FF2B5EF4-FFF2-40B4-BE49-F238E27FC236}">
                <a16:creationId xmlns:a16="http://schemas.microsoft.com/office/drawing/2014/main" id="{F576B8FB-6A1B-43FC-8E72-7609D1632AC4}"/>
              </a:ext>
            </a:extLst>
          </p:cNvPr>
          <p:cNvSpPr txBox="1">
            <a:spLocks/>
          </p:cNvSpPr>
          <p:nvPr/>
        </p:nvSpPr>
        <p:spPr>
          <a:xfrm>
            <a:off x="0" y="781326"/>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300" b="1" u="sng" dirty="0"/>
              <a:t>Post COVID19 Social Distancing at Restaurants and at big events during the summer </a:t>
            </a:r>
          </a:p>
          <a:p>
            <a:r>
              <a:rPr lang="en-US" sz="2400" b="1" dirty="0"/>
              <a:t>Make masks and gloves available to associates and guests.</a:t>
            </a:r>
          </a:p>
          <a:p>
            <a:r>
              <a:rPr lang="en-US" sz="2400" b="1" dirty="0"/>
              <a:t>Pay attention to indoor air quality. Regular opening of the windows and/or the use of ventilation systems (air conditioning, air purifier) with good filters, can protect people from the spreading of the Sars-CoV2-virus. The filters should also clean the outdoor air introduced into indoor environments. A common ventilation rate of the HVAC of 2’000 m3/h will change ten times (ACH, Air Change per hour) a room of 200 m3 (8m*8m*3.125m).</a:t>
            </a:r>
          </a:p>
          <a:p>
            <a:r>
              <a:rPr lang="en-US" sz="2400" b="1" dirty="0"/>
              <a:t>Obtain hygiene labels to signal high hygiene standards.</a:t>
            </a:r>
          </a:p>
          <a:p>
            <a:r>
              <a:rPr lang="en-US" sz="2300" b="1" dirty="0"/>
              <a:t>During the summer is easier to reverse the lockdown. During the autumn and winter there are more risks due to other flu or a second wave of the COVID-19 virus. Moreover, more vaccinations against the normal flu could be intensified before the coming winters to reduce the number of potential patients in case of a second wave of COVID-19. </a:t>
            </a:r>
          </a:p>
          <a:p>
            <a:r>
              <a:rPr lang="en-US" sz="2300" b="1" dirty="0"/>
              <a:t>Registration of guests (to allow contact tracing). Less tables/covers will be sold.</a:t>
            </a:r>
          </a:p>
        </p:txBody>
      </p:sp>
    </p:spTree>
    <p:extLst>
      <p:ext uri="{BB962C8B-B14F-4D97-AF65-F5344CB8AC3E}">
        <p14:creationId xmlns:p14="http://schemas.microsoft.com/office/powerpoint/2010/main" val="93147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56FC82D-CF1B-415C-8307-FE5BC9E704F3}"/>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5B0C970D-6680-402C-B50C-9395487252B1}"/>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67110B84-5DC2-449D-B8E0-0AF0426AD15D}"/>
              </a:ext>
            </a:extLst>
          </p:cNvPr>
          <p:cNvSpPr>
            <a:spLocks noGrp="1"/>
          </p:cNvSpPr>
          <p:nvPr>
            <p:ph type="sldNum" sz="quarter" idx="12"/>
          </p:nvPr>
        </p:nvSpPr>
        <p:spPr/>
        <p:txBody>
          <a:bodyPr/>
          <a:lstStyle/>
          <a:p>
            <a:fld id="{437794D7-DC86-9A4E-9C9F-0B324FE8876A}" type="slidenum">
              <a:rPr lang="en-US" smtClean="0"/>
              <a:pPr/>
              <a:t>4</a:t>
            </a:fld>
            <a:endParaRPr lang="en-US" dirty="0"/>
          </a:p>
        </p:txBody>
      </p:sp>
      <p:sp>
        <p:nvSpPr>
          <p:cNvPr id="6" name="Titel 1">
            <a:extLst>
              <a:ext uri="{FF2B5EF4-FFF2-40B4-BE49-F238E27FC236}">
                <a16:creationId xmlns:a16="http://schemas.microsoft.com/office/drawing/2014/main" id="{EEBBA4C2-8034-4CA4-8D03-37687BA36A85}"/>
              </a:ext>
            </a:extLst>
          </p:cNvPr>
          <p:cNvSpPr txBox="1">
            <a:spLocks/>
          </p:cNvSpPr>
          <p:nvPr/>
        </p:nvSpPr>
        <p:spPr>
          <a:xfrm>
            <a:off x="3047806" y="515352"/>
            <a:ext cx="10515600"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4000" dirty="0"/>
              <a:t>TOURISM PLANNING &amp; MARKET PRESENCE</a:t>
            </a:r>
          </a:p>
        </p:txBody>
      </p:sp>
      <p:sp>
        <p:nvSpPr>
          <p:cNvPr id="8" name="Content Placeholder 2">
            <a:extLst>
              <a:ext uri="{FF2B5EF4-FFF2-40B4-BE49-F238E27FC236}">
                <a16:creationId xmlns:a16="http://schemas.microsoft.com/office/drawing/2014/main" id="{931892C9-EDD5-4F91-838B-854494ECC9B6}"/>
              </a:ext>
            </a:extLst>
          </p:cNvPr>
          <p:cNvSpPr txBox="1">
            <a:spLocks/>
          </p:cNvSpPr>
          <p:nvPr/>
        </p:nvSpPr>
        <p:spPr>
          <a:xfrm>
            <a:off x="0" y="1051237"/>
            <a:ext cx="12192000" cy="4525963"/>
          </a:xfrm>
          <a:prstGeom prst="rect">
            <a:avLst/>
          </a:prstGeom>
        </p:spPr>
        <p:txBody>
          <a:bodyPr>
            <a:normAutofit fontScale="925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b="1" u="sng" dirty="0">
                <a:latin typeface="Zona Pro Bold" panose="02010803040002020004" pitchFamily="50" charset="0"/>
              </a:rPr>
              <a:t>TOURISM AS A NATIONAL OR CITY PRIORITY, GETTING OWN MINISTRY OR STATE FUND</a:t>
            </a:r>
          </a:p>
          <a:p>
            <a:r>
              <a:rPr lang="en-US" sz="2400" b="1" dirty="0">
                <a:latin typeface="Zona Pro Bold" panose="02010803040002020004" pitchFamily="50" charset="0"/>
              </a:rPr>
              <a:t>Debt levels at airlines will increase, reducing their financial flexibility. </a:t>
            </a:r>
          </a:p>
          <a:p>
            <a:r>
              <a:rPr lang="en-US" sz="2400" b="1" dirty="0">
                <a:latin typeface="Zona Pro Bold" panose="02010803040002020004" pitchFamily="50" charset="0"/>
              </a:rPr>
              <a:t>Subsidized canteens at (semi-)state-schools and universities should serve regional food. That way, tax-payers’ money remains in the region (Canton Valais initiative)</a:t>
            </a:r>
          </a:p>
          <a:p>
            <a:r>
              <a:rPr lang="en-US" sz="2400" b="1" dirty="0">
                <a:latin typeface="Zona Pro Bold" panose="02010803040002020004" pitchFamily="50" charset="0"/>
              </a:rPr>
              <a:t>Domestic travelers can deduct the travel expenses from the income tax declaration (done only in a few countries)</a:t>
            </a:r>
          </a:p>
          <a:p>
            <a:r>
              <a:rPr lang="en-US" sz="2400" b="1" dirty="0">
                <a:latin typeface="Zona Pro Bold" panose="02010803040002020004" pitchFamily="50" charset="0"/>
              </a:rPr>
              <a:t>Considering the power of the media business, tax credits could be given to firms spending money on advertising. </a:t>
            </a:r>
          </a:p>
          <a:p>
            <a:r>
              <a:rPr lang="en-US" sz="2200" b="1" dirty="0">
                <a:latin typeface="Zona Pro Bold" panose="02010803040002020004" pitchFamily="50" charset="0"/>
              </a:rPr>
              <a:t>Consider the impact of tourism (foreigners/strangers) on the local community as well. Highlight local job opportunities for the local community.</a:t>
            </a:r>
          </a:p>
          <a:p>
            <a:r>
              <a:rPr lang="en-US" sz="2200" b="1" dirty="0">
                <a:latin typeface="Zona Pro Bold" panose="02010803040002020004" pitchFamily="50" charset="0"/>
              </a:rPr>
              <a:t>Infected foreigners might spread diseases to local residents. </a:t>
            </a:r>
          </a:p>
          <a:p>
            <a:r>
              <a:rPr lang="en-US" sz="2200" b="1" dirty="0">
                <a:latin typeface="Zona Pro Bold" panose="02010803040002020004" pitchFamily="50" charset="0"/>
              </a:rPr>
              <a:t>Host-guests conflicts</a:t>
            </a:r>
          </a:p>
          <a:p>
            <a:r>
              <a:rPr lang="en-US" sz="2200" b="1" dirty="0">
                <a:latin typeface="Zona Pro Bold" panose="02010803040002020004" pitchFamily="50" charset="0"/>
              </a:rPr>
              <a:t>Environmental degradation</a:t>
            </a:r>
          </a:p>
          <a:p>
            <a:r>
              <a:rPr lang="en-US" sz="2200" b="1" dirty="0">
                <a:latin typeface="Zona Pro Bold" panose="02010803040002020004" pitchFamily="50" charset="0"/>
              </a:rPr>
              <a:t>Tourism offers a low-entry jobs, which is particularly important, when many employees lose their jobs. Tourism can help stabilize the economy and reduce social risks, social panic and instability.</a:t>
            </a:r>
          </a:p>
        </p:txBody>
      </p:sp>
    </p:spTree>
    <p:extLst>
      <p:ext uri="{BB962C8B-B14F-4D97-AF65-F5344CB8AC3E}">
        <p14:creationId xmlns:p14="http://schemas.microsoft.com/office/powerpoint/2010/main" val="3436923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7A4FB55-864A-4CCD-AB39-311C97E384B3}"/>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8CDA3D42-1CA6-4123-8496-46F9CA9E45B0}"/>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558E9C56-D099-4571-88C1-ADF5A2484650}"/>
              </a:ext>
            </a:extLst>
          </p:cNvPr>
          <p:cNvSpPr>
            <a:spLocks noGrp="1"/>
          </p:cNvSpPr>
          <p:nvPr>
            <p:ph type="sldNum" sz="quarter" idx="12"/>
          </p:nvPr>
        </p:nvSpPr>
        <p:spPr/>
        <p:txBody>
          <a:bodyPr/>
          <a:lstStyle/>
          <a:p>
            <a:fld id="{437794D7-DC86-9A4E-9C9F-0B324FE8876A}" type="slidenum">
              <a:rPr lang="en-US" smtClean="0"/>
              <a:pPr/>
              <a:t>40</a:t>
            </a:fld>
            <a:endParaRPr lang="en-US" dirty="0"/>
          </a:p>
        </p:txBody>
      </p:sp>
      <p:sp>
        <p:nvSpPr>
          <p:cNvPr id="6" name="Titel 1">
            <a:extLst>
              <a:ext uri="{FF2B5EF4-FFF2-40B4-BE49-F238E27FC236}">
                <a16:creationId xmlns:a16="http://schemas.microsoft.com/office/drawing/2014/main" id="{F2B22BA5-670C-446E-97C1-68E791B01157}"/>
              </a:ext>
            </a:extLst>
          </p:cNvPr>
          <p:cNvSpPr>
            <a:spLocks noGrp="1"/>
          </p:cNvSpPr>
          <p:nvPr>
            <p:ph type="title"/>
          </p:nvPr>
        </p:nvSpPr>
        <p:spPr>
          <a:xfrm>
            <a:off x="3352800" y="532754"/>
            <a:ext cx="10515600" cy="1257300"/>
          </a:xfrm>
        </p:spPr>
        <p:txBody>
          <a:bodyPr/>
          <a:lstStyle/>
          <a:p>
            <a:r>
              <a:rPr lang="de-CH" sz="3500" dirty="0"/>
              <a:t>TOURISM PLANNING &amp; MARKET PRESENCE</a:t>
            </a:r>
            <a:endParaRPr lang="en-CH" sz="3500" dirty="0"/>
          </a:p>
        </p:txBody>
      </p:sp>
      <p:sp>
        <p:nvSpPr>
          <p:cNvPr id="7" name="Content Placeholder 2">
            <a:extLst>
              <a:ext uri="{FF2B5EF4-FFF2-40B4-BE49-F238E27FC236}">
                <a16:creationId xmlns:a16="http://schemas.microsoft.com/office/drawing/2014/main" id="{8B88E5E4-96AE-4B79-BF26-7B2116198D92}"/>
              </a:ext>
            </a:extLst>
          </p:cNvPr>
          <p:cNvSpPr txBox="1">
            <a:spLocks/>
          </p:cNvSpPr>
          <p:nvPr/>
        </p:nvSpPr>
        <p:spPr>
          <a:xfrm>
            <a:off x="0" y="1028883"/>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300" b="1" u="sng" dirty="0"/>
              <a:t>Post COVID19 Increased Use of own Mobile Phone/App </a:t>
            </a:r>
          </a:p>
          <a:p>
            <a:r>
              <a:rPr lang="en-US" sz="2300" b="1" dirty="0"/>
              <a:t>Apply different table configuration in restaurants, with bigger distances between the tables.</a:t>
            </a:r>
          </a:p>
          <a:p>
            <a:r>
              <a:rPr lang="en-US" sz="2300" b="1" dirty="0"/>
              <a:t>No big dancing floors anymore.</a:t>
            </a:r>
          </a:p>
          <a:p>
            <a:r>
              <a:rPr lang="en-US" sz="2300" b="1" dirty="0"/>
              <a:t>Need for music, entertainment in small groups right at the tables.</a:t>
            </a:r>
          </a:p>
          <a:p>
            <a:r>
              <a:rPr lang="en-US" sz="2300" b="1" dirty="0"/>
              <a:t>Offer playing cards and games at the table to your restaurant guests</a:t>
            </a:r>
          </a:p>
          <a:p>
            <a:r>
              <a:rPr lang="en-US" sz="2300" b="1" dirty="0"/>
              <a:t>Number of guests at events and business conferences will drop.</a:t>
            </a:r>
          </a:p>
          <a:p>
            <a:r>
              <a:rPr lang="en-US" sz="2300" b="1" dirty="0"/>
              <a:t>Re-establish personal contacts again</a:t>
            </a:r>
          </a:p>
          <a:p>
            <a:r>
              <a:rPr lang="en-US" sz="2300" b="1" dirty="0"/>
              <a:t>Authentic and natural experience </a:t>
            </a:r>
          </a:p>
          <a:p>
            <a:r>
              <a:rPr lang="en-US" sz="2300" b="1" dirty="0"/>
              <a:t>With own mobile phone many functions can be activated, without having to touch surfaces touched by many other people.</a:t>
            </a:r>
          </a:p>
          <a:p>
            <a:r>
              <a:rPr lang="en-US" sz="2300" b="1" dirty="0"/>
              <a:t>Elevators can be used without having to touch the buttons/controls.</a:t>
            </a:r>
          </a:p>
          <a:p>
            <a:r>
              <a:rPr lang="en-US" sz="2300" b="1" dirty="0"/>
              <a:t>By avoiding physical contact with control panels safety and sanitation can be increased.</a:t>
            </a:r>
          </a:p>
        </p:txBody>
      </p:sp>
    </p:spTree>
    <p:extLst>
      <p:ext uri="{BB962C8B-B14F-4D97-AF65-F5344CB8AC3E}">
        <p14:creationId xmlns:p14="http://schemas.microsoft.com/office/powerpoint/2010/main" val="323558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48FA53-159A-43F0-9A51-DB2B0FE7BB30}"/>
              </a:ext>
            </a:extLst>
          </p:cNvPr>
          <p:cNvSpPr>
            <a:spLocks noGrp="1"/>
          </p:cNvSpPr>
          <p:nvPr>
            <p:ph type="title"/>
          </p:nvPr>
        </p:nvSpPr>
        <p:spPr>
          <a:xfrm>
            <a:off x="957626" y="915693"/>
            <a:ext cx="11015445" cy="1257300"/>
          </a:xfrm>
        </p:spPr>
        <p:txBody>
          <a:bodyPr/>
          <a:lstStyle/>
          <a:p>
            <a:r>
              <a:rPr lang="de-CH" sz="3500" dirty="0"/>
              <a:t>TOURISM PLANNING &amp; MARKET PRESENCE</a:t>
            </a:r>
            <a:endParaRPr lang="en-CH" sz="3500" dirty="0"/>
          </a:p>
        </p:txBody>
      </p:sp>
      <p:sp>
        <p:nvSpPr>
          <p:cNvPr id="3" name="Datumsplatzhalter 2">
            <a:extLst>
              <a:ext uri="{FF2B5EF4-FFF2-40B4-BE49-F238E27FC236}">
                <a16:creationId xmlns:a16="http://schemas.microsoft.com/office/drawing/2014/main" id="{1419CB6B-10CA-46BF-973D-7263167AFF66}"/>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E55EDAD5-4017-4113-B32B-C1D5474D809C}"/>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4326A3EB-16E8-4813-8313-3F0A32B5386F}"/>
              </a:ext>
            </a:extLst>
          </p:cNvPr>
          <p:cNvSpPr>
            <a:spLocks noGrp="1"/>
          </p:cNvSpPr>
          <p:nvPr>
            <p:ph type="sldNum" sz="quarter" idx="12"/>
          </p:nvPr>
        </p:nvSpPr>
        <p:spPr/>
        <p:txBody>
          <a:bodyPr/>
          <a:lstStyle/>
          <a:p>
            <a:fld id="{437794D7-DC86-9A4E-9C9F-0B324FE8876A}" type="slidenum">
              <a:rPr lang="en-US" smtClean="0"/>
              <a:pPr/>
              <a:t>41</a:t>
            </a:fld>
            <a:endParaRPr lang="en-US" dirty="0"/>
          </a:p>
        </p:txBody>
      </p:sp>
      <p:cxnSp>
        <p:nvCxnSpPr>
          <p:cNvPr id="8" name="Gerade Verbindung mit Pfeil 7">
            <a:extLst>
              <a:ext uri="{FF2B5EF4-FFF2-40B4-BE49-F238E27FC236}">
                <a16:creationId xmlns:a16="http://schemas.microsoft.com/office/drawing/2014/main" id="{49F0EC01-A91C-4467-8685-A729267F391F}"/>
              </a:ext>
            </a:extLst>
          </p:cNvPr>
          <p:cNvCxnSpPr>
            <a:cxnSpLocks/>
          </p:cNvCxnSpPr>
          <p:nvPr/>
        </p:nvCxnSpPr>
        <p:spPr>
          <a:xfrm flipV="1">
            <a:off x="1105748" y="2429273"/>
            <a:ext cx="0" cy="334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C1BE0DBD-FB8B-4067-8914-AE4EF52F3856}"/>
              </a:ext>
            </a:extLst>
          </p:cNvPr>
          <p:cNvCxnSpPr>
            <a:cxnSpLocks/>
          </p:cNvCxnSpPr>
          <p:nvPr/>
        </p:nvCxnSpPr>
        <p:spPr>
          <a:xfrm>
            <a:off x="1105748" y="5776154"/>
            <a:ext cx="398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268411AA-6ED5-4E6C-A594-D79D34FD0C72}"/>
              </a:ext>
            </a:extLst>
          </p:cNvPr>
          <p:cNvCxnSpPr>
            <a:cxnSpLocks/>
          </p:cNvCxnSpPr>
          <p:nvPr/>
        </p:nvCxnSpPr>
        <p:spPr>
          <a:xfrm flipV="1">
            <a:off x="1298878" y="2755864"/>
            <a:ext cx="3661400" cy="29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7A86C102-B75D-48E7-B03B-FDD50EE990A7}"/>
              </a:ext>
            </a:extLst>
          </p:cNvPr>
          <p:cNvCxnSpPr/>
          <p:nvPr/>
        </p:nvCxnSpPr>
        <p:spPr>
          <a:xfrm>
            <a:off x="1616214" y="2606826"/>
            <a:ext cx="3289176" cy="2885243"/>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9279EA0B-8CEA-4DCE-83A6-2DE664A2191E}"/>
              </a:ext>
            </a:extLst>
          </p:cNvPr>
          <p:cNvSpPr txBox="1"/>
          <p:nvPr/>
        </p:nvSpPr>
        <p:spPr>
          <a:xfrm>
            <a:off x="780978" y="2074166"/>
            <a:ext cx="649537" cy="369332"/>
          </a:xfrm>
          <a:prstGeom prst="rect">
            <a:avLst/>
          </a:prstGeom>
          <a:noFill/>
        </p:spPr>
        <p:txBody>
          <a:bodyPr wrap="none" rtlCol="0">
            <a:spAutoFit/>
          </a:bodyPr>
          <a:lstStyle/>
          <a:p>
            <a:r>
              <a:rPr lang="de-CH" dirty="0"/>
              <a:t>Price</a:t>
            </a:r>
            <a:endParaRPr lang="en-CH" dirty="0"/>
          </a:p>
        </p:txBody>
      </p:sp>
      <p:sp>
        <p:nvSpPr>
          <p:cNvPr id="13" name="Textfeld 12">
            <a:extLst>
              <a:ext uri="{FF2B5EF4-FFF2-40B4-BE49-F238E27FC236}">
                <a16:creationId xmlns:a16="http://schemas.microsoft.com/office/drawing/2014/main" id="{49C058C8-2C12-4BF5-9602-A5A9634FC2CF}"/>
              </a:ext>
            </a:extLst>
          </p:cNvPr>
          <p:cNvSpPr txBox="1"/>
          <p:nvPr/>
        </p:nvSpPr>
        <p:spPr>
          <a:xfrm>
            <a:off x="4960278" y="2443498"/>
            <a:ext cx="982961" cy="369332"/>
          </a:xfrm>
          <a:prstGeom prst="rect">
            <a:avLst/>
          </a:prstGeom>
          <a:noFill/>
        </p:spPr>
        <p:txBody>
          <a:bodyPr wrap="none" rtlCol="0">
            <a:spAutoFit/>
          </a:bodyPr>
          <a:lstStyle/>
          <a:p>
            <a:r>
              <a:rPr lang="de-CH" dirty="0"/>
              <a:t>Supply 0</a:t>
            </a:r>
            <a:endParaRPr lang="en-CH" dirty="0"/>
          </a:p>
        </p:txBody>
      </p:sp>
      <p:sp>
        <p:nvSpPr>
          <p:cNvPr id="14" name="Textfeld 13">
            <a:extLst>
              <a:ext uri="{FF2B5EF4-FFF2-40B4-BE49-F238E27FC236}">
                <a16:creationId xmlns:a16="http://schemas.microsoft.com/office/drawing/2014/main" id="{4265CB58-4177-48CA-9377-B0BA06F02F09}"/>
              </a:ext>
            </a:extLst>
          </p:cNvPr>
          <p:cNvSpPr txBox="1"/>
          <p:nvPr/>
        </p:nvSpPr>
        <p:spPr>
          <a:xfrm>
            <a:off x="683841" y="1433128"/>
            <a:ext cx="5032147" cy="707886"/>
          </a:xfrm>
          <a:prstGeom prst="rect">
            <a:avLst/>
          </a:prstGeom>
          <a:noFill/>
        </p:spPr>
        <p:txBody>
          <a:bodyPr wrap="none" rtlCol="0">
            <a:spAutoFit/>
          </a:bodyPr>
          <a:lstStyle/>
          <a:p>
            <a:r>
              <a:rPr lang="de-CH" sz="2000" b="1" dirty="0"/>
              <a:t>Supply and Demand on a </a:t>
            </a:r>
            <a:r>
              <a:rPr lang="de-CH" sz="2000" b="1" dirty="0" err="1"/>
              <a:t>Competitive</a:t>
            </a:r>
            <a:r>
              <a:rPr lang="de-CH" sz="2000" b="1" dirty="0"/>
              <a:t> Market</a:t>
            </a:r>
          </a:p>
          <a:p>
            <a:r>
              <a:rPr lang="de-CH" sz="2000" b="1" dirty="0" err="1"/>
              <a:t>with</a:t>
            </a:r>
            <a:r>
              <a:rPr lang="de-CH" sz="2000" b="1" dirty="0"/>
              <a:t> mass-</a:t>
            </a:r>
            <a:r>
              <a:rPr lang="de-CH" sz="2000" b="1" dirty="0" err="1"/>
              <a:t>tourism</a:t>
            </a:r>
            <a:r>
              <a:rPr lang="de-CH" sz="2000" b="1" dirty="0"/>
              <a:t>, </a:t>
            </a:r>
            <a:r>
              <a:rPr lang="de-CH" sz="2000" b="1" dirty="0" err="1"/>
              <a:t>low</a:t>
            </a:r>
            <a:r>
              <a:rPr lang="de-CH" sz="2000" b="1" dirty="0"/>
              <a:t> </a:t>
            </a:r>
            <a:r>
              <a:rPr lang="de-CH" sz="2000" b="1" dirty="0" err="1"/>
              <a:t>cost</a:t>
            </a:r>
            <a:r>
              <a:rPr lang="de-CH" sz="2000" b="1" dirty="0"/>
              <a:t> </a:t>
            </a:r>
            <a:r>
              <a:rPr lang="de-CH" sz="2000" b="1" dirty="0" err="1"/>
              <a:t>airlines</a:t>
            </a:r>
            <a:r>
              <a:rPr lang="de-CH" sz="2000" b="1" dirty="0"/>
              <a:t> </a:t>
            </a:r>
            <a:r>
              <a:rPr lang="de-CH" sz="2000" b="1" dirty="0" err="1"/>
              <a:t>booming</a:t>
            </a:r>
            <a:endParaRPr lang="en-CH" sz="2000" b="1" dirty="0"/>
          </a:p>
        </p:txBody>
      </p:sp>
      <p:cxnSp>
        <p:nvCxnSpPr>
          <p:cNvPr id="15" name="Gerader Verbinder 14">
            <a:extLst>
              <a:ext uri="{FF2B5EF4-FFF2-40B4-BE49-F238E27FC236}">
                <a16:creationId xmlns:a16="http://schemas.microsoft.com/office/drawing/2014/main" id="{46C9D419-1CB4-4CF6-97BC-03DA1B6D57C9}"/>
              </a:ext>
            </a:extLst>
          </p:cNvPr>
          <p:cNvCxnSpPr/>
          <p:nvPr/>
        </p:nvCxnSpPr>
        <p:spPr>
          <a:xfrm flipH="1">
            <a:off x="1105748" y="4102713"/>
            <a:ext cx="223606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A8FC041F-5616-4D56-983D-54D144523F11}"/>
              </a:ext>
            </a:extLst>
          </p:cNvPr>
          <p:cNvSpPr txBox="1"/>
          <p:nvPr/>
        </p:nvSpPr>
        <p:spPr>
          <a:xfrm>
            <a:off x="0" y="3910112"/>
            <a:ext cx="1060483" cy="523220"/>
          </a:xfrm>
          <a:prstGeom prst="rect">
            <a:avLst/>
          </a:prstGeom>
          <a:noFill/>
        </p:spPr>
        <p:txBody>
          <a:bodyPr wrap="none" rtlCol="0">
            <a:spAutoFit/>
          </a:bodyPr>
          <a:lstStyle/>
          <a:p>
            <a:r>
              <a:rPr lang="de-CH" sz="1400" dirty="0"/>
              <a:t>Equilibrium </a:t>
            </a:r>
          </a:p>
          <a:p>
            <a:r>
              <a:rPr lang="de-CH" sz="1400" dirty="0"/>
              <a:t>Prices</a:t>
            </a:r>
            <a:endParaRPr lang="en-CH" sz="1400" dirty="0"/>
          </a:p>
        </p:txBody>
      </p:sp>
      <p:sp>
        <p:nvSpPr>
          <p:cNvPr id="17" name="Textfeld 16">
            <a:extLst>
              <a:ext uri="{FF2B5EF4-FFF2-40B4-BE49-F238E27FC236}">
                <a16:creationId xmlns:a16="http://schemas.microsoft.com/office/drawing/2014/main" id="{3344398D-293B-4C8A-96BD-559F9F4736EE}"/>
              </a:ext>
            </a:extLst>
          </p:cNvPr>
          <p:cNvSpPr txBox="1"/>
          <p:nvPr/>
        </p:nvSpPr>
        <p:spPr>
          <a:xfrm>
            <a:off x="4905390" y="5080114"/>
            <a:ext cx="1151277" cy="369332"/>
          </a:xfrm>
          <a:prstGeom prst="rect">
            <a:avLst/>
          </a:prstGeom>
          <a:noFill/>
        </p:spPr>
        <p:txBody>
          <a:bodyPr wrap="none" rtlCol="0">
            <a:spAutoFit/>
          </a:bodyPr>
          <a:lstStyle/>
          <a:p>
            <a:r>
              <a:rPr lang="de-CH" dirty="0"/>
              <a:t>Demand 0</a:t>
            </a:r>
            <a:endParaRPr lang="en-CH" dirty="0"/>
          </a:p>
        </p:txBody>
      </p:sp>
      <p:sp>
        <p:nvSpPr>
          <p:cNvPr id="18" name="Textfeld 17">
            <a:extLst>
              <a:ext uri="{FF2B5EF4-FFF2-40B4-BE49-F238E27FC236}">
                <a16:creationId xmlns:a16="http://schemas.microsoft.com/office/drawing/2014/main" id="{AC2D0409-15A1-4E76-ABC7-7202E12575EB}"/>
              </a:ext>
            </a:extLst>
          </p:cNvPr>
          <p:cNvSpPr txBox="1"/>
          <p:nvPr/>
        </p:nvSpPr>
        <p:spPr>
          <a:xfrm>
            <a:off x="5156259" y="5586079"/>
            <a:ext cx="1003288" cy="369332"/>
          </a:xfrm>
          <a:prstGeom prst="rect">
            <a:avLst/>
          </a:prstGeom>
          <a:noFill/>
        </p:spPr>
        <p:txBody>
          <a:bodyPr wrap="none" rtlCol="0">
            <a:spAutoFit/>
          </a:bodyPr>
          <a:lstStyle/>
          <a:p>
            <a:r>
              <a:rPr lang="de-CH" dirty="0" err="1"/>
              <a:t>Quantity</a:t>
            </a:r>
            <a:endParaRPr lang="en-CH" dirty="0"/>
          </a:p>
        </p:txBody>
      </p:sp>
      <p:sp>
        <p:nvSpPr>
          <p:cNvPr id="19" name="Rechtwinkliges Dreieck 18">
            <a:extLst>
              <a:ext uri="{FF2B5EF4-FFF2-40B4-BE49-F238E27FC236}">
                <a16:creationId xmlns:a16="http://schemas.microsoft.com/office/drawing/2014/main" id="{D2B9A4D3-7D59-493C-87BD-6B7ED71EF7B2}"/>
              </a:ext>
            </a:extLst>
          </p:cNvPr>
          <p:cNvSpPr/>
          <p:nvPr/>
        </p:nvSpPr>
        <p:spPr>
          <a:xfrm>
            <a:off x="1189102" y="2429273"/>
            <a:ext cx="1976263" cy="1590783"/>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500" dirty="0">
              <a:solidFill>
                <a:schemeClr val="tx1"/>
              </a:solidFill>
            </a:endParaRPr>
          </a:p>
        </p:txBody>
      </p:sp>
      <p:sp>
        <p:nvSpPr>
          <p:cNvPr id="20" name="Rechtwinkliges Dreieck 19">
            <a:extLst>
              <a:ext uri="{FF2B5EF4-FFF2-40B4-BE49-F238E27FC236}">
                <a16:creationId xmlns:a16="http://schemas.microsoft.com/office/drawing/2014/main" id="{5FA0EFB7-238E-413E-B0CF-A06FBE7A186B}"/>
              </a:ext>
            </a:extLst>
          </p:cNvPr>
          <p:cNvSpPr/>
          <p:nvPr/>
        </p:nvSpPr>
        <p:spPr>
          <a:xfrm rot="5400000">
            <a:off x="1408597" y="3952227"/>
            <a:ext cx="1441077" cy="1880068"/>
          </a:xfrm>
          <a:prstGeom prst="r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21" name="Textfeld 20">
            <a:extLst>
              <a:ext uri="{FF2B5EF4-FFF2-40B4-BE49-F238E27FC236}">
                <a16:creationId xmlns:a16="http://schemas.microsoft.com/office/drawing/2014/main" id="{39206727-B01E-4550-93B2-110D22CFA48F}"/>
              </a:ext>
            </a:extLst>
          </p:cNvPr>
          <p:cNvSpPr txBox="1"/>
          <p:nvPr/>
        </p:nvSpPr>
        <p:spPr>
          <a:xfrm>
            <a:off x="1157048" y="4149352"/>
            <a:ext cx="1837707" cy="738664"/>
          </a:xfrm>
          <a:prstGeom prst="rect">
            <a:avLst/>
          </a:prstGeom>
          <a:noFill/>
        </p:spPr>
        <p:txBody>
          <a:bodyPr wrap="square" rtlCol="0">
            <a:spAutoFit/>
          </a:bodyPr>
          <a:lstStyle/>
          <a:p>
            <a:r>
              <a:rPr lang="de-CH" sz="1400" b="1" dirty="0"/>
              <a:t>Producer </a:t>
            </a:r>
            <a:r>
              <a:rPr lang="de-CH" sz="1400" b="1" dirty="0" err="1"/>
              <a:t>Rent</a:t>
            </a:r>
            <a:endParaRPr lang="de-CH" sz="1400" b="1" dirty="0"/>
          </a:p>
          <a:p>
            <a:r>
              <a:rPr lang="de-CH" sz="1400" dirty="0"/>
              <a:t>(Prices </a:t>
            </a:r>
            <a:r>
              <a:rPr lang="de-CH" sz="1400" dirty="0" err="1"/>
              <a:t>above</a:t>
            </a:r>
            <a:endParaRPr lang="de-CH" sz="1400" dirty="0"/>
          </a:p>
          <a:p>
            <a:r>
              <a:rPr lang="de-CH" sz="1400" dirty="0" err="1"/>
              <a:t>costs</a:t>
            </a:r>
            <a:r>
              <a:rPr lang="de-CH" sz="1400" dirty="0"/>
              <a:t>)</a:t>
            </a:r>
            <a:endParaRPr lang="en-CH" dirty="0"/>
          </a:p>
        </p:txBody>
      </p:sp>
      <p:sp>
        <p:nvSpPr>
          <p:cNvPr id="22" name="Textfeld 21">
            <a:extLst>
              <a:ext uri="{FF2B5EF4-FFF2-40B4-BE49-F238E27FC236}">
                <a16:creationId xmlns:a16="http://schemas.microsoft.com/office/drawing/2014/main" id="{40BD8703-1A24-4B2D-BA00-C4EB790669D9}"/>
              </a:ext>
            </a:extLst>
          </p:cNvPr>
          <p:cNvSpPr txBox="1"/>
          <p:nvPr/>
        </p:nvSpPr>
        <p:spPr>
          <a:xfrm>
            <a:off x="1117485" y="3296425"/>
            <a:ext cx="1837707" cy="738664"/>
          </a:xfrm>
          <a:prstGeom prst="rect">
            <a:avLst/>
          </a:prstGeom>
          <a:noFill/>
        </p:spPr>
        <p:txBody>
          <a:bodyPr wrap="square" rtlCol="0">
            <a:spAutoFit/>
          </a:bodyPr>
          <a:lstStyle/>
          <a:p>
            <a:r>
              <a:rPr lang="de-CH" sz="1400" b="1" dirty="0"/>
              <a:t>Consumer </a:t>
            </a:r>
            <a:r>
              <a:rPr lang="de-CH" sz="1400" b="1" dirty="0" err="1"/>
              <a:t>Rent</a:t>
            </a:r>
            <a:endParaRPr lang="de-CH" sz="1400" b="1" dirty="0"/>
          </a:p>
          <a:p>
            <a:r>
              <a:rPr lang="de-CH" sz="1400" dirty="0"/>
              <a:t>(</a:t>
            </a:r>
            <a:r>
              <a:rPr lang="de-CH" sz="1400" dirty="0" err="1"/>
              <a:t>market</a:t>
            </a:r>
            <a:r>
              <a:rPr lang="de-CH" sz="1400" dirty="0"/>
              <a:t> </a:t>
            </a:r>
            <a:r>
              <a:rPr lang="de-CH" sz="1400" dirty="0" err="1"/>
              <a:t>price</a:t>
            </a:r>
            <a:endParaRPr lang="de-CH" sz="1400" dirty="0"/>
          </a:p>
          <a:p>
            <a:r>
              <a:rPr lang="de-CH" sz="1400" dirty="0" err="1"/>
              <a:t>below</a:t>
            </a:r>
            <a:r>
              <a:rPr lang="de-CH" sz="1400" dirty="0"/>
              <a:t> </a:t>
            </a:r>
            <a:r>
              <a:rPr lang="de-CH" sz="1400" dirty="0" err="1"/>
              <a:t>ability</a:t>
            </a:r>
            <a:r>
              <a:rPr lang="de-CH" sz="1400" dirty="0"/>
              <a:t> </a:t>
            </a:r>
            <a:r>
              <a:rPr lang="de-CH" sz="1400" dirty="0" err="1"/>
              <a:t>to</a:t>
            </a:r>
            <a:r>
              <a:rPr lang="de-CH" sz="1400" dirty="0"/>
              <a:t> </a:t>
            </a:r>
            <a:r>
              <a:rPr lang="de-CH" sz="1400" dirty="0" err="1"/>
              <a:t>pay</a:t>
            </a:r>
            <a:r>
              <a:rPr lang="de-CH" sz="1400" dirty="0"/>
              <a:t>)</a:t>
            </a:r>
          </a:p>
        </p:txBody>
      </p:sp>
      <p:cxnSp>
        <p:nvCxnSpPr>
          <p:cNvPr id="23" name="Gerader Verbinder 22">
            <a:extLst>
              <a:ext uri="{FF2B5EF4-FFF2-40B4-BE49-F238E27FC236}">
                <a16:creationId xmlns:a16="http://schemas.microsoft.com/office/drawing/2014/main" id="{401F43FB-B18D-458B-8595-1BB07215964D}"/>
              </a:ext>
            </a:extLst>
          </p:cNvPr>
          <p:cNvCxnSpPr/>
          <p:nvPr/>
        </p:nvCxnSpPr>
        <p:spPr>
          <a:xfrm>
            <a:off x="3341809" y="4102713"/>
            <a:ext cx="0" cy="1673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F90E7271-36ED-45EF-A32A-234EE4FEE23C}"/>
              </a:ext>
            </a:extLst>
          </p:cNvPr>
          <p:cNvCxnSpPr>
            <a:cxnSpLocks/>
          </p:cNvCxnSpPr>
          <p:nvPr/>
        </p:nvCxnSpPr>
        <p:spPr>
          <a:xfrm flipV="1">
            <a:off x="6924722" y="2441540"/>
            <a:ext cx="0" cy="3346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CBCE1A15-36BB-4F29-B737-7379A1E990ED}"/>
              </a:ext>
            </a:extLst>
          </p:cNvPr>
          <p:cNvCxnSpPr>
            <a:cxnSpLocks/>
          </p:cNvCxnSpPr>
          <p:nvPr/>
        </p:nvCxnSpPr>
        <p:spPr>
          <a:xfrm>
            <a:off x="6924722" y="5788421"/>
            <a:ext cx="3986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9739D3A1-1CD7-4426-A664-662C1E14BEA6}"/>
              </a:ext>
            </a:extLst>
          </p:cNvPr>
          <p:cNvCxnSpPr>
            <a:cxnSpLocks/>
          </p:cNvCxnSpPr>
          <p:nvPr/>
        </p:nvCxnSpPr>
        <p:spPr>
          <a:xfrm flipV="1">
            <a:off x="7117852" y="2768131"/>
            <a:ext cx="3661400" cy="2959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93AD3D8-6CA8-443D-950A-C52BE64C8741}"/>
              </a:ext>
            </a:extLst>
          </p:cNvPr>
          <p:cNvCxnSpPr/>
          <p:nvPr/>
        </p:nvCxnSpPr>
        <p:spPr>
          <a:xfrm>
            <a:off x="7435188" y="2619093"/>
            <a:ext cx="3289176" cy="288524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9DFFF196-AAC0-4193-A3E7-97E1984C00E2}"/>
              </a:ext>
            </a:extLst>
          </p:cNvPr>
          <p:cNvSpPr txBox="1"/>
          <p:nvPr/>
        </p:nvSpPr>
        <p:spPr>
          <a:xfrm>
            <a:off x="6599952" y="2086433"/>
            <a:ext cx="649537" cy="369332"/>
          </a:xfrm>
          <a:prstGeom prst="rect">
            <a:avLst/>
          </a:prstGeom>
          <a:noFill/>
        </p:spPr>
        <p:txBody>
          <a:bodyPr wrap="none" rtlCol="0">
            <a:spAutoFit/>
          </a:bodyPr>
          <a:lstStyle/>
          <a:p>
            <a:r>
              <a:rPr lang="de-CH" dirty="0"/>
              <a:t>Price</a:t>
            </a:r>
            <a:endParaRPr lang="en-CH" dirty="0"/>
          </a:p>
        </p:txBody>
      </p:sp>
      <p:sp>
        <p:nvSpPr>
          <p:cNvPr id="29" name="Textfeld 28">
            <a:extLst>
              <a:ext uri="{FF2B5EF4-FFF2-40B4-BE49-F238E27FC236}">
                <a16:creationId xmlns:a16="http://schemas.microsoft.com/office/drawing/2014/main" id="{36915C06-A048-47C8-B988-497F1949E1CD}"/>
              </a:ext>
            </a:extLst>
          </p:cNvPr>
          <p:cNvSpPr txBox="1"/>
          <p:nvPr/>
        </p:nvSpPr>
        <p:spPr>
          <a:xfrm>
            <a:off x="10779252" y="2455765"/>
            <a:ext cx="982961" cy="369332"/>
          </a:xfrm>
          <a:prstGeom prst="rect">
            <a:avLst/>
          </a:prstGeom>
          <a:noFill/>
        </p:spPr>
        <p:txBody>
          <a:bodyPr wrap="none" rtlCol="0">
            <a:spAutoFit/>
          </a:bodyPr>
          <a:lstStyle/>
          <a:p>
            <a:r>
              <a:rPr lang="de-CH" dirty="0"/>
              <a:t>Supply 0</a:t>
            </a:r>
            <a:endParaRPr lang="en-CH" dirty="0"/>
          </a:p>
        </p:txBody>
      </p:sp>
      <p:sp>
        <p:nvSpPr>
          <p:cNvPr id="30" name="Textfeld 29">
            <a:extLst>
              <a:ext uri="{FF2B5EF4-FFF2-40B4-BE49-F238E27FC236}">
                <a16:creationId xmlns:a16="http://schemas.microsoft.com/office/drawing/2014/main" id="{DCE5C6D5-8C02-42A5-90DE-78F4F86D0134}"/>
              </a:ext>
            </a:extLst>
          </p:cNvPr>
          <p:cNvSpPr txBox="1"/>
          <p:nvPr/>
        </p:nvSpPr>
        <p:spPr>
          <a:xfrm>
            <a:off x="6465348" y="1450015"/>
            <a:ext cx="5744393" cy="707886"/>
          </a:xfrm>
          <a:prstGeom prst="rect">
            <a:avLst/>
          </a:prstGeom>
          <a:noFill/>
        </p:spPr>
        <p:txBody>
          <a:bodyPr wrap="none" rtlCol="0">
            <a:spAutoFit/>
          </a:bodyPr>
          <a:lstStyle/>
          <a:p>
            <a:r>
              <a:rPr lang="de-CH" sz="2000" b="1" dirty="0"/>
              <a:t>Supply and Demand </a:t>
            </a:r>
            <a:r>
              <a:rPr lang="de-CH" sz="2000" b="1" dirty="0" err="1"/>
              <a:t>with</a:t>
            </a:r>
            <a:r>
              <a:rPr lang="de-CH" sz="2000" b="1" dirty="0"/>
              <a:t> social </a:t>
            </a:r>
            <a:r>
              <a:rPr lang="de-CH" sz="2000" b="1" dirty="0" err="1"/>
              <a:t>distancing</a:t>
            </a:r>
            <a:r>
              <a:rPr lang="de-CH" sz="2000" b="1" dirty="0"/>
              <a:t>, </a:t>
            </a:r>
            <a:r>
              <a:rPr lang="de-CH" sz="2000" b="1" dirty="0" err="1"/>
              <a:t>exclusive</a:t>
            </a:r>
            <a:endParaRPr lang="de-CH" sz="2000" b="1" dirty="0"/>
          </a:p>
          <a:p>
            <a:r>
              <a:rPr lang="de-CH" sz="2000" b="1" dirty="0"/>
              <a:t>limited </a:t>
            </a:r>
            <a:r>
              <a:rPr lang="de-CH" sz="2000" b="1" dirty="0" err="1"/>
              <a:t>offerings</a:t>
            </a:r>
            <a:r>
              <a:rPr lang="de-CH" sz="2000" b="1" dirty="0"/>
              <a:t>, </a:t>
            </a:r>
            <a:r>
              <a:rPr lang="de-CH" sz="2000" b="1" dirty="0" err="1"/>
              <a:t>less</a:t>
            </a:r>
            <a:r>
              <a:rPr lang="de-CH" sz="2000" b="1" dirty="0"/>
              <a:t> </a:t>
            </a:r>
            <a:r>
              <a:rPr lang="de-CH" sz="2000" b="1" dirty="0" err="1"/>
              <a:t>low-cost</a:t>
            </a:r>
            <a:r>
              <a:rPr lang="de-CH" sz="2000" b="1" dirty="0"/>
              <a:t> mass </a:t>
            </a:r>
            <a:r>
              <a:rPr lang="de-CH" sz="2000" b="1" dirty="0" err="1"/>
              <a:t>tourism</a:t>
            </a:r>
            <a:endParaRPr lang="en-CH" sz="2000" b="1" dirty="0"/>
          </a:p>
        </p:txBody>
      </p:sp>
      <p:cxnSp>
        <p:nvCxnSpPr>
          <p:cNvPr id="31" name="Gerader Verbinder 30">
            <a:extLst>
              <a:ext uri="{FF2B5EF4-FFF2-40B4-BE49-F238E27FC236}">
                <a16:creationId xmlns:a16="http://schemas.microsoft.com/office/drawing/2014/main" id="{2D8C82D6-230A-4658-94C3-8F0EDFB6378F}"/>
              </a:ext>
            </a:extLst>
          </p:cNvPr>
          <p:cNvCxnSpPr/>
          <p:nvPr/>
        </p:nvCxnSpPr>
        <p:spPr>
          <a:xfrm flipH="1">
            <a:off x="6924722" y="4114980"/>
            <a:ext cx="2236061"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52447B17-F1EF-4FB7-A1C3-456144A85EA8}"/>
              </a:ext>
            </a:extLst>
          </p:cNvPr>
          <p:cNvSpPr txBox="1"/>
          <p:nvPr/>
        </p:nvSpPr>
        <p:spPr>
          <a:xfrm>
            <a:off x="6287180" y="2876899"/>
            <a:ext cx="665567" cy="646331"/>
          </a:xfrm>
          <a:prstGeom prst="rect">
            <a:avLst/>
          </a:prstGeom>
          <a:noFill/>
        </p:spPr>
        <p:txBody>
          <a:bodyPr wrap="none" rtlCol="0">
            <a:spAutoFit/>
          </a:bodyPr>
          <a:lstStyle/>
          <a:p>
            <a:r>
              <a:rPr lang="de-CH" dirty="0"/>
              <a:t>High </a:t>
            </a:r>
          </a:p>
          <a:p>
            <a:r>
              <a:rPr lang="de-CH" dirty="0"/>
              <a:t>Price</a:t>
            </a:r>
            <a:endParaRPr lang="en-CH" dirty="0"/>
          </a:p>
        </p:txBody>
      </p:sp>
      <p:sp>
        <p:nvSpPr>
          <p:cNvPr id="33" name="Textfeld 32">
            <a:extLst>
              <a:ext uri="{FF2B5EF4-FFF2-40B4-BE49-F238E27FC236}">
                <a16:creationId xmlns:a16="http://schemas.microsoft.com/office/drawing/2014/main" id="{E8E8E517-A236-485C-858A-DB6A7B2CED99}"/>
              </a:ext>
            </a:extLst>
          </p:cNvPr>
          <p:cNvSpPr txBox="1"/>
          <p:nvPr/>
        </p:nvSpPr>
        <p:spPr>
          <a:xfrm>
            <a:off x="10724364" y="5092381"/>
            <a:ext cx="1151277" cy="369332"/>
          </a:xfrm>
          <a:prstGeom prst="rect">
            <a:avLst/>
          </a:prstGeom>
          <a:noFill/>
        </p:spPr>
        <p:txBody>
          <a:bodyPr wrap="none" rtlCol="0">
            <a:spAutoFit/>
          </a:bodyPr>
          <a:lstStyle/>
          <a:p>
            <a:r>
              <a:rPr lang="de-CH" dirty="0"/>
              <a:t>Demand 0</a:t>
            </a:r>
            <a:endParaRPr lang="en-CH" dirty="0"/>
          </a:p>
        </p:txBody>
      </p:sp>
      <p:sp>
        <p:nvSpPr>
          <p:cNvPr id="34" name="Textfeld 33">
            <a:extLst>
              <a:ext uri="{FF2B5EF4-FFF2-40B4-BE49-F238E27FC236}">
                <a16:creationId xmlns:a16="http://schemas.microsoft.com/office/drawing/2014/main" id="{C3BB52E7-E33A-425F-9522-9430200DBD4B}"/>
              </a:ext>
            </a:extLst>
          </p:cNvPr>
          <p:cNvSpPr txBox="1"/>
          <p:nvPr/>
        </p:nvSpPr>
        <p:spPr>
          <a:xfrm>
            <a:off x="10975233" y="5598346"/>
            <a:ext cx="1003288" cy="369332"/>
          </a:xfrm>
          <a:prstGeom prst="rect">
            <a:avLst/>
          </a:prstGeom>
          <a:noFill/>
        </p:spPr>
        <p:txBody>
          <a:bodyPr wrap="none" rtlCol="0">
            <a:spAutoFit/>
          </a:bodyPr>
          <a:lstStyle/>
          <a:p>
            <a:r>
              <a:rPr lang="de-CH" dirty="0" err="1"/>
              <a:t>Quantity</a:t>
            </a:r>
            <a:endParaRPr lang="en-CH" dirty="0"/>
          </a:p>
        </p:txBody>
      </p:sp>
      <p:sp>
        <p:nvSpPr>
          <p:cNvPr id="35" name="Rechtwinkliges Dreieck 34">
            <a:extLst>
              <a:ext uri="{FF2B5EF4-FFF2-40B4-BE49-F238E27FC236}">
                <a16:creationId xmlns:a16="http://schemas.microsoft.com/office/drawing/2014/main" id="{5B45AAF8-B560-48E0-B6A7-0FB44657732F}"/>
              </a:ext>
            </a:extLst>
          </p:cNvPr>
          <p:cNvSpPr/>
          <p:nvPr/>
        </p:nvSpPr>
        <p:spPr>
          <a:xfrm>
            <a:off x="7008075" y="2406058"/>
            <a:ext cx="2082791" cy="1703508"/>
          </a:xfrm>
          <a:prstGeom prst="rtTriangl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500" dirty="0">
              <a:solidFill>
                <a:schemeClr val="tx1"/>
              </a:solidFill>
            </a:endParaRPr>
          </a:p>
        </p:txBody>
      </p:sp>
      <p:sp>
        <p:nvSpPr>
          <p:cNvPr id="36" name="Rechtwinkliges Dreieck 35">
            <a:extLst>
              <a:ext uri="{FF2B5EF4-FFF2-40B4-BE49-F238E27FC236}">
                <a16:creationId xmlns:a16="http://schemas.microsoft.com/office/drawing/2014/main" id="{6CD07B0E-A951-49AC-AAA4-AF54F250F586}"/>
              </a:ext>
            </a:extLst>
          </p:cNvPr>
          <p:cNvSpPr/>
          <p:nvPr/>
        </p:nvSpPr>
        <p:spPr>
          <a:xfrm rot="5400000">
            <a:off x="7227571" y="3964494"/>
            <a:ext cx="1441077" cy="1880068"/>
          </a:xfrm>
          <a:prstGeom prst="rtTriangl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cxnSp>
        <p:nvCxnSpPr>
          <p:cNvPr id="37" name="Gerader Verbinder 36">
            <a:extLst>
              <a:ext uri="{FF2B5EF4-FFF2-40B4-BE49-F238E27FC236}">
                <a16:creationId xmlns:a16="http://schemas.microsoft.com/office/drawing/2014/main" id="{92716CCD-EADA-41BD-9CD0-BCCFDFEA3043}"/>
              </a:ext>
            </a:extLst>
          </p:cNvPr>
          <p:cNvCxnSpPr>
            <a:cxnSpLocks/>
            <a:endCxn id="38" idx="0"/>
          </p:cNvCxnSpPr>
          <p:nvPr/>
        </p:nvCxnSpPr>
        <p:spPr>
          <a:xfrm flipH="1">
            <a:off x="7958960" y="3182371"/>
            <a:ext cx="37246" cy="261146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A5F5B1E6-D203-4354-9F2D-4DAE45F2925A}"/>
              </a:ext>
            </a:extLst>
          </p:cNvPr>
          <p:cNvSpPr txBox="1"/>
          <p:nvPr/>
        </p:nvSpPr>
        <p:spPr>
          <a:xfrm>
            <a:off x="7457316" y="5793831"/>
            <a:ext cx="1003288" cy="646331"/>
          </a:xfrm>
          <a:prstGeom prst="rect">
            <a:avLst/>
          </a:prstGeom>
          <a:noFill/>
        </p:spPr>
        <p:txBody>
          <a:bodyPr wrap="none" rtlCol="0">
            <a:spAutoFit/>
          </a:bodyPr>
          <a:lstStyle/>
          <a:p>
            <a:pPr algn="ctr"/>
            <a:r>
              <a:rPr lang="de-CH" dirty="0"/>
              <a:t>Limited</a:t>
            </a:r>
          </a:p>
          <a:p>
            <a:pPr algn="ctr"/>
            <a:r>
              <a:rPr lang="de-CH" dirty="0" err="1"/>
              <a:t>Quantity</a:t>
            </a:r>
            <a:endParaRPr lang="en-CH" dirty="0"/>
          </a:p>
        </p:txBody>
      </p:sp>
      <p:cxnSp>
        <p:nvCxnSpPr>
          <p:cNvPr id="39" name="Gerader Verbinder 38">
            <a:extLst>
              <a:ext uri="{FF2B5EF4-FFF2-40B4-BE49-F238E27FC236}">
                <a16:creationId xmlns:a16="http://schemas.microsoft.com/office/drawing/2014/main" id="{ED531F34-B743-4F92-9724-3B0DCB65907B}"/>
              </a:ext>
            </a:extLst>
          </p:cNvPr>
          <p:cNvCxnSpPr/>
          <p:nvPr/>
        </p:nvCxnSpPr>
        <p:spPr>
          <a:xfrm flipH="1">
            <a:off x="6924720" y="3186989"/>
            <a:ext cx="1071487"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1D5FBDAA-E2AC-43AB-A566-EA8CE322514F}"/>
              </a:ext>
            </a:extLst>
          </p:cNvPr>
          <p:cNvSpPr/>
          <p:nvPr/>
        </p:nvSpPr>
        <p:spPr>
          <a:xfrm>
            <a:off x="7019409" y="3186989"/>
            <a:ext cx="921907" cy="9225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err="1">
                <a:solidFill>
                  <a:schemeClr val="tx1"/>
                </a:solidFill>
              </a:rPr>
              <a:t>gain</a:t>
            </a:r>
            <a:endParaRPr lang="de-CH" sz="1400" dirty="0">
              <a:solidFill>
                <a:schemeClr val="tx1"/>
              </a:solidFill>
            </a:endParaRPr>
          </a:p>
          <a:p>
            <a:pPr algn="ctr"/>
            <a:r>
              <a:rPr lang="de-CH" sz="1400" dirty="0" err="1">
                <a:solidFill>
                  <a:schemeClr val="tx1"/>
                </a:solidFill>
              </a:rPr>
              <a:t>of</a:t>
            </a:r>
            <a:r>
              <a:rPr lang="de-CH" sz="1400" dirty="0">
                <a:solidFill>
                  <a:schemeClr val="tx1"/>
                </a:solidFill>
              </a:rPr>
              <a:t> </a:t>
            </a:r>
            <a:r>
              <a:rPr lang="de-CH" sz="1400" dirty="0" err="1">
                <a:solidFill>
                  <a:schemeClr val="tx1"/>
                </a:solidFill>
              </a:rPr>
              <a:t>producer</a:t>
            </a:r>
            <a:r>
              <a:rPr lang="de-CH" sz="1400" dirty="0">
                <a:solidFill>
                  <a:schemeClr val="tx1"/>
                </a:solidFill>
              </a:rPr>
              <a:t> </a:t>
            </a:r>
            <a:r>
              <a:rPr lang="de-CH" sz="1400" dirty="0" err="1">
                <a:solidFill>
                  <a:schemeClr val="tx1"/>
                </a:solidFill>
              </a:rPr>
              <a:t>rent</a:t>
            </a:r>
            <a:endParaRPr lang="en-CH" sz="1400" dirty="0">
              <a:solidFill>
                <a:schemeClr val="tx1"/>
              </a:solidFill>
            </a:endParaRPr>
          </a:p>
        </p:txBody>
      </p:sp>
      <p:sp>
        <p:nvSpPr>
          <p:cNvPr id="41" name="Rechtwinkliges Dreieck 40">
            <a:extLst>
              <a:ext uri="{FF2B5EF4-FFF2-40B4-BE49-F238E27FC236}">
                <a16:creationId xmlns:a16="http://schemas.microsoft.com/office/drawing/2014/main" id="{15B0DEED-3827-445F-B4B8-4DD41EF0A215}"/>
              </a:ext>
            </a:extLst>
          </p:cNvPr>
          <p:cNvSpPr/>
          <p:nvPr/>
        </p:nvSpPr>
        <p:spPr>
          <a:xfrm rot="5400000">
            <a:off x="8179944" y="3996352"/>
            <a:ext cx="701514" cy="1039289"/>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sp>
        <p:nvSpPr>
          <p:cNvPr id="42" name="Textfeld 41">
            <a:extLst>
              <a:ext uri="{FF2B5EF4-FFF2-40B4-BE49-F238E27FC236}">
                <a16:creationId xmlns:a16="http://schemas.microsoft.com/office/drawing/2014/main" id="{25382610-6C11-45A5-B5C4-4C9A6E59AA54}"/>
              </a:ext>
            </a:extLst>
          </p:cNvPr>
          <p:cNvSpPr txBox="1"/>
          <p:nvPr/>
        </p:nvSpPr>
        <p:spPr>
          <a:xfrm>
            <a:off x="7958960" y="4154277"/>
            <a:ext cx="689612" cy="400110"/>
          </a:xfrm>
          <a:prstGeom prst="rect">
            <a:avLst/>
          </a:prstGeom>
          <a:noFill/>
        </p:spPr>
        <p:txBody>
          <a:bodyPr wrap="none" rtlCol="0">
            <a:spAutoFit/>
          </a:bodyPr>
          <a:lstStyle/>
          <a:p>
            <a:r>
              <a:rPr lang="de-CH" sz="1000" b="1" dirty="0" err="1"/>
              <a:t>producer</a:t>
            </a:r>
            <a:endParaRPr lang="de-CH" sz="1000" b="1" dirty="0"/>
          </a:p>
          <a:p>
            <a:r>
              <a:rPr lang="de-CH" sz="1000" b="1" dirty="0" err="1"/>
              <a:t>rent</a:t>
            </a:r>
            <a:r>
              <a:rPr lang="de-CH" sz="1000" b="1" dirty="0"/>
              <a:t> </a:t>
            </a:r>
            <a:r>
              <a:rPr lang="de-CH" sz="1000" b="1" dirty="0" err="1"/>
              <a:t>loss</a:t>
            </a:r>
            <a:endParaRPr lang="en-CH" sz="1000" b="1" dirty="0"/>
          </a:p>
        </p:txBody>
      </p:sp>
      <p:sp>
        <p:nvSpPr>
          <p:cNvPr id="43" name="Rechtwinkliges Dreieck 42">
            <a:extLst>
              <a:ext uri="{FF2B5EF4-FFF2-40B4-BE49-F238E27FC236}">
                <a16:creationId xmlns:a16="http://schemas.microsoft.com/office/drawing/2014/main" id="{58F3C500-E202-4DBC-8BC2-72F3C893975A}"/>
              </a:ext>
            </a:extLst>
          </p:cNvPr>
          <p:cNvSpPr/>
          <p:nvPr/>
        </p:nvSpPr>
        <p:spPr>
          <a:xfrm>
            <a:off x="8019392" y="3257600"/>
            <a:ext cx="1071474" cy="889665"/>
          </a:xfrm>
          <a:prstGeom prst="r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1500" dirty="0">
              <a:solidFill>
                <a:schemeClr val="tx1"/>
              </a:solidFill>
            </a:endParaRPr>
          </a:p>
        </p:txBody>
      </p:sp>
      <p:cxnSp>
        <p:nvCxnSpPr>
          <p:cNvPr id="44" name="Gerade Verbindung mit Pfeil 43">
            <a:extLst>
              <a:ext uri="{FF2B5EF4-FFF2-40B4-BE49-F238E27FC236}">
                <a16:creationId xmlns:a16="http://schemas.microsoft.com/office/drawing/2014/main" id="{337C1E8E-2C9A-481A-954E-521FE4D43BDA}"/>
              </a:ext>
            </a:extLst>
          </p:cNvPr>
          <p:cNvCxnSpPr/>
          <p:nvPr/>
        </p:nvCxnSpPr>
        <p:spPr>
          <a:xfrm flipH="1" flipV="1">
            <a:off x="7626159" y="3585789"/>
            <a:ext cx="816746" cy="6648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35ADB031-C90B-47BC-99E7-2405617B2203}"/>
              </a:ext>
            </a:extLst>
          </p:cNvPr>
          <p:cNvSpPr txBox="1"/>
          <p:nvPr/>
        </p:nvSpPr>
        <p:spPr>
          <a:xfrm>
            <a:off x="6975933" y="2789172"/>
            <a:ext cx="718466" cy="400110"/>
          </a:xfrm>
          <a:prstGeom prst="rect">
            <a:avLst/>
          </a:prstGeom>
          <a:noFill/>
        </p:spPr>
        <p:txBody>
          <a:bodyPr wrap="none" rtlCol="0">
            <a:spAutoFit/>
          </a:bodyPr>
          <a:lstStyle/>
          <a:p>
            <a:r>
              <a:rPr lang="de-CH" sz="1000" b="1" dirty="0" err="1"/>
              <a:t>consumer</a:t>
            </a:r>
            <a:endParaRPr lang="de-CH" sz="1000" b="1" dirty="0"/>
          </a:p>
          <a:p>
            <a:r>
              <a:rPr lang="de-CH" sz="1000" b="1" dirty="0" err="1"/>
              <a:t>rent</a:t>
            </a:r>
            <a:r>
              <a:rPr lang="de-CH" sz="1000" b="1" dirty="0"/>
              <a:t> </a:t>
            </a:r>
            <a:r>
              <a:rPr lang="de-CH" sz="1000" b="1" dirty="0" err="1"/>
              <a:t>small</a:t>
            </a:r>
            <a:endParaRPr lang="en-CH" sz="1000" b="1" dirty="0"/>
          </a:p>
        </p:txBody>
      </p:sp>
    </p:spTree>
    <p:extLst>
      <p:ext uri="{BB962C8B-B14F-4D97-AF65-F5344CB8AC3E}">
        <p14:creationId xmlns:p14="http://schemas.microsoft.com/office/powerpoint/2010/main" val="3453469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Giampiero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42</a:t>
            </a:fld>
            <a:endParaRPr lang="en-US" dirty="0"/>
          </a:p>
        </p:txBody>
      </p:sp>
      <p:sp>
        <p:nvSpPr>
          <p:cNvPr id="8" name="Content Placeholder 2">
            <a:extLst>
              <a:ext uri="{FF2B5EF4-FFF2-40B4-BE49-F238E27FC236}">
                <a16:creationId xmlns:a16="http://schemas.microsoft.com/office/drawing/2014/main" id="{C5500CAB-04BF-40E4-BF9C-605592B3ED27}"/>
              </a:ext>
            </a:extLst>
          </p:cNvPr>
          <p:cNvSpPr txBox="1">
            <a:spLocks/>
          </p:cNvSpPr>
          <p:nvPr/>
        </p:nvSpPr>
        <p:spPr>
          <a:xfrm>
            <a:off x="135037" y="1267735"/>
            <a:ext cx="11984637" cy="4525963"/>
          </a:xfrm>
          <a:prstGeom prst="rect">
            <a:avLst/>
          </a:prstGeom>
        </p:spPr>
        <p:txBody>
          <a:bodyPr>
            <a:normAutofit fontScale="925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Marketing Focus on Age- &amp; Pet-friendly Buildings (adults 65+, 80+, cats, dogs)</a:t>
            </a:r>
          </a:p>
          <a:p>
            <a:r>
              <a:rPr lang="en-US" sz="2500" b="1" dirty="0">
                <a:latin typeface="Zona Pro Bold" panose="02010803040002020004" pitchFamily="50" charset="0"/>
              </a:rPr>
              <a:t>Considering the stable hotel room demand by the 65+ guests, the hotels need to be age-friendly:</a:t>
            </a:r>
          </a:p>
          <a:p>
            <a:r>
              <a:rPr lang="en-US" sz="2500" b="1" dirty="0">
                <a:latin typeface="Zona Pro Bold" panose="02010803040002020004" pitchFamily="50" charset="0"/>
              </a:rPr>
              <a:t>Age-friendly pavements, non-slipping flooring,</a:t>
            </a:r>
          </a:p>
          <a:p>
            <a:r>
              <a:rPr lang="en-US" sz="2500" b="1" dirty="0">
                <a:latin typeface="Zona Pro Bold" panose="02010803040002020004" pitchFamily="50" charset="0"/>
              </a:rPr>
              <a:t>Enough elevators, ramps, wide doorways,</a:t>
            </a:r>
          </a:p>
          <a:p>
            <a:r>
              <a:rPr lang="en-US" sz="2500" b="1" dirty="0">
                <a:latin typeface="Zona Pro Bold" panose="02010803040002020004" pitchFamily="50" charset="0"/>
              </a:rPr>
              <a:t>Adequate signage,</a:t>
            </a:r>
          </a:p>
          <a:p>
            <a:r>
              <a:rPr lang="en-US" sz="2500" b="1" dirty="0">
                <a:latin typeface="Zona Pro Bold" panose="02010803040002020004" pitchFamily="50" charset="0"/>
              </a:rPr>
              <a:t>Big outdoor spaces, rest areas with comfortable seating, plan a garden that fits into the environment, also with local plants/flowers/trees and is in harmony with the hotel property. </a:t>
            </a:r>
          </a:p>
          <a:p>
            <a:r>
              <a:rPr lang="en-US" sz="2500" b="1" dirty="0">
                <a:latin typeface="Zona Pro Bold" panose="02010803040002020004" pitchFamily="50" charset="0"/>
              </a:rPr>
              <a:t>Age-friendly vehicles/car-fleet</a:t>
            </a:r>
          </a:p>
          <a:p>
            <a:r>
              <a:rPr lang="en-US" sz="2500" b="1" dirty="0">
                <a:latin typeface="Zona Pro Bold" panose="02010803040002020004" pitchFamily="50" charset="0"/>
              </a:rPr>
              <a:t>With increased life-expectancy there is also the need to travel also with the pets (cats and dogs).</a:t>
            </a:r>
          </a:p>
        </p:txBody>
      </p:sp>
      <p:sp>
        <p:nvSpPr>
          <p:cNvPr id="9" name="Titel 1">
            <a:extLst>
              <a:ext uri="{FF2B5EF4-FFF2-40B4-BE49-F238E27FC236}">
                <a16:creationId xmlns:a16="http://schemas.microsoft.com/office/drawing/2014/main" id="{77D01CD6-C12F-4235-B09C-7B599A21719B}"/>
              </a:ext>
            </a:extLst>
          </p:cNvPr>
          <p:cNvSpPr txBox="1">
            <a:spLocks/>
          </p:cNvSpPr>
          <p:nvPr/>
        </p:nvSpPr>
        <p:spPr>
          <a:xfrm>
            <a:off x="3042834" y="639085"/>
            <a:ext cx="10515600"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900" dirty="0"/>
              <a:t>TOURISM PLANNING &amp; MARKET PRESENCE</a:t>
            </a:r>
            <a:endParaRPr lang="en-CH" sz="3900" dirty="0"/>
          </a:p>
        </p:txBody>
      </p:sp>
    </p:spTree>
    <p:extLst>
      <p:ext uri="{BB962C8B-B14F-4D97-AF65-F5344CB8AC3E}">
        <p14:creationId xmlns:p14="http://schemas.microsoft.com/office/powerpoint/2010/main" val="2595967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3F664E-3D72-4119-9BB4-FE5122F186D7}"/>
              </a:ext>
            </a:extLst>
          </p:cNvPr>
          <p:cNvSpPr>
            <a:spLocks noGrp="1"/>
          </p:cNvSpPr>
          <p:nvPr>
            <p:ph type="title"/>
          </p:nvPr>
        </p:nvSpPr>
        <p:spPr>
          <a:xfrm>
            <a:off x="3226886" y="347896"/>
            <a:ext cx="9521705" cy="1257300"/>
          </a:xfrm>
        </p:spPr>
        <p:txBody>
          <a:bodyPr/>
          <a:lstStyle/>
          <a:p>
            <a:r>
              <a:rPr lang="de-CH" sz="3800" dirty="0"/>
              <a:t>TOURISM PLANNING &amp; MARKET PRESENCE</a:t>
            </a:r>
          </a:p>
        </p:txBody>
      </p:sp>
      <p:sp>
        <p:nvSpPr>
          <p:cNvPr id="3" name="Datumsplatzhalter 2">
            <a:extLst>
              <a:ext uri="{FF2B5EF4-FFF2-40B4-BE49-F238E27FC236}">
                <a16:creationId xmlns:a16="http://schemas.microsoft.com/office/drawing/2014/main" id="{4D2BF6EF-BF9E-4607-84C8-84AB33B68F05}"/>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340A3EC9-2BD1-41D0-9743-D291A732BFE3}"/>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8F49EABB-0D9C-4971-9DCE-CB970C90D467}"/>
              </a:ext>
            </a:extLst>
          </p:cNvPr>
          <p:cNvSpPr>
            <a:spLocks noGrp="1"/>
          </p:cNvSpPr>
          <p:nvPr>
            <p:ph type="sldNum" sz="quarter" idx="12"/>
          </p:nvPr>
        </p:nvSpPr>
        <p:spPr/>
        <p:txBody>
          <a:bodyPr/>
          <a:lstStyle/>
          <a:p>
            <a:fld id="{437794D7-DC86-9A4E-9C9F-0B324FE8876A}" type="slidenum">
              <a:rPr lang="en-US" smtClean="0"/>
              <a:pPr/>
              <a:t>43</a:t>
            </a:fld>
            <a:endParaRPr lang="en-US" dirty="0"/>
          </a:p>
        </p:txBody>
      </p:sp>
      <p:sp>
        <p:nvSpPr>
          <p:cNvPr id="6" name="Rechteck 5">
            <a:extLst>
              <a:ext uri="{FF2B5EF4-FFF2-40B4-BE49-F238E27FC236}">
                <a16:creationId xmlns:a16="http://schemas.microsoft.com/office/drawing/2014/main" id="{371B942F-A587-4FCD-891B-13402BD97508}"/>
              </a:ext>
            </a:extLst>
          </p:cNvPr>
          <p:cNvSpPr/>
          <p:nvPr/>
        </p:nvSpPr>
        <p:spPr>
          <a:xfrm>
            <a:off x="3048000" y="3105835"/>
            <a:ext cx="6096000" cy="369332"/>
          </a:xfrm>
          <a:prstGeom prst="rect">
            <a:avLst/>
          </a:prstGeom>
        </p:spPr>
        <p:txBody>
          <a:bodyPr>
            <a:spAutoFit/>
          </a:bodyPr>
          <a:lstStyle/>
          <a:p>
            <a:endParaRPr lang="en-US" b="1" dirty="0"/>
          </a:p>
        </p:txBody>
      </p:sp>
      <p:sp>
        <p:nvSpPr>
          <p:cNvPr id="7" name="Content Placeholder 2">
            <a:extLst>
              <a:ext uri="{FF2B5EF4-FFF2-40B4-BE49-F238E27FC236}">
                <a16:creationId xmlns:a16="http://schemas.microsoft.com/office/drawing/2014/main" id="{98C7BDA8-880A-4FDC-A008-12F9485E44D7}"/>
              </a:ext>
            </a:extLst>
          </p:cNvPr>
          <p:cNvSpPr txBox="1">
            <a:spLocks/>
          </p:cNvSpPr>
          <p:nvPr/>
        </p:nvSpPr>
        <p:spPr>
          <a:xfrm>
            <a:off x="0" y="850819"/>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300" b="1" u="sng" dirty="0">
                <a:latin typeface="Zona Pro Bold" panose="02010803040002020004" pitchFamily="50" charset="0"/>
              </a:rPr>
              <a:t>Marketing Focus on Medical Tourism/Hotel-</a:t>
            </a:r>
            <a:r>
              <a:rPr lang="en-US" sz="2300" b="1" u="sng" dirty="0" err="1">
                <a:latin typeface="Zona Pro Bold" panose="02010803040002020004" pitchFamily="50" charset="0"/>
              </a:rPr>
              <a:t>Cliniques</a:t>
            </a:r>
            <a:r>
              <a:rPr lang="en-US" sz="2300" b="1" u="sng" dirty="0">
                <a:latin typeface="Zona Pro Bold" panose="02010803040002020004" pitchFamily="50" charset="0"/>
              </a:rPr>
              <a:t>/Thermal Water</a:t>
            </a:r>
            <a:endParaRPr lang="en-US" sz="2300" b="1" dirty="0">
              <a:latin typeface="Zona Pro Bold" panose="02010803040002020004" pitchFamily="50" charset="0"/>
            </a:endParaRPr>
          </a:p>
          <a:p>
            <a:r>
              <a:rPr lang="en-US" sz="2300" b="1" dirty="0"/>
              <a:t>80+ adults will double in the coming decades. </a:t>
            </a:r>
          </a:p>
          <a:p>
            <a:r>
              <a:rPr lang="en-US" sz="2300" b="1" dirty="0"/>
              <a:t>Higher stability of the revenues is achieved if the guests have been sent by the doctors. In most cases the health care insurance pays the room nights. This secures an income stream the entire year. With the reduction in stationary treatments at public hospitals, the demand for hotels will increase to recover from an operation or to prevent diseases.</a:t>
            </a:r>
          </a:p>
          <a:p>
            <a:r>
              <a:rPr lang="en-US" sz="2300" b="1" dirty="0"/>
              <a:t>The Romans used the city of Baden (“Bathing”) for relaxing and wellness 2000 years ago.</a:t>
            </a:r>
            <a:endParaRPr lang="en-US" sz="2300" b="1" dirty="0">
              <a:latin typeface="Zona Pro Bold" panose="02010803040002020004" pitchFamily="50" charset="0"/>
            </a:endParaRPr>
          </a:p>
          <a:p>
            <a:r>
              <a:rPr lang="en-US" sz="2300" b="1" dirty="0">
                <a:latin typeface="Zona Pro Bold" panose="02010803040002020004" pitchFamily="50" charset="0"/>
              </a:rPr>
              <a:t>65+, 80+ can do similar things as the middle-aged, as travelling and mobility is comfortable and easy as it has never been before. 80+ can stay and travel independently and have the financial means to do so.</a:t>
            </a:r>
          </a:p>
          <a:p>
            <a:r>
              <a:rPr lang="en-US" sz="2300" b="1" dirty="0">
                <a:latin typeface="Zona Pro Bold" panose="02010803040002020004" pitchFamily="50" charset="0"/>
              </a:rPr>
              <a:t>The hotels will need to invest in age-friendly pavements, non-slipping flooring,</a:t>
            </a:r>
          </a:p>
          <a:p>
            <a:r>
              <a:rPr lang="en-US" sz="2300" b="1" dirty="0">
                <a:latin typeface="Zona Pro Bold" panose="02010803040002020004" pitchFamily="50" charset="0"/>
              </a:rPr>
              <a:t>Offer wellness and health services, 24 hours surveillance and devices making selfcare of adults easier (tech-enabled care, connected care, teleassistance). </a:t>
            </a:r>
          </a:p>
          <a:p>
            <a:r>
              <a:rPr lang="en-US" sz="2300" b="1" dirty="0">
                <a:latin typeface="Zona Pro Bold" panose="02010803040002020004" pitchFamily="50" charset="0"/>
              </a:rPr>
              <a:t>More co-operations with hospitals in the neighborhood. </a:t>
            </a:r>
          </a:p>
        </p:txBody>
      </p:sp>
    </p:spTree>
    <p:extLst>
      <p:ext uri="{BB962C8B-B14F-4D97-AF65-F5344CB8AC3E}">
        <p14:creationId xmlns:p14="http://schemas.microsoft.com/office/powerpoint/2010/main" val="4024737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003DD9-180E-40F7-A208-71F66F30EDA7}"/>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B3620769-D1C9-47D8-8485-EA0B71492FA3}"/>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AF210609-18C3-4802-87D1-3F0F17D4912D}"/>
              </a:ext>
            </a:extLst>
          </p:cNvPr>
          <p:cNvSpPr>
            <a:spLocks noGrp="1"/>
          </p:cNvSpPr>
          <p:nvPr>
            <p:ph type="sldNum" sz="quarter" idx="12"/>
          </p:nvPr>
        </p:nvSpPr>
        <p:spPr/>
        <p:txBody>
          <a:bodyPr/>
          <a:lstStyle/>
          <a:p>
            <a:fld id="{437794D7-DC86-9A4E-9C9F-0B324FE8876A}" type="slidenum">
              <a:rPr lang="en-US" smtClean="0"/>
              <a:pPr/>
              <a:t>44</a:t>
            </a:fld>
            <a:endParaRPr lang="en-US" dirty="0"/>
          </a:p>
        </p:txBody>
      </p:sp>
      <p:sp>
        <p:nvSpPr>
          <p:cNvPr id="6" name="Content Placeholder 2">
            <a:extLst>
              <a:ext uri="{FF2B5EF4-FFF2-40B4-BE49-F238E27FC236}">
                <a16:creationId xmlns:a16="http://schemas.microsoft.com/office/drawing/2014/main" id="{AC484DE2-3C7A-4728-ACBF-C5F9F328C8D9}"/>
              </a:ext>
            </a:extLst>
          </p:cNvPr>
          <p:cNvSpPr txBox="1">
            <a:spLocks/>
          </p:cNvSpPr>
          <p:nvPr/>
        </p:nvSpPr>
        <p:spPr>
          <a:xfrm>
            <a:off x="0" y="848968"/>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300" b="1" u="sng" dirty="0">
                <a:latin typeface="Zona Pro Bold" panose="02010803040002020004" pitchFamily="50" charset="0"/>
              </a:rPr>
              <a:t>Marketing Focus on Medical Tourism/Hotel-</a:t>
            </a:r>
            <a:r>
              <a:rPr lang="en-US" sz="2300" b="1" u="sng" dirty="0" err="1">
                <a:latin typeface="Zona Pro Bold" panose="02010803040002020004" pitchFamily="50" charset="0"/>
              </a:rPr>
              <a:t>Cliniques</a:t>
            </a:r>
            <a:r>
              <a:rPr lang="en-US" sz="2300" b="1" u="sng" dirty="0">
                <a:latin typeface="Zona Pro Bold" panose="02010803040002020004" pitchFamily="50" charset="0"/>
              </a:rPr>
              <a:t>/Thermal Water</a:t>
            </a:r>
            <a:endParaRPr lang="en-US" sz="2300" b="1" dirty="0">
              <a:latin typeface="Zona Pro Bold" panose="02010803040002020004" pitchFamily="50" charset="0"/>
            </a:endParaRPr>
          </a:p>
        </p:txBody>
      </p:sp>
      <p:sp>
        <p:nvSpPr>
          <p:cNvPr id="7" name="Titel 1">
            <a:extLst>
              <a:ext uri="{FF2B5EF4-FFF2-40B4-BE49-F238E27FC236}">
                <a16:creationId xmlns:a16="http://schemas.microsoft.com/office/drawing/2014/main" id="{610DE0E5-59E0-46EA-873C-2C6410EAA431}"/>
              </a:ext>
            </a:extLst>
          </p:cNvPr>
          <p:cNvSpPr>
            <a:spLocks noGrp="1"/>
          </p:cNvSpPr>
          <p:nvPr>
            <p:ph type="title"/>
          </p:nvPr>
        </p:nvSpPr>
        <p:spPr>
          <a:xfrm>
            <a:off x="3226886" y="347896"/>
            <a:ext cx="9521705" cy="1257300"/>
          </a:xfrm>
        </p:spPr>
        <p:txBody>
          <a:bodyPr/>
          <a:lstStyle/>
          <a:p>
            <a:r>
              <a:rPr lang="de-CH" sz="3800" dirty="0"/>
              <a:t>TOURISM PLANNING &amp; MARKET PRESENCE</a:t>
            </a:r>
          </a:p>
        </p:txBody>
      </p:sp>
      <p:sp>
        <p:nvSpPr>
          <p:cNvPr id="8" name="Rectangle 7">
            <a:extLst>
              <a:ext uri="{FF2B5EF4-FFF2-40B4-BE49-F238E27FC236}">
                <a16:creationId xmlns:a16="http://schemas.microsoft.com/office/drawing/2014/main" id="{DA921F64-F53A-406A-B476-ABE771066D3B}"/>
              </a:ext>
            </a:extLst>
          </p:cNvPr>
          <p:cNvSpPr/>
          <p:nvPr/>
        </p:nvSpPr>
        <p:spPr>
          <a:xfrm>
            <a:off x="9094002" y="2133288"/>
            <a:ext cx="2296400" cy="1141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TextBox 8">
            <a:extLst>
              <a:ext uri="{FF2B5EF4-FFF2-40B4-BE49-F238E27FC236}">
                <a16:creationId xmlns:a16="http://schemas.microsoft.com/office/drawing/2014/main" id="{4DFCFD77-9576-4D94-BC7C-B55F90ACB318}"/>
              </a:ext>
            </a:extLst>
          </p:cNvPr>
          <p:cNvSpPr txBox="1"/>
          <p:nvPr/>
        </p:nvSpPr>
        <p:spPr>
          <a:xfrm>
            <a:off x="9046504" y="2354383"/>
            <a:ext cx="2439515" cy="800219"/>
          </a:xfrm>
          <a:prstGeom prst="rect">
            <a:avLst/>
          </a:prstGeom>
          <a:noFill/>
        </p:spPr>
        <p:txBody>
          <a:bodyPr wrap="none" rtlCol="0">
            <a:spAutoFit/>
          </a:bodyPr>
          <a:lstStyle/>
          <a:p>
            <a:pPr algn="ctr"/>
            <a:r>
              <a:rPr lang="en-GB" sz="2300" b="1" dirty="0"/>
              <a:t>Hospitals</a:t>
            </a:r>
          </a:p>
          <a:p>
            <a:pPr algn="ctr"/>
            <a:r>
              <a:rPr lang="en-GB" sz="2300" b="1" dirty="0"/>
              <a:t>(emergency room)</a:t>
            </a:r>
            <a:endParaRPr lang="en-CH" sz="2300" b="1" dirty="0"/>
          </a:p>
        </p:txBody>
      </p:sp>
      <p:sp>
        <p:nvSpPr>
          <p:cNvPr id="10" name="Rectangle 9">
            <a:extLst>
              <a:ext uri="{FF2B5EF4-FFF2-40B4-BE49-F238E27FC236}">
                <a16:creationId xmlns:a16="http://schemas.microsoft.com/office/drawing/2014/main" id="{E8653E72-019A-4AD0-B5C6-28FEF107F232}"/>
              </a:ext>
            </a:extLst>
          </p:cNvPr>
          <p:cNvSpPr/>
          <p:nvPr/>
        </p:nvSpPr>
        <p:spPr>
          <a:xfrm>
            <a:off x="254644" y="2122348"/>
            <a:ext cx="2296400" cy="1141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1" name="TextBox 10">
            <a:extLst>
              <a:ext uri="{FF2B5EF4-FFF2-40B4-BE49-F238E27FC236}">
                <a16:creationId xmlns:a16="http://schemas.microsoft.com/office/drawing/2014/main" id="{5E7AC22B-65D0-4243-B675-B3C0A284C53A}"/>
              </a:ext>
            </a:extLst>
          </p:cNvPr>
          <p:cNvSpPr txBox="1"/>
          <p:nvPr/>
        </p:nvSpPr>
        <p:spPr>
          <a:xfrm>
            <a:off x="203990" y="2304176"/>
            <a:ext cx="2397708" cy="800219"/>
          </a:xfrm>
          <a:prstGeom prst="rect">
            <a:avLst/>
          </a:prstGeom>
          <a:noFill/>
        </p:spPr>
        <p:txBody>
          <a:bodyPr wrap="none" rtlCol="0">
            <a:spAutoFit/>
          </a:bodyPr>
          <a:lstStyle/>
          <a:p>
            <a:pPr algn="ctr"/>
            <a:r>
              <a:rPr lang="en-GB" sz="2300" b="1" dirty="0"/>
              <a:t>Home</a:t>
            </a:r>
          </a:p>
          <a:p>
            <a:pPr algn="ctr"/>
            <a:r>
              <a:rPr lang="en-GB" sz="2300" b="1" dirty="0"/>
              <a:t>(doctor’s practice)</a:t>
            </a:r>
            <a:endParaRPr lang="en-CH" sz="2300" b="1" dirty="0"/>
          </a:p>
        </p:txBody>
      </p:sp>
      <p:sp>
        <p:nvSpPr>
          <p:cNvPr id="12" name="Right Brace 11">
            <a:extLst>
              <a:ext uri="{FF2B5EF4-FFF2-40B4-BE49-F238E27FC236}">
                <a16:creationId xmlns:a16="http://schemas.microsoft.com/office/drawing/2014/main" id="{3C1F41F2-D2C5-4D0F-8B99-EA76029CC8EF}"/>
              </a:ext>
            </a:extLst>
          </p:cNvPr>
          <p:cNvSpPr/>
          <p:nvPr/>
        </p:nvSpPr>
        <p:spPr>
          <a:xfrm rot="5400000">
            <a:off x="5633357" y="354859"/>
            <a:ext cx="366433" cy="65310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3" name="TextBox 12">
            <a:extLst>
              <a:ext uri="{FF2B5EF4-FFF2-40B4-BE49-F238E27FC236}">
                <a16:creationId xmlns:a16="http://schemas.microsoft.com/office/drawing/2014/main" id="{EF62D669-3676-4BFE-B8B3-2E626816CEDD}"/>
              </a:ext>
            </a:extLst>
          </p:cNvPr>
          <p:cNvSpPr txBox="1"/>
          <p:nvPr/>
        </p:nvSpPr>
        <p:spPr>
          <a:xfrm>
            <a:off x="2697859" y="3856615"/>
            <a:ext cx="6625276" cy="800219"/>
          </a:xfrm>
          <a:prstGeom prst="rect">
            <a:avLst/>
          </a:prstGeom>
          <a:noFill/>
        </p:spPr>
        <p:txBody>
          <a:bodyPr wrap="none" rtlCol="0">
            <a:spAutoFit/>
          </a:bodyPr>
          <a:lstStyle/>
          <a:p>
            <a:pPr algn="ctr"/>
            <a:r>
              <a:rPr lang="en-GB" sz="2300" b="1" dirty="0"/>
              <a:t>Business opportunities between these two extremes</a:t>
            </a:r>
          </a:p>
          <a:p>
            <a:pPr algn="ctr"/>
            <a:r>
              <a:rPr lang="en-GB" sz="2300" b="1" dirty="0"/>
              <a:t>for hotel, health and medical services</a:t>
            </a:r>
            <a:endParaRPr lang="en-CH" sz="2300" b="1" dirty="0"/>
          </a:p>
        </p:txBody>
      </p:sp>
    </p:spTree>
    <p:extLst>
      <p:ext uri="{BB962C8B-B14F-4D97-AF65-F5344CB8AC3E}">
        <p14:creationId xmlns:p14="http://schemas.microsoft.com/office/powerpoint/2010/main" val="2301916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567EE5-C3AB-4679-9AFB-A8ED2C65FEE4}"/>
              </a:ext>
            </a:extLst>
          </p:cNvPr>
          <p:cNvSpPr>
            <a:spLocks noGrp="1"/>
          </p:cNvSpPr>
          <p:nvPr>
            <p:ph type="title"/>
          </p:nvPr>
        </p:nvSpPr>
        <p:spPr>
          <a:xfrm>
            <a:off x="3247301" y="548252"/>
            <a:ext cx="8674623" cy="1257300"/>
          </a:xfrm>
        </p:spPr>
        <p:txBody>
          <a:bodyPr/>
          <a:lstStyle/>
          <a:p>
            <a:r>
              <a:rPr lang="de-CH" sz="3500" dirty="0"/>
              <a:t>TOURISM PLANNING &amp; MARKET PRESENCE</a:t>
            </a:r>
          </a:p>
        </p:txBody>
      </p:sp>
      <p:sp>
        <p:nvSpPr>
          <p:cNvPr id="3" name="Datumsplatzhalter 2">
            <a:extLst>
              <a:ext uri="{FF2B5EF4-FFF2-40B4-BE49-F238E27FC236}">
                <a16:creationId xmlns:a16="http://schemas.microsoft.com/office/drawing/2014/main" id="{3ACBDE3E-4194-46B2-AF6B-F1FD39C75D02}"/>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F40B132E-19F5-4E5E-A124-B475DBA54E1A}"/>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31CBF79A-0734-484A-A6B8-30A4CB5BEB03}"/>
              </a:ext>
            </a:extLst>
          </p:cNvPr>
          <p:cNvSpPr>
            <a:spLocks noGrp="1"/>
          </p:cNvSpPr>
          <p:nvPr>
            <p:ph type="sldNum" sz="quarter" idx="12"/>
          </p:nvPr>
        </p:nvSpPr>
        <p:spPr/>
        <p:txBody>
          <a:bodyPr/>
          <a:lstStyle/>
          <a:p>
            <a:fld id="{437794D7-DC86-9A4E-9C9F-0B324FE8876A}" type="slidenum">
              <a:rPr lang="en-US" smtClean="0"/>
              <a:pPr/>
              <a:t>45</a:t>
            </a:fld>
            <a:endParaRPr lang="en-US" dirty="0"/>
          </a:p>
        </p:txBody>
      </p:sp>
      <p:sp>
        <p:nvSpPr>
          <p:cNvPr id="6" name="Content Placeholder 2">
            <a:extLst>
              <a:ext uri="{FF2B5EF4-FFF2-40B4-BE49-F238E27FC236}">
                <a16:creationId xmlns:a16="http://schemas.microsoft.com/office/drawing/2014/main" id="{F9D88644-FAEB-4F41-818B-2DCC36C1FEC3}"/>
              </a:ext>
            </a:extLst>
          </p:cNvPr>
          <p:cNvSpPr txBox="1">
            <a:spLocks/>
          </p:cNvSpPr>
          <p:nvPr/>
        </p:nvSpPr>
        <p:spPr>
          <a:xfrm>
            <a:off x="135038" y="1011035"/>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u="sng" dirty="0">
                <a:latin typeface="Zona Pro Bold" panose="02010803040002020004" pitchFamily="50" charset="0"/>
              </a:rPr>
              <a:t>Marketing Focus on 65+, 80+ Tourism and age-friendly Buildings</a:t>
            </a:r>
            <a:endParaRPr lang="en-US" sz="2400" b="1" dirty="0">
              <a:latin typeface="Zona Pro Bold" panose="02010803040002020004" pitchFamily="50" charset="0"/>
            </a:endParaRPr>
          </a:p>
          <a:p>
            <a:r>
              <a:rPr lang="en-US" sz="2400" b="1" dirty="0"/>
              <a:t>Demand for </a:t>
            </a:r>
            <a:r>
              <a:rPr lang="en-US" sz="2400" b="1" dirty="0" err="1"/>
              <a:t>hotelrooms</a:t>
            </a:r>
            <a:r>
              <a:rPr lang="en-US" sz="2400" b="1" dirty="0"/>
              <a:t> with beds will be requested by previously hospitalized patient, that want to recover from an operation but don’t need physiotherapy or rehabilitation.</a:t>
            </a:r>
          </a:p>
          <a:p>
            <a:r>
              <a:rPr lang="en-US" sz="2400" b="1" dirty="0"/>
              <a:t>Following the economic pressure on shorter hospital stays, the increase in demand for hotel rooms could be increase considerably.</a:t>
            </a:r>
          </a:p>
          <a:p>
            <a:r>
              <a:rPr lang="en-US" sz="2400" b="1" dirty="0">
                <a:latin typeface="Zona Pro Bold" panose="02010803040002020004" pitchFamily="50" charset="0"/>
              </a:rPr>
              <a:t>65+, 80+ guests will return soon, as they have the financial means to travel (guaranteed pension).</a:t>
            </a:r>
          </a:p>
          <a:p>
            <a:r>
              <a:rPr lang="en-US" sz="2400" b="1" dirty="0">
                <a:latin typeface="Zona Pro Bold" panose="02010803040002020004" pitchFamily="50" charset="0"/>
              </a:rPr>
              <a:t>65+, 80+ can do similar things as the middle-aged, as travelling and mobility is comfortable and easy as it has never been before. 80+ can still travel independently.</a:t>
            </a:r>
          </a:p>
          <a:p>
            <a:r>
              <a:rPr lang="en-US" sz="2400" b="1" dirty="0"/>
              <a:t>Younger travelers in the 18-35 age group, who appear to be less vulnerable to COVID-19 will begin travelling again.</a:t>
            </a:r>
            <a:endParaRPr lang="en-US" sz="2400" b="1" dirty="0">
              <a:latin typeface="Zona Pro Bold" panose="02010803040002020004" pitchFamily="50" charset="0"/>
            </a:endParaRPr>
          </a:p>
          <a:p>
            <a:r>
              <a:rPr lang="en-US" sz="2400" b="1" dirty="0">
                <a:latin typeface="Zona Pro Bold" panose="02010803040002020004" pitchFamily="50" charset="0"/>
              </a:rPr>
              <a:t>The hotels will need to invest in age-friendly pavements, non-slipping flooring,</a:t>
            </a:r>
          </a:p>
          <a:p>
            <a:r>
              <a:rPr lang="en-US" sz="2400" b="1" dirty="0">
                <a:latin typeface="Zona Pro Bold" panose="02010803040002020004" pitchFamily="50" charset="0"/>
              </a:rPr>
              <a:t>Enough elevators, ramps, wide doorways, adequate signage,</a:t>
            </a:r>
          </a:p>
        </p:txBody>
      </p:sp>
    </p:spTree>
    <p:extLst>
      <p:ext uri="{BB962C8B-B14F-4D97-AF65-F5344CB8AC3E}">
        <p14:creationId xmlns:p14="http://schemas.microsoft.com/office/powerpoint/2010/main" val="19475207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3B1F400-E180-42E4-83E5-958E39A3C353}"/>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32DC86BA-BB7C-43F2-BFE5-7ABCFE759532}"/>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956A1ADD-65D9-4812-94C6-C912CB4FA8B9}"/>
              </a:ext>
            </a:extLst>
          </p:cNvPr>
          <p:cNvSpPr>
            <a:spLocks noGrp="1"/>
          </p:cNvSpPr>
          <p:nvPr>
            <p:ph type="sldNum" sz="quarter" idx="12"/>
          </p:nvPr>
        </p:nvSpPr>
        <p:spPr/>
        <p:txBody>
          <a:bodyPr/>
          <a:lstStyle/>
          <a:p>
            <a:fld id="{437794D7-DC86-9A4E-9C9F-0B324FE8876A}" type="slidenum">
              <a:rPr lang="en-US" smtClean="0"/>
              <a:pPr/>
              <a:t>46</a:t>
            </a:fld>
            <a:endParaRPr lang="en-US" dirty="0"/>
          </a:p>
        </p:txBody>
      </p:sp>
      <p:sp>
        <p:nvSpPr>
          <p:cNvPr id="6" name="Titel 1">
            <a:extLst>
              <a:ext uri="{FF2B5EF4-FFF2-40B4-BE49-F238E27FC236}">
                <a16:creationId xmlns:a16="http://schemas.microsoft.com/office/drawing/2014/main" id="{7A897410-278A-4C7A-8622-FFA7C1FBDF9E}"/>
              </a:ext>
            </a:extLst>
          </p:cNvPr>
          <p:cNvSpPr>
            <a:spLocks noGrp="1"/>
          </p:cNvSpPr>
          <p:nvPr>
            <p:ph type="title"/>
          </p:nvPr>
        </p:nvSpPr>
        <p:spPr>
          <a:xfrm>
            <a:off x="3247301" y="548252"/>
            <a:ext cx="8674623" cy="1257300"/>
          </a:xfrm>
        </p:spPr>
        <p:txBody>
          <a:bodyPr/>
          <a:lstStyle/>
          <a:p>
            <a:r>
              <a:rPr lang="de-CH" sz="3500" dirty="0"/>
              <a:t>TOURISM PLANNING &amp; MARKET PRESENCE</a:t>
            </a:r>
          </a:p>
        </p:txBody>
      </p:sp>
      <p:sp>
        <p:nvSpPr>
          <p:cNvPr id="8" name="Content Placeholder 2">
            <a:extLst>
              <a:ext uri="{FF2B5EF4-FFF2-40B4-BE49-F238E27FC236}">
                <a16:creationId xmlns:a16="http://schemas.microsoft.com/office/drawing/2014/main" id="{A3566BA6-3019-4F78-86E9-1FBBBB206781}"/>
              </a:ext>
            </a:extLst>
          </p:cNvPr>
          <p:cNvSpPr txBox="1">
            <a:spLocks/>
          </p:cNvSpPr>
          <p:nvPr/>
        </p:nvSpPr>
        <p:spPr>
          <a:xfrm>
            <a:off x="133780" y="1011035"/>
            <a:ext cx="1192444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u="sng" dirty="0">
                <a:latin typeface="Zona Pro Bold" panose="02010803040002020004" pitchFamily="50" charset="0"/>
              </a:rPr>
              <a:t>MARKETING FOCUS ON BUSINESS TRAVELLERS/COWORKING SPACE/REMOTE WORKING</a:t>
            </a:r>
            <a:endParaRPr lang="en-US" sz="2400" b="1" dirty="0">
              <a:latin typeface="Zona Pro Bold" panose="02010803040002020004" pitchFamily="50" charset="0"/>
            </a:endParaRPr>
          </a:p>
          <a:p>
            <a:r>
              <a:rPr lang="en-US" sz="2400" b="1" dirty="0"/>
              <a:t>There will be less business trips and conferences, as many meetings and conferences can be held virtually. </a:t>
            </a:r>
          </a:p>
          <a:p>
            <a:r>
              <a:rPr lang="en-US" sz="2400" b="1" dirty="0"/>
              <a:t>To compensate this drop in revenues, Scandic Hotels is offering is flexible remote working spaces with print and copy places, away from office or home, to prepare meetings with clients for example.</a:t>
            </a:r>
          </a:p>
          <a:p>
            <a:endParaRPr lang="en-US" sz="2400" b="1" dirty="0"/>
          </a:p>
        </p:txBody>
      </p:sp>
    </p:spTree>
    <p:extLst>
      <p:ext uri="{BB962C8B-B14F-4D97-AF65-F5344CB8AC3E}">
        <p14:creationId xmlns:p14="http://schemas.microsoft.com/office/powerpoint/2010/main" val="3995970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269B4FE3-3DDA-4B75-9EB7-784E3A85D666}"/>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5F417E89-2714-4CC9-AE62-9D9577A718CE}"/>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751F876B-2A4A-4907-BDC1-B2AFE519E76B}"/>
              </a:ext>
            </a:extLst>
          </p:cNvPr>
          <p:cNvSpPr>
            <a:spLocks noGrp="1"/>
          </p:cNvSpPr>
          <p:nvPr>
            <p:ph type="sldNum" sz="quarter" idx="12"/>
          </p:nvPr>
        </p:nvSpPr>
        <p:spPr/>
        <p:txBody>
          <a:bodyPr/>
          <a:lstStyle/>
          <a:p>
            <a:fld id="{437794D7-DC86-9A4E-9C9F-0B324FE8876A}" type="slidenum">
              <a:rPr lang="en-US" smtClean="0"/>
              <a:pPr/>
              <a:t>47</a:t>
            </a:fld>
            <a:endParaRPr lang="en-US" dirty="0"/>
          </a:p>
        </p:txBody>
      </p:sp>
      <p:sp>
        <p:nvSpPr>
          <p:cNvPr id="7" name="Content Placeholder 2">
            <a:extLst>
              <a:ext uri="{FF2B5EF4-FFF2-40B4-BE49-F238E27FC236}">
                <a16:creationId xmlns:a16="http://schemas.microsoft.com/office/drawing/2014/main" id="{C3B7208C-1F82-4BC0-A10E-56517E6B10D6}"/>
              </a:ext>
            </a:extLst>
          </p:cNvPr>
          <p:cNvSpPr txBox="1">
            <a:spLocks/>
          </p:cNvSpPr>
          <p:nvPr/>
        </p:nvSpPr>
        <p:spPr>
          <a:xfrm>
            <a:off x="92802" y="1289210"/>
            <a:ext cx="12006396" cy="4700773"/>
          </a:xfrm>
          <a:prstGeom prst="rect">
            <a:avLst/>
          </a:prstGeom>
        </p:spPr>
        <p:txBody>
          <a:bodyPr>
            <a:normAutofit fontScale="70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4000" b="1" u="sng" dirty="0">
                <a:latin typeface="Zona Pro Bold" panose="02010803040002020004" pitchFamily="50" charset="0"/>
              </a:rPr>
              <a:t>DESEASONALISE TOURISM &amp; DIVERSIFY NON-URBAN REGIONS:</a:t>
            </a:r>
            <a:r>
              <a:rPr lang="en-US" sz="4000" b="1" dirty="0">
                <a:latin typeface="Zona Pro Bold" panose="02010803040002020004" pitchFamily="50" charset="0"/>
              </a:rPr>
              <a:t> </a:t>
            </a:r>
          </a:p>
          <a:p>
            <a:r>
              <a:rPr lang="en-US" sz="4000" b="1" u="sng" dirty="0">
                <a:latin typeface="Zona Pro Bold" panose="02010803040002020004" pitchFamily="50" charset="0"/>
              </a:rPr>
              <a:t>Natural causes of seasonality:</a:t>
            </a:r>
            <a:r>
              <a:rPr lang="en-US" sz="4000" b="1" dirty="0">
                <a:latin typeface="Zona Pro Bold" panose="02010803040002020004" pitchFamily="50" charset="0"/>
              </a:rPr>
              <a:t> First of all, natural and climatic conditions influence the tourist flows to a certain location, depending on distinctive seasonal phases during a year (summer vs. winter). </a:t>
            </a:r>
          </a:p>
          <a:p>
            <a:r>
              <a:rPr lang="en-US" sz="4000" b="1" u="sng" dirty="0">
                <a:latin typeface="Zona Pro Bold" panose="02010803040002020004" pitchFamily="50" charset="0"/>
              </a:rPr>
              <a:t>Institutional causes of seasonality:</a:t>
            </a:r>
            <a:r>
              <a:rPr lang="en-US" sz="4000" b="1" dirty="0">
                <a:latin typeface="Zona Pro Bold" panose="02010803040002020004" pitchFamily="50" charset="0"/>
              </a:rPr>
              <a:t> Institutional factors that cause seasonality are public holidays (Easter Monday, Chinese New Year) or the duration of school holidays and the duration of industrial holidays (closing of the factories in August or between Christmas and New Year.</a:t>
            </a:r>
          </a:p>
          <a:p>
            <a:r>
              <a:rPr lang="en-US" sz="4000" b="1" u="sng" dirty="0">
                <a:latin typeface="Zona Pro Bold" panose="02010803040002020004" pitchFamily="50" charset="0"/>
              </a:rPr>
              <a:t>Ageing population</a:t>
            </a:r>
            <a:r>
              <a:rPr lang="en-US" sz="4000" b="1" dirty="0">
                <a:latin typeface="Zona Pro Bold" panose="02010803040002020004" pitchFamily="50" charset="0"/>
              </a:rPr>
              <a:t> can help </a:t>
            </a:r>
            <a:r>
              <a:rPr lang="en-US" sz="4000" b="1" dirty="0" err="1">
                <a:latin typeface="Zona Pro Bold" panose="02010803040002020004" pitchFamily="50" charset="0"/>
              </a:rPr>
              <a:t>deseasonalise</a:t>
            </a:r>
            <a:r>
              <a:rPr lang="en-US" sz="4000" b="1" dirty="0">
                <a:latin typeface="Zona Pro Bold" panose="02010803040002020004" pitchFamily="50" charset="0"/>
              </a:rPr>
              <a:t> tourism, as especially the retired persons have unrestricted free leisure time to spend in tourism.  </a:t>
            </a:r>
          </a:p>
          <a:p>
            <a:r>
              <a:rPr lang="en-US" sz="4000" b="1" dirty="0">
                <a:latin typeface="Zona Pro Bold" panose="02010803040002020004" pitchFamily="50" charset="0"/>
              </a:rPr>
              <a:t>If the hotel operation can remain open all year long, employees can be hired the entire year, and not just for the high season.</a:t>
            </a:r>
          </a:p>
          <a:p>
            <a:endParaRPr lang="en-US" sz="4000" b="1" dirty="0">
              <a:latin typeface="Zona Pro Bold" panose="02010803040002020004" pitchFamily="50" charset="0"/>
            </a:endParaRPr>
          </a:p>
        </p:txBody>
      </p:sp>
      <p:sp>
        <p:nvSpPr>
          <p:cNvPr id="8" name="Title 1">
            <a:extLst>
              <a:ext uri="{FF2B5EF4-FFF2-40B4-BE49-F238E27FC236}">
                <a16:creationId xmlns:a16="http://schemas.microsoft.com/office/drawing/2014/main" id="{29FE0A60-457D-4733-A52B-9414E1989594}"/>
              </a:ext>
            </a:extLst>
          </p:cNvPr>
          <p:cNvSpPr txBox="1">
            <a:spLocks/>
          </p:cNvSpPr>
          <p:nvPr/>
        </p:nvSpPr>
        <p:spPr>
          <a:xfrm>
            <a:off x="3052961" y="580759"/>
            <a:ext cx="9139039" cy="939125"/>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700"/>
              <a:t>TOURISM PLANNING &amp; MARKET PRESENCE</a:t>
            </a:r>
            <a:endParaRPr lang="de-CH" sz="3700" dirty="0"/>
          </a:p>
        </p:txBody>
      </p:sp>
    </p:spTree>
    <p:extLst>
      <p:ext uri="{BB962C8B-B14F-4D97-AF65-F5344CB8AC3E}">
        <p14:creationId xmlns:p14="http://schemas.microsoft.com/office/powerpoint/2010/main" val="501769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48</a:t>
            </a:fld>
            <a:endParaRPr lang="en-US" dirty="0"/>
          </a:p>
        </p:txBody>
      </p:sp>
      <p:sp>
        <p:nvSpPr>
          <p:cNvPr id="7" name="Title 1">
            <a:extLst>
              <a:ext uri="{FF2B5EF4-FFF2-40B4-BE49-F238E27FC236}">
                <a16:creationId xmlns:a16="http://schemas.microsoft.com/office/drawing/2014/main" id="{C03059A4-AE70-4DA2-8A35-6B84DCC69AB6}"/>
              </a:ext>
            </a:extLst>
          </p:cNvPr>
          <p:cNvSpPr>
            <a:spLocks noGrp="1"/>
          </p:cNvSpPr>
          <p:nvPr>
            <p:ph type="title"/>
          </p:nvPr>
        </p:nvSpPr>
        <p:spPr>
          <a:xfrm>
            <a:off x="3052961" y="580759"/>
            <a:ext cx="9139039" cy="939125"/>
          </a:xfrm>
        </p:spPr>
        <p:txBody>
          <a:bodyPr/>
          <a:lstStyle/>
          <a:p>
            <a:r>
              <a:rPr lang="de-CH" sz="3700" dirty="0"/>
              <a:t>TOURISM PLANNING &amp; MARKET PRESENCE</a:t>
            </a:r>
          </a:p>
        </p:txBody>
      </p:sp>
      <p:sp>
        <p:nvSpPr>
          <p:cNvPr id="8" name="Content Placeholder 2">
            <a:extLst>
              <a:ext uri="{FF2B5EF4-FFF2-40B4-BE49-F238E27FC236}">
                <a16:creationId xmlns:a16="http://schemas.microsoft.com/office/drawing/2014/main" id="{E5033409-F556-47AF-A1A6-5DE9F220B7E6}"/>
              </a:ext>
            </a:extLst>
          </p:cNvPr>
          <p:cNvSpPr txBox="1">
            <a:spLocks/>
          </p:cNvSpPr>
          <p:nvPr/>
        </p:nvSpPr>
        <p:spPr>
          <a:xfrm>
            <a:off x="0" y="1050321"/>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DESEASONLISE TOURISM &amp; DIVERSIFY NON-URBAN REGIONS:</a:t>
            </a:r>
            <a:r>
              <a:rPr lang="en-US" sz="2500" b="1" dirty="0">
                <a:latin typeface="Zona Pro Bold" panose="02010803040002020004" pitchFamily="50" charset="0"/>
              </a:rPr>
              <a:t> </a:t>
            </a:r>
          </a:p>
          <a:p>
            <a:r>
              <a:rPr lang="en-US" sz="2500" b="1" dirty="0">
                <a:latin typeface="Zona Pro Bold" panose="02010803040002020004" pitchFamily="50" charset="0"/>
              </a:rPr>
              <a:t>With social distancing, it’s particularly challenging to survive for the hospitality firms that made money only during the high season for 2-3 months (summer and winter alike). In winter the cable-cars cannot transport so many people. </a:t>
            </a:r>
          </a:p>
          <a:p>
            <a:r>
              <a:rPr lang="en-US" sz="2500" b="1" dirty="0">
                <a:latin typeface="Zona Pro Bold" panose="02010803040002020004" pitchFamily="50" charset="0"/>
              </a:rPr>
              <a:t>That’s why many hotels are for sale right now: www.hotelforsale.ch</a:t>
            </a:r>
          </a:p>
          <a:p>
            <a:r>
              <a:rPr lang="en-US" sz="2500" b="1" dirty="0">
                <a:latin typeface="Zona Pro Bold" panose="02010803040002020004" pitchFamily="50" charset="0"/>
              </a:rPr>
              <a:t>The number of snow-days has dropped at winter resorts compared with the 60ies. (</a:t>
            </a:r>
            <a:r>
              <a:rPr lang="en-US" sz="2500" b="1" u="sng" dirty="0">
                <a:latin typeface="Zona Pro Bold" panose="02010803040002020004" pitchFamily="50" charset="0"/>
              </a:rPr>
              <a:t>climate change, global warming</a:t>
            </a:r>
            <a:r>
              <a:rPr lang="en-US" sz="2500" b="1" dirty="0">
                <a:latin typeface="Zona Pro Bold" panose="02010803040002020004" pitchFamily="50" charset="0"/>
              </a:rPr>
              <a:t>). Other revenue opportunities are needed. </a:t>
            </a:r>
          </a:p>
          <a:p>
            <a:r>
              <a:rPr lang="en-US" sz="2500" b="1" dirty="0">
                <a:latin typeface="Zona Pro Bold" panose="02010803040002020004" pitchFamily="50" charset="0"/>
              </a:rPr>
              <a:t>To </a:t>
            </a:r>
            <a:r>
              <a:rPr lang="en-US" sz="2500" b="1" dirty="0" err="1">
                <a:latin typeface="Zona Pro Bold" panose="02010803040002020004" pitchFamily="50" charset="0"/>
              </a:rPr>
              <a:t>deseasonalize</a:t>
            </a:r>
            <a:r>
              <a:rPr lang="en-US" sz="2500" b="1" dirty="0">
                <a:latin typeface="Zona Pro Bold" panose="02010803040002020004" pitchFamily="50" charset="0"/>
              </a:rPr>
              <a:t> tourism, offer lower prices in the off-peak and shoulder months. </a:t>
            </a:r>
          </a:p>
          <a:p>
            <a:r>
              <a:rPr lang="en-US" sz="2500" b="1" dirty="0">
                <a:latin typeface="Zona Pro Bold" panose="02010803040002020004" pitchFamily="50" charset="0"/>
              </a:rPr>
              <a:t>The (partial) lockdown offers a chance that the national tourists visit the beach resorts also in winter, as they cannot fly to distant warm climates. In England, for example Brighton, Bournemouth and Cornwall could generate revenues also during the tempered winter. Railway lines could secure a constant flow of domestic tourists and thermal pools could be offered in winter.</a:t>
            </a:r>
          </a:p>
        </p:txBody>
      </p:sp>
    </p:spTree>
    <p:extLst>
      <p:ext uri="{BB962C8B-B14F-4D97-AF65-F5344CB8AC3E}">
        <p14:creationId xmlns:p14="http://schemas.microsoft.com/office/powerpoint/2010/main" val="2841187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49</a:t>
            </a:fld>
            <a:endParaRPr lang="en-US" dirty="0"/>
          </a:p>
        </p:txBody>
      </p:sp>
      <p:sp>
        <p:nvSpPr>
          <p:cNvPr id="7" name="Title 1">
            <a:extLst>
              <a:ext uri="{FF2B5EF4-FFF2-40B4-BE49-F238E27FC236}">
                <a16:creationId xmlns:a16="http://schemas.microsoft.com/office/drawing/2014/main" id="{C03059A4-AE70-4DA2-8A35-6B84DCC69AB6}"/>
              </a:ext>
            </a:extLst>
          </p:cNvPr>
          <p:cNvSpPr>
            <a:spLocks noGrp="1"/>
          </p:cNvSpPr>
          <p:nvPr>
            <p:ph type="title"/>
          </p:nvPr>
        </p:nvSpPr>
        <p:spPr>
          <a:xfrm>
            <a:off x="756119" y="832381"/>
            <a:ext cx="11948463" cy="939125"/>
          </a:xfrm>
        </p:spPr>
        <p:txBody>
          <a:bodyPr/>
          <a:lstStyle/>
          <a:p>
            <a:r>
              <a:rPr lang="de-CH" dirty="0"/>
              <a:t>TOURISM PLANNING &amp; MARKET PRESENCE</a:t>
            </a:r>
            <a:endParaRPr lang="de-CH" sz="3000" dirty="0"/>
          </a:p>
        </p:txBody>
      </p:sp>
      <p:sp>
        <p:nvSpPr>
          <p:cNvPr id="9" name="Content Placeholder 2">
            <a:extLst>
              <a:ext uri="{FF2B5EF4-FFF2-40B4-BE49-F238E27FC236}">
                <a16:creationId xmlns:a16="http://schemas.microsoft.com/office/drawing/2014/main" id="{7B2305B4-C57A-46AE-934D-98EE0007A710}"/>
              </a:ext>
            </a:extLst>
          </p:cNvPr>
          <p:cNvSpPr txBox="1">
            <a:spLocks/>
          </p:cNvSpPr>
          <p:nvPr/>
        </p:nvSpPr>
        <p:spPr>
          <a:xfrm>
            <a:off x="0" y="1301943"/>
            <a:ext cx="12192000"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300" b="1" u="sng" dirty="0">
                <a:latin typeface="Zona Pro Bold" panose="02010803040002020004" pitchFamily="50" charset="0"/>
              </a:rPr>
              <a:t>DESEASONALISE TOURISM WITH DYNAMIC PRICES &amp; DIVERSIFY NON-URBAN REGIONS:</a:t>
            </a:r>
            <a:r>
              <a:rPr lang="en-US" sz="2300" b="1" dirty="0">
                <a:latin typeface="Zona Pro Bold" panose="02010803040002020004" pitchFamily="50" charset="0"/>
              </a:rPr>
              <a:t> </a:t>
            </a:r>
          </a:p>
          <a:p>
            <a:r>
              <a:rPr lang="en-US" sz="2300" b="1" dirty="0">
                <a:latin typeface="Zona Pro Bold" panose="02010803040002020004" pitchFamily="50" charset="0"/>
              </a:rPr>
              <a:t>Customers complain about price differentiation in the high season but not if discounts are offered during the low season to attract customers also during autumn or when the weather is not as expected. With </a:t>
            </a:r>
            <a:r>
              <a:rPr lang="en-US" sz="2300" b="1" dirty="0" err="1">
                <a:latin typeface="Zona Pro Bold" panose="02010803040002020004" pitchFamily="50" charset="0"/>
              </a:rPr>
              <a:t>deseasonalized</a:t>
            </a:r>
            <a:r>
              <a:rPr lang="en-US" sz="2300" b="1" dirty="0">
                <a:latin typeface="Zona Pro Bold" panose="02010803040002020004" pitchFamily="50" charset="0"/>
              </a:rPr>
              <a:t> tourism, an entire region or country can be stabilized.</a:t>
            </a:r>
          </a:p>
          <a:p>
            <a:r>
              <a:rPr lang="en-US" sz="2300" b="1" dirty="0">
                <a:latin typeface="Zona Pro Bold" panose="02010803040002020004" pitchFamily="50" charset="0"/>
              </a:rPr>
              <a:t>Apply dynamic prices within the same season as well, like ski-passes at low prices if it rains or in case of bad weather for skiing. </a:t>
            </a:r>
          </a:p>
          <a:p>
            <a:r>
              <a:rPr lang="en-US" sz="2300" b="1" dirty="0">
                <a:latin typeface="Zona Pro Bold" panose="02010803040002020004" pitchFamily="50" charset="0"/>
              </a:rPr>
              <a:t>Cultural, art and heritage tourism (what Italy and France were able to achieve since the Renaissance, with trips to small villages)</a:t>
            </a:r>
          </a:p>
          <a:p>
            <a:r>
              <a:rPr lang="en-US" sz="2300" b="1" dirty="0">
                <a:latin typeface="Zona Pro Bold" panose="02010803040002020004" pitchFamily="50" charset="0"/>
              </a:rPr>
              <a:t>Festival market places (street food), water-sports, indoor thermal baths, golf-tourism, events tourism, cruise-ship tourism, </a:t>
            </a:r>
          </a:p>
          <a:p>
            <a:r>
              <a:rPr lang="en-US" sz="2300" b="1" dirty="0">
                <a:latin typeface="Zona Pro Bold" panose="02010803040002020004" pitchFamily="50" charset="0"/>
              </a:rPr>
              <a:t>Again in the low season autumn months offer trips like Indian summers or Canadian autumns. </a:t>
            </a:r>
          </a:p>
          <a:p>
            <a:r>
              <a:rPr lang="en-US" sz="2300" b="1" dirty="0">
                <a:latin typeface="Zona Pro Bold" panose="02010803040002020004" pitchFamily="50" charset="0"/>
              </a:rPr>
              <a:t>With increasing temperature, wine grapes can grow also in higher (mountain) regions.</a:t>
            </a:r>
          </a:p>
          <a:p>
            <a:r>
              <a:rPr lang="en-US" sz="2300" b="1" dirty="0">
                <a:latin typeface="Zona Pro Bold" panose="02010803040002020004" pitchFamily="50" charset="0"/>
              </a:rPr>
              <a:t>Offer more parks, like in London. </a:t>
            </a:r>
          </a:p>
        </p:txBody>
      </p:sp>
    </p:spTree>
    <p:extLst>
      <p:ext uri="{BB962C8B-B14F-4D97-AF65-F5344CB8AC3E}">
        <p14:creationId xmlns:p14="http://schemas.microsoft.com/office/powerpoint/2010/main" val="14601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EFD61B1-C5D2-4D03-89D3-1C23C220C9A1}"/>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24ED7C97-C9CE-4ECE-B402-5EB40D789A2F}"/>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30AA6574-FE4D-4226-8281-41C8F1DD8BBB}"/>
              </a:ext>
            </a:extLst>
          </p:cNvPr>
          <p:cNvSpPr>
            <a:spLocks noGrp="1"/>
          </p:cNvSpPr>
          <p:nvPr>
            <p:ph type="sldNum" sz="quarter" idx="12"/>
          </p:nvPr>
        </p:nvSpPr>
        <p:spPr/>
        <p:txBody>
          <a:bodyPr/>
          <a:lstStyle/>
          <a:p>
            <a:fld id="{437794D7-DC86-9A4E-9C9F-0B324FE8876A}" type="slidenum">
              <a:rPr lang="en-US" smtClean="0"/>
              <a:pPr/>
              <a:t>5</a:t>
            </a:fld>
            <a:endParaRPr lang="en-US" dirty="0"/>
          </a:p>
        </p:txBody>
      </p:sp>
      <p:sp>
        <p:nvSpPr>
          <p:cNvPr id="7" name="Content Placeholder 2">
            <a:extLst>
              <a:ext uri="{FF2B5EF4-FFF2-40B4-BE49-F238E27FC236}">
                <a16:creationId xmlns:a16="http://schemas.microsoft.com/office/drawing/2014/main" id="{7B776097-0560-4508-973F-3019D21349C1}"/>
              </a:ext>
            </a:extLst>
          </p:cNvPr>
          <p:cNvSpPr txBox="1">
            <a:spLocks/>
          </p:cNvSpPr>
          <p:nvPr/>
        </p:nvSpPr>
        <p:spPr>
          <a:xfrm>
            <a:off x="-1" y="905463"/>
            <a:ext cx="10747513" cy="4525963"/>
          </a:xfrm>
          <a:prstGeom prst="rect">
            <a:avLst/>
          </a:prstGeom>
        </p:spPr>
        <p:txBody>
          <a:bodyPr>
            <a:norm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200" b="1" u="sng" dirty="0">
                <a:latin typeface="Zona Pro Bold" panose="02010803040002020004" pitchFamily="50" charset="0"/>
              </a:rPr>
              <a:t>CULTURAL TOURISM</a:t>
            </a:r>
          </a:p>
          <a:p>
            <a:r>
              <a:rPr lang="en-US" sz="2400" b="1" dirty="0">
                <a:latin typeface="Zona Pro Bold" panose="02010803040002020004" pitchFamily="50" charset="0"/>
              </a:rPr>
              <a:t>As many architects (Le </a:t>
            </a:r>
            <a:r>
              <a:rPr lang="en-US" sz="2400" b="1" dirty="0" err="1">
                <a:latin typeface="Zona Pro Bold" panose="02010803040002020004" pitchFamily="50" charset="0"/>
              </a:rPr>
              <a:t>Corbuisier</a:t>
            </a:r>
            <a:r>
              <a:rPr lang="en-US" sz="2400" b="1" dirty="0">
                <a:latin typeface="Zona Pro Bold" panose="02010803040002020004" pitchFamily="50" charset="0"/>
              </a:rPr>
              <a:t>, Santiago Calatrava) and photographers/designers (</a:t>
            </a:r>
            <a:r>
              <a:rPr lang="en-US" sz="2400" b="1" dirty="0" err="1">
                <a:latin typeface="Zona Pro Bold" panose="02010803040002020004" pitchFamily="50" charset="0"/>
              </a:rPr>
              <a:t>Oliviero</a:t>
            </a:r>
            <a:r>
              <a:rPr lang="en-US" sz="2400" b="1" dirty="0">
                <a:latin typeface="Zona Pro Bold" panose="02010803040002020004" pitchFamily="50" charset="0"/>
              </a:rPr>
              <a:t> </a:t>
            </a:r>
            <a:r>
              <a:rPr lang="en-US" sz="2400" b="1" dirty="0" err="1">
                <a:latin typeface="Zona Pro Bold" panose="02010803040002020004" pitchFamily="50" charset="0"/>
              </a:rPr>
              <a:t>Toscani</a:t>
            </a:r>
            <a:r>
              <a:rPr lang="en-US" sz="2400" b="1" dirty="0">
                <a:latin typeface="Zona Pro Bold" panose="02010803040002020004" pitchFamily="50" charset="0"/>
              </a:rPr>
              <a:t>) were educated in Switzerland, cultural tourism, architectural design, art collections represent important locations to visit while travelling in Switzerland.</a:t>
            </a:r>
          </a:p>
          <a:p>
            <a:r>
              <a:rPr lang="en-US" sz="2400" b="1" dirty="0">
                <a:latin typeface="Zona Pro Bold" panose="02010803040002020004" pitchFamily="50" charset="0"/>
              </a:rPr>
              <a:t>Typically cultural tourists have strong salaries and are high spenders. </a:t>
            </a:r>
          </a:p>
          <a:p>
            <a:r>
              <a:rPr lang="en-US" sz="2400" b="1" dirty="0">
                <a:latin typeface="Zona Pro Bold" panose="02010803040002020004" pitchFamily="50" charset="0"/>
              </a:rPr>
              <a:t>To cultural tourism, especially in Switzerland, we can also add industrial architecture, film tourism and heritage tourism.</a:t>
            </a:r>
          </a:p>
          <a:p>
            <a:r>
              <a:rPr lang="en-US" sz="2400" b="1" dirty="0">
                <a:latin typeface="Zona Pro Bold" panose="02010803040002020004" pitchFamily="50" charset="0"/>
              </a:rPr>
              <a:t>With increasing number of museums, cultural tourism is associated more and more with the countryside. </a:t>
            </a:r>
          </a:p>
          <a:p>
            <a:endParaRPr lang="en-US" sz="2400" b="1" dirty="0">
              <a:latin typeface="Zona Pro Bold" panose="02010803040002020004" pitchFamily="50" charset="0"/>
            </a:endParaRPr>
          </a:p>
          <a:p>
            <a:endParaRPr lang="en-US" sz="2400" b="1" dirty="0">
              <a:latin typeface="Zona Pro Bold" panose="02010803040002020004" pitchFamily="50" charset="0"/>
            </a:endParaRPr>
          </a:p>
        </p:txBody>
      </p:sp>
      <p:sp>
        <p:nvSpPr>
          <p:cNvPr id="9" name="Titel 1">
            <a:extLst>
              <a:ext uri="{FF2B5EF4-FFF2-40B4-BE49-F238E27FC236}">
                <a16:creationId xmlns:a16="http://schemas.microsoft.com/office/drawing/2014/main" id="{ABBAD31C-8E02-46F7-BB7A-52064222851E}"/>
              </a:ext>
            </a:extLst>
          </p:cNvPr>
          <p:cNvSpPr txBox="1">
            <a:spLocks/>
          </p:cNvSpPr>
          <p:nvPr/>
        </p:nvSpPr>
        <p:spPr>
          <a:xfrm>
            <a:off x="3047806" y="515352"/>
            <a:ext cx="10515600"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4000" dirty="0"/>
              <a:t>TOURISM PLANNING &amp; MARKET PRESENCE</a:t>
            </a:r>
          </a:p>
        </p:txBody>
      </p:sp>
      <p:pic>
        <p:nvPicPr>
          <p:cNvPr id="11" name="Picture 10">
            <a:extLst>
              <a:ext uri="{FF2B5EF4-FFF2-40B4-BE49-F238E27FC236}">
                <a16:creationId xmlns:a16="http://schemas.microsoft.com/office/drawing/2014/main" id="{D37D02A7-6520-4A81-8E0E-3FDE8E41F955}"/>
              </a:ext>
            </a:extLst>
          </p:cNvPr>
          <p:cNvPicPr>
            <a:picLocks noChangeAspect="1"/>
          </p:cNvPicPr>
          <p:nvPr/>
        </p:nvPicPr>
        <p:blipFill>
          <a:blip r:embed="rId2"/>
          <a:stretch>
            <a:fillRect/>
          </a:stretch>
        </p:blipFill>
        <p:spPr>
          <a:xfrm>
            <a:off x="10590431" y="2030414"/>
            <a:ext cx="1565027" cy="1613934"/>
          </a:xfrm>
          <a:prstGeom prst="rect">
            <a:avLst/>
          </a:prstGeom>
        </p:spPr>
      </p:pic>
    </p:spTree>
    <p:extLst>
      <p:ext uri="{BB962C8B-B14F-4D97-AF65-F5344CB8AC3E}">
        <p14:creationId xmlns:p14="http://schemas.microsoft.com/office/powerpoint/2010/main" val="998928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C1B927EB-6731-449F-9547-09753DE02C1A}"/>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343448C2-8DC0-44CB-8CB9-CB9DC18E5E71}"/>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E6C7A825-C9E7-4483-ADF0-F8EA43DD6DE8}"/>
              </a:ext>
            </a:extLst>
          </p:cNvPr>
          <p:cNvSpPr>
            <a:spLocks noGrp="1"/>
          </p:cNvSpPr>
          <p:nvPr>
            <p:ph type="sldNum" sz="quarter" idx="12"/>
          </p:nvPr>
        </p:nvSpPr>
        <p:spPr/>
        <p:txBody>
          <a:bodyPr/>
          <a:lstStyle/>
          <a:p>
            <a:fld id="{437794D7-DC86-9A4E-9C9F-0B324FE8876A}" type="slidenum">
              <a:rPr lang="en-US" smtClean="0"/>
              <a:pPr/>
              <a:t>50</a:t>
            </a:fld>
            <a:endParaRPr lang="en-US" dirty="0"/>
          </a:p>
        </p:txBody>
      </p:sp>
      <p:sp>
        <p:nvSpPr>
          <p:cNvPr id="6" name="Title 1">
            <a:extLst>
              <a:ext uri="{FF2B5EF4-FFF2-40B4-BE49-F238E27FC236}">
                <a16:creationId xmlns:a16="http://schemas.microsoft.com/office/drawing/2014/main" id="{A69B2BE9-E9D7-480B-84AB-990A1A657BF6}"/>
              </a:ext>
            </a:extLst>
          </p:cNvPr>
          <p:cNvSpPr>
            <a:spLocks noGrp="1"/>
          </p:cNvSpPr>
          <p:nvPr>
            <p:ph type="title"/>
          </p:nvPr>
        </p:nvSpPr>
        <p:spPr>
          <a:xfrm>
            <a:off x="254644" y="877215"/>
            <a:ext cx="11109325" cy="1257300"/>
          </a:xfrm>
        </p:spPr>
        <p:txBody>
          <a:bodyPr/>
          <a:lstStyle/>
          <a:p>
            <a:r>
              <a:rPr lang="de-CH" dirty="0"/>
              <a:t>TOURISM PLANNING &amp; MARKET PRESENCE</a:t>
            </a:r>
            <a:endParaRPr lang="de-CH" sz="3000" dirty="0"/>
          </a:p>
        </p:txBody>
      </p:sp>
      <p:sp>
        <p:nvSpPr>
          <p:cNvPr id="7" name="Content Placeholder 2">
            <a:extLst>
              <a:ext uri="{FF2B5EF4-FFF2-40B4-BE49-F238E27FC236}">
                <a16:creationId xmlns:a16="http://schemas.microsoft.com/office/drawing/2014/main" id="{231CBBA0-FF4F-4256-8C18-36F0C35B3F64}"/>
              </a:ext>
            </a:extLst>
          </p:cNvPr>
          <p:cNvSpPr txBox="1">
            <a:spLocks/>
          </p:cNvSpPr>
          <p:nvPr/>
        </p:nvSpPr>
        <p:spPr>
          <a:xfrm>
            <a:off x="93518" y="1534011"/>
            <a:ext cx="12083050" cy="4525963"/>
          </a:xfrm>
          <a:prstGeom prst="rect">
            <a:avLst/>
          </a:prstGeom>
        </p:spPr>
        <p:txBody>
          <a:bodyPr>
            <a:norm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Two-scenario offerings for sunny and rainy weather</a:t>
            </a:r>
            <a:r>
              <a:rPr lang="en-US" sz="2500" b="1" dirty="0">
                <a:latin typeface="Zona Pro Bold" panose="02010803040002020004" pitchFamily="50" charset="0"/>
              </a:rPr>
              <a:t> </a:t>
            </a:r>
          </a:p>
          <a:p>
            <a:r>
              <a:rPr lang="en-US" sz="2500" b="1" dirty="0">
                <a:latin typeface="Zona Pro Bold" panose="02010803040002020004" pitchFamily="50" charset="0"/>
              </a:rPr>
              <a:t>Make an attractive offering with a tend also in case of rainy weather. </a:t>
            </a:r>
            <a:endParaRPr lang="en-CH" sz="2500" dirty="0">
              <a:latin typeface="Zona Pro Bold" panose="02010803040002020004" pitchFamily="50" charset="0"/>
            </a:endParaRPr>
          </a:p>
        </p:txBody>
      </p:sp>
      <p:pic>
        <p:nvPicPr>
          <p:cNvPr id="1026" name="Picture 2">
            <a:extLst>
              <a:ext uri="{FF2B5EF4-FFF2-40B4-BE49-F238E27FC236}">
                <a16:creationId xmlns:a16="http://schemas.microsoft.com/office/drawing/2014/main" id="{E592FC1F-71AC-4344-A8C4-B41D78F4D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25" y="2903222"/>
            <a:ext cx="2157590" cy="1430823"/>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0A69002D-4251-471F-9E58-EF274993B0E4}"/>
              </a:ext>
            </a:extLst>
          </p:cNvPr>
          <p:cNvSpPr txBox="1"/>
          <p:nvPr/>
        </p:nvSpPr>
        <p:spPr>
          <a:xfrm>
            <a:off x="3082460" y="3579030"/>
            <a:ext cx="1333057" cy="923330"/>
          </a:xfrm>
          <a:prstGeom prst="rect">
            <a:avLst/>
          </a:prstGeom>
          <a:noFill/>
        </p:spPr>
        <p:txBody>
          <a:bodyPr wrap="none" rtlCol="0">
            <a:spAutoFit/>
          </a:bodyPr>
          <a:lstStyle/>
          <a:p>
            <a:r>
              <a:rPr lang="de-CH" dirty="0"/>
              <a:t>Net Profit</a:t>
            </a:r>
          </a:p>
          <a:p>
            <a:r>
              <a:rPr lang="de-CH" dirty="0" err="1"/>
              <a:t>depends</a:t>
            </a:r>
            <a:r>
              <a:rPr lang="de-CH" dirty="0"/>
              <a:t> on</a:t>
            </a:r>
          </a:p>
          <a:p>
            <a:r>
              <a:rPr lang="de-CH" dirty="0" err="1"/>
              <a:t>the</a:t>
            </a:r>
            <a:r>
              <a:rPr lang="de-CH" dirty="0"/>
              <a:t> </a:t>
            </a:r>
            <a:r>
              <a:rPr lang="de-CH" dirty="0" err="1"/>
              <a:t>weather</a:t>
            </a:r>
            <a:endParaRPr lang="en-CH" dirty="0"/>
          </a:p>
        </p:txBody>
      </p:sp>
      <p:cxnSp>
        <p:nvCxnSpPr>
          <p:cNvPr id="10" name="Gerade Verbindung mit Pfeil 9">
            <a:extLst>
              <a:ext uri="{FF2B5EF4-FFF2-40B4-BE49-F238E27FC236}">
                <a16:creationId xmlns:a16="http://schemas.microsoft.com/office/drawing/2014/main" id="{5F3333E8-F481-498C-B63C-51A1082F55A8}"/>
              </a:ext>
            </a:extLst>
          </p:cNvPr>
          <p:cNvCxnSpPr/>
          <p:nvPr/>
        </p:nvCxnSpPr>
        <p:spPr>
          <a:xfrm flipV="1">
            <a:off x="4557969" y="3299914"/>
            <a:ext cx="1267691" cy="879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2045C81-8BA2-4451-85E5-BAC9093A3F1A}"/>
              </a:ext>
            </a:extLst>
          </p:cNvPr>
          <p:cNvCxnSpPr>
            <a:cxnSpLocks/>
          </p:cNvCxnSpPr>
          <p:nvPr/>
        </p:nvCxnSpPr>
        <p:spPr>
          <a:xfrm>
            <a:off x="4557969" y="4316186"/>
            <a:ext cx="1267691" cy="764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7AB9A5B8-7BB0-4040-AA22-E952BFB8268D}"/>
              </a:ext>
            </a:extLst>
          </p:cNvPr>
          <p:cNvSpPr txBox="1"/>
          <p:nvPr/>
        </p:nvSpPr>
        <p:spPr>
          <a:xfrm>
            <a:off x="4666980" y="3028815"/>
            <a:ext cx="583814" cy="646331"/>
          </a:xfrm>
          <a:prstGeom prst="rect">
            <a:avLst/>
          </a:prstGeom>
          <a:noFill/>
        </p:spPr>
        <p:txBody>
          <a:bodyPr wrap="none" rtlCol="0">
            <a:spAutoFit/>
          </a:bodyPr>
          <a:lstStyle/>
          <a:p>
            <a:r>
              <a:rPr lang="de-CH" dirty="0"/>
              <a:t>30%</a:t>
            </a:r>
          </a:p>
          <a:p>
            <a:r>
              <a:rPr lang="de-CH" dirty="0"/>
              <a:t>rain</a:t>
            </a:r>
            <a:endParaRPr lang="en-CH" dirty="0"/>
          </a:p>
        </p:txBody>
      </p:sp>
      <p:sp>
        <p:nvSpPr>
          <p:cNvPr id="15" name="Textfeld 14">
            <a:extLst>
              <a:ext uri="{FF2B5EF4-FFF2-40B4-BE49-F238E27FC236}">
                <a16:creationId xmlns:a16="http://schemas.microsoft.com/office/drawing/2014/main" id="{FBBD9556-AC45-4C62-ACC9-BBEB80F0A8F4}"/>
              </a:ext>
            </a:extLst>
          </p:cNvPr>
          <p:cNvSpPr txBox="1"/>
          <p:nvPr/>
        </p:nvSpPr>
        <p:spPr>
          <a:xfrm>
            <a:off x="4679922" y="4698440"/>
            <a:ext cx="1019831" cy="646331"/>
          </a:xfrm>
          <a:prstGeom prst="rect">
            <a:avLst/>
          </a:prstGeom>
          <a:noFill/>
        </p:spPr>
        <p:txBody>
          <a:bodyPr wrap="none" rtlCol="0">
            <a:spAutoFit/>
          </a:bodyPr>
          <a:lstStyle/>
          <a:p>
            <a:r>
              <a:rPr lang="de-CH" dirty="0"/>
              <a:t>70%</a:t>
            </a:r>
          </a:p>
          <a:p>
            <a:r>
              <a:rPr lang="de-CH" dirty="0" err="1"/>
              <a:t>sunshine</a:t>
            </a:r>
            <a:endParaRPr lang="en-CH" dirty="0"/>
          </a:p>
        </p:txBody>
      </p:sp>
      <p:sp>
        <p:nvSpPr>
          <p:cNvPr id="14" name="Textfeld 13">
            <a:extLst>
              <a:ext uri="{FF2B5EF4-FFF2-40B4-BE49-F238E27FC236}">
                <a16:creationId xmlns:a16="http://schemas.microsoft.com/office/drawing/2014/main" id="{2CF1F5C9-9EA6-41F7-B21C-42627C76651B}"/>
              </a:ext>
            </a:extLst>
          </p:cNvPr>
          <p:cNvSpPr txBox="1"/>
          <p:nvPr/>
        </p:nvSpPr>
        <p:spPr>
          <a:xfrm>
            <a:off x="6126996" y="3028815"/>
            <a:ext cx="2419124" cy="369332"/>
          </a:xfrm>
          <a:prstGeom prst="rect">
            <a:avLst/>
          </a:prstGeom>
          <a:noFill/>
        </p:spPr>
        <p:txBody>
          <a:bodyPr wrap="none" rtlCol="0">
            <a:spAutoFit/>
          </a:bodyPr>
          <a:lstStyle/>
          <a:p>
            <a:r>
              <a:rPr lang="de-CH" dirty="0"/>
              <a:t>Net Profit: EUR 10’000.-</a:t>
            </a:r>
            <a:endParaRPr lang="en-CH" dirty="0"/>
          </a:p>
        </p:txBody>
      </p:sp>
      <p:sp>
        <p:nvSpPr>
          <p:cNvPr id="17" name="Textfeld 16">
            <a:extLst>
              <a:ext uri="{FF2B5EF4-FFF2-40B4-BE49-F238E27FC236}">
                <a16:creationId xmlns:a16="http://schemas.microsoft.com/office/drawing/2014/main" id="{7FF4E28E-04B7-4CCE-B71B-61AB1206591E}"/>
              </a:ext>
            </a:extLst>
          </p:cNvPr>
          <p:cNvSpPr txBox="1"/>
          <p:nvPr/>
        </p:nvSpPr>
        <p:spPr>
          <a:xfrm>
            <a:off x="6116649" y="4896029"/>
            <a:ext cx="2419124" cy="369332"/>
          </a:xfrm>
          <a:prstGeom prst="rect">
            <a:avLst/>
          </a:prstGeom>
          <a:noFill/>
        </p:spPr>
        <p:txBody>
          <a:bodyPr wrap="none" rtlCol="0">
            <a:spAutoFit/>
          </a:bodyPr>
          <a:lstStyle/>
          <a:p>
            <a:r>
              <a:rPr lang="de-CH" dirty="0"/>
              <a:t>Net Profit: EUR 15’000.-</a:t>
            </a:r>
            <a:endParaRPr lang="en-CH" dirty="0"/>
          </a:p>
        </p:txBody>
      </p:sp>
      <p:sp>
        <p:nvSpPr>
          <p:cNvPr id="16" name="Geschweifte Klammer rechts 15">
            <a:extLst>
              <a:ext uri="{FF2B5EF4-FFF2-40B4-BE49-F238E27FC236}">
                <a16:creationId xmlns:a16="http://schemas.microsoft.com/office/drawing/2014/main" id="{0884A472-6E18-4753-BF2D-F7BF588D38C3}"/>
              </a:ext>
            </a:extLst>
          </p:cNvPr>
          <p:cNvSpPr/>
          <p:nvPr/>
        </p:nvSpPr>
        <p:spPr>
          <a:xfrm>
            <a:off x="8291012" y="2903222"/>
            <a:ext cx="501997" cy="25520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19" name="Textfeld 18">
            <a:extLst>
              <a:ext uri="{FF2B5EF4-FFF2-40B4-BE49-F238E27FC236}">
                <a16:creationId xmlns:a16="http://schemas.microsoft.com/office/drawing/2014/main" id="{E5FC0899-B77D-48AB-B3E0-05B34957B472}"/>
              </a:ext>
            </a:extLst>
          </p:cNvPr>
          <p:cNvSpPr txBox="1"/>
          <p:nvPr/>
        </p:nvSpPr>
        <p:spPr>
          <a:xfrm>
            <a:off x="8766554" y="3422767"/>
            <a:ext cx="1615250" cy="646331"/>
          </a:xfrm>
          <a:prstGeom prst="rect">
            <a:avLst/>
          </a:prstGeom>
          <a:noFill/>
        </p:spPr>
        <p:txBody>
          <a:bodyPr wrap="none" rtlCol="0">
            <a:spAutoFit/>
          </a:bodyPr>
          <a:lstStyle/>
          <a:p>
            <a:r>
              <a:rPr lang="de-CH" dirty="0" err="1"/>
              <a:t>Expected</a:t>
            </a:r>
            <a:r>
              <a:rPr lang="de-CH" dirty="0"/>
              <a:t> Value</a:t>
            </a:r>
          </a:p>
          <a:p>
            <a:r>
              <a:rPr lang="de-CH" dirty="0" err="1"/>
              <a:t>of</a:t>
            </a:r>
            <a:r>
              <a:rPr lang="de-CH" dirty="0"/>
              <a:t> Net Profit</a:t>
            </a:r>
          </a:p>
        </p:txBody>
      </p:sp>
      <p:sp>
        <p:nvSpPr>
          <p:cNvPr id="20" name="Textfeld 19">
            <a:extLst>
              <a:ext uri="{FF2B5EF4-FFF2-40B4-BE49-F238E27FC236}">
                <a16:creationId xmlns:a16="http://schemas.microsoft.com/office/drawing/2014/main" id="{53A811F5-1F57-4281-A74A-65BFCC1281C8}"/>
              </a:ext>
            </a:extLst>
          </p:cNvPr>
          <p:cNvSpPr txBox="1"/>
          <p:nvPr/>
        </p:nvSpPr>
        <p:spPr>
          <a:xfrm>
            <a:off x="10298796" y="3555980"/>
            <a:ext cx="300082" cy="369332"/>
          </a:xfrm>
          <a:prstGeom prst="rect">
            <a:avLst/>
          </a:prstGeom>
          <a:noFill/>
        </p:spPr>
        <p:txBody>
          <a:bodyPr wrap="none" rtlCol="0">
            <a:spAutoFit/>
          </a:bodyPr>
          <a:lstStyle/>
          <a:p>
            <a:r>
              <a:rPr lang="de-CH" dirty="0"/>
              <a:t>=</a:t>
            </a:r>
            <a:endParaRPr lang="en-CH" dirty="0"/>
          </a:p>
        </p:txBody>
      </p:sp>
      <p:sp>
        <p:nvSpPr>
          <p:cNvPr id="21" name="Textfeld 20">
            <a:extLst>
              <a:ext uri="{FF2B5EF4-FFF2-40B4-BE49-F238E27FC236}">
                <a16:creationId xmlns:a16="http://schemas.microsoft.com/office/drawing/2014/main" id="{C3F75F09-6D16-4E31-A809-897855343EA5}"/>
              </a:ext>
            </a:extLst>
          </p:cNvPr>
          <p:cNvSpPr txBox="1"/>
          <p:nvPr/>
        </p:nvSpPr>
        <p:spPr>
          <a:xfrm>
            <a:off x="10573663" y="3547432"/>
            <a:ext cx="1265090" cy="369332"/>
          </a:xfrm>
          <a:prstGeom prst="rect">
            <a:avLst/>
          </a:prstGeom>
          <a:noFill/>
        </p:spPr>
        <p:txBody>
          <a:bodyPr wrap="none" rtlCol="0">
            <a:spAutoFit/>
          </a:bodyPr>
          <a:lstStyle/>
          <a:p>
            <a:r>
              <a:rPr lang="de-CH" b="1" dirty="0"/>
              <a:t>EUR 13’500</a:t>
            </a:r>
          </a:p>
        </p:txBody>
      </p:sp>
      <p:sp>
        <p:nvSpPr>
          <p:cNvPr id="18" name="Textfeld 17">
            <a:extLst>
              <a:ext uri="{FF2B5EF4-FFF2-40B4-BE49-F238E27FC236}">
                <a16:creationId xmlns:a16="http://schemas.microsoft.com/office/drawing/2014/main" id="{A964FE44-9D34-485B-9417-223CE8D47ED9}"/>
              </a:ext>
            </a:extLst>
          </p:cNvPr>
          <p:cNvSpPr txBox="1"/>
          <p:nvPr/>
        </p:nvSpPr>
        <p:spPr>
          <a:xfrm>
            <a:off x="9010083" y="4078682"/>
            <a:ext cx="2646878" cy="369332"/>
          </a:xfrm>
          <a:prstGeom prst="rect">
            <a:avLst/>
          </a:prstGeom>
          <a:noFill/>
        </p:spPr>
        <p:txBody>
          <a:bodyPr wrap="none" rtlCol="0">
            <a:spAutoFit/>
          </a:bodyPr>
          <a:lstStyle/>
          <a:p>
            <a:r>
              <a:rPr lang="de-CH" dirty="0"/>
              <a:t>(0.3*10’000 + 0.7*15’000)</a:t>
            </a:r>
            <a:endParaRPr lang="en-CH" dirty="0"/>
          </a:p>
        </p:txBody>
      </p:sp>
    </p:spTree>
    <p:extLst>
      <p:ext uri="{BB962C8B-B14F-4D97-AF65-F5344CB8AC3E}">
        <p14:creationId xmlns:p14="http://schemas.microsoft.com/office/powerpoint/2010/main" val="3414749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359BDF0-02BB-4EF7-B1F7-DA8F2E6D1503}"/>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DD886E7C-9338-4D0D-9596-E652ED9665D4}"/>
              </a:ext>
            </a:extLst>
          </p:cNvPr>
          <p:cNvSpPr>
            <a:spLocks noGrp="1"/>
          </p:cNvSpPr>
          <p:nvPr>
            <p:ph type="ftr" sz="quarter" idx="11"/>
          </p:nvPr>
        </p:nvSpPr>
        <p:spPr/>
        <p:txBody>
          <a:bodyPr/>
          <a:lstStyle/>
          <a:p>
            <a:r>
              <a:rPr lang="en-US" dirty="0" err="1"/>
              <a:t>Gianpiero</a:t>
            </a:r>
            <a:r>
              <a:rPr lang="en-US" dirty="0"/>
              <a:t> DI Battista</a:t>
            </a:r>
          </a:p>
        </p:txBody>
      </p:sp>
      <p:sp>
        <p:nvSpPr>
          <p:cNvPr id="5" name="Foliennummernplatzhalter 4">
            <a:extLst>
              <a:ext uri="{FF2B5EF4-FFF2-40B4-BE49-F238E27FC236}">
                <a16:creationId xmlns:a16="http://schemas.microsoft.com/office/drawing/2014/main" id="{649DCD0A-9F3D-4164-9D8C-6E0670EC562D}"/>
              </a:ext>
            </a:extLst>
          </p:cNvPr>
          <p:cNvSpPr>
            <a:spLocks noGrp="1"/>
          </p:cNvSpPr>
          <p:nvPr>
            <p:ph type="sldNum" sz="quarter" idx="12"/>
          </p:nvPr>
        </p:nvSpPr>
        <p:spPr/>
        <p:txBody>
          <a:bodyPr/>
          <a:lstStyle/>
          <a:p>
            <a:fld id="{437794D7-DC86-9A4E-9C9F-0B324FE8876A}" type="slidenum">
              <a:rPr lang="en-US" smtClean="0"/>
              <a:pPr/>
              <a:t>51</a:t>
            </a:fld>
            <a:endParaRPr lang="en-US" dirty="0"/>
          </a:p>
        </p:txBody>
      </p:sp>
      <p:sp>
        <p:nvSpPr>
          <p:cNvPr id="6" name="Title 1">
            <a:extLst>
              <a:ext uri="{FF2B5EF4-FFF2-40B4-BE49-F238E27FC236}">
                <a16:creationId xmlns:a16="http://schemas.microsoft.com/office/drawing/2014/main" id="{FA1D3EFF-0AEA-4B53-BCAB-3996DD04174F}"/>
              </a:ext>
            </a:extLst>
          </p:cNvPr>
          <p:cNvSpPr>
            <a:spLocks noGrp="1"/>
          </p:cNvSpPr>
          <p:nvPr>
            <p:ph type="title"/>
          </p:nvPr>
        </p:nvSpPr>
        <p:spPr>
          <a:xfrm>
            <a:off x="616981" y="789462"/>
            <a:ext cx="11948463" cy="939125"/>
          </a:xfrm>
        </p:spPr>
        <p:txBody>
          <a:bodyPr/>
          <a:lstStyle/>
          <a:p>
            <a:r>
              <a:rPr lang="de-CH" dirty="0"/>
              <a:t>TOURISM PLANNING &amp; MARKET PRESENCE</a:t>
            </a:r>
            <a:endParaRPr lang="de-CH" sz="3000" dirty="0"/>
          </a:p>
        </p:txBody>
      </p:sp>
      <p:sp>
        <p:nvSpPr>
          <p:cNvPr id="7" name="Rechteck 1">
            <a:extLst>
              <a:ext uri="{FF2B5EF4-FFF2-40B4-BE49-F238E27FC236}">
                <a16:creationId xmlns:a16="http://schemas.microsoft.com/office/drawing/2014/main" id="{29F3CD50-8CA3-4794-A3BC-A66078D52D2C}"/>
              </a:ext>
            </a:extLst>
          </p:cNvPr>
          <p:cNvSpPr/>
          <p:nvPr/>
        </p:nvSpPr>
        <p:spPr>
          <a:xfrm>
            <a:off x="41918" y="1316806"/>
            <a:ext cx="12192000" cy="861774"/>
          </a:xfrm>
          <a:prstGeom prst="rect">
            <a:avLst/>
          </a:prstGeom>
        </p:spPr>
        <p:txBody>
          <a:bodyPr wrap="square">
            <a:spAutoFit/>
          </a:bodyPr>
          <a:lstStyle/>
          <a:p>
            <a:endParaRPr lang="en-US" sz="2500" b="1" dirty="0"/>
          </a:p>
          <a:p>
            <a:endParaRPr lang="en-US" sz="2500" b="1" dirty="0"/>
          </a:p>
        </p:txBody>
      </p:sp>
      <p:sp>
        <p:nvSpPr>
          <p:cNvPr id="8" name="Content Placeholder 2">
            <a:extLst>
              <a:ext uri="{FF2B5EF4-FFF2-40B4-BE49-F238E27FC236}">
                <a16:creationId xmlns:a16="http://schemas.microsoft.com/office/drawing/2014/main" id="{5F26F1D5-567C-4E35-B4DB-7C4A93164A8A}"/>
              </a:ext>
            </a:extLst>
          </p:cNvPr>
          <p:cNvSpPr txBox="1">
            <a:spLocks/>
          </p:cNvSpPr>
          <p:nvPr/>
        </p:nvSpPr>
        <p:spPr>
          <a:xfrm>
            <a:off x="0" y="1334704"/>
            <a:ext cx="11921924" cy="4525963"/>
          </a:xfrm>
          <a:prstGeom prst="rect">
            <a:avLst/>
          </a:prstGeom>
        </p:spPr>
        <p:txBody>
          <a:bodyPr>
            <a:normAutofit fontScale="25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0800" b="1" u="sng" dirty="0">
                <a:latin typeface="Zona Pro Bold" panose="02010803040002020004" pitchFamily="50" charset="0"/>
              </a:rPr>
              <a:t>High investments required</a:t>
            </a:r>
          </a:p>
          <a:p>
            <a:r>
              <a:rPr lang="en-US" sz="10800" b="1" dirty="0">
                <a:latin typeface="Zona Pro Bold" panose="02010803040002020004" pitchFamily="50" charset="0"/>
              </a:rPr>
              <a:t>High quality investments, full-year operation to </a:t>
            </a:r>
            <a:r>
              <a:rPr lang="en-US" sz="10800" b="1" dirty="0" err="1">
                <a:latin typeface="Zona Pro Bold" panose="02010803040002020004" pitchFamily="50" charset="0"/>
              </a:rPr>
              <a:t>deseasonalize</a:t>
            </a:r>
            <a:r>
              <a:rPr lang="en-US" sz="10800" b="1" dirty="0">
                <a:latin typeface="Zona Pro Bold" panose="02010803040002020004" pitchFamily="50" charset="0"/>
              </a:rPr>
              <a:t> tourism, require high investments. Only regions with access to capital and credit can afford these investments. To be able to renovate and expand is particularly challenging after a crisis, if a lot of cash has been burnt already.  </a:t>
            </a:r>
          </a:p>
          <a:p>
            <a:r>
              <a:rPr lang="en-US" sz="10800" b="1" dirty="0">
                <a:latin typeface="Zona Pro Bold" panose="02010803040002020004" pitchFamily="50" charset="0"/>
              </a:rPr>
              <a:t>(State) emergency financing provided if the funds are used to continue to invest.</a:t>
            </a:r>
          </a:p>
          <a:p>
            <a:r>
              <a:rPr lang="en-US" sz="10800" b="1" dirty="0">
                <a:latin typeface="Zona Pro Bold" panose="02010803040002020004" pitchFamily="50" charset="0"/>
              </a:rPr>
              <a:t>Also to increase the capacity to welcome more tourist numbers requires a lot of investments. </a:t>
            </a:r>
          </a:p>
          <a:p>
            <a:r>
              <a:rPr lang="en-US" sz="10800" b="1" dirty="0">
                <a:latin typeface="Zona Pro Bold" panose="02010803040002020004" pitchFamily="50" charset="0"/>
              </a:rPr>
              <a:t>Since the tourism and real estate market is segmented, the potential investors are motivated to invest as the money is poured into the region and the future revenues will be generated in the region (example: investment in </a:t>
            </a:r>
            <a:r>
              <a:rPr lang="en-US" sz="10800" b="1" dirty="0" err="1">
                <a:latin typeface="Zona Pro Bold" panose="02010803040002020004" pitchFamily="50" charset="0"/>
              </a:rPr>
              <a:t>cablecar</a:t>
            </a:r>
            <a:r>
              <a:rPr lang="en-US" sz="10800" b="1" dirty="0">
                <a:latin typeface="Zona Pro Bold" panose="02010803040002020004" pitchFamily="50" charset="0"/>
              </a:rPr>
              <a:t>, the investment/money stays in the regions, as a </a:t>
            </a:r>
            <a:r>
              <a:rPr lang="en-US" sz="10800" b="1" dirty="0" err="1">
                <a:latin typeface="Zona Pro Bold" panose="02010803040002020004" pitchFamily="50" charset="0"/>
              </a:rPr>
              <a:t>cablecar</a:t>
            </a:r>
            <a:r>
              <a:rPr lang="en-US" sz="10800" b="1" dirty="0">
                <a:latin typeface="Zona Pro Bold" panose="02010803040002020004" pitchFamily="50" charset="0"/>
              </a:rPr>
              <a:t> is immobile and cannot be carried to another region).</a:t>
            </a:r>
          </a:p>
          <a:p>
            <a:pPr marL="0" indent="0">
              <a:buNone/>
            </a:pPr>
            <a:r>
              <a:rPr lang="en-US" sz="4000" b="1" dirty="0"/>
              <a:t>  </a:t>
            </a:r>
            <a:endParaRPr lang="en-CH" sz="4000" dirty="0"/>
          </a:p>
        </p:txBody>
      </p:sp>
    </p:spTree>
    <p:extLst>
      <p:ext uri="{BB962C8B-B14F-4D97-AF65-F5344CB8AC3E}">
        <p14:creationId xmlns:p14="http://schemas.microsoft.com/office/powerpoint/2010/main" val="3888453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52</a:t>
            </a:fld>
            <a:endParaRPr lang="en-US" dirty="0"/>
          </a:p>
        </p:txBody>
      </p:sp>
      <p:sp>
        <p:nvSpPr>
          <p:cNvPr id="6" name="Title 1">
            <a:extLst>
              <a:ext uri="{FF2B5EF4-FFF2-40B4-BE49-F238E27FC236}">
                <a16:creationId xmlns:a16="http://schemas.microsoft.com/office/drawing/2014/main" id="{08E8F071-44F6-4BB5-AC3F-63192A02375E}"/>
              </a:ext>
            </a:extLst>
          </p:cNvPr>
          <p:cNvSpPr>
            <a:spLocks noGrp="1"/>
          </p:cNvSpPr>
          <p:nvPr>
            <p:ph type="title"/>
          </p:nvPr>
        </p:nvSpPr>
        <p:spPr>
          <a:xfrm>
            <a:off x="447163" y="847244"/>
            <a:ext cx="11948463" cy="939125"/>
          </a:xfrm>
        </p:spPr>
        <p:txBody>
          <a:bodyPr/>
          <a:lstStyle/>
          <a:p>
            <a:r>
              <a:rPr lang="de-CH" dirty="0"/>
              <a:t>TOURISM  PLANNING &amp; MARKET PRESENCE</a:t>
            </a:r>
            <a:endParaRPr lang="de-CH" sz="3000" dirty="0"/>
          </a:p>
        </p:txBody>
      </p:sp>
      <p:sp>
        <p:nvSpPr>
          <p:cNvPr id="8" name="Content Placeholder 2">
            <a:extLst>
              <a:ext uri="{FF2B5EF4-FFF2-40B4-BE49-F238E27FC236}">
                <a16:creationId xmlns:a16="http://schemas.microsoft.com/office/drawing/2014/main" id="{F1089B22-64DC-4E64-971E-4609FBB5CA75}"/>
              </a:ext>
            </a:extLst>
          </p:cNvPr>
          <p:cNvSpPr txBox="1">
            <a:spLocks/>
          </p:cNvSpPr>
          <p:nvPr/>
        </p:nvSpPr>
        <p:spPr>
          <a:xfrm>
            <a:off x="392848" y="1555333"/>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u="sng" dirty="0">
                <a:latin typeface="Zona Pro Bold" panose="02010803040002020004" pitchFamily="50" charset="0"/>
              </a:rPr>
              <a:t>Offer opportunities for regular practice of sports:</a:t>
            </a:r>
          </a:p>
          <a:p>
            <a:r>
              <a:rPr lang="en-US" sz="2400" b="1" dirty="0">
                <a:latin typeface="Zona Pro Bold" panose="02010803040002020004" pitchFamily="50" charset="0"/>
              </a:rPr>
              <a:t>Hotels to invest in health club/gyms</a:t>
            </a:r>
          </a:p>
          <a:p>
            <a:r>
              <a:rPr lang="en-US" sz="2400" b="1" dirty="0">
                <a:latin typeface="Zona Pro Bold" panose="02010803040002020004" pitchFamily="50" charset="0"/>
              </a:rPr>
              <a:t>Cities/regions/governments to encourage sports, athletic and leisure activities with dedicated facilities and programs </a:t>
            </a:r>
          </a:p>
        </p:txBody>
      </p:sp>
    </p:spTree>
    <p:extLst>
      <p:ext uri="{BB962C8B-B14F-4D97-AF65-F5344CB8AC3E}">
        <p14:creationId xmlns:p14="http://schemas.microsoft.com/office/powerpoint/2010/main" val="35184649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53</a:t>
            </a:fld>
            <a:endParaRPr lang="en-US" dirty="0"/>
          </a:p>
        </p:txBody>
      </p:sp>
      <p:sp>
        <p:nvSpPr>
          <p:cNvPr id="6" name="Rechteck 1">
            <a:extLst>
              <a:ext uri="{FF2B5EF4-FFF2-40B4-BE49-F238E27FC236}">
                <a16:creationId xmlns:a16="http://schemas.microsoft.com/office/drawing/2014/main" id="{7A05055E-18F1-48B0-A173-0F9A05A0E169}"/>
              </a:ext>
            </a:extLst>
          </p:cNvPr>
          <p:cNvSpPr/>
          <p:nvPr/>
        </p:nvSpPr>
        <p:spPr>
          <a:xfrm>
            <a:off x="77713" y="1515546"/>
            <a:ext cx="11844211" cy="861774"/>
          </a:xfrm>
          <a:prstGeom prst="rect">
            <a:avLst/>
          </a:prstGeom>
        </p:spPr>
        <p:txBody>
          <a:bodyPr wrap="square">
            <a:spAutoFit/>
          </a:bodyPr>
          <a:lstStyle/>
          <a:p>
            <a:endParaRPr lang="en-US" sz="2500" b="1" dirty="0"/>
          </a:p>
          <a:p>
            <a:endParaRPr lang="en-US" sz="2500" b="1" dirty="0"/>
          </a:p>
        </p:txBody>
      </p:sp>
      <p:sp>
        <p:nvSpPr>
          <p:cNvPr id="7" name="Title 1">
            <a:extLst>
              <a:ext uri="{FF2B5EF4-FFF2-40B4-BE49-F238E27FC236}">
                <a16:creationId xmlns:a16="http://schemas.microsoft.com/office/drawing/2014/main" id="{775EDB68-38C1-4061-99E7-D0734E3858E1}"/>
              </a:ext>
            </a:extLst>
          </p:cNvPr>
          <p:cNvSpPr>
            <a:spLocks noGrp="1"/>
          </p:cNvSpPr>
          <p:nvPr>
            <p:ph type="title"/>
          </p:nvPr>
        </p:nvSpPr>
        <p:spPr>
          <a:xfrm>
            <a:off x="392848" y="804820"/>
            <a:ext cx="11948463" cy="939125"/>
          </a:xfrm>
        </p:spPr>
        <p:txBody>
          <a:bodyPr/>
          <a:lstStyle/>
          <a:p>
            <a:r>
              <a:rPr lang="de-CH" dirty="0"/>
              <a:t>TOURISM PLANNING &amp; MARKET PRESENCE</a:t>
            </a:r>
            <a:endParaRPr lang="de-CH" sz="3000" dirty="0"/>
          </a:p>
        </p:txBody>
      </p:sp>
      <p:sp>
        <p:nvSpPr>
          <p:cNvPr id="8" name="Content Placeholder 2">
            <a:extLst>
              <a:ext uri="{FF2B5EF4-FFF2-40B4-BE49-F238E27FC236}">
                <a16:creationId xmlns:a16="http://schemas.microsoft.com/office/drawing/2014/main" id="{BA8782A2-F81E-4DA6-AEFB-04D5FDA14534}"/>
              </a:ext>
            </a:extLst>
          </p:cNvPr>
          <p:cNvSpPr txBox="1">
            <a:spLocks/>
          </p:cNvSpPr>
          <p:nvPr/>
        </p:nvSpPr>
        <p:spPr>
          <a:xfrm>
            <a:off x="192363" y="1378688"/>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u="sng" dirty="0">
                <a:latin typeface="Zona Pro Bold" panose="02010803040002020004" pitchFamily="50" charset="0"/>
              </a:rPr>
              <a:t>General Tourism Market Trends</a:t>
            </a:r>
          </a:p>
          <a:p>
            <a:r>
              <a:rPr lang="en-US" sz="2400" b="1" dirty="0">
                <a:latin typeface="Zona Pro Bold" panose="02010803040002020004" pitchFamily="50" charset="0"/>
              </a:rPr>
              <a:t>No region is growing faster than Asia-Pacific (45% of retail tourism worldwide)</a:t>
            </a:r>
          </a:p>
          <a:p>
            <a:r>
              <a:rPr lang="en-US" sz="2400" b="1" dirty="0">
                <a:latin typeface="Zona Pro Bold" panose="02010803040002020004" pitchFamily="50" charset="0"/>
              </a:rPr>
              <a:t>In Germany, demand growth driven by those above 55, and especially from those aged between 65-74. This means meeting the growing needs of longevity.</a:t>
            </a:r>
          </a:p>
          <a:p>
            <a:r>
              <a:rPr lang="en-US" sz="2400" b="1" dirty="0">
                <a:latin typeface="Zona Pro Bold" panose="02010803040002020004" pitchFamily="50" charset="0"/>
              </a:rPr>
              <a:t>Is the (global) middle class consumer strong enough to support tourism in the future?</a:t>
            </a:r>
          </a:p>
          <a:p>
            <a:r>
              <a:rPr lang="en-US" sz="2400" b="1" dirty="0">
                <a:latin typeface="Zona Pro Bold" panose="02010803040002020004" pitchFamily="50" charset="0"/>
              </a:rPr>
              <a:t>Positive positioning of the city. Cities have to be shaped emphatically, thematized and brought to the attention of the companies, inhabitants and visitors. </a:t>
            </a:r>
          </a:p>
          <a:p>
            <a:r>
              <a:rPr lang="en-US" sz="2400" b="1" dirty="0">
                <a:latin typeface="Zona Pro Bold" panose="02010803040002020004" pitchFamily="50" charset="0"/>
              </a:rPr>
              <a:t>The place as a product, as a service, as an image. </a:t>
            </a:r>
          </a:p>
          <a:p>
            <a:r>
              <a:rPr lang="en-US" sz="2400" b="1" dirty="0">
                <a:latin typeface="Zona Pro Bold" panose="02010803040002020004" pitchFamily="50" charset="0"/>
              </a:rPr>
              <a:t>Tourism strengthens a city. Tourism generates income that was not already in the local economy.</a:t>
            </a:r>
          </a:p>
          <a:p>
            <a:r>
              <a:rPr lang="en-US" sz="2400" b="1" dirty="0">
                <a:latin typeface="Zona Pro Bold" panose="02010803040002020004" pitchFamily="50" charset="0"/>
              </a:rPr>
              <a:t>The connectivity should be advanced. </a:t>
            </a:r>
          </a:p>
          <a:p>
            <a:r>
              <a:rPr lang="en-US" sz="2400" b="1" dirty="0">
                <a:latin typeface="Zona Pro Bold" panose="02010803040002020004" pitchFamily="50" charset="0"/>
              </a:rPr>
              <a:t>Improve international openness  </a:t>
            </a:r>
          </a:p>
          <a:p>
            <a:endParaRPr lang="en-US" sz="2400" b="1" dirty="0">
              <a:latin typeface="Zona Pro Bold" panose="02010803040002020004" pitchFamily="50" charset="0"/>
            </a:endParaRPr>
          </a:p>
        </p:txBody>
      </p:sp>
    </p:spTree>
    <p:extLst>
      <p:ext uri="{BB962C8B-B14F-4D97-AF65-F5344CB8AC3E}">
        <p14:creationId xmlns:p14="http://schemas.microsoft.com/office/powerpoint/2010/main" val="2220898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54</a:t>
            </a:fld>
            <a:endParaRPr lang="en-US" dirty="0"/>
          </a:p>
        </p:txBody>
      </p:sp>
      <p:sp>
        <p:nvSpPr>
          <p:cNvPr id="7" name="Content Placeholder 2">
            <a:extLst>
              <a:ext uri="{FF2B5EF4-FFF2-40B4-BE49-F238E27FC236}">
                <a16:creationId xmlns:a16="http://schemas.microsoft.com/office/drawing/2014/main" id="{8FED2B2F-1046-47F2-B6CF-6CB72BBD2273}"/>
              </a:ext>
            </a:extLst>
          </p:cNvPr>
          <p:cNvSpPr txBox="1">
            <a:spLocks/>
          </p:cNvSpPr>
          <p:nvPr/>
        </p:nvSpPr>
        <p:spPr>
          <a:xfrm>
            <a:off x="135038" y="1554181"/>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dirty="0">
                <a:latin typeface="Zona Pro Bold" panose="02010803040002020004" pitchFamily="50" charset="0"/>
              </a:rPr>
              <a:t>However, the situation is dangerous when the destination market is too successful. The place becomes overdependent on tourism and at the mercy of external economic and political forces (Example of COVID-19 Lockdown regulation). </a:t>
            </a:r>
          </a:p>
          <a:p>
            <a:r>
              <a:rPr lang="en-US" sz="2400" b="1" dirty="0">
                <a:latin typeface="Zona Pro Bold" panose="02010803040002020004" pitchFamily="50" charset="0"/>
              </a:rPr>
              <a:t>Tourism  should not be the only engine (component) of the economy. Example of countries which depend on tourism: Islands in the Caribbean (up to 95% of the population). In Greece, Portugal, Kenia, Sri Lanka, Thailand, the contribution of tourism to GDP exceed 25%.</a:t>
            </a:r>
          </a:p>
          <a:p>
            <a:r>
              <a:rPr lang="en-US" sz="2400" b="1" dirty="0">
                <a:latin typeface="Zona Pro Bold" panose="02010803040002020004" pitchFamily="50" charset="0"/>
              </a:rPr>
              <a:t>Generally it is not good to depend only on too few sectors: States along the Persian Gulf or the Red Sea depend heavily on oil and minerals. But also countries with big financial centers depending too much on banks and insurance companies can backfire during a financial crisis. The UK for example has had the focus to expand the financial sector (London) rather than to strengthen its industrial sector. </a:t>
            </a:r>
          </a:p>
        </p:txBody>
      </p:sp>
      <p:sp>
        <p:nvSpPr>
          <p:cNvPr id="8" name="Title 1">
            <a:extLst>
              <a:ext uri="{FF2B5EF4-FFF2-40B4-BE49-F238E27FC236}">
                <a16:creationId xmlns:a16="http://schemas.microsoft.com/office/drawing/2014/main" id="{0642BC7A-71FD-4D46-93BD-D17B120F17D4}"/>
              </a:ext>
            </a:extLst>
          </p:cNvPr>
          <p:cNvSpPr>
            <a:spLocks noGrp="1"/>
          </p:cNvSpPr>
          <p:nvPr>
            <p:ph type="title"/>
          </p:nvPr>
        </p:nvSpPr>
        <p:spPr>
          <a:xfrm>
            <a:off x="392848" y="804820"/>
            <a:ext cx="11948463" cy="939125"/>
          </a:xfrm>
        </p:spPr>
        <p:txBody>
          <a:bodyPr/>
          <a:lstStyle/>
          <a:p>
            <a:r>
              <a:rPr lang="de-CH" dirty="0"/>
              <a:t>TOURISM PLANNING &amp; MARKET PRESENCE</a:t>
            </a:r>
            <a:endParaRPr lang="de-CH" sz="3000" dirty="0"/>
          </a:p>
        </p:txBody>
      </p:sp>
    </p:spTree>
    <p:extLst>
      <p:ext uri="{BB962C8B-B14F-4D97-AF65-F5344CB8AC3E}">
        <p14:creationId xmlns:p14="http://schemas.microsoft.com/office/powerpoint/2010/main" val="5056859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55</a:t>
            </a:fld>
            <a:endParaRPr lang="en-US" dirty="0"/>
          </a:p>
        </p:txBody>
      </p:sp>
      <p:sp>
        <p:nvSpPr>
          <p:cNvPr id="6" name="Rechteck 1">
            <a:extLst>
              <a:ext uri="{FF2B5EF4-FFF2-40B4-BE49-F238E27FC236}">
                <a16:creationId xmlns:a16="http://schemas.microsoft.com/office/drawing/2014/main" id="{6A33FF08-9398-4F98-9695-D1E12D8F9E0F}"/>
              </a:ext>
            </a:extLst>
          </p:cNvPr>
          <p:cNvSpPr/>
          <p:nvPr/>
        </p:nvSpPr>
        <p:spPr>
          <a:xfrm>
            <a:off x="360263" y="1217083"/>
            <a:ext cx="9905999" cy="630942"/>
          </a:xfrm>
          <a:prstGeom prst="rect">
            <a:avLst/>
          </a:prstGeom>
        </p:spPr>
        <p:txBody>
          <a:bodyPr wrap="square">
            <a:spAutoFit/>
          </a:bodyPr>
          <a:lstStyle/>
          <a:p>
            <a:r>
              <a:rPr lang="en-US" sz="3500" b="1" dirty="0"/>
              <a:t> </a:t>
            </a:r>
          </a:p>
        </p:txBody>
      </p:sp>
      <p:sp>
        <p:nvSpPr>
          <p:cNvPr id="7" name="Title 1">
            <a:extLst>
              <a:ext uri="{FF2B5EF4-FFF2-40B4-BE49-F238E27FC236}">
                <a16:creationId xmlns:a16="http://schemas.microsoft.com/office/drawing/2014/main" id="{12B523EA-37CB-4812-95B1-6AFB4DE50AD4}"/>
              </a:ext>
            </a:extLst>
          </p:cNvPr>
          <p:cNvSpPr>
            <a:spLocks noGrp="1"/>
          </p:cNvSpPr>
          <p:nvPr>
            <p:ph type="title"/>
          </p:nvPr>
        </p:nvSpPr>
        <p:spPr>
          <a:xfrm>
            <a:off x="392848" y="804820"/>
            <a:ext cx="11948463" cy="939125"/>
          </a:xfrm>
        </p:spPr>
        <p:txBody>
          <a:bodyPr/>
          <a:lstStyle/>
          <a:p>
            <a:r>
              <a:rPr lang="de-CH" dirty="0"/>
              <a:t>TOURISM PLANNING &amp; </a:t>
            </a:r>
            <a:r>
              <a:rPr lang="de-CH"/>
              <a:t>MARKET PRESENCE</a:t>
            </a:r>
            <a:endParaRPr lang="de-CH" sz="3000" dirty="0"/>
          </a:p>
        </p:txBody>
      </p:sp>
      <p:sp>
        <p:nvSpPr>
          <p:cNvPr id="8" name="Content Placeholder 2">
            <a:extLst>
              <a:ext uri="{FF2B5EF4-FFF2-40B4-BE49-F238E27FC236}">
                <a16:creationId xmlns:a16="http://schemas.microsoft.com/office/drawing/2014/main" id="{142DA08F-63C2-497D-A3E0-CD26588F5BA9}"/>
              </a:ext>
            </a:extLst>
          </p:cNvPr>
          <p:cNvSpPr txBox="1">
            <a:spLocks/>
          </p:cNvSpPr>
          <p:nvPr/>
        </p:nvSpPr>
        <p:spPr>
          <a:xfrm>
            <a:off x="451972" y="1547153"/>
            <a:ext cx="11921924" cy="4525963"/>
          </a:xfrm>
          <a:prstGeom prst="rect">
            <a:avLst/>
          </a:prstGeom>
        </p:spPr>
        <p:txBody>
          <a:bodyPr>
            <a:no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u="sng" dirty="0"/>
              <a:t>Limiting Factors</a:t>
            </a:r>
          </a:p>
          <a:p>
            <a:r>
              <a:rPr lang="en-US" sz="2400" b="1" dirty="0"/>
              <a:t>Some countries are not able to diversify their industries, because of:</a:t>
            </a:r>
          </a:p>
          <a:p>
            <a:r>
              <a:rPr lang="en-US" sz="2400" b="1" dirty="0"/>
              <a:t>Technology gaps (including social media presence now required)</a:t>
            </a:r>
          </a:p>
          <a:p>
            <a:r>
              <a:rPr lang="en-US" sz="2400" b="1" dirty="0"/>
              <a:t>Lack of capital to do large capital expenditures </a:t>
            </a:r>
          </a:p>
          <a:p>
            <a:r>
              <a:rPr lang="en-US" sz="2400" b="1" dirty="0"/>
              <a:t>Lack of capacity in administrative and technical skills</a:t>
            </a:r>
            <a:r>
              <a:rPr lang="en-US" sz="2400" b="1" dirty="0">
                <a:latin typeface="Zona Pro Bold" panose="02010803040002020004" pitchFamily="50" charset="0"/>
              </a:rPr>
              <a:t>  </a:t>
            </a:r>
          </a:p>
        </p:txBody>
      </p:sp>
    </p:spTree>
    <p:extLst>
      <p:ext uri="{BB962C8B-B14F-4D97-AF65-F5344CB8AC3E}">
        <p14:creationId xmlns:p14="http://schemas.microsoft.com/office/powerpoint/2010/main" val="3275179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57314EBE-350C-4BA2-B147-AE7EF985CDE3}"/>
              </a:ext>
            </a:extLst>
          </p:cNvPr>
          <p:cNvSpPr>
            <a:spLocks noGrp="1"/>
          </p:cNvSpPr>
          <p:nvPr>
            <p:ph type="dt" sz="half" idx="10"/>
          </p:nvPr>
        </p:nvSpPr>
        <p:spPr>
          <a:xfrm>
            <a:off x="1626244" y="5291129"/>
            <a:ext cx="1269356" cy="365125"/>
          </a:xfrm>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39FA3A8D-4F4C-48E7-84A8-692CD93E7ED9}"/>
              </a:ext>
            </a:extLst>
          </p:cNvPr>
          <p:cNvSpPr>
            <a:spLocks noGrp="1"/>
          </p:cNvSpPr>
          <p:nvPr>
            <p:ph type="ftr" sz="quarter" idx="11"/>
          </p:nvPr>
        </p:nvSpPr>
        <p:spPr>
          <a:xfrm>
            <a:off x="3107802" y="5291129"/>
            <a:ext cx="6370899" cy="365125"/>
          </a:xfrm>
        </p:spPr>
        <p:txBody>
          <a:bodyPr/>
          <a:lstStyle/>
          <a:p>
            <a:r>
              <a:rPr lang="en-US" dirty="0"/>
              <a:t>Gianpiero Di Battista</a:t>
            </a:r>
          </a:p>
        </p:txBody>
      </p:sp>
      <p:sp>
        <p:nvSpPr>
          <p:cNvPr id="5" name="Foliennummernplatzhalter 4">
            <a:extLst>
              <a:ext uri="{FF2B5EF4-FFF2-40B4-BE49-F238E27FC236}">
                <a16:creationId xmlns:a16="http://schemas.microsoft.com/office/drawing/2014/main" id="{7644049E-3E6B-4BCD-A735-2D9A4DAF011D}"/>
              </a:ext>
            </a:extLst>
          </p:cNvPr>
          <p:cNvSpPr>
            <a:spLocks noGrp="1"/>
          </p:cNvSpPr>
          <p:nvPr>
            <p:ph type="sldNum" sz="quarter" idx="12"/>
          </p:nvPr>
        </p:nvSpPr>
        <p:spPr/>
        <p:txBody>
          <a:bodyPr/>
          <a:lstStyle/>
          <a:p>
            <a:fld id="{437794D7-DC86-9A4E-9C9F-0B324FE8876A}" type="slidenum">
              <a:rPr lang="en-US" smtClean="0"/>
              <a:pPr/>
              <a:t>56</a:t>
            </a:fld>
            <a:endParaRPr lang="en-US" dirty="0"/>
          </a:p>
        </p:txBody>
      </p:sp>
      <p:sp>
        <p:nvSpPr>
          <p:cNvPr id="7" name="Content Placeholder 2">
            <a:extLst>
              <a:ext uri="{FF2B5EF4-FFF2-40B4-BE49-F238E27FC236}">
                <a16:creationId xmlns:a16="http://schemas.microsoft.com/office/drawing/2014/main" id="{647230BD-C850-4EB7-B70A-F846B1CCFC08}"/>
              </a:ext>
            </a:extLst>
          </p:cNvPr>
          <p:cNvSpPr txBox="1">
            <a:spLocks/>
          </p:cNvSpPr>
          <p:nvPr/>
        </p:nvSpPr>
        <p:spPr>
          <a:xfrm>
            <a:off x="135038" y="1296038"/>
            <a:ext cx="11921924" cy="4525963"/>
          </a:xfrm>
          <a:prstGeom prst="rect">
            <a:avLst/>
          </a:prstGeom>
        </p:spPr>
        <p:txBody>
          <a:bodyPr>
            <a:norm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b="1" u="sng" dirty="0">
                <a:latin typeface="Zona Pro Bold" panose="02010803040002020004" pitchFamily="50" charset="0"/>
              </a:rPr>
              <a:t>Risk Management</a:t>
            </a:r>
          </a:p>
          <a:p>
            <a:r>
              <a:rPr lang="en-US" sz="2400" b="1" dirty="0">
                <a:latin typeface="Zona Pro Bold" panose="02010803040002020004" pitchFamily="50" charset="0"/>
              </a:rPr>
              <a:t>Flexible unemployment insurance as a crisis instrument, risk management tool during a crisis, like cash management. Fast and flexible adoption of short-work/furlough solutions. </a:t>
            </a:r>
          </a:p>
          <a:p>
            <a:pPr marL="0" indent="0">
              <a:buNone/>
            </a:pPr>
            <a:endParaRPr lang="en-US" sz="10000" b="1" dirty="0">
              <a:latin typeface="Zona Pro Bold" panose="02010803040002020004" pitchFamily="50" charset="0"/>
            </a:endParaRPr>
          </a:p>
          <a:p>
            <a:pPr marL="0" indent="0">
              <a:buNone/>
            </a:pPr>
            <a:endParaRPr lang="en-US" dirty="0"/>
          </a:p>
        </p:txBody>
      </p:sp>
      <p:sp>
        <p:nvSpPr>
          <p:cNvPr id="8" name="Freihandform: Form 7">
            <a:extLst>
              <a:ext uri="{FF2B5EF4-FFF2-40B4-BE49-F238E27FC236}">
                <a16:creationId xmlns:a16="http://schemas.microsoft.com/office/drawing/2014/main" id="{81CAED53-779A-4833-8F00-20E5B4184D44}"/>
              </a:ext>
            </a:extLst>
          </p:cNvPr>
          <p:cNvSpPr/>
          <p:nvPr/>
        </p:nvSpPr>
        <p:spPr>
          <a:xfrm>
            <a:off x="2410085" y="2834715"/>
            <a:ext cx="1614311" cy="914426"/>
          </a:xfrm>
          <a:custGeom>
            <a:avLst/>
            <a:gdLst>
              <a:gd name="connsiteX0" fmla="*/ 0 w 1614311"/>
              <a:gd name="connsiteY0" fmla="*/ 914426 h 914426"/>
              <a:gd name="connsiteX1" fmla="*/ 914400 w 1614311"/>
              <a:gd name="connsiteY1" fmla="*/ 26 h 914426"/>
              <a:gd name="connsiteX2" fmla="*/ 1614311 w 1614311"/>
              <a:gd name="connsiteY2" fmla="*/ 880559 h 914426"/>
              <a:gd name="connsiteX3" fmla="*/ 1614311 w 1614311"/>
              <a:gd name="connsiteY3" fmla="*/ 880559 h 914426"/>
              <a:gd name="connsiteX4" fmla="*/ 1591733 w 1614311"/>
              <a:gd name="connsiteY4" fmla="*/ 835404 h 91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4311" h="914426">
                <a:moveTo>
                  <a:pt x="0" y="914426"/>
                </a:moveTo>
                <a:cubicBezTo>
                  <a:pt x="322674" y="460048"/>
                  <a:pt x="645348" y="5670"/>
                  <a:pt x="914400" y="26"/>
                </a:cubicBezTo>
                <a:cubicBezTo>
                  <a:pt x="1183452" y="-5618"/>
                  <a:pt x="1614311" y="880559"/>
                  <a:pt x="1614311" y="880559"/>
                </a:cubicBezTo>
                <a:lnTo>
                  <a:pt x="1614311" y="880559"/>
                </a:lnTo>
                <a:lnTo>
                  <a:pt x="1591733" y="83540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Geschweifte Klammer rechts 8">
            <a:extLst>
              <a:ext uri="{FF2B5EF4-FFF2-40B4-BE49-F238E27FC236}">
                <a16:creationId xmlns:a16="http://schemas.microsoft.com/office/drawing/2014/main" id="{A63BC3B7-DA62-463A-A334-234F34119218}"/>
              </a:ext>
            </a:extLst>
          </p:cNvPr>
          <p:cNvSpPr/>
          <p:nvPr/>
        </p:nvSpPr>
        <p:spPr>
          <a:xfrm rot="5400000">
            <a:off x="3036617" y="3602386"/>
            <a:ext cx="361244" cy="6547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0" name="Textfeld 9">
            <a:extLst>
              <a:ext uri="{FF2B5EF4-FFF2-40B4-BE49-F238E27FC236}">
                <a16:creationId xmlns:a16="http://schemas.microsoft.com/office/drawing/2014/main" id="{1C23994E-B9FA-4983-812D-CA7D6FD9A9BE}"/>
              </a:ext>
            </a:extLst>
          </p:cNvPr>
          <p:cNvSpPr txBox="1"/>
          <p:nvPr/>
        </p:nvSpPr>
        <p:spPr>
          <a:xfrm>
            <a:off x="2081995" y="4425732"/>
            <a:ext cx="2181623" cy="1246495"/>
          </a:xfrm>
          <a:prstGeom prst="rect">
            <a:avLst/>
          </a:prstGeom>
          <a:noFill/>
        </p:spPr>
        <p:txBody>
          <a:bodyPr wrap="none" rtlCol="0">
            <a:spAutoFit/>
          </a:bodyPr>
          <a:lstStyle/>
          <a:p>
            <a:pPr algn="ctr"/>
            <a:r>
              <a:rPr lang="de-CH" sz="1500" dirty="0"/>
              <a:t>Normal </a:t>
            </a:r>
          </a:p>
          <a:p>
            <a:pPr algn="ctr"/>
            <a:r>
              <a:rPr lang="de-CH" sz="1500" dirty="0"/>
              <a:t>Risk</a:t>
            </a:r>
          </a:p>
          <a:p>
            <a:pPr algn="ctr"/>
            <a:r>
              <a:rPr lang="de-CH" sz="1500" dirty="0" err="1"/>
              <a:t>Prevention</a:t>
            </a:r>
            <a:endParaRPr lang="de-CH" sz="1500" dirty="0"/>
          </a:p>
          <a:p>
            <a:pPr algn="ctr"/>
            <a:r>
              <a:rPr lang="de-CH" sz="1500" dirty="0" err="1"/>
              <a:t>deals</a:t>
            </a:r>
            <a:r>
              <a:rPr lang="de-CH" sz="1500" dirty="0"/>
              <a:t> </a:t>
            </a:r>
            <a:r>
              <a:rPr lang="de-CH" sz="1500" dirty="0" err="1"/>
              <a:t>with</a:t>
            </a:r>
            <a:r>
              <a:rPr lang="de-CH" sz="1500" dirty="0"/>
              <a:t> </a:t>
            </a:r>
          </a:p>
          <a:p>
            <a:pPr algn="ctr"/>
            <a:r>
              <a:rPr lang="de-CH" sz="1500" dirty="0" err="1"/>
              <a:t>usual</a:t>
            </a:r>
            <a:r>
              <a:rPr lang="de-CH" sz="1500" dirty="0"/>
              <a:t> </a:t>
            </a:r>
            <a:r>
              <a:rPr lang="de-CH" sz="1500" dirty="0" err="1"/>
              <a:t>cases</a:t>
            </a:r>
            <a:r>
              <a:rPr lang="de-CH" sz="1500" dirty="0"/>
              <a:t> (</a:t>
            </a:r>
            <a:r>
              <a:rPr lang="de-CH" sz="1500" dirty="0" err="1"/>
              <a:t>white</a:t>
            </a:r>
            <a:r>
              <a:rPr lang="de-CH" sz="1500" dirty="0"/>
              <a:t> </a:t>
            </a:r>
            <a:r>
              <a:rPr lang="de-CH" sz="1500" dirty="0" err="1"/>
              <a:t>swans</a:t>
            </a:r>
            <a:r>
              <a:rPr lang="de-CH" sz="1500" dirty="0"/>
              <a:t>)</a:t>
            </a:r>
          </a:p>
        </p:txBody>
      </p:sp>
      <p:sp>
        <p:nvSpPr>
          <p:cNvPr id="11" name="Freihandform: Form 10">
            <a:extLst>
              <a:ext uri="{FF2B5EF4-FFF2-40B4-BE49-F238E27FC236}">
                <a16:creationId xmlns:a16="http://schemas.microsoft.com/office/drawing/2014/main" id="{6DE161C5-B5EA-4909-8ED2-A88A56230B35}"/>
              </a:ext>
            </a:extLst>
          </p:cNvPr>
          <p:cNvSpPr/>
          <p:nvPr/>
        </p:nvSpPr>
        <p:spPr>
          <a:xfrm>
            <a:off x="7123289" y="3036988"/>
            <a:ext cx="1614311" cy="914426"/>
          </a:xfrm>
          <a:custGeom>
            <a:avLst/>
            <a:gdLst>
              <a:gd name="connsiteX0" fmla="*/ 0 w 1614311"/>
              <a:gd name="connsiteY0" fmla="*/ 914426 h 914426"/>
              <a:gd name="connsiteX1" fmla="*/ 914400 w 1614311"/>
              <a:gd name="connsiteY1" fmla="*/ 26 h 914426"/>
              <a:gd name="connsiteX2" fmla="*/ 1614311 w 1614311"/>
              <a:gd name="connsiteY2" fmla="*/ 880559 h 914426"/>
              <a:gd name="connsiteX3" fmla="*/ 1614311 w 1614311"/>
              <a:gd name="connsiteY3" fmla="*/ 880559 h 914426"/>
              <a:gd name="connsiteX4" fmla="*/ 1591733 w 1614311"/>
              <a:gd name="connsiteY4" fmla="*/ 835404 h 91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4311" h="914426">
                <a:moveTo>
                  <a:pt x="0" y="914426"/>
                </a:moveTo>
                <a:cubicBezTo>
                  <a:pt x="322674" y="460048"/>
                  <a:pt x="645348" y="5670"/>
                  <a:pt x="914400" y="26"/>
                </a:cubicBezTo>
                <a:cubicBezTo>
                  <a:pt x="1183452" y="-5618"/>
                  <a:pt x="1614311" y="880559"/>
                  <a:pt x="1614311" y="880559"/>
                </a:cubicBezTo>
                <a:lnTo>
                  <a:pt x="1614311" y="880559"/>
                </a:lnTo>
                <a:lnTo>
                  <a:pt x="1591733" y="83540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Geschweifte Klammer rechts 11">
            <a:extLst>
              <a:ext uri="{FF2B5EF4-FFF2-40B4-BE49-F238E27FC236}">
                <a16:creationId xmlns:a16="http://schemas.microsoft.com/office/drawing/2014/main" id="{29467293-7850-4647-A09B-D94BF5B34817}"/>
              </a:ext>
            </a:extLst>
          </p:cNvPr>
          <p:cNvSpPr/>
          <p:nvPr/>
        </p:nvSpPr>
        <p:spPr>
          <a:xfrm rot="5400000">
            <a:off x="6955844" y="3903548"/>
            <a:ext cx="365124" cy="5059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3" name="Textfeld 12">
            <a:extLst>
              <a:ext uri="{FF2B5EF4-FFF2-40B4-BE49-F238E27FC236}">
                <a16:creationId xmlns:a16="http://schemas.microsoft.com/office/drawing/2014/main" id="{2B640B0B-2CE1-44E5-9CF0-077C58F27271}"/>
              </a:ext>
            </a:extLst>
          </p:cNvPr>
          <p:cNvSpPr txBox="1"/>
          <p:nvPr/>
        </p:nvSpPr>
        <p:spPr>
          <a:xfrm>
            <a:off x="6203025" y="4301239"/>
            <a:ext cx="1870769" cy="1477328"/>
          </a:xfrm>
          <a:prstGeom prst="rect">
            <a:avLst/>
          </a:prstGeom>
          <a:noFill/>
        </p:spPr>
        <p:txBody>
          <a:bodyPr wrap="none" rtlCol="0">
            <a:spAutoFit/>
          </a:bodyPr>
          <a:lstStyle/>
          <a:p>
            <a:pPr algn="ctr"/>
            <a:r>
              <a:rPr lang="de-CH" sz="1500" dirty="0"/>
              <a:t>Risk</a:t>
            </a:r>
          </a:p>
          <a:p>
            <a:pPr algn="ctr"/>
            <a:r>
              <a:rPr lang="de-CH" sz="1500" dirty="0" err="1"/>
              <a:t>Prevention</a:t>
            </a:r>
            <a:endParaRPr lang="de-CH" sz="1500" dirty="0"/>
          </a:p>
          <a:p>
            <a:pPr algn="ctr"/>
            <a:r>
              <a:rPr lang="de-CH" sz="1500" dirty="0" err="1"/>
              <a:t>should</a:t>
            </a:r>
            <a:r>
              <a:rPr lang="de-CH" sz="1500" dirty="0"/>
              <a:t> also </a:t>
            </a:r>
            <a:r>
              <a:rPr lang="de-CH" sz="1500" dirty="0" err="1"/>
              <a:t>focus</a:t>
            </a:r>
            <a:endParaRPr lang="de-CH" sz="1500" dirty="0"/>
          </a:p>
          <a:p>
            <a:pPr algn="ctr"/>
            <a:r>
              <a:rPr lang="de-CH" sz="1500" dirty="0"/>
              <a:t>on </a:t>
            </a:r>
            <a:r>
              <a:rPr lang="de-CH" sz="1500" dirty="0" err="1"/>
              <a:t>the</a:t>
            </a:r>
            <a:r>
              <a:rPr lang="de-CH" sz="1500" dirty="0"/>
              <a:t> extreme </a:t>
            </a:r>
            <a:r>
              <a:rPr lang="de-CH" sz="1500" dirty="0" err="1"/>
              <a:t>risks</a:t>
            </a:r>
            <a:r>
              <a:rPr lang="de-CH" sz="1500" dirty="0"/>
              <a:t>, </a:t>
            </a:r>
          </a:p>
          <a:p>
            <a:pPr algn="ctr"/>
            <a:r>
              <a:rPr lang="de-CH" sz="1500" dirty="0" err="1"/>
              <a:t>tail</a:t>
            </a:r>
            <a:r>
              <a:rPr lang="de-CH" sz="1500" dirty="0"/>
              <a:t> </a:t>
            </a:r>
            <a:r>
              <a:rPr lang="de-CH" sz="1500" dirty="0" err="1"/>
              <a:t>risk</a:t>
            </a:r>
            <a:r>
              <a:rPr lang="de-CH" sz="1500" dirty="0"/>
              <a:t> </a:t>
            </a:r>
            <a:r>
              <a:rPr lang="de-CH" sz="1500" dirty="0" err="1"/>
              <a:t>event</a:t>
            </a:r>
            <a:r>
              <a:rPr lang="de-CH" sz="1500" dirty="0"/>
              <a:t> like</a:t>
            </a:r>
          </a:p>
          <a:p>
            <a:pPr algn="ctr"/>
            <a:r>
              <a:rPr lang="de-CH" sz="1500" dirty="0"/>
              <a:t>a </a:t>
            </a:r>
            <a:r>
              <a:rPr lang="de-CH" sz="1500" dirty="0" err="1"/>
              <a:t>black</a:t>
            </a:r>
            <a:r>
              <a:rPr lang="de-CH" sz="1500" dirty="0"/>
              <a:t> </a:t>
            </a:r>
            <a:r>
              <a:rPr lang="de-CH" sz="1500" dirty="0" err="1"/>
              <a:t>swan</a:t>
            </a:r>
            <a:endParaRPr lang="de-CH" sz="1500" dirty="0"/>
          </a:p>
        </p:txBody>
      </p:sp>
      <p:pic>
        <p:nvPicPr>
          <p:cNvPr id="14" name="Picture 4" descr="Viele Schwäne... Foto &amp; Bild | tiere, wildlife, natur Bilder auf ...">
            <a:extLst>
              <a:ext uri="{FF2B5EF4-FFF2-40B4-BE49-F238E27FC236}">
                <a16:creationId xmlns:a16="http://schemas.microsoft.com/office/drawing/2014/main" id="{F150FEA4-9C41-4053-9F40-FF89345BF3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214" b="9747"/>
          <a:stretch/>
        </p:blipFill>
        <p:spPr bwMode="auto">
          <a:xfrm>
            <a:off x="2771240" y="3150061"/>
            <a:ext cx="891997" cy="960325"/>
          </a:xfrm>
          <a:prstGeom prst="rect">
            <a:avLst/>
          </a:prstGeom>
          <a:noFill/>
          <a:extLst>
            <a:ext uri="{909E8E84-426E-40DD-AFC4-6F175D3DCCD1}">
              <a14:hiddenFill xmlns:a14="http://schemas.microsoft.com/office/drawing/2010/main">
                <a:solidFill>
                  <a:srgbClr val="FFFFFF"/>
                </a:solidFill>
              </a14:hiddenFill>
            </a:ext>
          </a:extLst>
        </p:spPr>
      </p:pic>
      <p:sp>
        <p:nvSpPr>
          <p:cNvPr id="15" name="Geschweifte Klammer rechts 14">
            <a:extLst>
              <a:ext uri="{FF2B5EF4-FFF2-40B4-BE49-F238E27FC236}">
                <a16:creationId xmlns:a16="http://schemas.microsoft.com/office/drawing/2014/main" id="{DEC27737-488C-41CA-B0ED-5C3A9A8BA04D}"/>
              </a:ext>
            </a:extLst>
          </p:cNvPr>
          <p:cNvSpPr/>
          <p:nvPr/>
        </p:nvSpPr>
        <p:spPr>
          <a:xfrm rot="5400000">
            <a:off x="2990244" y="3864647"/>
            <a:ext cx="365124" cy="803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pic>
        <p:nvPicPr>
          <p:cNvPr id="16" name="Picture 6" descr="Have you spotted the rare Australian black swan in the Cleddau ...">
            <a:extLst>
              <a:ext uri="{FF2B5EF4-FFF2-40B4-BE49-F238E27FC236}">
                <a16:creationId xmlns:a16="http://schemas.microsoft.com/office/drawing/2014/main" id="{F28DD0CF-471E-4824-B22D-05A65182B1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9340" y="3290925"/>
            <a:ext cx="808661" cy="57761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Gerade Verbindung mit Pfeil 17">
            <a:extLst>
              <a:ext uri="{FF2B5EF4-FFF2-40B4-BE49-F238E27FC236}">
                <a16:creationId xmlns:a16="http://schemas.microsoft.com/office/drawing/2014/main" id="{5257C733-9378-4608-B4A8-F4C8CF53393C}"/>
              </a:ext>
            </a:extLst>
          </p:cNvPr>
          <p:cNvCxnSpPr>
            <a:cxnSpLocks/>
          </p:cNvCxnSpPr>
          <p:nvPr/>
        </p:nvCxnSpPr>
        <p:spPr>
          <a:xfrm>
            <a:off x="5681984" y="3029331"/>
            <a:ext cx="822960" cy="55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107A5F97-959B-4AC5-8DF9-B02BD407138C}"/>
              </a:ext>
            </a:extLst>
          </p:cNvPr>
          <p:cNvSpPr txBox="1"/>
          <p:nvPr/>
        </p:nvSpPr>
        <p:spPr>
          <a:xfrm>
            <a:off x="4405191" y="2573544"/>
            <a:ext cx="2012026" cy="784830"/>
          </a:xfrm>
          <a:prstGeom prst="rect">
            <a:avLst/>
          </a:prstGeom>
          <a:noFill/>
        </p:spPr>
        <p:txBody>
          <a:bodyPr wrap="none" rtlCol="0">
            <a:spAutoFit/>
          </a:bodyPr>
          <a:lstStyle/>
          <a:p>
            <a:pPr algn="ctr"/>
            <a:r>
              <a:rPr lang="de-CH" sz="1500" dirty="0"/>
              <a:t>Risk Management</a:t>
            </a:r>
          </a:p>
          <a:p>
            <a:pPr algn="ctr"/>
            <a:r>
              <a:rPr lang="de-CH" sz="1500" dirty="0" err="1"/>
              <a:t>during</a:t>
            </a:r>
            <a:r>
              <a:rPr lang="de-CH" sz="1500" dirty="0"/>
              <a:t> extreme </a:t>
            </a:r>
            <a:r>
              <a:rPr lang="de-CH" sz="1500" dirty="0" err="1"/>
              <a:t>phases</a:t>
            </a:r>
            <a:r>
              <a:rPr lang="de-CH" sz="1500" dirty="0"/>
              <a:t> </a:t>
            </a:r>
          </a:p>
          <a:p>
            <a:pPr algn="ctr"/>
            <a:endParaRPr lang="de-CH" sz="1500" dirty="0"/>
          </a:p>
        </p:txBody>
      </p:sp>
      <p:sp>
        <p:nvSpPr>
          <p:cNvPr id="19" name="Titel 1">
            <a:extLst>
              <a:ext uri="{FF2B5EF4-FFF2-40B4-BE49-F238E27FC236}">
                <a16:creationId xmlns:a16="http://schemas.microsoft.com/office/drawing/2014/main" id="{29099212-725B-4CDB-A79C-7E14906BB03F}"/>
              </a:ext>
            </a:extLst>
          </p:cNvPr>
          <p:cNvSpPr txBox="1">
            <a:spLocks/>
          </p:cNvSpPr>
          <p:nvPr/>
        </p:nvSpPr>
        <p:spPr>
          <a:xfrm>
            <a:off x="3107802" y="563227"/>
            <a:ext cx="10238174" cy="1257300"/>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de-CH" sz="3500" dirty="0"/>
              <a:t>TOURISM PLANNING &amp; MARKET PRESENCE</a:t>
            </a:r>
          </a:p>
          <a:p>
            <a:endParaRPr lang="en-CH" sz="3500" dirty="0"/>
          </a:p>
        </p:txBody>
      </p:sp>
    </p:spTree>
    <p:extLst>
      <p:ext uri="{BB962C8B-B14F-4D97-AF65-F5344CB8AC3E}">
        <p14:creationId xmlns:p14="http://schemas.microsoft.com/office/powerpoint/2010/main" val="378879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p:cNvSpPr>
            <a:spLocks noGrp="1"/>
          </p:cNvSpPr>
          <p:nvPr>
            <p:ph type="ftr" sz="quarter" idx="11"/>
          </p:nvPr>
        </p:nvSpPr>
        <p:spPr/>
        <p:txBody>
          <a:bodyPr/>
          <a:lstStyle/>
          <a:p>
            <a:r>
              <a:rPr lang="en-US" dirty="0" err="1"/>
              <a:t>Gianpiero</a:t>
            </a:r>
            <a:r>
              <a:rPr lang="en-US" dirty="0"/>
              <a:t> Di Battista</a:t>
            </a:r>
          </a:p>
        </p:txBody>
      </p:sp>
      <p:sp>
        <p:nvSpPr>
          <p:cNvPr id="5" name="Slide Number Placeholder 4"/>
          <p:cNvSpPr>
            <a:spLocks noGrp="1"/>
          </p:cNvSpPr>
          <p:nvPr>
            <p:ph type="sldNum" sz="quarter" idx="12"/>
          </p:nvPr>
        </p:nvSpPr>
        <p:spPr/>
        <p:txBody>
          <a:bodyPr/>
          <a:lstStyle/>
          <a:p>
            <a:fld id="{437794D7-DC86-9A4E-9C9F-0B324FE8876A}" type="slidenum">
              <a:rPr lang="en-US" smtClean="0"/>
              <a:pPr/>
              <a:t>6</a:t>
            </a:fld>
            <a:endParaRPr lang="en-US" dirty="0"/>
          </a:p>
        </p:txBody>
      </p:sp>
      <p:sp>
        <p:nvSpPr>
          <p:cNvPr id="8" name="Content Placeholder 2">
            <a:extLst>
              <a:ext uri="{FF2B5EF4-FFF2-40B4-BE49-F238E27FC236}">
                <a16:creationId xmlns:a16="http://schemas.microsoft.com/office/drawing/2014/main" id="{DC07D424-F9BC-4835-8CFD-98F49E17F703}"/>
              </a:ext>
            </a:extLst>
          </p:cNvPr>
          <p:cNvSpPr txBox="1">
            <a:spLocks/>
          </p:cNvSpPr>
          <p:nvPr/>
        </p:nvSpPr>
        <p:spPr>
          <a:xfrm>
            <a:off x="254644" y="941250"/>
            <a:ext cx="8922058" cy="4525963"/>
          </a:xfrm>
          <a:prstGeom prst="rect">
            <a:avLst/>
          </a:prstGeom>
        </p:spPr>
        <p:txBody>
          <a:bodyPr>
            <a:norm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9600" b="1" dirty="0"/>
          </a:p>
        </p:txBody>
      </p:sp>
      <p:sp>
        <p:nvSpPr>
          <p:cNvPr id="9" name="Content Placeholder 2">
            <a:extLst>
              <a:ext uri="{FF2B5EF4-FFF2-40B4-BE49-F238E27FC236}">
                <a16:creationId xmlns:a16="http://schemas.microsoft.com/office/drawing/2014/main" id="{986AD253-B716-4DAB-A1D8-CAC2FDA7A8F7}"/>
              </a:ext>
            </a:extLst>
          </p:cNvPr>
          <p:cNvSpPr txBox="1">
            <a:spLocks/>
          </p:cNvSpPr>
          <p:nvPr/>
        </p:nvSpPr>
        <p:spPr>
          <a:xfrm>
            <a:off x="135038" y="827927"/>
            <a:ext cx="11921924" cy="4514067"/>
          </a:xfrm>
          <a:prstGeom prst="rect">
            <a:avLst/>
          </a:prstGeom>
        </p:spPr>
        <p:txBody>
          <a:bodyPr>
            <a:normAutofit fontScale="25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0000" b="1" u="sng" dirty="0">
                <a:latin typeface="Zona Pro Bold" panose="02010803040002020004" pitchFamily="50" charset="0"/>
              </a:rPr>
              <a:t>Post-SARS-CoV2/COVID-19-Focus on Domestic Travelers</a:t>
            </a:r>
          </a:p>
          <a:p>
            <a:r>
              <a:rPr lang="en-US" sz="9600" b="1" dirty="0">
                <a:latin typeface="Zona Pro Bold" panose="02010803040002020004" pitchFamily="50" charset="0"/>
              </a:rPr>
              <a:t>Generally, tourism is important for a nation as it is </a:t>
            </a:r>
            <a:r>
              <a:rPr lang="en-US" sz="9600" b="1" dirty="0" err="1">
                <a:latin typeface="Zona Pro Bold" panose="02010803040002020004" pitchFamily="50" charset="0"/>
              </a:rPr>
              <a:t>labour-intensive</a:t>
            </a:r>
            <a:r>
              <a:rPr lang="en-US" sz="9600" b="1" dirty="0">
                <a:latin typeface="Zona Pro Bold" panose="02010803040002020004" pitchFamily="50" charset="0"/>
              </a:rPr>
              <a:t> and promotes entrepreneurship, both factors that help the working class, that might otherwise remain with no job. The aim is to publicize tourism and develop strong tourism suppliers. In some regions a hotel or a cable car is a basic infrastructure like drinking water. The state has to provide this minimal public service by keeping this one hotel/</a:t>
            </a:r>
            <a:r>
              <a:rPr lang="en-US" sz="9600" b="1" dirty="0" err="1">
                <a:latin typeface="Zona Pro Bold" panose="02010803040002020004" pitchFamily="50" charset="0"/>
              </a:rPr>
              <a:t>cablecar</a:t>
            </a:r>
            <a:r>
              <a:rPr lang="en-US" sz="9600" b="1" dirty="0">
                <a:latin typeface="Zona Pro Bold" panose="02010803040002020004" pitchFamily="50" charset="0"/>
              </a:rPr>
              <a:t> open.</a:t>
            </a:r>
          </a:p>
          <a:p>
            <a:r>
              <a:rPr lang="en-US" sz="10000" b="1" dirty="0">
                <a:latin typeface="Zona Pro Bold" panose="02010803040002020004" pitchFamily="50" charset="0"/>
              </a:rPr>
              <a:t>During an economic crisis the close, local, and national travelers have to be stimulated to visit the own county. The domestic market is often the life insurance or the savings account of many businesses.  </a:t>
            </a:r>
          </a:p>
          <a:p>
            <a:r>
              <a:rPr lang="en-US" sz="10000" b="1" dirty="0">
                <a:latin typeface="Zona Pro Bold" panose="02010803040002020004" pitchFamily="50" charset="0"/>
              </a:rPr>
              <a:t>Offer menus or room nights at a 10% discount to do a good restart. Offer voucher-cards with discounts allowing to obtain money earlier, which is good for the liquidity. </a:t>
            </a:r>
          </a:p>
          <a:p>
            <a:r>
              <a:rPr lang="en-US" sz="10000" b="1" dirty="0">
                <a:latin typeface="Zona Pro Bold" panose="02010803040002020004" pitchFamily="50" charset="0"/>
              </a:rPr>
              <a:t>Lower transportation costs for the tourists (lower train and plane ticket prices)</a:t>
            </a:r>
          </a:p>
          <a:p>
            <a:r>
              <a:rPr lang="en-US" sz="10000" b="1" dirty="0">
                <a:latin typeface="Zona Pro Bold" panose="02010803040002020004" pitchFamily="50" charset="0"/>
              </a:rPr>
              <a:t>Many domestic travelers avoid the risk of a second lockdown (and quarantine) abroad and prefer to make a vacation in the own country. Offer domestic travelers a “2</a:t>
            </a:r>
            <a:r>
              <a:rPr lang="en-US" sz="10000" b="1" baseline="30000" dirty="0">
                <a:latin typeface="Zona Pro Bold" panose="02010803040002020004" pitchFamily="50" charset="0"/>
              </a:rPr>
              <a:t>nd</a:t>
            </a:r>
            <a:r>
              <a:rPr lang="en-US" sz="10000" b="1" dirty="0">
                <a:latin typeface="Zona Pro Bold" panose="02010803040002020004" pitchFamily="50" charset="0"/>
              </a:rPr>
              <a:t> lockdown protection”-as well. Automatic refund or voucher for the coming year, should trips be cancelled due to the return to high SARS-CoV-2 infection rates and lockdown.</a:t>
            </a:r>
          </a:p>
        </p:txBody>
      </p:sp>
      <p:sp>
        <p:nvSpPr>
          <p:cNvPr id="10" name="Titel 1">
            <a:extLst>
              <a:ext uri="{FF2B5EF4-FFF2-40B4-BE49-F238E27FC236}">
                <a16:creationId xmlns:a16="http://schemas.microsoft.com/office/drawing/2014/main" id="{56D555B4-0FAF-49BF-B6EF-CC5714329426}"/>
              </a:ext>
            </a:extLst>
          </p:cNvPr>
          <p:cNvSpPr>
            <a:spLocks noGrp="1"/>
          </p:cNvSpPr>
          <p:nvPr>
            <p:ph type="title"/>
          </p:nvPr>
        </p:nvSpPr>
        <p:spPr>
          <a:xfrm>
            <a:off x="3385496" y="333652"/>
            <a:ext cx="10238174" cy="1257300"/>
          </a:xfrm>
        </p:spPr>
        <p:txBody>
          <a:bodyPr/>
          <a:lstStyle/>
          <a:p>
            <a:r>
              <a:rPr lang="de-CH" sz="3500" dirty="0"/>
              <a:t>TOURISM PLANNING &amp; MARKET PRESENCE</a:t>
            </a:r>
            <a:br>
              <a:rPr lang="de-CH" sz="3500" dirty="0"/>
            </a:br>
            <a:endParaRPr lang="en-CH" sz="3500" dirty="0"/>
          </a:p>
        </p:txBody>
      </p:sp>
    </p:spTree>
    <p:extLst>
      <p:ext uri="{BB962C8B-B14F-4D97-AF65-F5344CB8AC3E}">
        <p14:creationId xmlns:p14="http://schemas.microsoft.com/office/powerpoint/2010/main" val="405206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C24FD-7149-4930-9D4D-43CE1926BA8B}"/>
              </a:ext>
            </a:extLst>
          </p:cNvPr>
          <p:cNvSpPr>
            <a:spLocks noGrp="1"/>
          </p:cNvSpPr>
          <p:nvPr>
            <p:ph type="title"/>
          </p:nvPr>
        </p:nvSpPr>
        <p:spPr>
          <a:xfrm>
            <a:off x="3073092" y="428141"/>
            <a:ext cx="10515600" cy="1257300"/>
          </a:xfrm>
        </p:spPr>
        <p:txBody>
          <a:bodyPr/>
          <a:lstStyle/>
          <a:p>
            <a:r>
              <a:rPr lang="de-CH" sz="3800" dirty="0"/>
              <a:t>TOURISM PLANNING &amp; MARKET PRESENCE</a:t>
            </a:r>
          </a:p>
        </p:txBody>
      </p:sp>
      <p:sp>
        <p:nvSpPr>
          <p:cNvPr id="3" name="Datumsplatzhalter 2">
            <a:extLst>
              <a:ext uri="{FF2B5EF4-FFF2-40B4-BE49-F238E27FC236}">
                <a16:creationId xmlns:a16="http://schemas.microsoft.com/office/drawing/2014/main" id="{0DCD2302-5F8C-4362-A96F-4C44F1F062C7}"/>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ußzeilenplatzhalter 3">
            <a:extLst>
              <a:ext uri="{FF2B5EF4-FFF2-40B4-BE49-F238E27FC236}">
                <a16:creationId xmlns:a16="http://schemas.microsoft.com/office/drawing/2014/main" id="{44296ABA-5808-45AB-BDF9-4B0C1156D143}"/>
              </a:ext>
            </a:extLst>
          </p:cNvPr>
          <p:cNvSpPr>
            <a:spLocks noGrp="1"/>
          </p:cNvSpPr>
          <p:nvPr>
            <p:ph type="ftr" sz="quarter" idx="11"/>
          </p:nvPr>
        </p:nvSpPr>
        <p:spPr/>
        <p:txBody>
          <a:bodyPr/>
          <a:lstStyle/>
          <a:p>
            <a:r>
              <a:rPr lang="en-US" dirty="0"/>
              <a:t>Gianpiero Di Battista</a:t>
            </a:r>
          </a:p>
        </p:txBody>
      </p:sp>
      <p:sp>
        <p:nvSpPr>
          <p:cNvPr id="5" name="Foliennummernplatzhalter 4">
            <a:extLst>
              <a:ext uri="{FF2B5EF4-FFF2-40B4-BE49-F238E27FC236}">
                <a16:creationId xmlns:a16="http://schemas.microsoft.com/office/drawing/2014/main" id="{3FE0945C-AB68-4A28-9166-041018231669}"/>
              </a:ext>
            </a:extLst>
          </p:cNvPr>
          <p:cNvSpPr>
            <a:spLocks noGrp="1"/>
          </p:cNvSpPr>
          <p:nvPr>
            <p:ph type="sldNum" sz="quarter" idx="12"/>
          </p:nvPr>
        </p:nvSpPr>
        <p:spPr/>
        <p:txBody>
          <a:bodyPr/>
          <a:lstStyle/>
          <a:p>
            <a:fld id="{437794D7-DC86-9A4E-9C9F-0B324FE8876A}" type="slidenum">
              <a:rPr lang="en-US" smtClean="0"/>
              <a:pPr/>
              <a:t>7</a:t>
            </a:fld>
            <a:endParaRPr lang="en-US" dirty="0"/>
          </a:p>
        </p:txBody>
      </p:sp>
      <p:sp>
        <p:nvSpPr>
          <p:cNvPr id="6" name="Content Placeholder 2">
            <a:extLst>
              <a:ext uri="{FF2B5EF4-FFF2-40B4-BE49-F238E27FC236}">
                <a16:creationId xmlns:a16="http://schemas.microsoft.com/office/drawing/2014/main" id="{B4AE414A-DD90-4BC1-8C72-EA2CD085AF9A}"/>
              </a:ext>
            </a:extLst>
          </p:cNvPr>
          <p:cNvSpPr txBox="1">
            <a:spLocks/>
          </p:cNvSpPr>
          <p:nvPr/>
        </p:nvSpPr>
        <p:spPr>
          <a:xfrm>
            <a:off x="135038" y="947609"/>
            <a:ext cx="12188890" cy="4514067"/>
          </a:xfrm>
          <a:prstGeom prst="rect">
            <a:avLst/>
          </a:prstGeom>
        </p:spPr>
        <p:txBody>
          <a:bodyPr>
            <a:normAutofit fontScale="25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0000" b="1" u="sng" dirty="0">
                <a:latin typeface="Zona Pro Bold" panose="02010803040002020004" pitchFamily="50" charset="0"/>
              </a:rPr>
              <a:t>Post-SARS-CoV2/COVID-19-Focus on Domestic Travelers</a:t>
            </a:r>
          </a:p>
          <a:p>
            <a:r>
              <a:rPr lang="en-US" sz="10000" b="1" dirty="0">
                <a:latin typeface="Zona Pro Bold" panose="02010803040002020004" pitchFamily="50" charset="0"/>
              </a:rPr>
              <a:t>But domestic travelers are much more difficult to control as they can make spontaneous last-minute decisions depending on the weather and don’t need to book a flight well in advance. Asian tourists will take the tour/party even if the weather is not so good and the vacation schedule is not flexible. </a:t>
            </a:r>
          </a:p>
          <a:p>
            <a:r>
              <a:rPr lang="en-US" sz="10000" b="1" dirty="0">
                <a:latin typeface="Zona Pro Bold" panose="02010803040002020004" pitchFamily="50" charset="0"/>
              </a:rPr>
              <a:t>Provide enough space inside the restaurants to continue to comply with social distancing rules for another 10 to 12 months. In winter nobody will sit in the garden outside, it will be too cold.  </a:t>
            </a:r>
          </a:p>
          <a:p>
            <a:r>
              <a:rPr lang="en-US" sz="10000" b="1" dirty="0">
                <a:latin typeface="Zona Pro Bold" panose="02010803040002020004" pitchFamily="50" charset="0"/>
              </a:rPr>
              <a:t>Short-term the group business will suffer as tourists avoid the risk to travel in bigger groups to consistently respect social distancing.</a:t>
            </a:r>
          </a:p>
          <a:p>
            <a:r>
              <a:rPr lang="en-US" sz="10000" b="1" dirty="0">
                <a:latin typeface="Zona Pro Bold" panose="02010803040002020004" pitchFamily="50" charset="0"/>
              </a:rPr>
              <a:t>Instead, domestic travelers will book more micro-trips (duration 2-3 days, over </a:t>
            </a:r>
            <a:r>
              <a:rPr lang="en-US" sz="10000" b="1" dirty="0" err="1">
                <a:latin typeface="Zona Pro Bold" panose="02010803040002020004" pitchFamily="50" charset="0"/>
              </a:rPr>
              <a:t>bridgedays</a:t>
            </a:r>
            <a:r>
              <a:rPr lang="en-US" sz="10000" b="1" dirty="0">
                <a:latin typeface="Zona Pro Bold" panose="02010803040002020004" pitchFamily="50" charset="0"/>
              </a:rPr>
              <a:t>) to escape more frequently from the fully-automated and stressful employment in the urban </a:t>
            </a:r>
            <a:r>
              <a:rPr lang="en-US" sz="10000" b="1" dirty="0" err="1">
                <a:latin typeface="Zona Pro Bold" panose="02010803040002020004" pitchFamily="50" charset="0"/>
              </a:rPr>
              <a:t>centres</a:t>
            </a:r>
            <a:r>
              <a:rPr lang="en-US" sz="10000" b="1" dirty="0">
                <a:latin typeface="Zona Pro Bold" panose="02010803040002020004" pitchFamily="50" charset="0"/>
              </a:rPr>
              <a:t>.</a:t>
            </a:r>
          </a:p>
          <a:p>
            <a:r>
              <a:rPr lang="en-US" sz="10000" b="1" dirty="0">
                <a:latin typeface="Zona Pro Bold" panose="02010803040002020004" pitchFamily="50" charset="0"/>
              </a:rPr>
              <a:t>There will be an increase in the use of campsites and the use of private camping cars/caravans, as </a:t>
            </a:r>
            <a:r>
              <a:rPr lang="en-US" sz="10000" b="1" dirty="0" err="1">
                <a:latin typeface="Zona Pro Bold" panose="02010803040002020004" pitchFamily="50" charset="0"/>
              </a:rPr>
              <a:t>campercars</a:t>
            </a:r>
            <a:r>
              <a:rPr lang="en-US" sz="10000" b="1" dirty="0">
                <a:latin typeface="Zona Pro Bold" panose="02010803040002020004" pitchFamily="50" charset="0"/>
              </a:rPr>
              <a:t> are probably the least risky mode of travel.</a:t>
            </a:r>
          </a:p>
          <a:p>
            <a:endParaRPr lang="en-US" sz="10000" b="1" dirty="0">
              <a:latin typeface="Zona Pro Bold" panose="02010803040002020004" pitchFamily="50" charset="0"/>
            </a:endParaRPr>
          </a:p>
          <a:p>
            <a:pPr marL="0" indent="0">
              <a:buNone/>
            </a:pPr>
            <a:endParaRPr lang="en-US" dirty="0"/>
          </a:p>
        </p:txBody>
      </p:sp>
    </p:spTree>
    <p:extLst>
      <p:ext uri="{BB962C8B-B14F-4D97-AF65-F5344CB8AC3E}">
        <p14:creationId xmlns:p14="http://schemas.microsoft.com/office/powerpoint/2010/main" val="377800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1ACE-4039-43CE-A79A-4A6C036D9FFF}"/>
              </a:ext>
            </a:extLst>
          </p:cNvPr>
          <p:cNvSpPr>
            <a:spLocks noGrp="1"/>
          </p:cNvSpPr>
          <p:nvPr>
            <p:ph type="title"/>
          </p:nvPr>
        </p:nvSpPr>
        <p:spPr>
          <a:xfrm>
            <a:off x="3125337" y="420569"/>
            <a:ext cx="8796587" cy="1257300"/>
          </a:xfrm>
        </p:spPr>
        <p:txBody>
          <a:bodyPr/>
          <a:lstStyle/>
          <a:p>
            <a:r>
              <a:rPr lang="de-CH" sz="3500" dirty="0"/>
              <a:t>TOURISM PLANNING &amp; MARKET PRESENCE</a:t>
            </a:r>
            <a:endParaRPr lang="en-CH" sz="3500" dirty="0"/>
          </a:p>
        </p:txBody>
      </p:sp>
      <p:sp>
        <p:nvSpPr>
          <p:cNvPr id="3" name="Date Placeholder 2">
            <a:extLst>
              <a:ext uri="{FF2B5EF4-FFF2-40B4-BE49-F238E27FC236}">
                <a16:creationId xmlns:a16="http://schemas.microsoft.com/office/drawing/2014/main" id="{DB24D675-2272-454E-80CC-D961D2DA0993}"/>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19AFE46E-01C7-4A42-9205-CCBFC573939E}"/>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427DCD1E-7966-46F5-A2C1-CB2ECD3B9130}"/>
              </a:ext>
            </a:extLst>
          </p:cNvPr>
          <p:cNvSpPr>
            <a:spLocks noGrp="1"/>
          </p:cNvSpPr>
          <p:nvPr>
            <p:ph type="sldNum" sz="quarter" idx="12"/>
          </p:nvPr>
        </p:nvSpPr>
        <p:spPr/>
        <p:txBody>
          <a:bodyPr/>
          <a:lstStyle/>
          <a:p>
            <a:fld id="{437794D7-DC86-9A4E-9C9F-0B324FE8876A}" type="slidenum">
              <a:rPr lang="en-US" smtClean="0"/>
              <a:pPr/>
              <a:t>8</a:t>
            </a:fld>
            <a:endParaRPr lang="en-US" dirty="0"/>
          </a:p>
        </p:txBody>
      </p:sp>
      <p:sp>
        <p:nvSpPr>
          <p:cNvPr id="7" name="Content Placeholder 2">
            <a:extLst>
              <a:ext uri="{FF2B5EF4-FFF2-40B4-BE49-F238E27FC236}">
                <a16:creationId xmlns:a16="http://schemas.microsoft.com/office/drawing/2014/main" id="{5F0E645A-9B58-44E8-B5F0-78DA8E079B38}"/>
              </a:ext>
            </a:extLst>
          </p:cNvPr>
          <p:cNvSpPr txBox="1">
            <a:spLocks/>
          </p:cNvSpPr>
          <p:nvPr/>
        </p:nvSpPr>
        <p:spPr>
          <a:xfrm>
            <a:off x="3110" y="840331"/>
            <a:ext cx="12188890" cy="4514067"/>
          </a:xfrm>
          <a:prstGeom prst="rect">
            <a:avLst/>
          </a:prstGeom>
        </p:spPr>
        <p:txBody>
          <a:bodyPr>
            <a:normAutofit fontScale="25000" lnSpcReduction="20000"/>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0000" b="1" u="sng" dirty="0">
                <a:latin typeface="Zona Pro Bold" panose="02010803040002020004" pitchFamily="50" charset="0"/>
              </a:rPr>
              <a:t>Post-SARS-CoV2/COVID-19-Focus on Domestic Travelers</a:t>
            </a:r>
          </a:p>
          <a:p>
            <a:r>
              <a:rPr lang="en-US" sz="10000" b="1" dirty="0">
                <a:latin typeface="Zona Pro Bold" panose="02010803040002020004" pitchFamily="50" charset="0"/>
              </a:rPr>
              <a:t>In Japan even, due home-working and social distancing, online trips are organized with video-streaming. </a:t>
            </a:r>
          </a:p>
          <a:p>
            <a:r>
              <a:rPr lang="en-US" sz="10000" b="1" dirty="0">
                <a:latin typeface="Zona Pro Bold" panose="02010803040002020004" pitchFamily="50" charset="0"/>
              </a:rPr>
              <a:t>Provide risk management plans to insurers (especially for the business interruption insurer)</a:t>
            </a:r>
          </a:p>
          <a:p>
            <a:r>
              <a:rPr lang="en-US" sz="10000" b="1" dirty="0">
                <a:latin typeface="Zona Pro Bold" panose="02010803040002020004" pitchFamily="50" charset="0"/>
              </a:rPr>
              <a:t>Reverse lockdown step-by-step, one activity after the other. That way only one new “variable” needs to be managed. Example: First re-opening of the schools with return from vacations, then later reopening of big events.</a:t>
            </a:r>
          </a:p>
          <a:p>
            <a:r>
              <a:rPr lang="en-US" sz="10000" b="1" dirty="0">
                <a:latin typeface="Zona Pro Bold" panose="02010803040002020004" pitchFamily="50" charset="0"/>
              </a:rPr>
              <a:t>The focus on domestic tourism will have a negative impact on emerging markets that depend on international tourism. Many jobs will be lost in the emerging markets.</a:t>
            </a:r>
          </a:p>
          <a:p>
            <a:r>
              <a:rPr lang="en-US" sz="10000" b="1" dirty="0">
                <a:latin typeface="Zona Pro Bold" panose="02010803040002020004" pitchFamily="50" charset="0"/>
              </a:rPr>
              <a:t>For big events, it’s easier to enforce social distancing rules on the mountains, rather than on the beach. At the top-station of a </a:t>
            </a:r>
            <a:r>
              <a:rPr lang="en-US" sz="10000" b="1" dirty="0" err="1">
                <a:latin typeface="Zona Pro Bold" panose="02010803040002020004" pitchFamily="50" charset="0"/>
              </a:rPr>
              <a:t>cablecar</a:t>
            </a:r>
            <a:r>
              <a:rPr lang="en-US" sz="10000" b="1" dirty="0">
                <a:latin typeface="Zona Pro Bold" panose="02010803040002020004" pitchFamily="50" charset="0"/>
              </a:rPr>
              <a:t>, there is a better control of the crowd, rather than on the open beach.</a:t>
            </a:r>
          </a:p>
          <a:p>
            <a:r>
              <a:rPr lang="en-US" sz="10000" b="1" dirty="0">
                <a:latin typeface="Zona Pro Bold" panose="02010803040002020004" pitchFamily="50" charset="0"/>
              </a:rPr>
              <a:t>Events for families/Christmas could attract the domestic clients.</a:t>
            </a:r>
          </a:p>
          <a:p>
            <a:r>
              <a:rPr lang="en-US" sz="10000" b="1" dirty="0">
                <a:latin typeface="Zona Pro Bold" panose="02010803040002020004" pitchFamily="50" charset="0"/>
              </a:rPr>
              <a:t>The frequent (business) travelers will come back first, one the international airports fully reopen, then the individual travelers and lastly the group tourists.</a:t>
            </a:r>
          </a:p>
          <a:p>
            <a:endParaRPr lang="en-US" sz="10000" b="1" dirty="0">
              <a:latin typeface="Zona Pro Bold" panose="02010803040002020004" pitchFamily="50" charset="0"/>
            </a:endParaRPr>
          </a:p>
          <a:p>
            <a:pPr marL="0" indent="0">
              <a:buNone/>
            </a:pPr>
            <a:endParaRPr lang="en-US" dirty="0"/>
          </a:p>
        </p:txBody>
      </p:sp>
    </p:spTree>
    <p:extLst>
      <p:ext uri="{BB962C8B-B14F-4D97-AF65-F5344CB8AC3E}">
        <p14:creationId xmlns:p14="http://schemas.microsoft.com/office/powerpoint/2010/main" val="282208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DF0DC66-FCD2-4515-9880-38D09770DBEC}"/>
              </a:ext>
            </a:extLst>
          </p:cNvPr>
          <p:cNvSpPr>
            <a:spLocks noGrp="1"/>
          </p:cNvSpPr>
          <p:nvPr>
            <p:ph type="dt" sz="half" idx="10"/>
          </p:nvPr>
        </p:nvSpPr>
        <p:spPr/>
        <p:txBody>
          <a:bodyPr/>
          <a:lstStyle/>
          <a:p>
            <a:fld id="{CD071B8E-0DD7-5842-950E-3289D9FBABB1}" type="datetime4">
              <a:rPr lang="en-GB" smtClean="0"/>
              <a:pPr/>
              <a:t>20 November 2020</a:t>
            </a:fld>
            <a:endParaRPr lang="en-US" dirty="0"/>
          </a:p>
        </p:txBody>
      </p:sp>
      <p:sp>
        <p:nvSpPr>
          <p:cNvPr id="4" name="Footer Placeholder 3">
            <a:extLst>
              <a:ext uri="{FF2B5EF4-FFF2-40B4-BE49-F238E27FC236}">
                <a16:creationId xmlns:a16="http://schemas.microsoft.com/office/drawing/2014/main" id="{B0E3A7C7-FCD8-4AAF-8227-6334D3654E2B}"/>
              </a:ext>
            </a:extLst>
          </p:cNvPr>
          <p:cNvSpPr>
            <a:spLocks noGrp="1"/>
          </p:cNvSpPr>
          <p:nvPr>
            <p:ph type="ftr" sz="quarter" idx="11"/>
          </p:nvPr>
        </p:nvSpPr>
        <p:spPr/>
        <p:txBody>
          <a:bodyPr/>
          <a:lstStyle/>
          <a:p>
            <a:r>
              <a:rPr lang="en-US" dirty="0"/>
              <a:t>Gianpiero Di Battista</a:t>
            </a:r>
          </a:p>
        </p:txBody>
      </p:sp>
      <p:sp>
        <p:nvSpPr>
          <p:cNvPr id="5" name="Slide Number Placeholder 4">
            <a:extLst>
              <a:ext uri="{FF2B5EF4-FFF2-40B4-BE49-F238E27FC236}">
                <a16:creationId xmlns:a16="http://schemas.microsoft.com/office/drawing/2014/main" id="{0B306DAD-4A96-4A9E-AB03-FAA4121EAC37}"/>
              </a:ext>
            </a:extLst>
          </p:cNvPr>
          <p:cNvSpPr>
            <a:spLocks noGrp="1"/>
          </p:cNvSpPr>
          <p:nvPr>
            <p:ph type="sldNum" sz="quarter" idx="12"/>
          </p:nvPr>
        </p:nvSpPr>
        <p:spPr/>
        <p:txBody>
          <a:bodyPr/>
          <a:lstStyle/>
          <a:p>
            <a:fld id="{437794D7-DC86-9A4E-9C9F-0B324FE8876A}" type="slidenum">
              <a:rPr lang="en-US" smtClean="0"/>
              <a:pPr/>
              <a:t>9</a:t>
            </a:fld>
            <a:endParaRPr lang="en-US" dirty="0"/>
          </a:p>
        </p:txBody>
      </p:sp>
      <p:sp>
        <p:nvSpPr>
          <p:cNvPr id="7" name="Content Placeholder 2">
            <a:extLst>
              <a:ext uri="{FF2B5EF4-FFF2-40B4-BE49-F238E27FC236}">
                <a16:creationId xmlns:a16="http://schemas.microsoft.com/office/drawing/2014/main" id="{E0DF7857-026C-4101-9587-63210EA80CEE}"/>
              </a:ext>
            </a:extLst>
          </p:cNvPr>
          <p:cNvSpPr txBox="1">
            <a:spLocks/>
          </p:cNvSpPr>
          <p:nvPr/>
        </p:nvSpPr>
        <p:spPr>
          <a:xfrm>
            <a:off x="3110" y="919845"/>
            <a:ext cx="12188890" cy="2923285"/>
          </a:xfrm>
          <a:prstGeom prst="rect">
            <a:avLst/>
          </a:prstGeom>
        </p:spPr>
        <p:txBody>
          <a:bodyPr>
            <a:normAutofit/>
          </a:bodyPr>
          <a:lstStyle>
            <a:lvl1pPr marL="342900" indent="-342900" algn="l" defTabSz="914400" rtl="0" eaLnBrk="1" latinLnBrk="0" hangingPunct="1">
              <a:spcBef>
                <a:spcPct val="20000"/>
              </a:spcBef>
              <a:buClr>
                <a:srgbClr val="DB3D2D"/>
              </a:buClr>
              <a:buFont typeface="Wingdings 2" panose="05020102010507070707"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DB3D2D"/>
              </a:buClr>
              <a:buFont typeface="Wingdings 2" panose="05020102010507070707"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DB3D2D"/>
              </a:buClr>
              <a:buFont typeface="Wingdings 2" panose="05020102010507070707"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DB3D2D"/>
              </a:buClr>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500" b="1" u="sng" dirty="0">
                <a:latin typeface="Zona Pro Bold" panose="02010803040002020004" pitchFamily="50" charset="0"/>
              </a:rPr>
              <a:t>Post-SARS-CoV2/COVID-19-Focus on Domestic Travelers</a:t>
            </a:r>
          </a:p>
          <a:p>
            <a:r>
              <a:rPr lang="en-US" sz="2500" b="1" dirty="0">
                <a:latin typeface="Zona Pro Bold" panose="02010803040002020004" pitchFamily="50" charset="0"/>
              </a:rPr>
              <a:t>Even with a recovery of the economy, always be prepared for a return of the Sars-CoV2-virus. As with Ebola, and with the much more dangerous pest (Black Death), nature will reproduce dangerous viruses also in the future.</a:t>
            </a:r>
          </a:p>
          <a:p>
            <a:r>
              <a:rPr lang="en-US" sz="2500" b="1" dirty="0">
                <a:latin typeface="Zona Pro Bold" panose="02010803040002020004" pitchFamily="50" charset="0"/>
              </a:rPr>
              <a:t>With denser urbanization, further globalization and frequent flying pandemic diseases might go around more often in the future.</a:t>
            </a:r>
          </a:p>
          <a:p>
            <a:endParaRPr lang="en-US" dirty="0"/>
          </a:p>
        </p:txBody>
      </p:sp>
      <p:sp>
        <p:nvSpPr>
          <p:cNvPr id="8" name="Title 1">
            <a:extLst>
              <a:ext uri="{FF2B5EF4-FFF2-40B4-BE49-F238E27FC236}">
                <a16:creationId xmlns:a16="http://schemas.microsoft.com/office/drawing/2014/main" id="{8A9EDC82-B33B-4F7E-9742-66F1FDAE5C2C}"/>
              </a:ext>
            </a:extLst>
          </p:cNvPr>
          <p:cNvSpPr>
            <a:spLocks noGrp="1"/>
          </p:cNvSpPr>
          <p:nvPr>
            <p:ph type="title"/>
          </p:nvPr>
        </p:nvSpPr>
        <p:spPr>
          <a:xfrm>
            <a:off x="3125337" y="420569"/>
            <a:ext cx="8796587" cy="1257300"/>
          </a:xfrm>
        </p:spPr>
        <p:txBody>
          <a:bodyPr/>
          <a:lstStyle/>
          <a:p>
            <a:r>
              <a:rPr lang="de-CH" sz="3500" dirty="0"/>
              <a:t>TOURISM PLANNING &amp; MARKET PRESENCE</a:t>
            </a:r>
            <a:endParaRPr lang="en-CH" sz="3500" dirty="0"/>
          </a:p>
        </p:txBody>
      </p:sp>
    </p:spTree>
    <p:extLst>
      <p:ext uri="{BB962C8B-B14F-4D97-AF65-F5344CB8AC3E}">
        <p14:creationId xmlns:p14="http://schemas.microsoft.com/office/powerpoint/2010/main" val="3306436687"/>
      </p:ext>
    </p:extLst>
  </p:cSld>
  <p:clrMapOvr>
    <a:masterClrMapping/>
  </p:clrMapOvr>
</p:sld>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3636</TotalTime>
  <Words>7449</Words>
  <Application>Microsoft Office PowerPoint</Application>
  <PresentationFormat>Widescreen</PresentationFormat>
  <Paragraphs>592</Paragraphs>
  <Slides>56</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56</vt:i4>
      </vt:variant>
    </vt:vector>
  </HeadingPairs>
  <TitlesOfParts>
    <vt:vector size="63" baseType="lpstr">
      <vt:lpstr>Arial</vt:lpstr>
      <vt:lpstr>Calibri</vt:lpstr>
      <vt:lpstr>Wingdings 2</vt:lpstr>
      <vt:lpstr>Zona Pro Bold</vt:lpstr>
      <vt:lpstr>Office Theme</vt:lpstr>
      <vt:lpstr>1_Custom Design</vt:lpstr>
      <vt:lpstr>Custom Design</vt:lpstr>
      <vt:lpstr>TOURISM PLANNING &amp; MARKET PRESENCE  with special emphasis on post- Sars-CoV-2/COVID-19 recovery</vt:lpstr>
      <vt:lpstr>TOURISM PLANNING &amp; MARKET PRESENCE </vt:lpstr>
      <vt:lpstr>TOURISM PLANNING &amp; MARKET PRESENCE</vt:lpstr>
      <vt:lpstr>PowerPoint Presentation</vt:lpstr>
      <vt:lpstr>PowerPoint Presentation</vt:lpstr>
      <vt:lpstr>TOURISM PLANNING &amp; MARKET PRESENCE </vt:lpstr>
      <vt:lpstr>TOURISM PLANNING &amp; MARKET PRESENCE</vt:lpstr>
      <vt:lpstr>TOURISM PLANNING &amp; MARKET PRESENCE</vt:lpstr>
      <vt:lpstr>TOURISM PLANNING &amp; MARKET PRESENCE</vt:lpstr>
      <vt:lpstr>PowerPoint Presentation</vt:lpstr>
      <vt:lpstr>PowerPoint Presentation</vt:lpstr>
      <vt:lpstr>TOURISM PLANNING &amp; MARKET PRESENCE  </vt:lpstr>
      <vt:lpstr>TOURISM PLANNING &amp; MARKET PRESENCE  </vt:lpstr>
      <vt:lpstr>TOURISM PLANNING &amp; MARKET PRESENCE</vt:lpstr>
      <vt:lpstr>TOURISM PLANNING &amp; MARKET PRESENCE </vt:lpstr>
      <vt:lpstr>TOURISM PLANNING &amp; MARKET PRESENCE</vt:lpstr>
      <vt:lpstr>PowerPoint Presentation</vt:lpstr>
      <vt:lpstr>PowerPoint Presentation</vt:lpstr>
      <vt:lpstr>PowerPoint Presentation</vt:lpstr>
      <vt:lpstr>TOURISM PLANNING &amp; MARKET PRESENCE</vt:lpstr>
      <vt:lpstr>TOURISM PLANNING &amp; MARKET PRESENCE</vt:lpstr>
      <vt:lpstr>TOURISM PLANNING &amp; MARKET PRESENCE</vt:lpstr>
      <vt:lpstr>PowerPoint Presentation</vt:lpstr>
      <vt:lpstr>TOURISM PLANNING &amp; MARKET PRESENCE</vt:lpstr>
      <vt:lpstr>TOURISM PLANNING &amp; MARKET PRESENCE</vt:lpstr>
      <vt:lpstr>TOURISM PLANNING &amp; MARKET PRESENCE</vt:lpstr>
      <vt:lpstr>PowerPoint Presentation</vt:lpstr>
      <vt:lpstr>PowerPoint Presentation</vt:lpstr>
      <vt:lpstr>PowerPoint Presentation</vt:lpstr>
      <vt:lpstr>TOURISM PLANNING &amp; MARKET PRESENCE</vt:lpstr>
      <vt:lpstr>TOURISM PLANNING &amp; MARKET PRESENCE</vt:lpstr>
      <vt:lpstr>PowerPoint Presentation</vt:lpstr>
      <vt:lpstr>PowerPoint Presentation</vt:lpstr>
      <vt:lpstr>PowerPoint Presentation</vt:lpstr>
      <vt:lpstr>PowerPoint Presentation</vt:lpstr>
      <vt:lpstr>PowerPoint Presentation</vt:lpstr>
      <vt:lpstr>PowerPoint Presentation</vt:lpstr>
      <vt:lpstr>Tourism Planning &amp; Market Presence</vt:lpstr>
      <vt:lpstr>TOURISM PLANNING &amp; MARKET PRESENCE</vt:lpstr>
      <vt:lpstr>TOURISM PLANNING &amp; MARKET PRESENCE</vt:lpstr>
      <vt:lpstr>TOURISM PLANNING &amp; MARKET PRESENCE</vt:lpstr>
      <vt:lpstr>PowerPoint Presentation</vt:lpstr>
      <vt:lpstr>TOURISM PLANNING &amp; MARKET PRESENCE</vt:lpstr>
      <vt:lpstr>TOURISM PLANNING &amp; MARKET PRESENCE</vt:lpstr>
      <vt:lpstr>TOURISM PLANNING &amp; MARKET PRESENCE</vt:lpstr>
      <vt:lpstr>TOURISM PLANNING &amp; MARKET PRESENCE</vt:lpstr>
      <vt:lpstr>PowerPoint Presentation</vt:lpstr>
      <vt:lpstr>TOURISM PLANNING &amp; MARKET PRESENCE</vt:lpstr>
      <vt:lpstr>TOURISM PLANNING &amp; MARKET PRESENCE</vt:lpstr>
      <vt:lpstr>TOURISM PLANNING &amp; MARKET PRESENCE</vt:lpstr>
      <vt:lpstr>TOURISM PLANNING &amp; MARKET PRESENCE</vt:lpstr>
      <vt:lpstr>TOURISM  PLANNING &amp; MARKET PRESENCE</vt:lpstr>
      <vt:lpstr>TOURISM PLANNING &amp; MARKET PRESENCE</vt:lpstr>
      <vt:lpstr>TOURISM PLANNING &amp; MARKET PRESENCE</vt:lpstr>
      <vt:lpstr>TOURISM PLANNING &amp; MARKET PRESENCE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PLANNING &amp; MARKET PRESENCE</dc:title>
  <dc:creator>Gianpiero Di Battista (ccb)</dc:creator>
  <cp:lastModifiedBy>Giampiero Di Battista</cp:lastModifiedBy>
  <cp:revision>271</cp:revision>
  <dcterms:created xsi:type="dcterms:W3CDTF">2020-06-18T11:36:17Z</dcterms:created>
  <dcterms:modified xsi:type="dcterms:W3CDTF">2020-11-20T09:40:47Z</dcterms:modified>
</cp:coreProperties>
</file>