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80" r:id="rId1"/>
    <p:sldMasterId id="2147484109" r:id="rId2"/>
    <p:sldMasterId id="2147484092" r:id="rId3"/>
  </p:sldMasterIdLst>
  <p:notesMasterIdLst>
    <p:notesMasterId r:id="rId19"/>
  </p:notesMasterIdLst>
  <p:handoutMasterIdLst>
    <p:handoutMasterId r:id="rId20"/>
  </p:handoutMasterIdLst>
  <p:sldIdLst>
    <p:sldId id="265" r:id="rId4"/>
    <p:sldId id="266" r:id="rId5"/>
    <p:sldId id="269" r:id="rId6"/>
    <p:sldId id="272" r:id="rId7"/>
    <p:sldId id="270" r:id="rId8"/>
    <p:sldId id="259" r:id="rId9"/>
    <p:sldId id="267" r:id="rId10"/>
    <p:sldId id="260" r:id="rId11"/>
    <p:sldId id="264" r:id="rId12"/>
    <p:sldId id="261" r:id="rId13"/>
    <p:sldId id="262" r:id="rId14"/>
    <p:sldId id="268" r:id="rId15"/>
    <p:sldId id="263" r:id="rId16"/>
    <p:sldId id="273"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C853"/>
    <a:srgbClr val="F9C523"/>
    <a:srgbClr val="F2C570"/>
    <a:srgbClr val="00B8E1"/>
    <a:srgbClr val="9D739E"/>
    <a:srgbClr val="F0E9EE"/>
    <a:srgbClr val="DEE2EA"/>
    <a:srgbClr val="E8DEE6"/>
    <a:srgbClr val="CAC2C8"/>
    <a:srgbClr val="00A3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73614" autoAdjust="0"/>
  </p:normalViewPr>
  <p:slideViewPr>
    <p:cSldViewPr snapToGrid="0" snapToObjects="1">
      <p:cViewPr varScale="1">
        <p:scale>
          <a:sx n="53" d="100"/>
          <a:sy n="53" d="100"/>
        </p:scale>
        <p:origin x="130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8" d="100"/>
          <a:sy n="148" d="100"/>
        </p:scale>
        <p:origin x="443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1"/>
                </a:solidFill>
              </a:rPr>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CH"/>
        </a:p>
      </c:txPr>
    </c:title>
    <c:autoTitleDeleted val="0"/>
    <c:plotArea>
      <c:layout/>
      <c:barChart>
        <c:barDir val="col"/>
        <c:grouping val="clustered"/>
        <c:varyColors val="0"/>
        <c:ser>
          <c:idx val="0"/>
          <c:order val="0"/>
          <c:tx>
            <c:strRef>
              <c:f>Sheet1!$B$1</c:f>
              <c:strCache>
                <c:ptCount val="1"/>
                <c:pt idx="0">
                  <c:v>Series 1</c:v>
                </c:pt>
              </c:strCache>
            </c:strRef>
          </c:tx>
          <c:spPr>
            <a:solidFill>
              <a:srgbClr val="9D739E"/>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0D7-4B7F-90FD-7371C9C53D39}"/>
            </c:ext>
          </c:extLst>
        </c:ser>
        <c:ser>
          <c:idx val="1"/>
          <c:order val="1"/>
          <c:tx>
            <c:strRef>
              <c:f>Sheet1!$C$1</c:f>
              <c:strCache>
                <c:ptCount val="1"/>
                <c:pt idx="0">
                  <c:v>Series 2</c:v>
                </c:pt>
              </c:strCache>
            </c:strRef>
          </c:tx>
          <c:spPr>
            <a:solidFill>
              <a:srgbClr val="00B8E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0D7-4B7F-90FD-7371C9C53D39}"/>
            </c:ext>
          </c:extLst>
        </c:ser>
        <c:ser>
          <c:idx val="2"/>
          <c:order val="2"/>
          <c:tx>
            <c:strRef>
              <c:f>Sheet1!$D$1</c:f>
              <c:strCache>
                <c:ptCount val="1"/>
                <c:pt idx="0">
                  <c:v>Series 3</c:v>
                </c:pt>
              </c:strCache>
            </c:strRef>
          </c:tx>
          <c:spPr>
            <a:solidFill>
              <a:srgbClr val="F9C85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0D7-4B7F-90FD-7371C9C53D39}"/>
            </c:ext>
          </c:extLst>
        </c:ser>
        <c:dLbls>
          <c:showLegendKey val="0"/>
          <c:showVal val="0"/>
          <c:showCatName val="0"/>
          <c:showSerName val="0"/>
          <c:showPercent val="0"/>
          <c:showBubbleSize val="0"/>
        </c:dLbls>
        <c:gapWidth val="219"/>
        <c:overlap val="-27"/>
        <c:axId val="-2042759216"/>
        <c:axId val="-2042956128"/>
      </c:barChart>
      <c:catAx>
        <c:axId val="-204275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H"/>
          </a:p>
        </c:txPr>
        <c:crossAx val="-2042956128"/>
        <c:crosses val="autoZero"/>
        <c:auto val="1"/>
        <c:lblAlgn val="ctr"/>
        <c:lblOffset val="100"/>
        <c:noMultiLvlLbl val="0"/>
      </c:catAx>
      <c:valAx>
        <c:axId val="-204295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H"/>
          </a:p>
        </c:txPr>
        <c:crossAx val="-204275921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H"/>
        </a:p>
      </c:txPr>
    </c:legend>
    <c:plotVisOnly val="1"/>
    <c:dispBlanksAs val="gap"/>
    <c:showDLblsOverMax val="0"/>
  </c:chart>
  <c:spPr>
    <a:noFill/>
    <a:ln>
      <a:noFill/>
    </a:ln>
    <a:effectLst/>
  </c:spPr>
  <c:txPr>
    <a:bodyPr/>
    <a:lstStyle/>
    <a:p>
      <a:pPr>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6FE14B-3ACE-C14B-976F-D4DD09CFBFB4}" type="datetimeFigureOut">
              <a:rPr lang="en-US" smtClean="0"/>
              <a:t>12/27/2021</a:t>
            </a:fld>
            <a:endParaRPr lang="en-US"/>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0479B3-42F7-3944-841C-181ACE96E93A}" type="slidenum">
              <a:rPr lang="en-US" smtClean="0"/>
              <a:t>‹#›</a:t>
            </a:fld>
            <a:endParaRPr lang="en-US"/>
          </a:p>
        </p:txBody>
      </p:sp>
    </p:spTree>
    <p:extLst>
      <p:ext uri="{BB962C8B-B14F-4D97-AF65-F5344CB8AC3E}">
        <p14:creationId xmlns:p14="http://schemas.microsoft.com/office/powerpoint/2010/main" val="947383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FFB5D-C1F5-2842-8CAF-C81518F68F7E}" type="datetimeFigureOut">
              <a:rPr lang="en-US" smtClean="0"/>
              <a:t>12/27/2021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F6536-074C-7C47-ADA5-29478494173A}" type="slidenum">
              <a:rPr lang="en-US" smtClean="0"/>
              <a:t>‹#›</a:t>
            </a:fld>
            <a:endParaRPr lang="en-US"/>
          </a:p>
        </p:txBody>
      </p:sp>
    </p:spTree>
    <p:extLst>
      <p:ext uri="{BB962C8B-B14F-4D97-AF65-F5344CB8AC3E}">
        <p14:creationId xmlns:p14="http://schemas.microsoft.com/office/powerpoint/2010/main" val="204175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551F6536-074C-7C47-ADA5-29478494173A}" type="slidenum">
              <a:rPr lang="en-US" smtClean="0"/>
              <a:t>3</a:t>
            </a:fld>
            <a:endParaRPr lang="en-US"/>
          </a:p>
        </p:txBody>
      </p:sp>
    </p:spTree>
    <p:extLst>
      <p:ext uri="{BB962C8B-B14F-4D97-AF65-F5344CB8AC3E}">
        <p14:creationId xmlns:p14="http://schemas.microsoft.com/office/powerpoint/2010/main" val="2564720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CH" dirty="0"/>
          </a:p>
        </p:txBody>
      </p:sp>
      <p:sp>
        <p:nvSpPr>
          <p:cNvPr id="4" name="Foliennummernplatzhalter 3"/>
          <p:cNvSpPr>
            <a:spLocks noGrp="1"/>
          </p:cNvSpPr>
          <p:nvPr>
            <p:ph type="sldNum" sz="quarter" idx="5"/>
          </p:nvPr>
        </p:nvSpPr>
        <p:spPr/>
        <p:txBody>
          <a:bodyPr/>
          <a:lstStyle/>
          <a:p>
            <a:fld id="{551F6536-074C-7C47-ADA5-29478494173A}" type="slidenum">
              <a:rPr lang="en-US" smtClean="0"/>
              <a:t>6</a:t>
            </a:fld>
            <a:endParaRPr lang="en-US"/>
          </a:p>
        </p:txBody>
      </p:sp>
    </p:spTree>
    <p:extLst>
      <p:ext uri="{BB962C8B-B14F-4D97-AF65-F5344CB8AC3E}">
        <p14:creationId xmlns:p14="http://schemas.microsoft.com/office/powerpoint/2010/main" val="2420739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CH" dirty="0"/>
          </a:p>
        </p:txBody>
      </p:sp>
      <p:sp>
        <p:nvSpPr>
          <p:cNvPr id="4" name="Foliennummernplatzhalter 3"/>
          <p:cNvSpPr>
            <a:spLocks noGrp="1"/>
          </p:cNvSpPr>
          <p:nvPr>
            <p:ph type="sldNum" sz="quarter" idx="5"/>
          </p:nvPr>
        </p:nvSpPr>
        <p:spPr/>
        <p:txBody>
          <a:bodyPr/>
          <a:lstStyle/>
          <a:p>
            <a:fld id="{551F6536-074C-7C47-ADA5-29478494173A}" type="slidenum">
              <a:rPr lang="en-US" smtClean="0"/>
              <a:t>10</a:t>
            </a:fld>
            <a:endParaRPr lang="en-US"/>
          </a:p>
        </p:txBody>
      </p:sp>
    </p:spTree>
    <p:extLst>
      <p:ext uri="{BB962C8B-B14F-4D97-AF65-F5344CB8AC3E}">
        <p14:creationId xmlns:p14="http://schemas.microsoft.com/office/powerpoint/2010/main" val="1207018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        </a:t>
            </a:r>
            <a:endParaRPr lang="en-CH" dirty="0"/>
          </a:p>
        </p:txBody>
      </p:sp>
      <p:sp>
        <p:nvSpPr>
          <p:cNvPr id="4" name="Foliennummernplatzhalter 3"/>
          <p:cNvSpPr>
            <a:spLocks noGrp="1"/>
          </p:cNvSpPr>
          <p:nvPr>
            <p:ph type="sldNum" sz="quarter" idx="5"/>
          </p:nvPr>
        </p:nvSpPr>
        <p:spPr/>
        <p:txBody>
          <a:bodyPr/>
          <a:lstStyle/>
          <a:p>
            <a:fld id="{551F6536-074C-7C47-ADA5-29478494173A}" type="slidenum">
              <a:rPr lang="en-US" smtClean="0"/>
              <a:t>11</a:t>
            </a:fld>
            <a:endParaRPr lang="en-US"/>
          </a:p>
        </p:txBody>
      </p:sp>
    </p:spTree>
    <p:extLst>
      <p:ext uri="{BB962C8B-B14F-4D97-AF65-F5344CB8AC3E}">
        <p14:creationId xmlns:p14="http://schemas.microsoft.com/office/powerpoint/2010/main" val="38706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551F6536-074C-7C47-ADA5-29478494173A}" type="slidenum">
              <a:rPr lang="en-US" smtClean="0"/>
              <a:t>14</a:t>
            </a:fld>
            <a:endParaRPr lang="en-US"/>
          </a:p>
        </p:txBody>
      </p:sp>
    </p:spTree>
    <p:extLst>
      <p:ext uri="{BB962C8B-B14F-4D97-AF65-F5344CB8AC3E}">
        <p14:creationId xmlns:p14="http://schemas.microsoft.com/office/powerpoint/2010/main" val="376861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6895" y="1866495"/>
            <a:ext cx="9144000" cy="1042336"/>
          </a:xfrm>
          <a:prstGeom prst="rect">
            <a:avLst/>
          </a:prstGeom>
        </p:spPr>
        <p:txBody>
          <a:bodyPr anchor="t">
            <a:normAutofit/>
          </a:bodyPr>
          <a:lstStyle>
            <a:lvl1pPr algn="l">
              <a:defRPr sz="5500" b="1">
                <a:solidFill>
                  <a:schemeClr val="accent1"/>
                </a:solidFill>
                <a:latin typeface="+mn-lt"/>
              </a:defRPr>
            </a:lvl1pPr>
          </a:lstStyle>
          <a:p>
            <a:r>
              <a:rPr lang="en-US" dirty="0"/>
              <a:t>Click to edit Master title style</a:t>
            </a:r>
          </a:p>
        </p:txBody>
      </p:sp>
      <p:sp>
        <p:nvSpPr>
          <p:cNvPr id="3" name="Subtitle 2"/>
          <p:cNvSpPr>
            <a:spLocks noGrp="1"/>
          </p:cNvSpPr>
          <p:nvPr>
            <p:ph type="subTitle" idx="1"/>
          </p:nvPr>
        </p:nvSpPr>
        <p:spPr>
          <a:xfrm>
            <a:off x="609595" y="3085042"/>
            <a:ext cx="9144000" cy="1571625"/>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27 December 2021</a:t>
            </a:fld>
            <a:endParaRPr lang="en-US" dirty="0"/>
          </a:p>
        </p:txBody>
      </p:sp>
      <p:sp>
        <p:nvSpPr>
          <p:cNvPr id="11"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2"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69868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4891086" y="1096432"/>
            <a:ext cx="6172200" cy="4620683"/>
          </a:xfrm>
          <a:prstGeom prst="rect">
            <a:avLst/>
          </a:prstGeo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8" name="Title 1"/>
          <p:cNvSpPr>
            <a:spLocks noGrp="1"/>
          </p:cNvSpPr>
          <p:nvPr>
            <p:ph type="title"/>
          </p:nvPr>
        </p:nvSpPr>
        <p:spPr>
          <a:xfrm>
            <a:off x="546098" y="1096432"/>
            <a:ext cx="3933825"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9" name="Text Placeholder 3"/>
          <p:cNvSpPr>
            <a:spLocks noGrp="1"/>
          </p:cNvSpPr>
          <p:nvPr>
            <p:ph type="body" sz="half" idx="2"/>
          </p:nvPr>
        </p:nvSpPr>
        <p:spPr>
          <a:xfrm>
            <a:off x="547686" y="2167466"/>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6"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27 December 2021</a:t>
            </a:fld>
            <a:endParaRPr lang="en-US" dirty="0"/>
          </a:p>
        </p:txBody>
      </p:sp>
      <p:sp>
        <p:nvSpPr>
          <p:cNvPr id="17"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8"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25629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5700" cy="6871786"/>
          </a:xfrm>
          <a:prstGeom prst="rect">
            <a:avLst/>
          </a:prstGeom>
        </p:spPr>
      </p:pic>
      <p:sp>
        <p:nvSpPr>
          <p:cNvPr id="15" name="Rectangle 14"/>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11" name="Rectangle 10"/>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19" name="Freeform 18"/>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233930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9D739E"/>
          </a:solidFill>
          <a:ln>
            <a:noFill/>
          </a:ln>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390630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 y="-17621"/>
            <a:ext cx="12192000" cy="6858000"/>
          </a:xfrm>
          <a:prstGeom prst="rect">
            <a:avLst/>
          </a:prstGeom>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762585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79300" cy="6850856"/>
          </a:xfrm>
          <a:prstGeom prst="rect">
            <a:avLst/>
          </a:prstGeom>
        </p:spPr>
      </p:pic>
    </p:spTree>
    <p:extLst>
      <p:ext uri="{BB962C8B-B14F-4D97-AF65-F5344CB8AC3E}">
        <p14:creationId xmlns:p14="http://schemas.microsoft.com/office/powerpoint/2010/main" val="788840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9195" y="390846"/>
            <a:ext cx="1111170" cy="5811838"/>
          </a:xfrm>
          <a:prstGeom prst="rect">
            <a:avLst/>
          </a:prstGeom>
        </p:spPr>
        <p:txBody>
          <a:bodyPr vert="eaVert"/>
          <a:lstStyle>
            <a:lvl1pPr>
              <a:defRPr sz="3400" b="1">
                <a:solidFill>
                  <a:srgbClr val="69216A"/>
                </a:solidFill>
              </a:defRPr>
            </a:lvl1pPr>
          </a:lstStyle>
          <a:p>
            <a:r>
              <a:rPr lang="en-US" dirty="0"/>
              <a:t>Click to edit Master title style</a:t>
            </a:r>
          </a:p>
        </p:txBody>
      </p:sp>
      <p:sp>
        <p:nvSpPr>
          <p:cNvPr id="3" name="Vertical Text Placeholder 2"/>
          <p:cNvSpPr>
            <a:spLocks noGrp="1"/>
          </p:cNvSpPr>
          <p:nvPr>
            <p:ph type="body" orient="vert" idx="1"/>
          </p:nvPr>
        </p:nvSpPr>
        <p:spPr>
          <a:xfrm>
            <a:off x="1053189" y="403546"/>
            <a:ext cx="9324372" cy="5811838"/>
          </a:xfrm>
          <a:prstGeom prst="rect">
            <a:avLst/>
          </a:prstGeom>
        </p:spPr>
        <p:txBody>
          <a:bodyPr vert="eaVert"/>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rot="5400000">
            <a:off x="8465" y="563036"/>
            <a:ext cx="1253069" cy="347134"/>
          </a:xfrm>
          <a:prstGeom prst="rect">
            <a:avLst/>
          </a:prstGeom>
        </p:spPr>
        <p:txBody>
          <a:bodyPr anchor="ctr"/>
          <a:lstStyle>
            <a:lvl1pPr>
              <a:defRPr sz="1000">
                <a:solidFill>
                  <a:srgbClr val="69216A"/>
                </a:solidFill>
              </a:defRPr>
            </a:lvl1pPr>
          </a:lstStyle>
          <a:p>
            <a:fld id="{7F3777FD-75A6-B146-A4D0-80CAC805A384}" type="datetime4">
              <a:rPr lang="en-GB" smtClean="0"/>
              <a:pPr/>
              <a:t>27 December 2021</a:t>
            </a:fld>
            <a:endParaRPr lang="en-US" dirty="0"/>
          </a:p>
        </p:txBody>
      </p:sp>
      <p:sp>
        <p:nvSpPr>
          <p:cNvPr id="5" name="Footer Placeholder 4"/>
          <p:cNvSpPr>
            <a:spLocks noGrp="1"/>
          </p:cNvSpPr>
          <p:nvPr>
            <p:ph type="ftr" sz="quarter" idx="11"/>
          </p:nvPr>
        </p:nvSpPr>
        <p:spPr>
          <a:xfrm rot="5400000">
            <a:off x="-2475593" y="3053073"/>
            <a:ext cx="5380697" cy="358285"/>
          </a:xfrm>
          <a:prstGeom prst="rect">
            <a:avLst/>
          </a:prstGeom>
        </p:spPr>
        <p:txBody>
          <a:bodyPr anchor="ctr"/>
          <a:lstStyle>
            <a:lvl1pPr algn="l">
              <a:defRPr sz="1000">
                <a:solidFill>
                  <a:schemeClr val="bg1"/>
                </a:solidFill>
              </a:defRPr>
            </a:lvl1pPr>
          </a:lstStyle>
          <a:p>
            <a:endParaRPr lang="en-US" dirty="0"/>
          </a:p>
        </p:txBody>
      </p:sp>
      <p:sp>
        <p:nvSpPr>
          <p:cNvPr id="6" name="Slide Number Placeholder 5"/>
          <p:cNvSpPr>
            <a:spLocks noGrp="1"/>
          </p:cNvSpPr>
          <p:nvPr>
            <p:ph type="sldNum" sz="quarter" idx="12"/>
          </p:nvPr>
        </p:nvSpPr>
        <p:spPr>
          <a:xfrm rot="5400000">
            <a:off x="-1142" y="146825"/>
            <a:ext cx="431799" cy="358286"/>
          </a:xfrm>
          <a:prstGeom prst="rect">
            <a:avLst/>
          </a:prstGeom>
        </p:spPr>
        <p:txBody>
          <a:bodyPr anchor="ctr"/>
          <a:lstStyle>
            <a:lvl1pPr>
              <a:defRPr sz="1200">
                <a:solidFill>
                  <a:schemeClr val="bg1"/>
                </a:solidFill>
              </a:defRPr>
            </a:lvl1pPr>
          </a:lstStyle>
          <a:p>
            <a:fld id="{7ED9267D-069E-5F46-80B9-B3F4B7546357}" type="slidenum">
              <a:rPr lang="en-US" smtClean="0"/>
              <a:pPr/>
              <a:t>‹#›</a:t>
            </a:fld>
            <a:endParaRPr lang="en-US" dirty="0"/>
          </a:p>
        </p:txBody>
      </p:sp>
    </p:spTree>
    <p:extLst>
      <p:ext uri="{BB962C8B-B14F-4D97-AF65-F5344CB8AC3E}">
        <p14:creationId xmlns:p14="http://schemas.microsoft.com/office/powerpoint/2010/main" val="58990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9018" y="1873797"/>
            <a:ext cx="10515600" cy="1307109"/>
          </a:xfrm>
          <a:prstGeom prst="rect">
            <a:avLst/>
          </a:prstGeom>
        </p:spPr>
        <p:txBody>
          <a:bodyPr anchor="t"/>
          <a:lstStyle>
            <a:lvl1pPr>
              <a:defRPr sz="6000" b="1">
                <a:solidFill>
                  <a:srgbClr val="69216A"/>
                </a:solidFill>
                <a:latin typeface="+mn-lt"/>
              </a:defRPr>
            </a:lvl1pPr>
          </a:lstStyle>
          <a:p>
            <a:r>
              <a:rPr lang="en-US" dirty="0"/>
              <a:t>Click to edit Master title style</a:t>
            </a:r>
          </a:p>
        </p:txBody>
      </p:sp>
      <p:sp>
        <p:nvSpPr>
          <p:cNvPr id="3" name="Text Placeholder 2"/>
          <p:cNvSpPr>
            <a:spLocks noGrp="1"/>
          </p:cNvSpPr>
          <p:nvPr>
            <p:ph type="body" idx="1"/>
          </p:nvPr>
        </p:nvSpPr>
        <p:spPr>
          <a:xfrm>
            <a:off x="599018" y="3180907"/>
            <a:ext cx="10528300" cy="667193"/>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flipV="1">
            <a:off x="709017" y="2920050"/>
            <a:ext cx="10494000" cy="1"/>
          </a:xfrm>
          <a:prstGeom prst="line">
            <a:avLst/>
          </a:prstGeom>
          <a:ln w="25400">
            <a:solidFill>
              <a:srgbClr val="69216A"/>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27 December 2021</a:t>
            </a:fld>
            <a:endParaRPr lang="en-US" dirty="0"/>
          </a:p>
        </p:txBody>
      </p:sp>
      <p:sp>
        <p:nvSpPr>
          <p:cNvPr id="9"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0"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57357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5843" y="1026199"/>
            <a:ext cx="10515600" cy="757129"/>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595843" y="1757928"/>
            <a:ext cx="10515600" cy="4057777"/>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27 December 2021</a:t>
            </a:fld>
            <a:endParaRPr lang="en-US" dirty="0"/>
          </a:p>
        </p:txBody>
      </p:sp>
      <p:sp>
        <p:nvSpPr>
          <p:cNvPr id="8" name="Footer Placeholder 4"/>
          <p:cNvSpPr>
            <a:spLocks noGrp="1"/>
          </p:cNvSpPr>
          <p:nvPr>
            <p:ph type="ftr" sz="quarter" idx="11"/>
          </p:nvPr>
        </p:nvSpPr>
        <p:spPr>
          <a:xfrm>
            <a:off x="1736202" y="6453450"/>
            <a:ext cx="7179198" cy="365125"/>
          </a:xfrm>
          <a:prstGeom prst="rect">
            <a:avLst/>
          </a:prstGeom>
        </p:spPr>
        <p:txBody>
          <a:bodyPr anchor="ctr"/>
          <a:lstStyle>
            <a:lvl1pPr algn="l">
              <a:defRPr sz="1200">
                <a:solidFill>
                  <a:schemeClr val="bg1"/>
                </a:solidFill>
              </a:defRPr>
            </a:lvl1pPr>
          </a:lstStyle>
          <a:p>
            <a:endParaRPr lang="en-US" dirty="0"/>
          </a:p>
        </p:txBody>
      </p:sp>
      <p:sp>
        <p:nvSpPr>
          <p:cNvPr id="9" name="Slide Number Placeholder 5"/>
          <p:cNvSpPr>
            <a:spLocks noGrp="1"/>
          </p:cNvSpPr>
          <p:nvPr>
            <p:ph type="sldNum" sz="quarter" idx="12"/>
          </p:nvPr>
        </p:nvSpPr>
        <p:spPr>
          <a:xfrm>
            <a:off x="10553700" y="6453449"/>
            <a:ext cx="1346200"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15791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3364" y="1027646"/>
            <a:ext cx="10515600"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sz="half" idx="1"/>
          </p:nvPr>
        </p:nvSpPr>
        <p:spPr>
          <a:xfrm>
            <a:off x="593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27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27 December 2021</a:t>
            </a:fld>
            <a:endParaRPr lang="en-US" dirty="0"/>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209379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24" y="1870148"/>
            <a:ext cx="5157787"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91324" y="2468592"/>
            <a:ext cx="5157787"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69001" y="1870148"/>
            <a:ext cx="5183188"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960534" y="2477059"/>
            <a:ext cx="5183188"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591323" y="1028230"/>
            <a:ext cx="10509173"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1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27 December 2021</a:t>
            </a:fld>
            <a:endParaRPr lang="en-US" dirty="0"/>
          </a:p>
        </p:txBody>
      </p:sp>
      <p:sp>
        <p:nvSpPr>
          <p:cNvPr id="18"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9"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73181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593363" y="1028700"/>
            <a:ext cx="10515600" cy="1257300"/>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13"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27 December 2021</a:t>
            </a:fld>
            <a:endParaRPr lang="en-US" dirty="0"/>
          </a:p>
        </p:txBody>
      </p:sp>
      <p:sp>
        <p:nvSpPr>
          <p:cNvPr id="14"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5"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69734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27 December 2021</a:t>
            </a:fld>
            <a:endParaRPr lang="en-US" dirty="0"/>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graphicFrame>
        <p:nvGraphicFramePr>
          <p:cNvPr id="5" name="Chart 4"/>
          <p:cNvGraphicFramePr/>
          <p:nvPr userDrawn="1">
            <p:extLst>
              <p:ext uri="{D42A27DB-BD31-4B8C-83A1-F6EECF244321}">
                <p14:modId xmlns:p14="http://schemas.microsoft.com/office/powerpoint/2010/main" val="2047482558"/>
              </p:ext>
            </p:extLst>
          </p:nvPr>
        </p:nvGraphicFramePr>
        <p:xfrm>
          <a:off x="656863" y="901699"/>
          <a:ext cx="10515600" cy="50292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9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84200" y="1028700"/>
            <a:ext cx="10871200" cy="706470"/>
          </a:xfrm>
          <a:prstGeom prst="rect">
            <a:avLst/>
          </a:prstGeom>
        </p:spPr>
        <p:txBody>
          <a:bodyPr/>
          <a:lstStyle>
            <a:lvl1pPr>
              <a:defRPr b="0">
                <a:solidFill>
                  <a:srgbClr val="69216A"/>
                </a:solidFill>
                <a:latin typeface="+mn-lt"/>
              </a:defRPr>
            </a:lvl1pPr>
          </a:lstStyle>
          <a:p>
            <a:r>
              <a:rPr lang="en-US" dirty="0"/>
              <a:t>Click to edit Master title style</a:t>
            </a:r>
          </a:p>
        </p:txBody>
      </p:sp>
      <p:graphicFrame>
        <p:nvGraphicFramePr>
          <p:cNvPr id="3" name="Table 2"/>
          <p:cNvGraphicFramePr>
            <a:graphicFrameLocks noGrp="1"/>
          </p:cNvGraphicFramePr>
          <p:nvPr userDrawn="1">
            <p:extLst>
              <p:ext uri="{D42A27DB-BD31-4B8C-83A1-F6EECF244321}">
                <p14:modId xmlns:p14="http://schemas.microsoft.com/office/powerpoint/2010/main" val="1951304287"/>
              </p:ext>
            </p:extLst>
          </p:nvPr>
        </p:nvGraphicFramePr>
        <p:xfrm>
          <a:off x="584200" y="1755840"/>
          <a:ext cx="10871200" cy="3971864"/>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3589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gridCol w="1358900">
                  <a:extLst>
                    <a:ext uri="{9D8B030D-6E8A-4147-A177-3AD203B41FA5}">
                      <a16:colId xmlns:a16="http://schemas.microsoft.com/office/drawing/2014/main" val="20006"/>
                    </a:ext>
                  </a:extLst>
                </a:gridCol>
                <a:gridCol w="1358900">
                  <a:extLst>
                    <a:ext uri="{9D8B030D-6E8A-4147-A177-3AD203B41FA5}">
                      <a16:colId xmlns:a16="http://schemas.microsoft.com/office/drawing/2014/main" val="20007"/>
                    </a:ext>
                  </a:extLst>
                </a:gridCol>
              </a:tblGrid>
              <a:tr h="450128">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extLst>
                  <a:ext uri="{0D108BD9-81ED-4DB2-BD59-A6C34878D82A}">
                    <a16:rowId xmlns:a16="http://schemas.microsoft.com/office/drawing/2014/main" val="10000"/>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1"/>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2"/>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3"/>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4"/>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5"/>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6"/>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7"/>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8"/>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9"/>
                  </a:ext>
                </a:extLst>
              </a:tr>
            </a:tbl>
          </a:graphicData>
        </a:graphic>
      </p:graphicFrame>
      <p:sp>
        <p:nvSpPr>
          <p:cNvPr id="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27 December 2021</a:t>
            </a:fld>
            <a:endParaRPr lang="en-US" dirty="0"/>
          </a:p>
        </p:txBody>
      </p:sp>
      <p:sp>
        <p:nvSpPr>
          <p:cNvPr id="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84764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00" y="1096431"/>
            <a:ext cx="4051300"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4891087" y="1096431"/>
            <a:ext cx="6356519" cy="4629150"/>
          </a:xfrm>
          <a:prstGeom prst="rect">
            <a:avLst/>
          </a:prstGeom>
        </p:spPr>
        <p:txBody>
          <a:bodyPr/>
          <a:lstStyle>
            <a:lvl1pPr>
              <a:defRPr sz="3200">
                <a:solidFill>
                  <a:srgbClr val="69216A"/>
                </a:solidFill>
              </a:defRPr>
            </a:lvl1pPr>
            <a:lvl2pPr>
              <a:defRPr sz="2800"/>
            </a:lvl2pPr>
            <a:lvl3pPr>
              <a:defRPr sz="2400">
                <a:solidFill>
                  <a:srgbClr val="69216A"/>
                </a:solidFill>
              </a:defRPr>
            </a:lvl3pPr>
            <a:lvl4pPr>
              <a:defRPr sz="2000"/>
            </a:lvl4pPr>
            <a:lvl5pPr>
              <a:defRPr sz="2000">
                <a:solidFill>
                  <a:srgbClr val="69216A"/>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47688" y="2167465"/>
            <a:ext cx="404966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27 December 2021</a:t>
            </a:fld>
            <a:endParaRPr lang="en-US" dirty="0"/>
          </a:p>
        </p:txBody>
      </p:sp>
      <p:sp>
        <p:nvSpPr>
          <p:cNvPr id="13"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4"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52933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2.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645026"/>
      </p:ext>
    </p:extLst>
  </p:cSld>
  <p:clrMap bg1="lt1" tx1="dk1" bg2="lt2" tx2="dk2" accent1="accent1" accent2="accent2" accent3="accent3" accent4="accent4" accent5="accent5" accent6="accent6" hlink="hlink" folHlink="folHlink"/>
  <p:sldLayoutIdLst>
    <p:sldLayoutId id="2147484081" r:id="rId1"/>
    <p:sldLayoutId id="2147484083" r:id="rId2"/>
    <p:sldLayoutId id="2147484082" r:id="rId3"/>
    <p:sldLayoutId id="2147484084" r:id="rId4"/>
    <p:sldLayoutId id="2147484085" r:id="rId5"/>
    <p:sldLayoutId id="2147484086" r:id="rId6"/>
    <p:sldLayoutId id="2147484087" r:id="rId7"/>
    <p:sldLayoutId id="2147484108" r:id="rId8"/>
    <p:sldLayoutId id="2147484088" r:id="rId9"/>
    <p:sldLayoutId id="2147484089"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827505"/>
      </p:ext>
    </p:extLst>
  </p:cSld>
  <p:clrMap bg1="lt1" tx1="dk1" bg2="lt2" tx2="dk2" accent1="accent1" accent2="accent2" accent3="accent3" accent4="accent4" accent5="accent5" accent6="accent6" hlink="hlink" folHlink="folHlink"/>
  <p:sldLayoutIdLst>
    <p:sldLayoutId id="2147484110" r:id="rId1"/>
    <p:sldLayoutId id="2147484112" r:id="rId2"/>
    <p:sldLayoutId id="2147484113" r:id="rId3"/>
    <p:sldLayoutId id="21474841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217400" cy="6872287"/>
          </a:xfrm>
          <a:prstGeom prst="rect">
            <a:avLst/>
          </a:prstGeom>
        </p:spPr>
      </p:pic>
    </p:spTree>
    <p:extLst>
      <p:ext uri="{BB962C8B-B14F-4D97-AF65-F5344CB8AC3E}">
        <p14:creationId xmlns:p14="http://schemas.microsoft.com/office/powerpoint/2010/main" val="584570216"/>
      </p:ext>
    </p:extLst>
  </p:cSld>
  <p:clrMap bg1="lt1" tx1="dk1" bg2="lt2" tx2="dk2" accent1="accent1" accent2="accent2" accent3="accent3" accent4="accent4" accent5="accent5" accent6="accent6" hlink="hlink" folHlink="folHlink"/>
  <p:sldLayoutIdLst>
    <p:sldLayoutId id="214748410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82AA10-420F-4627-9420-D4E0ED151171}"/>
              </a:ext>
            </a:extLst>
          </p:cNvPr>
          <p:cNvSpPr>
            <a:spLocks noGrp="1"/>
          </p:cNvSpPr>
          <p:nvPr>
            <p:ph type="title"/>
          </p:nvPr>
        </p:nvSpPr>
        <p:spPr>
          <a:xfrm>
            <a:off x="593364" y="1497208"/>
            <a:ext cx="10515600" cy="939125"/>
          </a:xfrm>
        </p:spPr>
        <p:txBody>
          <a:bodyPr/>
          <a:lstStyle/>
          <a:p>
            <a:pPr algn="ctr"/>
            <a:r>
              <a:rPr lang="de-CH" dirty="0"/>
              <a:t>THE NET PRESENT VALUE METHOD</a:t>
            </a:r>
            <a:br>
              <a:rPr lang="de-CH" dirty="0"/>
            </a:br>
            <a:r>
              <a:rPr lang="de-CH" dirty="0"/>
              <a:t>TO VALUE PROJECTS &amp; FIRMS</a:t>
            </a:r>
            <a:endParaRPr lang="en-CH" dirty="0"/>
          </a:p>
        </p:txBody>
      </p:sp>
      <p:sp>
        <p:nvSpPr>
          <p:cNvPr id="5" name="Datumsplatzhalter 4">
            <a:extLst>
              <a:ext uri="{FF2B5EF4-FFF2-40B4-BE49-F238E27FC236}">
                <a16:creationId xmlns:a16="http://schemas.microsoft.com/office/drawing/2014/main" id="{13E4CEC2-20C0-4D8C-9AC7-5B7D7DDDB7DF}"/>
              </a:ext>
            </a:extLst>
          </p:cNvPr>
          <p:cNvSpPr>
            <a:spLocks noGrp="1"/>
          </p:cNvSpPr>
          <p:nvPr>
            <p:ph type="dt" sz="half" idx="10"/>
          </p:nvPr>
        </p:nvSpPr>
        <p:spPr/>
        <p:txBody>
          <a:bodyPr/>
          <a:lstStyle/>
          <a:p>
            <a:fld id="{CD071B8E-0DD7-5842-950E-3289D9FBABB1}" type="datetime4">
              <a:rPr lang="en-GB" smtClean="0"/>
              <a:pPr/>
              <a:t>27 December 2021</a:t>
            </a:fld>
            <a:endParaRPr lang="en-US" dirty="0"/>
          </a:p>
        </p:txBody>
      </p:sp>
      <p:sp>
        <p:nvSpPr>
          <p:cNvPr id="6" name="Fußzeilenplatzhalter 5">
            <a:extLst>
              <a:ext uri="{FF2B5EF4-FFF2-40B4-BE49-F238E27FC236}">
                <a16:creationId xmlns:a16="http://schemas.microsoft.com/office/drawing/2014/main" id="{282AC0BB-6489-41EE-9667-3780FD2B0926}"/>
              </a:ext>
            </a:extLst>
          </p:cNvPr>
          <p:cNvSpPr>
            <a:spLocks noGrp="1"/>
          </p:cNvSpPr>
          <p:nvPr>
            <p:ph type="ftr" sz="quarter" idx="11"/>
          </p:nvPr>
        </p:nvSpPr>
        <p:spPr/>
        <p:txBody>
          <a:bodyPr/>
          <a:lstStyle/>
          <a:p>
            <a:r>
              <a:rPr lang="en-US" dirty="0" err="1"/>
              <a:t>Gianpiero</a:t>
            </a:r>
            <a:r>
              <a:rPr lang="en-US" dirty="0"/>
              <a:t> DI Battista</a:t>
            </a:r>
          </a:p>
        </p:txBody>
      </p:sp>
      <p:sp>
        <p:nvSpPr>
          <p:cNvPr id="7" name="Foliennummernplatzhalter 6">
            <a:extLst>
              <a:ext uri="{FF2B5EF4-FFF2-40B4-BE49-F238E27FC236}">
                <a16:creationId xmlns:a16="http://schemas.microsoft.com/office/drawing/2014/main" id="{6AF3F68D-7551-49F0-9BAD-6507DA8E1770}"/>
              </a:ext>
            </a:extLst>
          </p:cNvPr>
          <p:cNvSpPr>
            <a:spLocks noGrp="1"/>
          </p:cNvSpPr>
          <p:nvPr>
            <p:ph type="sldNum" sz="quarter" idx="12"/>
          </p:nvPr>
        </p:nvSpPr>
        <p:spPr/>
        <p:txBody>
          <a:bodyPr/>
          <a:lstStyle/>
          <a:p>
            <a:fld id="{437794D7-DC86-9A4E-9C9F-0B324FE8876A}" type="slidenum">
              <a:rPr lang="en-US" smtClean="0"/>
              <a:pPr/>
              <a:t>1</a:t>
            </a:fld>
            <a:endParaRPr lang="en-US" dirty="0"/>
          </a:p>
        </p:txBody>
      </p:sp>
    </p:spTree>
    <p:extLst>
      <p:ext uri="{BB962C8B-B14F-4D97-AF65-F5344CB8AC3E}">
        <p14:creationId xmlns:p14="http://schemas.microsoft.com/office/powerpoint/2010/main" val="3140738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871AEC7-DE87-4696-9068-FC844FE24BAD}"/>
              </a:ext>
            </a:extLst>
          </p:cNvPr>
          <p:cNvSpPr>
            <a:spLocks noGrp="1"/>
          </p:cNvSpPr>
          <p:nvPr>
            <p:ph type="dt" sz="half" idx="10"/>
          </p:nvPr>
        </p:nvSpPr>
        <p:spPr>
          <a:xfrm>
            <a:off x="254644" y="6531721"/>
            <a:ext cx="1269356" cy="365125"/>
          </a:xfrm>
        </p:spPr>
        <p:txBody>
          <a:bodyPr/>
          <a:lstStyle/>
          <a:p>
            <a:fld id="{CD071B8E-0DD7-5842-950E-3289D9FBABB1}" type="datetime4">
              <a:rPr lang="en-GB" smtClean="0"/>
              <a:pPr/>
              <a:t>27 December 2021</a:t>
            </a:fld>
            <a:endParaRPr lang="en-US" dirty="0"/>
          </a:p>
        </p:txBody>
      </p:sp>
      <p:sp>
        <p:nvSpPr>
          <p:cNvPr id="4" name="Fußzeilenplatzhalter 3">
            <a:extLst>
              <a:ext uri="{FF2B5EF4-FFF2-40B4-BE49-F238E27FC236}">
                <a16:creationId xmlns:a16="http://schemas.microsoft.com/office/drawing/2014/main" id="{21DBB4DE-9BA3-4016-8294-EA46A76E7468}"/>
              </a:ext>
            </a:extLst>
          </p:cNvPr>
          <p:cNvSpPr>
            <a:spLocks noGrp="1"/>
          </p:cNvSpPr>
          <p:nvPr>
            <p:ph type="ftr" sz="quarter" idx="11"/>
          </p:nvPr>
        </p:nvSpPr>
        <p:spPr/>
        <p:txBody>
          <a:bodyPr/>
          <a:lstStyle/>
          <a:p>
            <a:r>
              <a:rPr lang="en-US" dirty="0" err="1"/>
              <a:t>Gianpiero</a:t>
            </a:r>
            <a:r>
              <a:rPr lang="en-US" dirty="0"/>
              <a:t> Di Battista</a:t>
            </a:r>
          </a:p>
        </p:txBody>
      </p:sp>
      <p:sp>
        <p:nvSpPr>
          <p:cNvPr id="5" name="Foliennummernplatzhalter 4">
            <a:extLst>
              <a:ext uri="{FF2B5EF4-FFF2-40B4-BE49-F238E27FC236}">
                <a16:creationId xmlns:a16="http://schemas.microsoft.com/office/drawing/2014/main" id="{7CF32A96-C4BD-42DD-92C7-24A1C3D8A91D}"/>
              </a:ext>
            </a:extLst>
          </p:cNvPr>
          <p:cNvSpPr>
            <a:spLocks noGrp="1"/>
          </p:cNvSpPr>
          <p:nvPr>
            <p:ph type="sldNum" sz="quarter" idx="12"/>
          </p:nvPr>
        </p:nvSpPr>
        <p:spPr/>
        <p:txBody>
          <a:bodyPr/>
          <a:lstStyle/>
          <a:p>
            <a:fld id="{437794D7-DC86-9A4E-9C9F-0B324FE8876A}" type="slidenum">
              <a:rPr lang="en-US" smtClean="0"/>
              <a:pPr/>
              <a:t>10</a:t>
            </a:fld>
            <a:endParaRPr lang="en-US" dirty="0"/>
          </a:p>
        </p:txBody>
      </p:sp>
      <p:sp>
        <p:nvSpPr>
          <p:cNvPr id="6" name="Slide Number Placeholder 6">
            <a:extLst>
              <a:ext uri="{FF2B5EF4-FFF2-40B4-BE49-F238E27FC236}">
                <a16:creationId xmlns:a16="http://schemas.microsoft.com/office/drawing/2014/main" id="{75894918-1BAC-4911-B7C9-C8C34828EAA5}"/>
              </a:ext>
            </a:extLst>
          </p:cNvPr>
          <p:cNvSpPr txBox="1">
            <a:spLocks/>
          </p:cNvSpPr>
          <p:nvPr/>
        </p:nvSpPr>
        <p:spPr>
          <a:xfrm>
            <a:off x="5345961" y="2135647"/>
            <a:ext cx="3311324" cy="365125"/>
          </a:xfrm>
          <a:prstGeom prst="rect">
            <a:avLst/>
          </a:prstGeom>
        </p:spPr>
        <p:txBody>
          <a:bodyPr anchor="ctr" anchorCtr="0"/>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7794D7-DC86-9A4E-9C9F-0B324FE8876A}" type="slidenum">
              <a:rPr lang="en-US" smtClean="0"/>
              <a:pPr/>
              <a:t>10</a:t>
            </a:fld>
            <a:endParaRPr lang="en-US" dirty="0"/>
          </a:p>
        </p:txBody>
      </p:sp>
      <p:cxnSp>
        <p:nvCxnSpPr>
          <p:cNvPr id="8" name="Gerader Verbinder 7">
            <a:extLst>
              <a:ext uri="{FF2B5EF4-FFF2-40B4-BE49-F238E27FC236}">
                <a16:creationId xmlns:a16="http://schemas.microsoft.com/office/drawing/2014/main" id="{7E8E20AA-1D04-40CC-8F80-7925FDE8390F}"/>
              </a:ext>
            </a:extLst>
          </p:cNvPr>
          <p:cNvCxnSpPr>
            <a:cxnSpLocks/>
          </p:cNvCxnSpPr>
          <p:nvPr/>
        </p:nvCxnSpPr>
        <p:spPr>
          <a:xfrm>
            <a:off x="4733702" y="2180526"/>
            <a:ext cx="0" cy="532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ADAAEB98-1893-45CE-8D3A-F24A8CDFA9BA}"/>
              </a:ext>
            </a:extLst>
          </p:cNvPr>
          <p:cNvCxnSpPr>
            <a:cxnSpLocks/>
          </p:cNvCxnSpPr>
          <p:nvPr/>
        </p:nvCxnSpPr>
        <p:spPr>
          <a:xfrm>
            <a:off x="4715293" y="2180526"/>
            <a:ext cx="5688007" cy="986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6E39F5E3-CF26-4BB2-BBBB-88268E712D34}"/>
              </a:ext>
            </a:extLst>
          </p:cNvPr>
          <p:cNvSpPr txBox="1"/>
          <p:nvPr/>
        </p:nvSpPr>
        <p:spPr>
          <a:xfrm>
            <a:off x="3997839" y="2142816"/>
            <a:ext cx="713529" cy="369332"/>
          </a:xfrm>
          <a:prstGeom prst="rect">
            <a:avLst/>
          </a:prstGeom>
          <a:noFill/>
        </p:spPr>
        <p:txBody>
          <a:bodyPr wrap="none" rtlCol="0">
            <a:spAutoFit/>
          </a:bodyPr>
          <a:lstStyle/>
          <a:p>
            <a:r>
              <a:rPr lang="de-CH" dirty="0" err="1"/>
              <a:t>today</a:t>
            </a:r>
            <a:endParaRPr lang="en-CH" dirty="0"/>
          </a:p>
        </p:txBody>
      </p:sp>
      <p:cxnSp>
        <p:nvCxnSpPr>
          <p:cNvPr id="12" name="Gerader Verbinder 11">
            <a:extLst>
              <a:ext uri="{FF2B5EF4-FFF2-40B4-BE49-F238E27FC236}">
                <a16:creationId xmlns:a16="http://schemas.microsoft.com/office/drawing/2014/main" id="{27E9A9A4-0562-4278-8A00-718E3E05D927}"/>
              </a:ext>
            </a:extLst>
          </p:cNvPr>
          <p:cNvCxnSpPr/>
          <p:nvPr/>
        </p:nvCxnSpPr>
        <p:spPr>
          <a:xfrm flipV="1">
            <a:off x="5648311" y="1690293"/>
            <a:ext cx="0" cy="914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228374E9-D110-4FC8-A5F5-48968FA1264C}"/>
              </a:ext>
            </a:extLst>
          </p:cNvPr>
          <p:cNvCxnSpPr/>
          <p:nvPr/>
        </p:nvCxnSpPr>
        <p:spPr>
          <a:xfrm flipV="1">
            <a:off x="7001623" y="1686906"/>
            <a:ext cx="0" cy="914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F80F9D58-CB6B-42A3-AFE5-7A66A71A2D6D}"/>
              </a:ext>
            </a:extLst>
          </p:cNvPr>
          <p:cNvCxnSpPr/>
          <p:nvPr/>
        </p:nvCxnSpPr>
        <p:spPr>
          <a:xfrm flipV="1">
            <a:off x="8135479" y="1690293"/>
            <a:ext cx="0" cy="91423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3AD4571E-CD72-4C98-B117-028CFD20F5B6}"/>
              </a:ext>
            </a:extLst>
          </p:cNvPr>
          <p:cNvSpPr txBox="1"/>
          <p:nvPr/>
        </p:nvSpPr>
        <p:spPr>
          <a:xfrm>
            <a:off x="5652903" y="1709011"/>
            <a:ext cx="1071127" cy="369332"/>
          </a:xfrm>
          <a:prstGeom prst="rect">
            <a:avLst/>
          </a:prstGeom>
          <a:noFill/>
        </p:spPr>
        <p:txBody>
          <a:bodyPr wrap="none" rtlCol="0">
            <a:spAutoFit/>
          </a:bodyPr>
          <a:lstStyle/>
          <a:p>
            <a:r>
              <a:rPr lang="de-CH" dirty="0"/>
              <a:t>+21’000.-</a:t>
            </a:r>
          </a:p>
        </p:txBody>
      </p:sp>
      <p:sp>
        <p:nvSpPr>
          <p:cNvPr id="16" name="Textfeld 15">
            <a:extLst>
              <a:ext uri="{FF2B5EF4-FFF2-40B4-BE49-F238E27FC236}">
                <a16:creationId xmlns:a16="http://schemas.microsoft.com/office/drawing/2014/main" id="{26F29110-441D-4C97-9AB1-454F897FA724}"/>
              </a:ext>
            </a:extLst>
          </p:cNvPr>
          <p:cNvSpPr txBox="1"/>
          <p:nvPr/>
        </p:nvSpPr>
        <p:spPr>
          <a:xfrm>
            <a:off x="6999359" y="1709011"/>
            <a:ext cx="942887" cy="369332"/>
          </a:xfrm>
          <a:prstGeom prst="rect">
            <a:avLst/>
          </a:prstGeom>
          <a:noFill/>
        </p:spPr>
        <p:txBody>
          <a:bodyPr wrap="none" rtlCol="0">
            <a:spAutoFit/>
          </a:bodyPr>
          <a:lstStyle/>
          <a:p>
            <a:r>
              <a:rPr lang="de-CH" dirty="0"/>
              <a:t>+21’000</a:t>
            </a:r>
            <a:endParaRPr lang="en-CH" dirty="0"/>
          </a:p>
        </p:txBody>
      </p:sp>
      <p:sp>
        <p:nvSpPr>
          <p:cNvPr id="17" name="Textfeld 16">
            <a:extLst>
              <a:ext uri="{FF2B5EF4-FFF2-40B4-BE49-F238E27FC236}">
                <a16:creationId xmlns:a16="http://schemas.microsoft.com/office/drawing/2014/main" id="{144617E1-63DB-4B99-B7CB-4DBDB6ACE0F2}"/>
              </a:ext>
            </a:extLst>
          </p:cNvPr>
          <p:cNvSpPr txBox="1"/>
          <p:nvPr/>
        </p:nvSpPr>
        <p:spPr>
          <a:xfrm>
            <a:off x="8148652" y="1693686"/>
            <a:ext cx="942887" cy="369332"/>
          </a:xfrm>
          <a:prstGeom prst="rect">
            <a:avLst/>
          </a:prstGeom>
          <a:noFill/>
        </p:spPr>
        <p:txBody>
          <a:bodyPr wrap="none" rtlCol="0">
            <a:spAutoFit/>
          </a:bodyPr>
          <a:lstStyle/>
          <a:p>
            <a:r>
              <a:rPr lang="de-CH" dirty="0"/>
              <a:t>+21’000</a:t>
            </a:r>
            <a:endParaRPr lang="en-CH" dirty="0"/>
          </a:p>
        </p:txBody>
      </p:sp>
      <p:cxnSp>
        <p:nvCxnSpPr>
          <p:cNvPr id="18" name="Gerader Verbinder 17">
            <a:extLst>
              <a:ext uri="{FF2B5EF4-FFF2-40B4-BE49-F238E27FC236}">
                <a16:creationId xmlns:a16="http://schemas.microsoft.com/office/drawing/2014/main" id="{E98DA526-B1AF-4400-BD81-33E3F707A381}"/>
              </a:ext>
            </a:extLst>
          </p:cNvPr>
          <p:cNvCxnSpPr>
            <a:cxnSpLocks/>
          </p:cNvCxnSpPr>
          <p:nvPr/>
        </p:nvCxnSpPr>
        <p:spPr>
          <a:xfrm>
            <a:off x="5648311" y="2222234"/>
            <a:ext cx="4333" cy="674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03B2F17-9AEE-494D-9E6F-00011BE81E21}"/>
              </a:ext>
            </a:extLst>
          </p:cNvPr>
          <p:cNvCxnSpPr>
            <a:cxnSpLocks/>
          </p:cNvCxnSpPr>
          <p:nvPr/>
        </p:nvCxnSpPr>
        <p:spPr>
          <a:xfrm flipV="1">
            <a:off x="4189045" y="2958948"/>
            <a:ext cx="1469711" cy="139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9C0B4781-1D8C-412D-8BA9-C917A87C2DE8}"/>
              </a:ext>
            </a:extLst>
          </p:cNvPr>
          <p:cNvSpPr txBox="1"/>
          <p:nvPr/>
        </p:nvSpPr>
        <p:spPr>
          <a:xfrm>
            <a:off x="5642646" y="2539207"/>
            <a:ext cx="995785" cy="646331"/>
          </a:xfrm>
          <a:prstGeom prst="rect">
            <a:avLst/>
          </a:prstGeom>
          <a:noFill/>
        </p:spPr>
        <p:txBody>
          <a:bodyPr wrap="none" rtlCol="0">
            <a:spAutoFit/>
          </a:bodyPr>
          <a:lstStyle/>
          <a:p>
            <a:r>
              <a:rPr lang="de-CH" dirty="0"/>
              <a:t> +21’000</a:t>
            </a:r>
          </a:p>
          <a:p>
            <a:r>
              <a:rPr lang="de-CH" dirty="0"/>
              <a:t>    (1+r)</a:t>
            </a:r>
          </a:p>
        </p:txBody>
      </p:sp>
      <p:cxnSp>
        <p:nvCxnSpPr>
          <p:cNvPr id="21" name="Gerader Verbinder 20">
            <a:extLst>
              <a:ext uri="{FF2B5EF4-FFF2-40B4-BE49-F238E27FC236}">
                <a16:creationId xmlns:a16="http://schemas.microsoft.com/office/drawing/2014/main" id="{CB9EE3DE-1987-40ED-BEC8-E1D0547C8B16}"/>
              </a:ext>
            </a:extLst>
          </p:cNvPr>
          <p:cNvCxnSpPr>
            <a:cxnSpLocks/>
            <a:stCxn id="20" idx="3"/>
          </p:cNvCxnSpPr>
          <p:nvPr/>
        </p:nvCxnSpPr>
        <p:spPr>
          <a:xfrm flipH="1">
            <a:off x="5772843" y="2862373"/>
            <a:ext cx="8655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2C17A3E4-C390-487E-9A5F-A81529FDE4A1}"/>
              </a:ext>
            </a:extLst>
          </p:cNvPr>
          <p:cNvCxnSpPr>
            <a:cxnSpLocks/>
          </p:cNvCxnSpPr>
          <p:nvPr/>
        </p:nvCxnSpPr>
        <p:spPr>
          <a:xfrm>
            <a:off x="7003889" y="2601141"/>
            <a:ext cx="9641" cy="60067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43BD447E-233D-429D-9D37-A8824E8852BB}"/>
              </a:ext>
            </a:extLst>
          </p:cNvPr>
          <p:cNvSpPr txBox="1"/>
          <p:nvPr/>
        </p:nvSpPr>
        <p:spPr>
          <a:xfrm>
            <a:off x="6999359" y="2829671"/>
            <a:ext cx="995785" cy="646331"/>
          </a:xfrm>
          <a:prstGeom prst="rect">
            <a:avLst/>
          </a:prstGeom>
          <a:noFill/>
        </p:spPr>
        <p:txBody>
          <a:bodyPr wrap="none" rtlCol="0">
            <a:spAutoFit/>
          </a:bodyPr>
          <a:lstStyle/>
          <a:p>
            <a:r>
              <a:rPr lang="de-CH" dirty="0"/>
              <a:t> +21’000</a:t>
            </a:r>
          </a:p>
          <a:p>
            <a:r>
              <a:rPr lang="de-CH" dirty="0"/>
              <a:t>    (1+r)</a:t>
            </a:r>
            <a:r>
              <a:rPr lang="de-CH" baseline="30000" dirty="0"/>
              <a:t>2</a:t>
            </a:r>
          </a:p>
        </p:txBody>
      </p:sp>
      <p:cxnSp>
        <p:nvCxnSpPr>
          <p:cNvPr id="24" name="Gerader Verbinder 23">
            <a:extLst>
              <a:ext uri="{FF2B5EF4-FFF2-40B4-BE49-F238E27FC236}">
                <a16:creationId xmlns:a16="http://schemas.microsoft.com/office/drawing/2014/main" id="{60AD56D9-6C82-42B4-9654-772CB5CF8A2A}"/>
              </a:ext>
            </a:extLst>
          </p:cNvPr>
          <p:cNvCxnSpPr>
            <a:stCxn id="23" idx="3"/>
          </p:cNvCxnSpPr>
          <p:nvPr/>
        </p:nvCxnSpPr>
        <p:spPr>
          <a:xfrm flipH="1">
            <a:off x="7108660" y="3152837"/>
            <a:ext cx="886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BB834FB7-7795-4CCE-839D-E522F6E5FB1E}"/>
              </a:ext>
            </a:extLst>
          </p:cNvPr>
          <p:cNvCxnSpPr>
            <a:cxnSpLocks/>
          </p:cNvCxnSpPr>
          <p:nvPr/>
        </p:nvCxnSpPr>
        <p:spPr>
          <a:xfrm>
            <a:off x="8135479" y="2604529"/>
            <a:ext cx="0" cy="923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7D60FF2E-16F4-492F-BBA1-01ED62DC1B5A}"/>
              </a:ext>
            </a:extLst>
          </p:cNvPr>
          <p:cNvCxnSpPr>
            <a:cxnSpLocks/>
          </p:cNvCxnSpPr>
          <p:nvPr/>
        </p:nvCxnSpPr>
        <p:spPr>
          <a:xfrm flipV="1">
            <a:off x="4134018" y="3185539"/>
            <a:ext cx="2867605" cy="65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F2D04299-628F-4AB3-AA56-17568C4CC3B3}"/>
              </a:ext>
            </a:extLst>
          </p:cNvPr>
          <p:cNvCxnSpPr>
            <a:cxnSpLocks/>
          </p:cNvCxnSpPr>
          <p:nvPr/>
        </p:nvCxnSpPr>
        <p:spPr>
          <a:xfrm>
            <a:off x="10563144" y="4126006"/>
            <a:ext cx="529077"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6D5D84F2-7C96-4B4F-90F5-CC6CAF415872}"/>
              </a:ext>
            </a:extLst>
          </p:cNvPr>
          <p:cNvSpPr txBox="1"/>
          <p:nvPr/>
        </p:nvSpPr>
        <p:spPr>
          <a:xfrm>
            <a:off x="8148652" y="3173365"/>
            <a:ext cx="995785" cy="646331"/>
          </a:xfrm>
          <a:prstGeom prst="rect">
            <a:avLst/>
          </a:prstGeom>
          <a:noFill/>
        </p:spPr>
        <p:txBody>
          <a:bodyPr wrap="none" rtlCol="0">
            <a:spAutoFit/>
          </a:bodyPr>
          <a:lstStyle/>
          <a:p>
            <a:r>
              <a:rPr lang="de-CH" dirty="0"/>
              <a:t> +21’000</a:t>
            </a:r>
          </a:p>
          <a:p>
            <a:r>
              <a:rPr lang="de-CH" dirty="0"/>
              <a:t>    (1+r)</a:t>
            </a:r>
            <a:r>
              <a:rPr lang="de-CH" baseline="30000" dirty="0"/>
              <a:t>3</a:t>
            </a:r>
          </a:p>
        </p:txBody>
      </p:sp>
      <p:cxnSp>
        <p:nvCxnSpPr>
          <p:cNvPr id="29" name="Gerader Verbinder 28">
            <a:extLst>
              <a:ext uri="{FF2B5EF4-FFF2-40B4-BE49-F238E27FC236}">
                <a16:creationId xmlns:a16="http://schemas.microsoft.com/office/drawing/2014/main" id="{59140CE6-3F07-4E64-AB2C-87CEA0BD42C0}"/>
              </a:ext>
            </a:extLst>
          </p:cNvPr>
          <p:cNvCxnSpPr>
            <a:stCxn id="28" idx="3"/>
          </p:cNvCxnSpPr>
          <p:nvPr/>
        </p:nvCxnSpPr>
        <p:spPr>
          <a:xfrm flipH="1">
            <a:off x="8257957" y="3496531"/>
            <a:ext cx="88648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AEE4E9E4-B47F-4554-B1C0-279892A7E54D}"/>
              </a:ext>
            </a:extLst>
          </p:cNvPr>
          <p:cNvSpPr txBox="1"/>
          <p:nvPr/>
        </p:nvSpPr>
        <p:spPr>
          <a:xfrm>
            <a:off x="452149" y="2784445"/>
            <a:ext cx="3538789" cy="646331"/>
          </a:xfrm>
          <a:prstGeom prst="rect">
            <a:avLst/>
          </a:prstGeom>
          <a:noFill/>
        </p:spPr>
        <p:txBody>
          <a:bodyPr wrap="none" rtlCol="0">
            <a:spAutoFit/>
          </a:bodyPr>
          <a:lstStyle/>
          <a:p>
            <a:pPr algn="ctr"/>
            <a:r>
              <a:rPr lang="de-CH" dirty="0"/>
              <a:t>     PV Cash Flow in Year 1  +18’750.-</a:t>
            </a:r>
          </a:p>
          <a:p>
            <a:pPr algn="ctr"/>
            <a:endParaRPr lang="en-CH" dirty="0"/>
          </a:p>
        </p:txBody>
      </p:sp>
      <p:sp>
        <p:nvSpPr>
          <p:cNvPr id="32" name="Textfeld 31">
            <a:extLst>
              <a:ext uri="{FF2B5EF4-FFF2-40B4-BE49-F238E27FC236}">
                <a16:creationId xmlns:a16="http://schemas.microsoft.com/office/drawing/2014/main" id="{4E4C973A-97A4-471F-AC57-096A4B018D82}"/>
              </a:ext>
            </a:extLst>
          </p:cNvPr>
          <p:cNvSpPr txBox="1"/>
          <p:nvPr/>
        </p:nvSpPr>
        <p:spPr>
          <a:xfrm>
            <a:off x="5402389" y="2175298"/>
            <a:ext cx="756426" cy="369332"/>
          </a:xfrm>
          <a:prstGeom prst="rect">
            <a:avLst/>
          </a:prstGeom>
          <a:noFill/>
        </p:spPr>
        <p:txBody>
          <a:bodyPr wrap="none" rtlCol="0">
            <a:spAutoFit/>
          </a:bodyPr>
          <a:lstStyle/>
          <a:p>
            <a:r>
              <a:rPr lang="de-CH" dirty="0"/>
              <a:t>Year 1</a:t>
            </a:r>
            <a:endParaRPr lang="en-CH" dirty="0"/>
          </a:p>
        </p:txBody>
      </p:sp>
      <p:sp>
        <p:nvSpPr>
          <p:cNvPr id="33" name="Textfeld 32">
            <a:extLst>
              <a:ext uri="{FF2B5EF4-FFF2-40B4-BE49-F238E27FC236}">
                <a16:creationId xmlns:a16="http://schemas.microsoft.com/office/drawing/2014/main" id="{3C671E7C-BE1A-4B81-9460-00BFB160E170}"/>
              </a:ext>
            </a:extLst>
          </p:cNvPr>
          <p:cNvSpPr txBox="1"/>
          <p:nvPr/>
        </p:nvSpPr>
        <p:spPr>
          <a:xfrm>
            <a:off x="6716721" y="2195946"/>
            <a:ext cx="756426" cy="369332"/>
          </a:xfrm>
          <a:prstGeom prst="rect">
            <a:avLst/>
          </a:prstGeom>
          <a:noFill/>
        </p:spPr>
        <p:txBody>
          <a:bodyPr wrap="none" rtlCol="0">
            <a:spAutoFit/>
          </a:bodyPr>
          <a:lstStyle/>
          <a:p>
            <a:r>
              <a:rPr lang="de-CH" dirty="0"/>
              <a:t>Year 2</a:t>
            </a:r>
            <a:endParaRPr lang="en-CH" dirty="0"/>
          </a:p>
        </p:txBody>
      </p:sp>
      <p:sp>
        <p:nvSpPr>
          <p:cNvPr id="34" name="Textfeld 33">
            <a:extLst>
              <a:ext uri="{FF2B5EF4-FFF2-40B4-BE49-F238E27FC236}">
                <a16:creationId xmlns:a16="http://schemas.microsoft.com/office/drawing/2014/main" id="{C5151481-50E9-4C39-9494-B2F5249A035A}"/>
              </a:ext>
            </a:extLst>
          </p:cNvPr>
          <p:cNvSpPr txBox="1"/>
          <p:nvPr/>
        </p:nvSpPr>
        <p:spPr>
          <a:xfrm>
            <a:off x="7898070" y="2195946"/>
            <a:ext cx="756426" cy="369332"/>
          </a:xfrm>
          <a:prstGeom prst="rect">
            <a:avLst/>
          </a:prstGeom>
          <a:noFill/>
        </p:spPr>
        <p:txBody>
          <a:bodyPr wrap="none" rtlCol="0">
            <a:spAutoFit/>
          </a:bodyPr>
          <a:lstStyle/>
          <a:p>
            <a:r>
              <a:rPr lang="de-CH" dirty="0"/>
              <a:t>Year 3</a:t>
            </a:r>
            <a:endParaRPr lang="en-CH" dirty="0"/>
          </a:p>
        </p:txBody>
      </p:sp>
      <p:sp>
        <p:nvSpPr>
          <p:cNvPr id="35" name="Textfeld 34">
            <a:extLst>
              <a:ext uri="{FF2B5EF4-FFF2-40B4-BE49-F238E27FC236}">
                <a16:creationId xmlns:a16="http://schemas.microsoft.com/office/drawing/2014/main" id="{515F5FB2-1BD7-42D7-8E34-FE99E4414D0B}"/>
              </a:ext>
            </a:extLst>
          </p:cNvPr>
          <p:cNvSpPr txBox="1"/>
          <p:nvPr/>
        </p:nvSpPr>
        <p:spPr>
          <a:xfrm>
            <a:off x="377069" y="4362125"/>
            <a:ext cx="3662606" cy="369332"/>
          </a:xfrm>
          <a:prstGeom prst="rect">
            <a:avLst/>
          </a:prstGeom>
          <a:noFill/>
        </p:spPr>
        <p:txBody>
          <a:bodyPr wrap="none" rtlCol="0">
            <a:spAutoFit/>
          </a:bodyPr>
          <a:lstStyle/>
          <a:p>
            <a:pPr algn="ctr"/>
            <a:r>
              <a:rPr lang="de-CH" dirty="0"/>
              <a:t>         </a:t>
            </a:r>
            <a:r>
              <a:rPr lang="de-CH" dirty="0" err="1"/>
              <a:t>Sum</a:t>
            </a:r>
            <a:r>
              <a:rPr lang="de-CH" dirty="0"/>
              <a:t> </a:t>
            </a:r>
            <a:r>
              <a:rPr lang="de-CH" dirty="0" err="1"/>
              <a:t>of</a:t>
            </a:r>
            <a:r>
              <a:rPr lang="de-CH" dirty="0"/>
              <a:t> PVs Year 1-5    +78’537.- </a:t>
            </a:r>
          </a:p>
        </p:txBody>
      </p:sp>
      <p:sp>
        <p:nvSpPr>
          <p:cNvPr id="36" name="Textfeld 35">
            <a:extLst>
              <a:ext uri="{FF2B5EF4-FFF2-40B4-BE49-F238E27FC236}">
                <a16:creationId xmlns:a16="http://schemas.microsoft.com/office/drawing/2014/main" id="{61E6B47B-48C6-4577-AF79-763CE3A76A1B}"/>
              </a:ext>
            </a:extLst>
          </p:cNvPr>
          <p:cNvSpPr txBox="1"/>
          <p:nvPr/>
        </p:nvSpPr>
        <p:spPr>
          <a:xfrm>
            <a:off x="524768" y="4644900"/>
            <a:ext cx="3549818" cy="369332"/>
          </a:xfrm>
          <a:prstGeom prst="rect">
            <a:avLst/>
          </a:prstGeom>
          <a:noFill/>
        </p:spPr>
        <p:txBody>
          <a:bodyPr wrap="none" rtlCol="0">
            <a:spAutoFit/>
          </a:bodyPr>
          <a:lstStyle/>
          <a:p>
            <a:pPr algn="ctr"/>
            <a:r>
              <a:rPr lang="de-CH" dirty="0"/>
              <a:t>Minus initial </a:t>
            </a:r>
            <a:r>
              <a:rPr lang="de-CH" dirty="0" err="1"/>
              <a:t>investment</a:t>
            </a:r>
            <a:r>
              <a:rPr lang="de-CH" dirty="0"/>
              <a:t>    -70’000.- </a:t>
            </a:r>
          </a:p>
        </p:txBody>
      </p:sp>
      <p:cxnSp>
        <p:nvCxnSpPr>
          <p:cNvPr id="37" name="Gerader Verbinder 36">
            <a:extLst>
              <a:ext uri="{FF2B5EF4-FFF2-40B4-BE49-F238E27FC236}">
                <a16:creationId xmlns:a16="http://schemas.microsoft.com/office/drawing/2014/main" id="{96B3ED8B-4F93-4A44-80BD-7EC9BF2F02C7}"/>
              </a:ext>
            </a:extLst>
          </p:cNvPr>
          <p:cNvCxnSpPr>
            <a:cxnSpLocks/>
          </p:cNvCxnSpPr>
          <p:nvPr/>
        </p:nvCxnSpPr>
        <p:spPr>
          <a:xfrm>
            <a:off x="379124" y="4312984"/>
            <a:ext cx="3618715"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itle 1">
            <a:extLst>
              <a:ext uri="{FF2B5EF4-FFF2-40B4-BE49-F238E27FC236}">
                <a16:creationId xmlns:a16="http://schemas.microsoft.com/office/drawing/2014/main" id="{4312A26C-9ED3-4209-9BFF-10FB9FE51F3E}"/>
              </a:ext>
            </a:extLst>
          </p:cNvPr>
          <p:cNvSpPr>
            <a:spLocks noGrp="1"/>
          </p:cNvSpPr>
          <p:nvPr>
            <p:ph type="title"/>
          </p:nvPr>
        </p:nvSpPr>
        <p:spPr>
          <a:xfrm>
            <a:off x="3583060" y="472024"/>
            <a:ext cx="8608940" cy="939125"/>
          </a:xfrm>
        </p:spPr>
        <p:txBody>
          <a:bodyPr/>
          <a:lstStyle/>
          <a:p>
            <a:r>
              <a:rPr lang="de-CH" dirty="0"/>
              <a:t>THE NET PRESENT VALUE METHOD</a:t>
            </a:r>
          </a:p>
        </p:txBody>
      </p:sp>
      <p:sp>
        <p:nvSpPr>
          <p:cNvPr id="46" name="Textfeld 45">
            <a:extLst>
              <a:ext uri="{FF2B5EF4-FFF2-40B4-BE49-F238E27FC236}">
                <a16:creationId xmlns:a16="http://schemas.microsoft.com/office/drawing/2014/main" id="{6DEF7141-6A2C-493D-907C-54E4B48677A9}"/>
              </a:ext>
            </a:extLst>
          </p:cNvPr>
          <p:cNvSpPr txBox="1"/>
          <p:nvPr/>
        </p:nvSpPr>
        <p:spPr>
          <a:xfrm>
            <a:off x="992144" y="2151942"/>
            <a:ext cx="3073726" cy="646331"/>
          </a:xfrm>
          <a:prstGeom prst="rect">
            <a:avLst/>
          </a:prstGeom>
          <a:noFill/>
        </p:spPr>
        <p:txBody>
          <a:bodyPr wrap="none" rtlCol="0">
            <a:spAutoFit/>
          </a:bodyPr>
          <a:lstStyle/>
          <a:p>
            <a:pPr algn="ctr"/>
            <a:r>
              <a:rPr lang="de-CH" dirty="0"/>
              <a:t>Initial Investment       +70’000.-</a:t>
            </a:r>
          </a:p>
          <a:p>
            <a:pPr algn="ctr"/>
            <a:endParaRPr lang="en-CH" dirty="0"/>
          </a:p>
        </p:txBody>
      </p:sp>
      <p:sp>
        <p:nvSpPr>
          <p:cNvPr id="52" name="Textfeld 51">
            <a:extLst>
              <a:ext uri="{FF2B5EF4-FFF2-40B4-BE49-F238E27FC236}">
                <a16:creationId xmlns:a16="http://schemas.microsoft.com/office/drawing/2014/main" id="{D32406BA-D80F-4ECE-8340-DB4DE7BBD6C0}"/>
              </a:ext>
            </a:extLst>
          </p:cNvPr>
          <p:cNvSpPr txBox="1"/>
          <p:nvPr/>
        </p:nvSpPr>
        <p:spPr>
          <a:xfrm>
            <a:off x="454731" y="3101192"/>
            <a:ext cx="3538789" cy="646331"/>
          </a:xfrm>
          <a:prstGeom prst="rect">
            <a:avLst/>
          </a:prstGeom>
          <a:noFill/>
        </p:spPr>
        <p:txBody>
          <a:bodyPr wrap="none" rtlCol="0">
            <a:spAutoFit/>
          </a:bodyPr>
          <a:lstStyle/>
          <a:p>
            <a:pPr algn="ctr"/>
            <a:r>
              <a:rPr lang="de-CH" dirty="0"/>
              <a:t>     PV Cash Flow in Year 2  +16’741.-</a:t>
            </a:r>
          </a:p>
          <a:p>
            <a:pPr algn="ctr"/>
            <a:endParaRPr lang="en-CH" dirty="0"/>
          </a:p>
        </p:txBody>
      </p:sp>
      <p:cxnSp>
        <p:nvCxnSpPr>
          <p:cNvPr id="54" name="Gerader Verbinder 53">
            <a:extLst>
              <a:ext uri="{FF2B5EF4-FFF2-40B4-BE49-F238E27FC236}">
                <a16:creationId xmlns:a16="http://schemas.microsoft.com/office/drawing/2014/main" id="{0EDBDE66-A97A-40F8-A385-1105B3C87224}"/>
              </a:ext>
            </a:extLst>
          </p:cNvPr>
          <p:cNvCxnSpPr>
            <a:cxnSpLocks/>
          </p:cNvCxnSpPr>
          <p:nvPr/>
        </p:nvCxnSpPr>
        <p:spPr>
          <a:xfrm flipV="1">
            <a:off x="4163599" y="3517498"/>
            <a:ext cx="3971880" cy="26044"/>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feld 56">
            <a:extLst>
              <a:ext uri="{FF2B5EF4-FFF2-40B4-BE49-F238E27FC236}">
                <a16:creationId xmlns:a16="http://schemas.microsoft.com/office/drawing/2014/main" id="{C9FC3B20-AEF7-4C20-8ED3-F2E39E00DDE5}"/>
              </a:ext>
            </a:extLst>
          </p:cNvPr>
          <p:cNvSpPr txBox="1"/>
          <p:nvPr/>
        </p:nvSpPr>
        <p:spPr>
          <a:xfrm>
            <a:off x="387259" y="3389654"/>
            <a:ext cx="3642215" cy="923330"/>
          </a:xfrm>
          <a:prstGeom prst="rect">
            <a:avLst/>
          </a:prstGeom>
          <a:noFill/>
        </p:spPr>
        <p:txBody>
          <a:bodyPr wrap="none" rtlCol="0">
            <a:spAutoFit/>
          </a:bodyPr>
          <a:lstStyle/>
          <a:p>
            <a:pPr algn="ctr"/>
            <a:r>
              <a:rPr lang="de-CH" dirty="0"/>
              <a:t>      PV Cash Flow in Year 3  +14’947.-</a:t>
            </a:r>
          </a:p>
          <a:p>
            <a:pPr algn="ctr"/>
            <a:r>
              <a:rPr lang="de-CH" dirty="0"/>
              <a:t>     PV Cash Flow in Year 4  +13’346.-</a:t>
            </a:r>
          </a:p>
          <a:p>
            <a:pPr algn="ctr"/>
            <a:r>
              <a:rPr lang="de-CH" dirty="0"/>
              <a:t>     PV Cash Flow im Jahr 5 +14’753.-</a:t>
            </a:r>
            <a:endParaRPr lang="en-CH" dirty="0"/>
          </a:p>
        </p:txBody>
      </p:sp>
      <p:sp>
        <p:nvSpPr>
          <p:cNvPr id="58" name="Textfeld 57">
            <a:extLst>
              <a:ext uri="{FF2B5EF4-FFF2-40B4-BE49-F238E27FC236}">
                <a16:creationId xmlns:a16="http://schemas.microsoft.com/office/drawing/2014/main" id="{36302A7E-20C8-4969-84DD-8770488D9B7E}"/>
              </a:ext>
            </a:extLst>
          </p:cNvPr>
          <p:cNvSpPr txBox="1"/>
          <p:nvPr/>
        </p:nvSpPr>
        <p:spPr>
          <a:xfrm>
            <a:off x="9019944" y="2211636"/>
            <a:ext cx="756426" cy="369332"/>
          </a:xfrm>
          <a:prstGeom prst="rect">
            <a:avLst/>
          </a:prstGeom>
          <a:noFill/>
        </p:spPr>
        <p:txBody>
          <a:bodyPr wrap="none" rtlCol="0">
            <a:spAutoFit/>
          </a:bodyPr>
          <a:lstStyle/>
          <a:p>
            <a:r>
              <a:rPr lang="de-CH" dirty="0"/>
              <a:t>Year 4</a:t>
            </a:r>
            <a:endParaRPr lang="en-CH" dirty="0"/>
          </a:p>
        </p:txBody>
      </p:sp>
      <p:sp>
        <p:nvSpPr>
          <p:cNvPr id="59" name="Textfeld 58">
            <a:extLst>
              <a:ext uri="{FF2B5EF4-FFF2-40B4-BE49-F238E27FC236}">
                <a16:creationId xmlns:a16="http://schemas.microsoft.com/office/drawing/2014/main" id="{6C9DA5DD-76F5-45FA-A198-BC1932B843D7}"/>
              </a:ext>
            </a:extLst>
          </p:cNvPr>
          <p:cNvSpPr txBox="1"/>
          <p:nvPr/>
        </p:nvSpPr>
        <p:spPr>
          <a:xfrm>
            <a:off x="9295557" y="1710056"/>
            <a:ext cx="942887" cy="369332"/>
          </a:xfrm>
          <a:prstGeom prst="rect">
            <a:avLst/>
          </a:prstGeom>
          <a:noFill/>
        </p:spPr>
        <p:txBody>
          <a:bodyPr wrap="none" rtlCol="0">
            <a:spAutoFit/>
          </a:bodyPr>
          <a:lstStyle/>
          <a:p>
            <a:r>
              <a:rPr lang="de-CH" dirty="0"/>
              <a:t>+21’000</a:t>
            </a:r>
            <a:endParaRPr lang="en-CH" dirty="0"/>
          </a:p>
        </p:txBody>
      </p:sp>
      <p:cxnSp>
        <p:nvCxnSpPr>
          <p:cNvPr id="60" name="Gerader Verbinder 59">
            <a:extLst>
              <a:ext uri="{FF2B5EF4-FFF2-40B4-BE49-F238E27FC236}">
                <a16:creationId xmlns:a16="http://schemas.microsoft.com/office/drawing/2014/main" id="{948CA35C-66AB-4DD6-BB3D-378C296824E3}"/>
              </a:ext>
            </a:extLst>
          </p:cNvPr>
          <p:cNvCxnSpPr>
            <a:cxnSpLocks/>
          </p:cNvCxnSpPr>
          <p:nvPr/>
        </p:nvCxnSpPr>
        <p:spPr>
          <a:xfrm>
            <a:off x="9295557" y="1677443"/>
            <a:ext cx="0" cy="2142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6A52E0F5-D959-49FC-83A8-0040F1DC16A1}"/>
              </a:ext>
            </a:extLst>
          </p:cNvPr>
          <p:cNvCxnSpPr>
            <a:cxnSpLocks/>
            <a:stCxn id="57" idx="3"/>
          </p:cNvCxnSpPr>
          <p:nvPr/>
        </p:nvCxnSpPr>
        <p:spPr>
          <a:xfrm flipV="1">
            <a:off x="4029474" y="3840019"/>
            <a:ext cx="5277226" cy="1130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491DE202-45C5-4B4F-8EC7-C5CCC664A313}"/>
              </a:ext>
            </a:extLst>
          </p:cNvPr>
          <p:cNvSpPr txBox="1"/>
          <p:nvPr/>
        </p:nvSpPr>
        <p:spPr>
          <a:xfrm>
            <a:off x="9284816" y="3506649"/>
            <a:ext cx="995785" cy="646331"/>
          </a:xfrm>
          <a:prstGeom prst="rect">
            <a:avLst/>
          </a:prstGeom>
          <a:noFill/>
        </p:spPr>
        <p:txBody>
          <a:bodyPr wrap="none" rtlCol="0">
            <a:spAutoFit/>
          </a:bodyPr>
          <a:lstStyle/>
          <a:p>
            <a:r>
              <a:rPr lang="de-CH" dirty="0"/>
              <a:t> +21’000</a:t>
            </a:r>
          </a:p>
          <a:p>
            <a:r>
              <a:rPr lang="de-CH" dirty="0"/>
              <a:t>    (1+r)</a:t>
            </a:r>
            <a:r>
              <a:rPr lang="de-CH" baseline="30000" dirty="0"/>
              <a:t>4</a:t>
            </a:r>
          </a:p>
        </p:txBody>
      </p:sp>
      <p:cxnSp>
        <p:nvCxnSpPr>
          <p:cNvPr id="66" name="Gerader Verbinder 65">
            <a:extLst>
              <a:ext uri="{FF2B5EF4-FFF2-40B4-BE49-F238E27FC236}">
                <a16:creationId xmlns:a16="http://schemas.microsoft.com/office/drawing/2014/main" id="{DF30F418-21FD-484B-8B1C-49241FDDE866}"/>
              </a:ext>
            </a:extLst>
          </p:cNvPr>
          <p:cNvCxnSpPr>
            <a:stCxn id="65" idx="3"/>
          </p:cNvCxnSpPr>
          <p:nvPr/>
        </p:nvCxnSpPr>
        <p:spPr>
          <a:xfrm flipH="1">
            <a:off x="9394123" y="3829815"/>
            <a:ext cx="8864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Gerader Verbinder 66">
            <a:extLst>
              <a:ext uri="{FF2B5EF4-FFF2-40B4-BE49-F238E27FC236}">
                <a16:creationId xmlns:a16="http://schemas.microsoft.com/office/drawing/2014/main" id="{6B463DD7-7E32-4034-8EC2-ADB09A02C20A}"/>
              </a:ext>
            </a:extLst>
          </p:cNvPr>
          <p:cNvCxnSpPr>
            <a:cxnSpLocks/>
          </p:cNvCxnSpPr>
          <p:nvPr/>
        </p:nvCxnSpPr>
        <p:spPr>
          <a:xfrm>
            <a:off x="10403300" y="1570919"/>
            <a:ext cx="0" cy="2582061"/>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feld 68">
            <a:extLst>
              <a:ext uri="{FF2B5EF4-FFF2-40B4-BE49-F238E27FC236}">
                <a16:creationId xmlns:a16="http://schemas.microsoft.com/office/drawing/2014/main" id="{2B4E4F01-EC69-4564-B3D8-AB7FFB16A9AC}"/>
              </a:ext>
            </a:extLst>
          </p:cNvPr>
          <p:cNvSpPr txBox="1"/>
          <p:nvPr/>
        </p:nvSpPr>
        <p:spPr>
          <a:xfrm>
            <a:off x="10389564" y="1710056"/>
            <a:ext cx="942887" cy="369332"/>
          </a:xfrm>
          <a:prstGeom prst="rect">
            <a:avLst/>
          </a:prstGeom>
          <a:noFill/>
        </p:spPr>
        <p:txBody>
          <a:bodyPr wrap="none" rtlCol="0">
            <a:spAutoFit/>
          </a:bodyPr>
          <a:lstStyle/>
          <a:p>
            <a:r>
              <a:rPr lang="de-CH" dirty="0"/>
              <a:t>+26’000</a:t>
            </a:r>
            <a:endParaRPr lang="en-CH" dirty="0"/>
          </a:p>
        </p:txBody>
      </p:sp>
      <p:sp>
        <p:nvSpPr>
          <p:cNvPr id="70" name="Textfeld 69">
            <a:extLst>
              <a:ext uri="{FF2B5EF4-FFF2-40B4-BE49-F238E27FC236}">
                <a16:creationId xmlns:a16="http://schemas.microsoft.com/office/drawing/2014/main" id="{AAA01963-90CB-4159-9C62-424BF457F295}"/>
              </a:ext>
            </a:extLst>
          </p:cNvPr>
          <p:cNvSpPr txBox="1"/>
          <p:nvPr/>
        </p:nvSpPr>
        <p:spPr>
          <a:xfrm>
            <a:off x="10086775" y="2185156"/>
            <a:ext cx="756426" cy="369332"/>
          </a:xfrm>
          <a:prstGeom prst="rect">
            <a:avLst/>
          </a:prstGeom>
          <a:noFill/>
        </p:spPr>
        <p:txBody>
          <a:bodyPr wrap="none" rtlCol="0">
            <a:spAutoFit/>
          </a:bodyPr>
          <a:lstStyle/>
          <a:p>
            <a:r>
              <a:rPr lang="de-CH" dirty="0"/>
              <a:t>Year 5</a:t>
            </a:r>
            <a:endParaRPr lang="en-CH" dirty="0"/>
          </a:p>
        </p:txBody>
      </p:sp>
      <p:cxnSp>
        <p:nvCxnSpPr>
          <p:cNvPr id="72" name="Gerader Verbinder 71">
            <a:extLst>
              <a:ext uri="{FF2B5EF4-FFF2-40B4-BE49-F238E27FC236}">
                <a16:creationId xmlns:a16="http://schemas.microsoft.com/office/drawing/2014/main" id="{D0DC575F-6C70-46EA-A3AD-AA1034C4014C}"/>
              </a:ext>
            </a:extLst>
          </p:cNvPr>
          <p:cNvCxnSpPr>
            <a:cxnSpLocks/>
          </p:cNvCxnSpPr>
          <p:nvPr/>
        </p:nvCxnSpPr>
        <p:spPr>
          <a:xfrm>
            <a:off x="4120846" y="4126006"/>
            <a:ext cx="6253826" cy="26974"/>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810B5EC0-882D-46BA-82DF-4A65CEAF41B3}"/>
              </a:ext>
            </a:extLst>
          </p:cNvPr>
          <p:cNvSpPr txBox="1"/>
          <p:nvPr/>
        </p:nvSpPr>
        <p:spPr>
          <a:xfrm>
            <a:off x="10306530" y="3802841"/>
            <a:ext cx="995785" cy="646331"/>
          </a:xfrm>
          <a:prstGeom prst="rect">
            <a:avLst/>
          </a:prstGeom>
          <a:noFill/>
        </p:spPr>
        <p:txBody>
          <a:bodyPr wrap="none" rtlCol="0">
            <a:spAutoFit/>
          </a:bodyPr>
          <a:lstStyle/>
          <a:p>
            <a:r>
              <a:rPr lang="de-CH" dirty="0"/>
              <a:t> +26’000</a:t>
            </a:r>
          </a:p>
          <a:p>
            <a:r>
              <a:rPr lang="de-CH" dirty="0"/>
              <a:t>    (1+r)</a:t>
            </a:r>
            <a:r>
              <a:rPr lang="de-CH" baseline="30000" dirty="0"/>
              <a:t>5</a:t>
            </a:r>
          </a:p>
        </p:txBody>
      </p:sp>
      <p:cxnSp>
        <p:nvCxnSpPr>
          <p:cNvPr id="77" name="Gerader Verbinder 76">
            <a:extLst>
              <a:ext uri="{FF2B5EF4-FFF2-40B4-BE49-F238E27FC236}">
                <a16:creationId xmlns:a16="http://schemas.microsoft.com/office/drawing/2014/main" id="{09C5DAC7-DAA1-412D-AAD6-636698C22459}"/>
              </a:ext>
            </a:extLst>
          </p:cNvPr>
          <p:cNvCxnSpPr/>
          <p:nvPr/>
        </p:nvCxnSpPr>
        <p:spPr>
          <a:xfrm>
            <a:off x="253135" y="5018056"/>
            <a:ext cx="3741722" cy="0"/>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C9614D9D-AD35-4B4A-908C-770CE34A93C6}"/>
              </a:ext>
            </a:extLst>
          </p:cNvPr>
          <p:cNvSpPr txBox="1"/>
          <p:nvPr/>
        </p:nvSpPr>
        <p:spPr>
          <a:xfrm>
            <a:off x="514221" y="5010900"/>
            <a:ext cx="3487751" cy="369332"/>
          </a:xfrm>
          <a:prstGeom prst="rect">
            <a:avLst/>
          </a:prstGeom>
          <a:noFill/>
        </p:spPr>
        <p:txBody>
          <a:bodyPr wrap="none" rtlCol="0">
            <a:spAutoFit/>
          </a:bodyPr>
          <a:lstStyle/>
          <a:p>
            <a:pPr algn="ctr"/>
            <a:r>
              <a:rPr lang="de-CH" dirty="0"/>
              <a:t>         NPV </a:t>
            </a:r>
            <a:r>
              <a:rPr lang="de-CH" dirty="0" err="1"/>
              <a:t>of</a:t>
            </a:r>
            <a:r>
              <a:rPr lang="de-CH" dirty="0"/>
              <a:t> Investment       8’537.- </a:t>
            </a:r>
          </a:p>
        </p:txBody>
      </p:sp>
      <p:cxnSp>
        <p:nvCxnSpPr>
          <p:cNvPr id="79" name="Gerader Verbinder 78">
            <a:extLst>
              <a:ext uri="{FF2B5EF4-FFF2-40B4-BE49-F238E27FC236}">
                <a16:creationId xmlns:a16="http://schemas.microsoft.com/office/drawing/2014/main" id="{5D239236-9414-41D5-88EA-4FAA7424CAE8}"/>
              </a:ext>
            </a:extLst>
          </p:cNvPr>
          <p:cNvCxnSpPr/>
          <p:nvPr/>
        </p:nvCxnSpPr>
        <p:spPr>
          <a:xfrm>
            <a:off x="295888" y="5484353"/>
            <a:ext cx="37417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Gerader Verbinder 79">
            <a:extLst>
              <a:ext uri="{FF2B5EF4-FFF2-40B4-BE49-F238E27FC236}">
                <a16:creationId xmlns:a16="http://schemas.microsoft.com/office/drawing/2014/main" id="{EE3153AD-C2BD-454D-9E77-C6F3F7B03324}"/>
              </a:ext>
            </a:extLst>
          </p:cNvPr>
          <p:cNvCxnSpPr/>
          <p:nvPr/>
        </p:nvCxnSpPr>
        <p:spPr>
          <a:xfrm>
            <a:off x="350678" y="5380232"/>
            <a:ext cx="3741722"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feld 54">
            <a:extLst>
              <a:ext uri="{FF2B5EF4-FFF2-40B4-BE49-F238E27FC236}">
                <a16:creationId xmlns:a16="http://schemas.microsoft.com/office/drawing/2014/main" id="{CA51C1DF-DEEE-4CB0-9169-F45029CB8FC8}"/>
              </a:ext>
            </a:extLst>
          </p:cNvPr>
          <p:cNvSpPr txBox="1"/>
          <p:nvPr/>
        </p:nvSpPr>
        <p:spPr>
          <a:xfrm>
            <a:off x="927016" y="1481040"/>
            <a:ext cx="2132123" cy="646331"/>
          </a:xfrm>
          <a:prstGeom prst="rect">
            <a:avLst/>
          </a:prstGeom>
          <a:noFill/>
        </p:spPr>
        <p:txBody>
          <a:bodyPr wrap="none" rtlCol="0">
            <a:spAutoFit/>
          </a:bodyPr>
          <a:lstStyle/>
          <a:p>
            <a:pPr algn="ctr"/>
            <a:r>
              <a:rPr lang="de-CH" u="sng" dirty="0"/>
              <a:t>Discount Rate = 12%</a:t>
            </a:r>
          </a:p>
          <a:p>
            <a:pPr algn="ctr"/>
            <a:endParaRPr lang="en-CH" dirty="0"/>
          </a:p>
        </p:txBody>
      </p:sp>
      <p:sp>
        <p:nvSpPr>
          <p:cNvPr id="2" name="Textfeld 1">
            <a:extLst>
              <a:ext uri="{FF2B5EF4-FFF2-40B4-BE49-F238E27FC236}">
                <a16:creationId xmlns:a16="http://schemas.microsoft.com/office/drawing/2014/main" id="{1D5CF13B-1A08-4DA8-A012-E14623801039}"/>
              </a:ext>
            </a:extLst>
          </p:cNvPr>
          <p:cNvSpPr txBox="1"/>
          <p:nvPr/>
        </p:nvSpPr>
        <p:spPr>
          <a:xfrm rot="10800000" flipV="1">
            <a:off x="4653832" y="4847928"/>
            <a:ext cx="5851776" cy="646331"/>
          </a:xfrm>
          <a:prstGeom prst="rect">
            <a:avLst/>
          </a:prstGeom>
          <a:noFill/>
        </p:spPr>
        <p:txBody>
          <a:bodyPr wrap="square" rtlCol="0">
            <a:spAutoFit/>
          </a:bodyPr>
          <a:lstStyle/>
          <a:p>
            <a:r>
              <a:rPr lang="de-CH" b="1" dirty="0"/>
              <a:t>The </a:t>
            </a:r>
            <a:r>
              <a:rPr lang="de-CH" b="1" dirty="0" err="1"/>
              <a:t>higher</a:t>
            </a:r>
            <a:r>
              <a:rPr lang="de-CH" b="1" dirty="0"/>
              <a:t> </a:t>
            </a:r>
            <a:r>
              <a:rPr lang="de-CH" b="1" dirty="0" err="1"/>
              <a:t>the</a:t>
            </a:r>
            <a:r>
              <a:rPr lang="de-CH" b="1" dirty="0"/>
              <a:t> </a:t>
            </a:r>
            <a:r>
              <a:rPr lang="de-CH" b="1" dirty="0" err="1"/>
              <a:t>labor</a:t>
            </a:r>
            <a:r>
              <a:rPr lang="de-CH" b="1" dirty="0"/>
              <a:t> </a:t>
            </a:r>
            <a:r>
              <a:rPr lang="de-CH" b="1" dirty="0" err="1"/>
              <a:t>costs</a:t>
            </a:r>
            <a:r>
              <a:rPr lang="de-CH" b="1" dirty="0"/>
              <a:t> and </a:t>
            </a:r>
            <a:r>
              <a:rPr lang="de-CH" b="1" dirty="0" err="1"/>
              <a:t>the</a:t>
            </a:r>
            <a:r>
              <a:rPr lang="de-CH" b="1" dirty="0"/>
              <a:t> </a:t>
            </a:r>
            <a:r>
              <a:rPr lang="de-CH" b="1" dirty="0" err="1"/>
              <a:t>costs</a:t>
            </a:r>
            <a:r>
              <a:rPr lang="de-CH" b="1" dirty="0"/>
              <a:t> </a:t>
            </a:r>
            <a:r>
              <a:rPr lang="de-CH" b="1" dirty="0" err="1"/>
              <a:t>of</a:t>
            </a:r>
            <a:r>
              <a:rPr lang="de-CH" b="1" dirty="0"/>
              <a:t> </a:t>
            </a:r>
            <a:r>
              <a:rPr lang="de-CH" b="1" dirty="0" err="1"/>
              <a:t>painting</a:t>
            </a:r>
            <a:r>
              <a:rPr lang="de-CH" b="1" dirty="0"/>
              <a:t>, </a:t>
            </a:r>
            <a:r>
              <a:rPr lang="de-CH" b="1" dirty="0" err="1"/>
              <a:t>the</a:t>
            </a:r>
            <a:r>
              <a:rPr lang="de-CH" b="1" dirty="0"/>
              <a:t> </a:t>
            </a:r>
            <a:r>
              <a:rPr lang="de-CH" b="1" dirty="0" err="1"/>
              <a:t>more</a:t>
            </a:r>
            <a:r>
              <a:rPr lang="de-CH" b="1" dirty="0"/>
              <a:t> </a:t>
            </a:r>
            <a:r>
              <a:rPr lang="de-CH" b="1" dirty="0" err="1"/>
              <a:t>valuable</a:t>
            </a:r>
            <a:r>
              <a:rPr lang="de-CH" b="1" dirty="0"/>
              <a:t> will </a:t>
            </a:r>
            <a:r>
              <a:rPr lang="de-CH" b="1" dirty="0" err="1"/>
              <a:t>be</a:t>
            </a:r>
            <a:r>
              <a:rPr lang="de-CH" b="1" dirty="0"/>
              <a:t> </a:t>
            </a:r>
            <a:r>
              <a:rPr lang="de-CH" b="1" dirty="0" err="1"/>
              <a:t>the</a:t>
            </a:r>
            <a:r>
              <a:rPr lang="de-CH" b="1" dirty="0"/>
              <a:t> </a:t>
            </a:r>
            <a:r>
              <a:rPr lang="de-CH" b="1" dirty="0" err="1"/>
              <a:t>project</a:t>
            </a:r>
            <a:endParaRPr lang="de-CH" b="1" dirty="0"/>
          </a:p>
        </p:txBody>
      </p:sp>
      <p:sp>
        <p:nvSpPr>
          <p:cNvPr id="56" name="Content Placeholder 2">
            <a:extLst>
              <a:ext uri="{FF2B5EF4-FFF2-40B4-BE49-F238E27FC236}">
                <a16:creationId xmlns:a16="http://schemas.microsoft.com/office/drawing/2014/main" id="{18513997-CBC8-460F-A704-04C14F4DCF82}"/>
              </a:ext>
            </a:extLst>
          </p:cNvPr>
          <p:cNvSpPr txBox="1">
            <a:spLocks/>
          </p:cNvSpPr>
          <p:nvPr/>
        </p:nvSpPr>
        <p:spPr>
          <a:xfrm>
            <a:off x="253135" y="996718"/>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500" b="1" u="sng" dirty="0">
                <a:latin typeface="Zona Pro Bold" panose="02010803040002020004"/>
              </a:rPr>
              <a:t>EXERCISE: THE NET PRESENT VALUE METHOD</a:t>
            </a:r>
          </a:p>
          <a:p>
            <a:endParaRPr lang="en-GB" sz="2500" dirty="0"/>
          </a:p>
        </p:txBody>
      </p:sp>
    </p:spTree>
    <p:extLst>
      <p:ext uri="{BB962C8B-B14F-4D97-AF65-F5344CB8AC3E}">
        <p14:creationId xmlns:p14="http://schemas.microsoft.com/office/powerpoint/2010/main" val="4136581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421D6744-C72F-4B66-9842-6EB5ACE745BC}"/>
              </a:ext>
            </a:extLst>
          </p:cNvPr>
          <p:cNvSpPr>
            <a:spLocks noGrp="1"/>
          </p:cNvSpPr>
          <p:nvPr>
            <p:ph type="dt" sz="half" idx="10"/>
          </p:nvPr>
        </p:nvSpPr>
        <p:spPr/>
        <p:txBody>
          <a:bodyPr/>
          <a:lstStyle/>
          <a:p>
            <a:fld id="{CD071B8E-0DD7-5842-950E-3289D9FBABB1}" type="datetime4">
              <a:rPr lang="en-GB" smtClean="0"/>
              <a:pPr/>
              <a:t>27 December 2021</a:t>
            </a:fld>
            <a:endParaRPr lang="en-US" dirty="0"/>
          </a:p>
        </p:txBody>
      </p:sp>
      <p:sp>
        <p:nvSpPr>
          <p:cNvPr id="4" name="Fußzeilenplatzhalter 3">
            <a:extLst>
              <a:ext uri="{FF2B5EF4-FFF2-40B4-BE49-F238E27FC236}">
                <a16:creationId xmlns:a16="http://schemas.microsoft.com/office/drawing/2014/main" id="{20FF2759-1A9F-4D1D-9B83-BFEB103850EE}"/>
              </a:ext>
            </a:extLst>
          </p:cNvPr>
          <p:cNvSpPr>
            <a:spLocks noGrp="1"/>
          </p:cNvSpPr>
          <p:nvPr>
            <p:ph type="ftr" sz="quarter" idx="11"/>
          </p:nvPr>
        </p:nvSpPr>
        <p:spPr/>
        <p:txBody>
          <a:bodyPr/>
          <a:lstStyle/>
          <a:p>
            <a:r>
              <a:rPr lang="en-US" dirty="0" err="1"/>
              <a:t>Gianpiero</a:t>
            </a:r>
            <a:r>
              <a:rPr lang="en-US" dirty="0"/>
              <a:t> Di Battista</a:t>
            </a:r>
          </a:p>
        </p:txBody>
      </p:sp>
      <p:sp>
        <p:nvSpPr>
          <p:cNvPr id="5" name="Foliennummernplatzhalter 4">
            <a:extLst>
              <a:ext uri="{FF2B5EF4-FFF2-40B4-BE49-F238E27FC236}">
                <a16:creationId xmlns:a16="http://schemas.microsoft.com/office/drawing/2014/main" id="{12BF4DAF-9E18-4879-AB78-95A48219D904}"/>
              </a:ext>
            </a:extLst>
          </p:cNvPr>
          <p:cNvSpPr>
            <a:spLocks noGrp="1"/>
          </p:cNvSpPr>
          <p:nvPr>
            <p:ph type="sldNum" sz="quarter" idx="12"/>
          </p:nvPr>
        </p:nvSpPr>
        <p:spPr/>
        <p:txBody>
          <a:bodyPr/>
          <a:lstStyle/>
          <a:p>
            <a:fld id="{437794D7-DC86-9A4E-9C9F-0B324FE8876A}" type="slidenum">
              <a:rPr lang="en-US" smtClean="0"/>
              <a:pPr/>
              <a:t>11</a:t>
            </a:fld>
            <a:endParaRPr lang="en-US" dirty="0"/>
          </a:p>
        </p:txBody>
      </p:sp>
      <p:sp>
        <p:nvSpPr>
          <p:cNvPr id="6" name="Title 1">
            <a:extLst>
              <a:ext uri="{FF2B5EF4-FFF2-40B4-BE49-F238E27FC236}">
                <a16:creationId xmlns:a16="http://schemas.microsoft.com/office/drawing/2014/main" id="{F6249402-F6D3-4A7C-BAB9-E2E7B0676E3D}"/>
              </a:ext>
            </a:extLst>
          </p:cNvPr>
          <p:cNvSpPr>
            <a:spLocks noGrp="1"/>
          </p:cNvSpPr>
          <p:nvPr>
            <p:ph type="title"/>
          </p:nvPr>
        </p:nvSpPr>
        <p:spPr>
          <a:xfrm>
            <a:off x="3547869" y="452192"/>
            <a:ext cx="10515600" cy="939125"/>
          </a:xfrm>
        </p:spPr>
        <p:txBody>
          <a:bodyPr/>
          <a:lstStyle/>
          <a:p>
            <a:r>
              <a:rPr lang="de-CH" dirty="0"/>
              <a:t>THE NET PRESENT VALUE METHOD</a:t>
            </a:r>
          </a:p>
        </p:txBody>
      </p:sp>
      <p:sp>
        <p:nvSpPr>
          <p:cNvPr id="43" name="Slide Number Placeholder 6">
            <a:extLst>
              <a:ext uri="{FF2B5EF4-FFF2-40B4-BE49-F238E27FC236}">
                <a16:creationId xmlns:a16="http://schemas.microsoft.com/office/drawing/2014/main" id="{78C937AE-55FF-4E16-A566-732B74F6E39F}"/>
              </a:ext>
            </a:extLst>
          </p:cNvPr>
          <p:cNvSpPr txBox="1">
            <a:spLocks/>
          </p:cNvSpPr>
          <p:nvPr/>
        </p:nvSpPr>
        <p:spPr>
          <a:xfrm>
            <a:off x="5221700" y="3026241"/>
            <a:ext cx="3311324" cy="365125"/>
          </a:xfrm>
          <a:prstGeom prst="rect">
            <a:avLst/>
          </a:prstGeom>
        </p:spPr>
        <p:txBody>
          <a:bodyPr anchor="ctr" anchorCtr="0"/>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7794D7-DC86-9A4E-9C9F-0B324FE8876A}" type="slidenum">
              <a:rPr lang="en-US" smtClean="0"/>
              <a:pPr/>
              <a:t>11</a:t>
            </a:fld>
            <a:endParaRPr lang="en-US" dirty="0"/>
          </a:p>
        </p:txBody>
      </p:sp>
      <p:cxnSp>
        <p:nvCxnSpPr>
          <p:cNvPr id="44" name="Gerader Verbinder 43">
            <a:extLst>
              <a:ext uri="{FF2B5EF4-FFF2-40B4-BE49-F238E27FC236}">
                <a16:creationId xmlns:a16="http://schemas.microsoft.com/office/drawing/2014/main" id="{2167FE92-BC99-46FF-83A8-DE11EAB87656}"/>
              </a:ext>
            </a:extLst>
          </p:cNvPr>
          <p:cNvCxnSpPr>
            <a:cxnSpLocks/>
          </p:cNvCxnSpPr>
          <p:nvPr/>
        </p:nvCxnSpPr>
        <p:spPr>
          <a:xfrm>
            <a:off x="4609441" y="3071120"/>
            <a:ext cx="0" cy="532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8A632855-00CB-47D2-A442-49AD6DC94B47}"/>
              </a:ext>
            </a:extLst>
          </p:cNvPr>
          <p:cNvCxnSpPr>
            <a:cxnSpLocks/>
          </p:cNvCxnSpPr>
          <p:nvPr/>
        </p:nvCxnSpPr>
        <p:spPr>
          <a:xfrm>
            <a:off x="4591032" y="3071120"/>
            <a:ext cx="5688007" cy="986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feld 45">
            <a:extLst>
              <a:ext uri="{FF2B5EF4-FFF2-40B4-BE49-F238E27FC236}">
                <a16:creationId xmlns:a16="http://schemas.microsoft.com/office/drawing/2014/main" id="{594BCEAB-4CF8-4D89-B085-006070E9419E}"/>
              </a:ext>
            </a:extLst>
          </p:cNvPr>
          <p:cNvSpPr txBox="1"/>
          <p:nvPr/>
        </p:nvSpPr>
        <p:spPr>
          <a:xfrm>
            <a:off x="3873578" y="3033410"/>
            <a:ext cx="713529" cy="369332"/>
          </a:xfrm>
          <a:prstGeom prst="rect">
            <a:avLst/>
          </a:prstGeom>
          <a:noFill/>
        </p:spPr>
        <p:txBody>
          <a:bodyPr wrap="none" rtlCol="0">
            <a:spAutoFit/>
          </a:bodyPr>
          <a:lstStyle/>
          <a:p>
            <a:r>
              <a:rPr lang="de-CH" dirty="0" err="1"/>
              <a:t>today</a:t>
            </a:r>
            <a:endParaRPr lang="en-CH" dirty="0"/>
          </a:p>
        </p:txBody>
      </p:sp>
      <p:cxnSp>
        <p:nvCxnSpPr>
          <p:cNvPr id="47" name="Gerader Verbinder 46">
            <a:extLst>
              <a:ext uri="{FF2B5EF4-FFF2-40B4-BE49-F238E27FC236}">
                <a16:creationId xmlns:a16="http://schemas.microsoft.com/office/drawing/2014/main" id="{24A4D1AB-3CBE-4212-B72D-389B24E77671}"/>
              </a:ext>
            </a:extLst>
          </p:cNvPr>
          <p:cNvCxnSpPr/>
          <p:nvPr/>
        </p:nvCxnSpPr>
        <p:spPr>
          <a:xfrm flipV="1">
            <a:off x="5524050" y="2580887"/>
            <a:ext cx="0" cy="914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DBE213AD-9432-4718-8069-0BC1CD1B44D3}"/>
              </a:ext>
            </a:extLst>
          </p:cNvPr>
          <p:cNvCxnSpPr>
            <a:cxnSpLocks/>
          </p:cNvCxnSpPr>
          <p:nvPr/>
        </p:nvCxnSpPr>
        <p:spPr>
          <a:xfrm flipV="1">
            <a:off x="6877362" y="2342621"/>
            <a:ext cx="0" cy="1149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CA983069-7F33-49E1-9718-538848763ED4}"/>
              </a:ext>
            </a:extLst>
          </p:cNvPr>
          <p:cNvCxnSpPr>
            <a:cxnSpLocks/>
          </p:cNvCxnSpPr>
          <p:nvPr/>
        </p:nvCxnSpPr>
        <p:spPr>
          <a:xfrm flipV="1">
            <a:off x="8011218" y="2249973"/>
            <a:ext cx="0" cy="124515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feld 49">
            <a:extLst>
              <a:ext uri="{FF2B5EF4-FFF2-40B4-BE49-F238E27FC236}">
                <a16:creationId xmlns:a16="http://schemas.microsoft.com/office/drawing/2014/main" id="{18D14E35-E33F-4F63-AA19-2CA6E0DE92BC}"/>
              </a:ext>
            </a:extLst>
          </p:cNvPr>
          <p:cNvSpPr txBox="1"/>
          <p:nvPr/>
        </p:nvSpPr>
        <p:spPr>
          <a:xfrm>
            <a:off x="5560436" y="2423106"/>
            <a:ext cx="1071127" cy="646331"/>
          </a:xfrm>
          <a:prstGeom prst="rect">
            <a:avLst/>
          </a:prstGeom>
          <a:noFill/>
        </p:spPr>
        <p:txBody>
          <a:bodyPr wrap="none" rtlCol="0">
            <a:spAutoFit/>
          </a:bodyPr>
          <a:lstStyle/>
          <a:p>
            <a:r>
              <a:rPr lang="de-CH" dirty="0"/>
              <a:t>Profit</a:t>
            </a:r>
          </a:p>
          <a:p>
            <a:r>
              <a:rPr lang="de-CH" dirty="0"/>
              <a:t>+90’000.-</a:t>
            </a:r>
          </a:p>
        </p:txBody>
      </p:sp>
      <p:cxnSp>
        <p:nvCxnSpPr>
          <p:cNvPr id="53" name="Gerader Verbinder 52">
            <a:extLst>
              <a:ext uri="{FF2B5EF4-FFF2-40B4-BE49-F238E27FC236}">
                <a16:creationId xmlns:a16="http://schemas.microsoft.com/office/drawing/2014/main" id="{C07E7862-4E8C-43F4-BCC6-3ACAD8E62929}"/>
              </a:ext>
            </a:extLst>
          </p:cNvPr>
          <p:cNvCxnSpPr>
            <a:cxnSpLocks/>
          </p:cNvCxnSpPr>
          <p:nvPr/>
        </p:nvCxnSpPr>
        <p:spPr>
          <a:xfrm>
            <a:off x="5524050" y="3112828"/>
            <a:ext cx="4333" cy="674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E29DFB60-C789-4970-A84B-34D2D498E353}"/>
              </a:ext>
            </a:extLst>
          </p:cNvPr>
          <p:cNvCxnSpPr>
            <a:cxnSpLocks/>
          </p:cNvCxnSpPr>
          <p:nvPr/>
        </p:nvCxnSpPr>
        <p:spPr>
          <a:xfrm flipV="1">
            <a:off x="4064784" y="3849542"/>
            <a:ext cx="1469711" cy="139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feld 54">
            <a:extLst>
              <a:ext uri="{FF2B5EF4-FFF2-40B4-BE49-F238E27FC236}">
                <a16:creationId xmlns:a16="http://schemas.microsoft.com/office/drawing/2014/main" id="{D18A55C3-A6FE-4024-A984-D7A980A73ACA}"/>
              </a:ext>
            </a:extLst>
          </p:cNvPr>
          <p:cNvSpPr txBox="1"/>
          <p:nvPr/>
        </p:nvSpPr>
        <p:spPr>
          <a:xfrm>
            <a:off x="5518385" y="3429801"/>
            <a:ext cx="995785" cy="646331"/>
          </a:xfrm>
          <a:prstGeom prst="rect">
            <a:avLst/>
          </a:prstGeom>
          <a:noFill/>
        </p:spPr>
        <p:txBody>
          <a:bodyPr wrap="none" rtlCol="0">
            <a:spAutoFit/>
          </a:bodyPr>
          <a:lstStyle/>
          <a:p>
            <a:r>
              <a:rPr lang="de-CH" dirty="0"/>
              <a:t> +90’000</a:t>
            </a:r>
          </a:p>
          <a:p>
            <a:r>
              <a:rPr lang="de-CH" dirty="0"/>
              <a:t>    (1+r)</a:t>
            </a:r>
          </a:p>
        </p:txBody>
      </p:sp>
      <p:cxnSp>
        <p:nvCxnSpPr>
          <p:cNvPr id="56" name="Gerader Verbinder 55">
            <a:extLst>
              <a:ext uri="{FF2B5EF4-FFF2-40B4-BE49-F238E27FC236}">
                <a16:creationId xmlns:a16="http://schemas.microsoft.com/office/drawing/2014/main" id="{53F10C49-828D-41B3-980B-3401EDA809B4}"/>
              </a:ext>
            </a:extLst>
          </p:cNvPr>
          <p:cNvCxnSpPr>
            <a:cxnSpLocks/>
            <a:stCxn id="55" idx="3"/>
          </p:cNvCxnSpPr>
          <p:nvPr/>
        </p:nvCxnSpPr>
        <p:spPr>
          <a:xfrm flipH="1">
            <a:off x="5648582" y="3752967"/>
            <a:ext cx="8655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2F441A20-D6D2-441D-820A-89D0B66DD6E7}"/>
              </a:ext>
            </a:extLst>
          </p:cNvPr>
          <p:cNvCxnSpPr>
            <a:cxnSpLocks/>
          </p:cNvCxnSpPr>
          <p:nvPr/>
        </p:nvCxnSpPr>
        <p:spPr>
          <a:xfrm>
            <a:off x="6879628" y="3491735"/>
            <a:ext cx="9641" cy="60067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feld 57">
            <a:extLst>
              <a:ext uri="{FF2B5EF4-FFF2-40B4-BE49-F238E27FC236}">
                <a16:creationId xmlns:a16="http://schemas.microsoft.com/office/drawing/2014/main" id="{0FB22744-BD63-4147-A34D-944875B642DE}"/>
              </a:ext>
            </a:extLst>
          </p:cNvPr>
          <p:cNvSpPr txBox="1"/>
          <p:nvPr/>
        </p:nvSpPr>
        <p:spPr>
          <a:xfrm>
            <a:off x="6875098" y="3720265"/>
            <a:ext cx="995785" cy="646331"/>
          </a:xfrm>
          <a:prstGeom prst="rect">
            <a:avLst/>
          </a:prstGeom>
          <a:noFill/>
        </p:spPr>
        <p:txBody>
          <a:bodyPr wrap="none" rtlCol="0">
            <a:spAutoFit/>
          </a:bodyPr>
          <a:lstStyle/>
          <a:p>
            <a:r>
              <a:rPr lang="de-CH" dirty="0"/>
              <a:t> +93’000</a:t>
            </a:r>
          </a:p>
          <a:p>
            <a:r>
              <a:rPr lang="de-CH" dirty="0"/>
              <a:t>    (1+r)</a:t>
            </a:r>
            <a:r>
              <a:rPr lang="de-CH" baseline="30000" dirty="0"/>
              <a:t>2</a:t>
            </a:r>
          </a:p>
        </p:txBody>
      </p:sp>
      <p:cxnSp>
        <p:nvCxnSpPr>
          <p:cNvPr id="59" name="Gerader Verbinder 58">
            <a:extLst>
              <a:ext uri="{FF2B5EF4-FFF2-40B4-BE49-F238E27FC236}">
                <a16:creationId xmlns:a16="http://schemas.microsoft.com/office/drawing/2014/main" id="{C7A18CC8-201A-4B4D-8705-91BF59C8D518}"/>
              </a:ext>
            </a:extLst>
          </p:cNvPr>
          <p:cNvCxnSpPr>
            <a:stCxn id="58" idx="3"/>
          </p:cNvCxnSpPr>
          <p:nvPr/>
        </p:nvCxnSpPr>
        <p:spPr>
          <a:xfrm flipH="1">
            <a:off x="6984399" y="4043431"/>
            <a:ext cx="886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A218945F-AA8C-409F-A1DF-34F448A6E67F}"/>
              </a:ext>
            </a:extLst>
          </p:cNvPr>
          <p:cNvCxnSpPr>
            <a:cxnSpLocks/>
          </p:cNvCxnSpPr>
          <p:nvPr/>
        </p:nvCxnSpPr>
        <p:spPr>
          <a:xfrm>
            <a:off x="8011218" y="3495123"/>
            <a:ext cx="0" cy="923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96FEEC40-2BDD-4449-A07B-90FEC048E028}"/>
              </a:ext>
            </a:extLst>
          </p:cNvPr>
          <p:cNvCxnSpPr>
            <a:cxnSpLocks/>
          </p:cNvCxnSpPr>
          <p:nvPr/>
        </p:nvCxnSpPr>
        <p:spPr>
          <a:xfrm flipV="1">
            <a:off x="4009757" y="4076133"/>
            <a:ext cx="2867605" cy="65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F589286E-BD32-4365-89AA-277553878D4D}"/>
              </a:ext>
            </a:extLst>
          </p:cNvPr>
          <p:cNvCxnSpPr>
            <a:cxnSpLocks/>
          </p:cNvCxnSpPr>
          <p:nvPr/>
        </p:nvCxnSpPr>
        <p:spPr>
          <a:xfrm>
            <a:off x="10438883" y="5016600"/>
            <a:ext cx="529077"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07269601-62A2-470F-8D23-2E242C767531}"/>
              </a:ext>
            </a:extLst>
          </p:cNvPr>
          <p:cNvSpPr txBox="1"/>
          <p:nvPr/>
        </p:nvSpPr>
        <p:spPr>
          <a:xfrm>
            <a:off x="8024391" y="4063959"/>
            <a:ext cx="995785" cy="646331"/>
          </a:xfrm>
          <a:prstGeom prst="rect">
            <a:avLst/>
          </a:prstGeom>
          <a:noFill/>
        </p:spPr>
        <p:txBody>
          <a:bodyPr wrap="none" rtlCol="0">
            <a:spAutoFit/>
          </a:bodyPr>
          <a:lstStyle/>
          <a:p>
            <a:r>
              <a:rPr lang="de-CH" dirty="0"/>
              <a:t> +96’000</a:t>
            </a:r>
          </a:p>
          <a:p>
            <a:r>
              <a:rPr lang="de-CH" dirty="0"/>
              <a:t>    (1+r)</a:t>
            </a:r>
            <a:r>
              <a:rPr lang="de-CH" baseline="30000" dirty="0"/>
              <a:t>3</a:t>
            </a:r>
          </a:p>
        </p:txBody>
      </p:sp>
      <p:cxnSp>
        <p:nvCxnSpPr>
          <p:cNvPr id="64" name="Gerader Verbinder 63">
            <a:extLst>
              <a:ext uri="{FF2B5EF4-FFF2-40B4-BE49-F238E27FC236}">
                <a16:creationId xmlns:a16="http://schemas.microsoft.com/office/drawing/2014/main" id="{CE26C5B3-9CBE-42E9-9CD9-A38D977551AD}"/>
              </a:ext>
            </a:extLst>
          </p:cNvPr>
          <p:cNvCxnSpPr>
            <a:stCxn id="63" idx="3"/>
          </p:cNvCxnSpPr>
          <p:nvPr/>
        </p:nvCxnSpPr>
        <p:spPr>
          <a:xfrm flipH="1">
            <a:off x="8133696" y="4387125"/>
            <a:ext cx="886480"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727F6F6-DDDA-465D-8101-73F97FB3542D}"/>
              </a:ext>
            </a:extLst>
          </p:cNvPr>
          <p:cNvSpPr txBox="1"/>
          <p:nvPr/>
        </p:nvSpPr>
        <p:spPr>
          <a:xfrm>
            <a:off x="646690" y="3675039"/>
            <a:ext cx="2901179" cy="369332"/>
          </a:xfrm>
          <a:prstGeom prst="rect">
            <a:avLst/>
          </a:prstGeom>
          <a:noFill/>
        </p:spPr>
        <p:txBody>
          <a:bodyPr wrap="none" rtlCol="0">
            <a:spAutoFit/>
          </a:bodyPr>
          <a:lstStyle/>
          <a:p>
            <a:pPr algn="ctr"/>
            <a:r>
              <a:rPr lang="de-CH" dirty="0"/>
              <a:t>PV Profit in Year 1  + 84’112.-</a:t>
            </a:r>
          </a:p>
        </p:txBody>
      </p:sp>
      <p:sp>
        <p:nvSpPr>
          <p:cNvPr id="66" name="Textfeld 65">
            <a:extLst>
              <a:ext uri="{FF2B5EF4-FFF2-40B4-BE49-F238E27FC236}">
                <a16:creationId xmlns:a16="http://schemas.microsoft.com/office/drawing/2014/main" id="{F267735E-5178-4467-AF8E-35F27197BA5C}"/>
              </a:ext>
            </a:extLst>
          </p:cNvPr>
          <p:cNvSpPr txBox="1"/>
          <p:nvPr/>
        </p:nvSpPr>
        <p:spPr>
          <a:xfrm>
            <a:off x="5278128" y="3065892"/>
            <a:ext cx="756426" cy="369332"/>
          </a:xfrm>
          <a:prstGeom prst="rect">
            <a:avLst/>
          </a:prstGeom>
          <a:noFill/>
        </p:spPr>
        <p:txBody>
          <a:bodyPr wrap="none" rtlCol="0">
            <a:spAutoFit/>
          </a:bodyPr>
          <a:lstStyle/>
          <a:p>
            <a:r>
              <a:rPr lang="de-CH" dirty="0"/>
              <a:t>Year 1</a:t>
            </a:r>
            <a:endParaRPr lang="en-CH" dirty="0"/>
          </a:p>
        </p:txBody>
      </p:sp>
      <p:sp>
        <p:nvSpPr>
          <p:cNvPr id="67" name="Textfeld 66">
            <a:extLst>
              <a:ext uri="{FF2B5EF4-FFF2-40B4-BE49-F238E27FC236}">
                <a16:creationId xmlns:a16="http://schemas.microsoft.com/office/drawing/2014/main" id="{594907AF-970D-4886-9E0E-3FCC3434BA0A}"/>
              </a:ext>
            </a:extLst>
          </p:cNvPr>
          <p:cNvSpPr txBox="1"/>
          <p:nvPr/>
        </p:nvSpPr>
        <p:spPr>
          <a:xfrm>
            <a:off x="6592460" y="3086540"/>
            <a:ext cx="756426" cy="369332"/>
          </a:xfrm>
          <a:prstGeom prst="rect">
            <a:avLst/>
          </a:prstGeom>
          <a:noFill/>
        </p:spPr>
        <p:txBody>
          <a:bodyPr wrap="none" rtlCol="0">
            <a:spAutoFit/>
          </a:bodyPr>
          <a:lstStyle/>
          <a:p>
            <a:r>
              <a:rPr lang="de-CH" dirty="0"/>
              <a:t>Year 2</a:t>
            </a:r>
            <a:endParaRPr lang="en-CH" dirty="0"/>
          </a:p>
        </p:txBody>
      </p:sp>
      <p:sp>
        <p:nvSpPr>
          <p:cNvPr id="68" name="Textfeld 67">
            <a:extLst>
              <a:ext uri="{FF2B5EF4-FFF2-40B4-BE49-F238E27FC236}">
                <a16:creationId xmlns:a16="http://schemas.microsoft.com/office/drawing/2014/main" id="{4F21761F-8419-40C3-BFED-6531AE295A7B}"/>
              </a:ext>
            </a:extLst>
          </p:cNvPr>
          <p:cNvSpPr txBox="1"/>
          <p:nvPr/>
        </p:nvSpPr>
        <p:spPr>
          <a:xfrm>
            <a:off x="7773809" y="3086540"/>
            <a:ext cx="756426" cy="369332"/>
          </a:xfrm>
          <a:prstGeom prst="rect">
            <a:avLst/>
          </a:prstGeom>
          <a:noFill/>
        </p:spPr>
        <p:txBody>
          <a:bodyPr wrap="none" rtlCol="0">
            <a:spAutoFit/>
          </a:bodyPr>
          <a:lstStyle/>
          <a:p>
            <a:r>
              <a:rPr lang="de-CH" dirty="0"/>
              <a:t>Year 3</a:t>
            </a:r>
            <a:endParaRPr lang="en-CH" dirty="0"/>
          </a:p>
        </p:txBody>
      </p:sp>
      <p:sp>
        <p:nvSpPr>
          <p:cNvPr id="70" name="Textfeld 69">
            <a:extLst>
              <a:ext uri="{FF2B5EF4-FFF2-40B4-BE49-F238E27FC236}">
                <a16:creationId xmlns:a16="http://schemas.microsoft.com/office/drawing/2014/main" id="{AF39E9EC-3D2D-48AA-9CD7-D0C525385D64}"/>
              </a:ext>
            </a:extLst>
          </p:cNvPr>
          <p:cNvSpPr txBox="1"/>
          <p:nvPr/>
        </p:nvSpPr>
        <p:spPr>
          <a:xfrm>
            <a:off x="61787" y="5522611"/>
            <a:ext cx="3749681" cy="369332"/>
          </a:xfrm>
          <a:prstGeom prst="rect">
            <a:avLst/>
          </a:prstGeom>
          <a:noFill/>
        </p:spPr>
        <p:txBody>
          <a:bodyPr wrap="none" rtlCol="0">
            <a:spAutoFit/>
          </a:bodyPr>
          <a:lstStyle/>
          <a:p>
            <a:pPr algn="ctr"/>
            <a:r>
              <a:rPr lang="de-CH" dirty="0"/>
              <a:t>Value </a:t>
            </a:r>
            <a:r>
              <a:rPr lang="de-CH" dirty="0" err="1"/>
              <a:t>of</a:t>
            </a:r>
            <a:r>
              <a:rPr lang="de-CH" dirty="0"/>
              <a:t> Firm (</a:t>
            </a:r>
            <a:r>
              <a:rPr lang="de-CH" dirty="0" err="1"/>
              <a:t>Sum</a:t>
            </a:r>
            <a:r>
              <a:rPr lang="de-CH" dirty="0"/>
              <a:t> PVs)  +1’300’099.- </a:t>
            </a:r>
          </a:p>
        </p:txBody>
      </p:sp>
      <p:sp>
        <p:nvSpPr>
          <p:cNvPr id="73" name="Textfeld 72">
            <a:extLst>
              <a:ext uri="{FF2B5EF4-FFF2-40B4-BE49-F238E27FC236}">
                <a16:creationId xmlns:a16="http://schemas.microsoft.com/office/drawing/2014/main" id="{0FBD51AB-A2CF-4AC5-A1C3-A1C98492810F}"/>
              </a:ext>
            </a:extLst>
          </p:cNvPr>
          <p:cNvSpPr txBox="1"/>
          <p:nvPr/>
        </p:nvSpPr>
        <p:spPr>
          <a:xfrm>
            <a:off x="649277" y="3991786"/>
            <a:ext cx="2901179" cy="646331"/>
          </a:xfrm>
          <a:prstGeom prst="rect">
            <a:avLst/>
          </a:prstGeom>
          <a:noFill/>
        </p:spPr>
        <p:txBody>
          <a:bodyPr wrap="none" rtlCol="0">
            <a:spAutoFit/>
          </a:bodyPr>
          <a:lstStyle/>
          <a:p>
            <a:pPr algn="ctr"/>
            <a:r>
              <a:rPr lang="de-CH" dirty="0"/>
              <a:t>PV Profit in Year 2  + 81’230.-</a:t>
            </a:r>
          </a:p>
          <a:p>
            <a:pPr algn="ctr"/>
            <a:endParaRPr lang="en-CH" dirty="0"/>
          </a:p>
        </p:txBody>
      </p:sp>
      <p:cxnSp>
        <p:nvCxnSpPr>
          <p:cNvPr id="74" name="Gerader Verbinder 73">
            <a:extLst>
              <a:ext uri="{FF2B5EF4-FFF2-40B4-BE49-F238E27FC236}">
                <a16:creationId xmlns:a16="http://schemas.microsoft.com/office/drawing/2014/main" id="{AE13FEA5-F02C-4CE8-BB1F-6B09D4C310FF}"/>
              </a:ext>
            </a:extLst>
          </p:cNvPr>
          <p:cNvCxnSpPr>
            <a:cxnSpLocks/>
          </p:cNvCxnSpPr>
          <p:nvPr/>
        </p:nvCxnSpPr>
        <p:spPr>
          <a:xfrm flipV="1">
            <a:off x="4039338" y="4408092"/>
            <a:ext cx="3971880" cy="26044"/>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feld 74">
            <a:extLst>
              <a:ext uri="{FF2B5EF4-FFF2-40B4-BE49-F238E27FC236}">
                <a16:creationId xmlns:a16="http://schemas.microsoft.com/office/drawing/2014/main" id="{9F0BB72D-3F4D-4482-BBA0-3339ADBD76FE}"/>
              </a:ext>
            </a:extLst>
          </p:cNvPr>
          <p:cNvSpPr txBox="1"/>
          <p:nvPr/>
        </p:nvSpPr>
        <p:spPr>
          <a:xfrm>
            <a:off x="545766" y="4257489"/>
            <a:ext cx="3089244" cy="1200329"/>
          </a:xfrm>
          <a:prstGeom prst="rect">
            <a:avLst/>
          </a:prstGeom>
          <a:noFill/>
        </p:spPr>
        <p:txBody>
          <a:bodyPr wrap="none" rtlCol="0">
            <a:spAutoFit/>
          </a:bodyPr>
          <a:lstStyle/>
          <a:p>
            <a:pPr algn="ctr"/>
            <a:r>
              <a:rPr lang="de-CH" dirty="0"/>
              <a:t>PV Profit in Year 3  + 78’365.-</a:t>
            </a:r>
          </a:p>
          <a:p>
            <a:pPr algn="ctr"/>
            <a:r>
              <a:rPr lang="de-CH" dirty="0"/>
              <a:t>PV Profit in Year 4  + 75’527.-</a:t>
            </a:r>
          </a:p>
          <a:p>
            <a:pPr algn="ctr"/>
            <a:r>
              <a:rPr lang="de-CH" dirty="0"/>
              <a:t>PV Profit in Year 5  + 64’169.-</a:t>
            </a:r>
          </a:p>
          <a:p>
            <a:pPr algn="ctr"/>
            <a:r>
              <a:rPr lang="de-CH" dirty="0"/>
              <a:t>PV </a:t>
            </a:r>
            <a:r>
              <a:rPr lang="de-CH" dirty="0" err="1"/>
              <a:t>annuity</a:t>
            </a:r>
            <a:r>
              <a:rPr lang="de-CH" dirty="0"/>
              <a:t>  Year 5 + 916’696.-  </a:t>
            </a:r>
            <a:endParaRPr lang="en-CH" dirty="0"/>
          </a:p>
        </p:txBody>
      </p:sp>
      <p:sp>
        <p:nvSpPr>
          <p:cNvPr id="76" name="Textfeld 75">
            <a:extLst>
              <a:ext uri="{FF2B5EF4-FFF2-40B4-BE49-F238E27FC236}">
                <a16:creationId xmlns:a16="http://schemas.microsoft.com/office/drawing/2014/main" id="{56D27FC8-AC3A-4820-AD28-6DD1324CD1CD}"/>
              </a:ext>
            </a:extLst>
          </p:cNvPr>
          <p:cNvSpPr txBox="1"/>
          <p:nvPr/>
        </p:nvSpPr>
        <p:spPr>
          <a:xfrm>
            <a:off x="8895683" y="3102230"/>
            <a:ext cx="756426" cy="369332"/>
          </a:xfrm>
          <a:prstGeom prst="rect">
            <a:avLst/>
          </a:prstGeom>
          <a:noFill/>
        </p:spPr>
        <p:txBody>
          <a:bodyPr wrap="none" rtlCol="0">
            <a:spAutoFit/>
          </a:bodyPr>
          <a:lstStyle/>
          <a:p>
            <a:r>
              <a:rPr lang="de-CH" dirty="0"/>
              <a:t>Year 4</a:t>
            </a:r>
            <a:endParaRPr lang="en-CH" dirty="0"/>
          </a:p>
        </p:txBody>
      </p:sp>
      <p:cxnSp>
        <p:nvCxnSpPr>
          <p:cNvPr id="78" name="Gerader Verbinder 77">
            <a:extLst>
              <a:ext uri="{FF2B5EF4-FFF2-40B4-BE49-F238E27FC236}">
                <a16:creationId xmlns:a16="http://schemas.microsoft.com/office/drawing/2014/main" id="{A52774D4-715F-4F8D-BF22-EBCF782146DA}"/>
              </a:ext>
            </a:extLst>
          </p:cNvPr>
          <p:cNvCxnSpPr>
            <a:cxnSpLocks/>
          </p:cNvCxnSpPr>
          <p:nvPr/>
        </p:nvCxnSpPr>
        <p:spPr>
          <a:xfrm>
            <a:off x="9171296" y="2015511"/>
            <a:ext cx="0" cy="2694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Gerader Verbinder 78">
            <a:extLst>
              <a:ext uri="{FF2B5EF4-FFF2-40B4-BE49-F238E27FC236}">
                <a16:creationId xmlns:a16="http://schemas.microsoft.com/office/drawing/2014/main" id="{89F686F2-749D-46A7-878D-42AA7ACD6CBB}"/>
              </a:ext>
            </a:extLst>
          </p:cNvPr>
          <p:cNvCxnSpPr>
            <a:cxnSpLocks/>
          </p:cNvCxnSpPr>
          <p:nvPr/>
        </p:nvCxnSpPr>
        <p:spPr>
          <a:xfrm>
            <a:off x="4064784" y="4685885"/>
            <a:ext cx="5123932" cy="21969"/>
          </a:xfrm>
          <a:prstGeom prst="line">
            <a:avLst/>
          </a:prstGeom>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AE6A7309-5B6E-44FD-A994-BFCDB8BD3015}"/>
              </a:ext>
            </a:extLst>
          </p:cNvPr>
          <p:cNvSpPr txBox="1"/>
          <p:nvPr/>
        </p:nvSpPr>
        <p:spPr>
          <a:xfrm>
            <a:off x="9160555" y="4397243"/>
            <a:ext cx="995785" cy="646331"/>
          </a:xfrm>
          <a:prstGeom prst="rect">
            <a:avLst/>
          </a:prstGeom>
          <a:noFill/>
        </p:spPr>
        <p:txBody>
          <a:bodyPr wrap="none" rtlCol="0">
            <a:spAutoFit/>
          </a:bodyPr>
          <a:lstStyle/>
          <a:p>
            <a:r>
              <a:rPr lang="de-CH" dirty="0"/>
              <a:t> +99’000</a:t>
            </a:r>
          </a:p>
          <a:p>
            <a:r>
              <a:rPr lang="de-CH" dirty="0"/>
              <a:t>    (1+r)</a:t>
            </a:r>
            <a:r>
              <a:rPr lang="de-CH" baseline="30000" dirty="0"/>
              <a:t>4</a:t>
            </a:r>
          </a:p>
        </p:txBody>
      </p:sp>
      <p:cxnSp>
        <p:nvCxnSpPr>
          <p:cNvPr id="81" name="Gerader Verbinder 80">
            <a:extLst>
              <a:ext uri="{FF2B5EF4-FFF2-40B4-BE49-F238E27FC236}">
                <a16:creationId xmlns:a16="http://schemas.microsoft.com/office/drawing/2014/main" id="{8F3CA91C-A69C-4FBC-94F4-865E1F36C98F}"/>
              </a:ext>
            </a:extLst>
          </p:cNvPr>
          <p:cNvCxnSpPr>
            <a:stCxn id="80" idx="3"/>
          </p:cNvCxnSpPr>
          <p:nvPr/>
        </p:nvCxnSpPr>
        <p:spPr>
          <a:xfrm flipH="1">
            <a:off x="9269860" y="4720409"/>
            <a:ext cx="8864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BDD4A7A3-0859-44CA-9D32-0F64818D9070}"/>
              </a:ext>
            </a:extLst>
          </p:cNvPr>
          <p:cNvCxnSpPr>
            <a:cxnSpLocks/>
          </p:cNvCxnSpPr>
          <p:nvPr/>
        </p:nvCxnSpPr>
        <p:spPr>
          <a:xfrm>
            <a:off x="10279039" y="2461513"/>
            <a:ext cx="0" cy="2582061"/>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feld 83">
            <a:extLst>
              <a:ext uri="{FF2B5EF4-FFF2-40B4-BE49-F238E27FC236}">
                <a16:creationId xmlns:a16="http://schemas.microsoft.com/office/drawing/2014/main" id="{9F0F73AE-9715-4E3F-925F-8FCDC1C37B33}"/>
              </a:ext>
            </a:extLst>
          </p:cNvPr>
          <p:cNvSpPr txBox="1"/>
          <p:nvPr/>
        </p:nvSpPr>
        <p:spPr>
          <a:xfrm>
            <a:off x="9873099" y="3075750"/>
            <a:ext cx="2400465" cy="646331"/>
          </a:xfrm>
          <a:prstGeom prst="rect">
            <a:avLst/>
          </a:prstGeom>
          <a:noFill/>
        </p:spPr>
        <p:txBody>
          <a:bodyPr wrap="none" rtlCol="0">
            <a:spAutoFit/>
          </a:bodyPr>
          <a:lstStyle/>
          <a:p>
            <a:r>
              <a:rPr lang="de-CH" dirty="0"/>
              <a:t>Year 5 </a:t>
            </a:r>
            <a:r>
              <a:rPr lang="de-CH" dirty="0" err="1"/>
              <a:t>onwards</a:t>
            </a:r>
            <a:r>
              <a:rPr lang="de-CH" dirty="0"/>
              <a:t>..</a:t>
            </a:r>
            <a:r>
              <a:rPr lang="de-CH" dirty="0" err="1"/>
              <a:t>forever</a:t>
            </a:r>
            <a:endParaRPr lang="de-CH" dirty="0"/>
          </a:p>
          <a:p>
            <a:r>
              <a:rPr lang="de-CH" dirty="0"/>
              <a:t>                          </a:t>
            </a:r>
            <a:endParaRPr lang="en-CH" dirty="0"/>
          </a:p>
        </p:txBody>
      </p:sp>
      <p:cxnSp>
        <p:nvCxnSpPr>
          <p:cNvPr id="85" name="Gerader Verbinder 84">
            <a:extLst>
              <a:ext uri="{FF2B5EF4-FFF2-40B4-BE49-F238E27FC236}">
                <a16:creationId xmlns:a16="http://schemas.microsoft.com/office/drawing/2014/main" id="{3CC1E625-E711-42D7-8844-ACDB7BA5AD1D}"/>
              </a:ext>
            </a:extLst>
          </p:cNvPr>
          <p:cNvCxnSpPr>
            <a:cxnSpLocks/>
          </p:cNvCxnSpPr>
          <p:nvPr/>
        </p:nvCxnSpPr>
        <p:spPr>
          <a:xfrm>
            <a:off x="3996585" y="5016600"/>
            <a:ext cx="6253826" cy="26974"/>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FB6E14EE-060D-4187-A6A2-CFAF7D7A2C30}"/>
              </a:ext>
            </a:extLst>
          </p:cNvPr>
          <p:cNvSpPr txBox="1"/>
          <p:nvPr/>
        </p:nvSpPr>
        <p:spPr>
          <a:xfrm>
            <a:off x="10182269" y="4693435"/>
            <a:ext cx="995785" cy="646331"/>
          </a:xfrm>
          <a:prstGeom prst="rect">
            <a:avLst/>
          </a:prstGeom>
          <a:noFill/>
        </p:spPr>
        <p:txBody>
          <a:bodyPr wrap="none" rtlCol="0">
            <a:spAutoFit/>
          </a:bodyPr>
          <a:lstStyle/>
          <a:p>
            <a:r>
              <a:rPr lang="de-CH" dirty="0"/>
              <a:t> +90’000</a:t>
            </a:r>
          </a:p>
          <a:p>
            <a:r>
              <a:rPr lang="de-CH" dirty="0"/>
              <a:t>    (1+r)</a:t>
            </a:r>
            <a:r>
              <a:rPr lang="de-CH" baseline="30000" dirty="0"/>
              <a:t>5</a:t>
            </a:r>
          </a:p>
        </p:txBody>
      </p:sp>
      <p:cxnSp>
        <p:nvCxnSpPr>
          <p:cNvPr id="87" name="Gerader Verbinder 86">
            <a:extLst>
              <a:ext uri="{FF2B5EF4-FFF2-40B4-BE49-F238E27FC236}">
                <a16:creationId xmlns:a16="http://schemas.microsoft.com/office/drawing/2014/main" id="{37C7264A-6E10-4B01-AEED-9893A6E4D2B2}"/>
              </a:ext>
            </a:extLst>
          </p:cNvPr>
          <p:cNvCxnSpPr/>
          <p:nvPr/>
        </p:nvCxnSpPr>
        <p:spPr>
          <a:xfrm>
            <a:off x="226417" y="5457818"/>
            <a:ext cx="37417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Gerader Verbinder 88">
            <a:extLst>
              <a:ext uri="{FF2B5EF4-FFF2-40B4-BE49-F238E27FC236}">
                <a16:creationId xmlns:a16="http://schemas.microsoft.com/office/drawing/2014/main" id="{FE21C746-A1FF-4361-B9DE-C17D27C5B0CF}"/>
              </a:ext>
            </a:extLst>
          </p:cNvPr>
          <p:cNvCxnSpPr>
            <a:cxnSpLocks/>
          </p:cNvCxnSpPr>
          <p:nvPr/>
        </p:nvCxnSpPr>
        <p:spPr>
          <a:xfrm>
            <a:off x="171627" y="6019650"/>
            <a:ext cx="38931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id="{32EA2447-8818-43CC-B250-3148DAC57202}"/>
              </a:ext>
            </a:extLst>
          </p:cNvPr>
          <p:cNvCxnSpPr>
            <a:cxnSpLocks/>
          </p:cNvCxnSpPr>
          <p:nvPr/>
        </p:nvCxnSpPr>
        <p:spPr>
          <a:xfrm>
            <a:off x="226417" y="5915529"/>
            <a:ext cx="3847941" cy="0"/>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feld 90">
            <a:extLst>
              <a:ext uri="{FF2B5EF4-FFF2-40B4-BE49-F238E27FC236}">
                <a16:creationId xmlns:a16="http://schemas.microsoft.com/office/drawing/2014/main" id="{9A896F08-2193-4D43-961B-61D54B50B585}"/>
              </a:ext>
            </a:extLst>
          </p:cNvPr>
          <p:cNvSpPr txBox="1"/>
          <p:nvPr/>
        </p:nvSpPr>
        <p:spPr>
          <a:xfrm>
            <a:off x="6854036" y="2435427"/>
            <a:ext cx="1071127" cy="646331"/>
          </a:xfrm>
          <a:prstGeom prst="rect">
            <a:avLst/>
          </a:prstGeom>
          <a:noFill/>
        </p:spPr>
        <p:txBody>
          <a:bodyPr wrap="none" rtlCol="0">
            <a:spAutoFit/>
          </a:bodyPr>
          <a:lstStyle/>
          <a:p>
            <a:r>
              <a:rPr lang="de-CH" dirty="0"/>
              <a:t>Profit</a:t>
            </a:r>
          </a:p>
          <a:p>
            <a:r>
              <a:rPr lang="de-CH" dirty="0"/>
              <a:t>+93’000.-</a:t>
            </a:r>
          </a:p>
        </p:txBody>
      </p:sp>
      <p:sp>
        <p:nvSpPr>
          <p:cNvPr id="92" name="Textfeld 91">
            <a:extLst>
              <a:ext uri="{FF2B5EF4-FFF2-40B4-BE49-F238E27FC236}">
                <a16:creationId xmlns:a16="http://schemas.microsoft.com/office/drawing/2014/main" id="{FD9DDDCA-4BEA-4746-A7BC-8A00B8A2BA98}"/>
              </a:ext>
            </a:extLst>
          </p:cNvPr>
          <p:cNvSpPr txBox="1"/>
          <p:nvPr/>
        </p:nvSpPr>
        <p:spPr>
          <a:xfrm>
            <a:off x="8059075" y="2423106"/>
            <a:ext cx="1071127" cy="646331"/>
          </a:xfrm>
          <a:prstGeom prst="rect">
            <a:avLst/>
          </a:prstGeom>
          <a:noFill/>
        </p:spPr>
        <p:txBody>
          <a:bodyPr wrap="none" rtlCol="0">
            <a:spAutoFit/>
          </a:bodyPr>
          <a:lstStyle/>
          <a:p>
            <a:r>
              <a:rPr lang="de-CH" dirty="0"/>
              <a:t>Profit</a:t>
            </a:r>
          </a:p>
          <a:p>
            <a:r>
              <a:rPr lang="de-CH" dirty="0"/>
              <a:t>+96’000.-</a:t>
            </a:r>
          </a:p>
        </p:txBody>
      </p:sp>
      <p:sp>
        <p:nvSpPr>
          <p:cNvPr id="93" name="Textfeld 92">
            <a:extLst>
              <a:ext uri="{FF2B5EF4-FFF2-40B4-BE49-F238E27FC236}">
                <a16:creationId xmlns:a16="http://schemas.microsoft.com/office/drawing/2014/main" id="{7D41883E-F3DA-4C45-B03D-12ADE6A8963D}"/>
              </a:ext>
            </a:extLst>
          </p:cNvPr>
          <p:cNvSpPr txBox="1"/>
          <p:nvPr/>
        </p:nvSpPr>
        <p:spPr>
          <a:xfrm>
            <a:off x="9145796" y="2445276"/>
            <a:ext cx="1071127" cy="646331"/>
          </a:xfrm>
          <a:prstGeom prst="rect">
            <a:avLst/>
          </a:prstGeom>
          <a:noFill/>
        </p:spPr>
        <p:txBody>
          <a:bodyPr wrap="none" rtlCol="0">
            <a:spAutoFit/>
          </a:bodyPr>
          <a:lstStyle/>
          <a:p>
            <a:r>
              <a:rPr lang="de-CH" dirty="0"/>
              <a:t>Profit</a:t>
            </a:r>
          </a:p>
          <a:p>
            <a:r>
              <a:rPr lang="de-CH" dirty="0"/>
              <a:t>+99’000.-</a:t>
            </a:r>
          </a:p>
        </p:txBody>
      </p:sp>
      <p:sp>
        <p:nvSpPr>
          <p:cNvPr id="96" name="Textfeld 95">
            <a:extLst>
              <a:ext uri="{FF2B5EF4-FFF2-40B4-BE49-F238E27FC236}">
                <a16:creationId xmlns:a16="http://schemas.microsoft.com/office/drawing/2014/main" id="{8AE5E8D0-698F-462E-98E4-5B5FB6DEEEC9}"/>
              </a:ext>
            </a:extLst>
          </p:cNvPr>
          <p:cNvSpPr txBox="1"/>
          <p:nvPr/>
        </p:nvSpPr>
        <p:spPr>
          <a:xfrm>
            <a:off x="10242423" y="2422229"/>
            <a:ext cx="1566134" cy="646331"/>
          </a:xfrm>
          <a:prstGeom prst="rect">
            <a:avLst/>
          </a:prstGeom>
          <a:noFill/>
        </p:spPr>
        <p:txBody>
          <a:bodyPr wrap="none" rtlCol="0">
            <a:spAutoFit/>
          </a:bodyPr>
          <a:lstStyle/>
          <a:p>
            <a:r>
              <a:rPr lang="de-CH" dirty="0" err="1"/>
              <a:t>constant</a:t>
            </a:r>
            <a:r>
              <a:rPr lang="de-CH" dirty="0"/>
              <a:t> </a:t>
            </a:r>
            <a:r>
              <a:rPr lang="de-CH" dirty="0" err="1"/>
              <a:t>profit</a:t>
            </a:r>
            <a:endParaRPr lang="de-CH" dirty="0"/>
          </a:p>
          <a:p>
            <a:r>
              <a:rPr lang="de-CH" dirty="0"/>
              <a:t>+90’000.-</a:t>
            </a:r>
          </a:p>
        </p:txBody>
      </p:sp>
      <p:sp>
        <p:nvSpPr>
          <p:cNvPr id="98" name="Textfeld 97">
            <a:extLst>
              <a:ext uri="{FF2B5EF4-FFF2-40B4-BE49-F238E27FC236}">
                <a16:creationId xmlns:a16="http://schemas.microsoft.com/office/drawing/2014/main" id="{3D5510E7-9616-47C0-9F72-8E3175D5A88C}"/>
              </a:ext>
            </a:extLst>
          </p:cNvPr>
          <p:cNvSpPr txBox="1"/>
          <p:nvPr/>
        </p:nvSpPr>
        <p:spPr>
          <a:xfrm>
            <a:off x="989671" y="2886454"/>
            <a:ext cx="2271135" cy="369332"/>
          </a:xfrm>
          <a:prstGeom prst="rect">
            <a:avLst/>
          </a:prstGeom>
          <a:noFill/>
        </p:spPr>
        <p:txBody>
          <a:bodyPr wrap="none" rtlCol="0">
            <a:spAutoFit/>
          </a:bodyPr>
          <a:lstStyle/>
          <a:p>
            <a:r>
              <a:rPr lang="de-CH" u="sng" dirty="0"/>
              <a:t>Discount Rate: 7% p.a.</a:t>
            </a:r>
            <a:endParaRPr lang="en-CH" u="sng" dirty="0"/>
          </a:p>
        </p:txBody>
      </p:sp>
      <p:cxnSp>
        <p:nvCxnSpPr>
          <p:cNvPr id="100" name="Gerader Verbinder 99">
            <a:extLst>
              <a:ext uri="{FF2B5EF4-FFF2-40B4-BE49-F238E27FC236}">
                <a16:creationId xmlns:a16="http://schemas.microsoft.com/office/drawing/2014/main" id="{CC45112C-1B82-47CD-B4FF-39AF3662D735}"/>
              </a:ext>
            </a:extLst>
          </p:cNvPr>
          <p:cNvCxnSpPr/>
          <p:nvPr/>
        </p:nvCxnSpPr>
        <p:spPr>
          <a:xfrm flipV="1">
            <a:off x="10279039" y="3065892"/>
            <a:ext cx="1685640" cy="5228"/>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102" name="Textfeld 101">
            <a:extLst>
              <a:ext uri="{FF2B5EF4-FFF2-40B4-BE49-F238E27FC236}">
                <a16:creationId xmlns:a16="http://schemas.microsoft.com/office/drawing/2014/main" id="{73248E89-E567-4D89-AB10-3842AF2B9E24}"/>
              </a:ext>
            </a:extLst>
          </p:cNvPr>
          <p:cNvSpPr txBox="1"/>
          <p:nvPr/>
        </p:nvSpPr>
        <p:spPr>
          <a:xfrm>
            <a:off x="11044478" y="3749622"/>
            <a:ext cx="995785" cy="646331"/>
          </a:xfrm>
          <a:prstGeom prst="rect">
            <a:avLst/>
          </a:prstGeom>
          <a:noFill/>
        </p:spPr>
        <p:txBody>
          <a:bodyPr wrap="none" rtlCol="0">
            <a:spAutoFit/>
          </a:bodyPr>
          <a:lstStyle/>
          <a:p>
            <a:r>
              <a:rPr lang="de-CH" dirty="0"/>
              <a:t> +90’000</a:t>
            </a:r>
          </a:p>
          <a:p>
            <a:r>
              <a:rPr lang="de-CH" dirty="0"/>
              <a:t>        r</a:t>
            </a:r>
            <a:endParaRPr lang="de-CH" baseline="30000" dirty="0"/>
          </a:p>
        </p:txBody>
      </p:sp>
      <p:cxnSp>
        <p:nvCxnSpPr>
          <p:cNvPr id="104" name="Gerader Verbinder 103">
            <a:extLst>
              <a:ext uri="{FF2B5EF4-FFF2-40B4-BE49-F238E27FC236}">
                <a16:creationId xmlns:a16="http://schemas.microsoft.com/office/drawing/2014/main" id="{963929B3-9C19-445B-83A5-3098CDA8694A}"/>
              </a:ext>
            </a:extLst>
          </p:cNvPr>
          <p:cNvCxnSpPr>
            <a:cxnSpLocks/>
            <a:endCxn id="102" idx="3"/>
          </p:cNvCxnSpPr>
          <p:nvPr/>
        </p:nvCxnSpPr>
        <p:spPr>
          <a:xfrm>
            <a:off x="11277541" y="4072788"/>
            <a:ext cx="762722" cy="0"/>
          </a:xfrm>
          <a:prstGeom prst="line">
            <a:avLst/>
          </a:prstGeom>
        </p:spPr>
        <p:style>
          <a:lnRef idx="1">
            <a:schemeClr val="accent1"/>
          </a:lnRef>
          <a:fillRef idx="0">
            <a:schemeClr val="accent1"/>
          </a:fillRef>
          <a:effectRef idx="0">
            <a:schemeClr val="accent1"/>
          </a:effectRef>
          <a:fontRef idx="minor">
            <a:schemeClr val="tx1"/>
          </a:fontRef>
        </p:style>
      </p:cxnSp>
      <p:sp>
        <p:nvSpPr>
          <p:cNvPr id="107" name="Textfeld 106">
            <a:extLst>
              <a:ext uri="{FF2B5EF4-FFF2-40B4-BE49-F238E27FC236}">
                <a16:creationId xmlns:a16="http://schemas.microsoft.com/office/drawing/2014/main" id="{84D56A14-9D8B-4BE7-B8EE-32DB10D6C54B}"/>
              </a:ext>
            </a:extLst>
          </p:cNvPr>
          <p:cNvSpPr txBox="1"/>
          <p:nvPr/>
        </p:nvSpPr>
        <p:spPr>
          <a:xfrm>
            <a:off x="11125239" y="3448159"/>
            <a:ext cx="894797" cy="369332"/>
          </a:xfrm>
          <a:prstGeom prst="rect">
            <a:avLst/>
          </a:prstGeom>
          <a:noFill/>
        </p:spPr>
        <p:txBody>
          <a:bodyPr wrap="none" rtlCol="0">
            <a:spAutoFit/>
          </a:bodyPr>
          <a:lstStyle/>
          <a:p>
            <a:r>
              <a:rPr lang="de-CH" dirty="0" err="1"/>
              <a:t>annuity</a:t>
            </a:r>
            <a:endParaRPr lang="en-CH" dirty="0"/>
          </a:p>
        </p:txBody>
      </p:sp>
      <p:cxnSp>
        <p:nvCxnSpPr>
          <p:cNvPr id="112" name="Gerader Verbinder 111">
            <a:extLst>
              <a:ext uri="{FF2B5EF4-FFF2-40B4-BE49-F238E27FC236}">
                <a16:creationId xmlns:a16="http://schemas.microsoft.com/office/drawing/2014/main" id="{5EE4A167-A9EC-4A6B-B4D5-F2AF861A2FBA}"/>
              </a:ext>
            </a:extLst>
          </p:cNvPr>
          <p:cNvCxnSpPr>
            <a:cxnSpLocks/>
          </p:cNvCxnSpPr>
          <p:nvPr/>
        </p:nvCxnSpPr>
        <p:spPr>
          <a:xfrm>
            <a:off x="4074358" y="5333424"/>
            <a:ext cx="6213882" cy="0"/>
          </a:xfrm>
          <a:prstGeom prst="line">
            <a:avLst/>
          </a:prstGeom>
        </p:spPr>
        <p:style>
          <a:lnRef idx="1">
            <a:schemeClr val="accent1"/>
          </a:lnRef>
          <a:fillRef idx="0">
            <a:schemeClr val="accent1"/>
          </a:fillRef>
          <a:effectRef idx="0">
            <a:schemeClr val="accent1"/>
          </a:effectRef>
          <a:fontRef idx="minor">
            <a:schemeClr val="tx1"/>
          </a:fontRef>
        </p:style>
      </p:cxnSp>
      <p:sp>
        <p:nvSpPr>
          <p:cNvPr id="114" name="Bogen 113">
            <a:extLst>
              <a:ext uri="{FF2B5EF4-FFF2-40B4-BE49-F238E27FC236}">
                <a16:creationId xmlns:a16="http://schemas.microsoft.com/office/drawing/2014/main" id="{E2B5133A-CF9D-4E82-AFE4-8E32D07B6676}"/>
              </a:ext>
            </a:extLst>
          </p:cNvPr>
          <p:cNvSpPr/>
          <p:nvPr/>
        </p:nvSpPr>
        <p:spPr>
          <a:xfrm rot="6866469">
            <a:off x="9865031" y="4193266"/>
            <a:ext cx="2159086" cy="891848"/>
          </a:xfrm>
          <a:prstGeom prst="arc">
            <a:avLst>
              <a:gd name="adj1" fmla="val 13223357"/>
              <a:gd name="adj2" fmla="val 98156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116" name="Textfeld 115">
            <a:extLst>
              <a:ext uri="{FF2B5EF4-FFF2-40B4-BE49-F238E27FC236}">
                <a16:creationId xmlns:a16="http://schemas.microsoft.com/office/drawing/2014/main" id="{7F91E6A4-2287-480C-9132-A527531633D9}"/>
              </a:ext>
            </a:extLst>
          </p:cNvPr>
          <p:cNvSpPr txBox="1"/>
          <p:nvPr/>
        </p:nvSpPr>
        <p:spPr>
          <a:xfrm>
            <a:off x="10908464" y="5255163"/>
            <a:ext cx="1287532" cy="646331"/>
          </a:xfrm>
          <a:prstGeom prst="rect">
            <a:avLst/>
          </a:prstGeom>
          <a:noFill/>
        </p:spPr>
        <p:txBody>
          <a:bodyPr wrap="none" rtlCol="0">
            <a:spAutoFit/>
          </a:bodyPr>
          <a:lstStyle/>
          <a:p>
            <a:r>
              <a:rPr lang="de-CH" dirty="0"/>
              <a:t> +1’285’714</a:t>
            </a:r>
          </a:p>
          <a:p>
            <a:r>
              <a:rPr lang="de-CH" dirty="0"/>
              <a:t>    (1+</a:t>
            </a:r>
            <a:r>
              <a:rPr lang="de-CH"/>
              <a:t>r)</a:t>
            </a:r>
            <a:r>
              <a:rPr lang="de-CH" baseline="30000" dirty="0"/>
              <a:t>5</a:t>
            </a:r>
          </a:p>
        </p:txBody>
      </p:sp>
      <p:cxnSp>
        <p:nvCxnSpPr>
          <p:cNvPr id="118" name="Gerader Verbinder 117">
            <a:extLst>
              <a:ext uri="{FF2B5EF4-FFF2-40B4-BE49-F238E27FC236}">
                <a16:creationId xmlns:a16="http://schemas.microsoft.com/office/drawing/2014/main" id="{626BA424-37E4-408A-986E-4AE9133E2232}"/>
              </a:ext>
            </a:extLst>
          </p:cNvPr>
          <p:cNvCxnSpPr/>
          <p:nvPr/>
        </p:nvCxnSpPr>
        <p:spPr>
          <a:xfrm>
            <a:off x="11178054" y="5578328"/>
            <a:ext cx="6191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Gerade Verbindung mit Pfeil 120">
            <a:extLst>
              <a:ext uri="{FF2B5EF4-FFF2-40B4-BE49-F238E27FC236}">
                <a16:creationId xmlns:a16="http://schemas.microsoft.com/office/drawing/2014/main" id="{490267BF-7B71-40B7-8EA5-2B4B1999FF82}"/>
              </a:ext>
            </a:extLst>
          </p:cNvPr>
          <p:cNvCxnSpPr>
            <a:cxnSpLocks/>
          </p:cNvCxnSpPr>
          <p:nvPr/>
        </p:nvCxnSpPr>
        <p:spPr>
          <a:xfrm flipH="1" flipV="1">
            <a:off x="10284510" y="5308109"/>
            <a:ext cx="133783" cy="22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ontent Placeholder 2">
            <a:extLst>
              <a:ext uri="{FF2B5EF4-FFF2-40B4-BE49-F238E27FC236}">
                <a16:creationId xmlns:a16="http://schemas.microsoft.com/office/drawing/2014/main" id="{340F0E76-42D1-4724-8A4A-B40EF5815F14}"/>
              </a:ext>
            </a:extLst>
          </p:cNvPr>
          <p:cNvSpPr txBox="1">
            <a:spLocks/>
          </p:cNvSpPr>
          <p:nvPr/>
        </p:nvSpPr>
        <p:spPr>
          <a:xfrm>
            <a:off x="147206" y="980047"/>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500" b="1" u="sng" dirty="0">
                <a:latin typeface="Zona Pro Bold" panose="02010803040002020004"/>
              </a:rPr>
              <a:t>CASE STUDY: THE VALUATION OF A FIRM</a:t>
            </a:r>
          </a:p>
          <a:p>
            <a:r>
              <a:rPr lang="en-US" sz="2500" b="1" dirty="0"/>
              <a:t>The expected lifetime of a firm like Nestlé or Schindler is extremely long (forever, infinity). Therefore, after discounting individual cash flows after a few years, we can assume an annuity thereafter. </a:t>
            </a:r>
            <a:endParaRPr lang="en-GB" sz="2500" b="1" u="sng" dirty="0">
              <a:latin typeface="Zona Pro Bold" panose="02010803040002020004"/>
            </a:endParaRPr>
          </a:p>
          <a:p>
            <a:endParaRPr lang="en-GB" sz="2500" dirty="0"/>
          </a:p>
        </p:txBody>
      </p:sp>
    </p:spTree>
    <p:extLst>
      <p:ext uri="{BB962C8B-B14F-4D97-AF65-F5344CB8AC3E}">
        <p14:creationId xmlns:p14="http://schemas.microsoft.com/office/powerpoint/2010/main" val="457137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C18B78-70DF-4A20-AE24-BBE41E49A717}"/>
              </a:ext>
            </a:extLst>
          </p:cNvPr>
          <p:cNvSpPr>
            <a:spLocks noGrp="1"/>
          </p:cNvSpPr>
          <p:nvPr>
            <p:ph type="dt" sz="half" idx="10"/>
          </p:nvPr>
        </p:nvSpPr>
        <p:spPr/>
        <p:txBody>
          <a:bodyPr/>
          <a:lstStyle/>
          <a:p>
            <a:fld id="{CD071B8E-0DD7-5842-950E-3289D9FBABB1}" type="datetime4">
              <a:rPr lang="en-GB" smtClean="0"/>
              <a:pPr/>
              <a:t>27 December 2021</a:t>
            </a:fld>
            <a:endParaRPr lang="en-US" dirty="0"/>
          </a:p>
        </p:txBody>
      </p:sp>
      <p:sp>
        <p:nvSpPr>
          <p:cNvPr id="4" name="Footer Placeholder 3">
            <a:extLst>
              <a:ext uri="{FF2B5EF4-FFF2-40B4-BE49-F238E27FC236}">
                <a16:creationId xmlns:a16="http://schemas.microsoft.com/office/drawing/2014/main" id="{43784B86-92FB-400D-B80B-A413DBE61D0C}"/>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1ACC434E-16C6-4CFB-B057-A9AD91BD68A2}"/>
              </a:ext>
            </a:extLst>
          </p:cNvPr>
          <p:cNvSpPr>
            <a:spLocks noGrp="1"/>
          </p:cNvSpPr>
          <p:nvPr>
            <p:ph type="sldNum" sz="quarter" idx="12"/>
          </p:nvPr>
        </p:nvSpPr>
        <p:spPr/>
        <p:txBody>
          <a:bodyPr/>
          <a:lstStyle/>
          <a:p>
            <a:fld id="{437794D7-DC86-9A4E-9C9F-0B324FE8876A}" type="slidenum">
              <a:rPr lang="en-US" smtClean="0"/>
              <a:pPr/>
              <a:t>12</a:t>
            </a:fld>
            <a:endParaRPr lang="en-US" dirty="0"/>
          </a:p>
        </p:txBody>
      </p:sp>
      <p:sp>
        <p:nvSpPr>
          <p:cNvPr id="7" name="Textfeld 78">
            <a:extLst>
              <a:ext uri="{FF2B5EF4-FFF2-40B4-BE49-F238E27FC236}">
                <a16:creationId xmlns:a16="http://schemas.microsoft.com/office/drawing/2014/main" id="{9B7AB13A-9753-4D36-BDCF-79D8BBED40CC}"/>
              </a:ext>
            </a:extLst>
          </p:cNvPr>
          <p:cNvSpPr txBox="1"/>
          <p:nvPr/>
        </p:nvSpPr>
        <p:spPr>
          <a:xfrm>
            <a:off x="4795552" y="2581298"/>
            <a:ext cx="4495718" cy="861774"/>
          </a:xfrm>
          <a:prstGeom prst="rect">
            <a:avLst/>
          </a:prstGeom>
          <a:noFill/>
        </p:spPr>
        <p:txBody>
          <a:bodyPr wrap="none" rtlCol="0">
            <a:spAutoFit/>
          </a:bodyPr>
          <a:lstStyle/>
          <a:p>
            <a:r>
              <a:rPr lang="de-CH" dirty="0"/>
              <a:t> </a:t>
            </a:r>
            <a:r>
              <a:rPr lang="de-CH" sz="2500" dirty="0"/>
              <a:t>Future yearly Cash Flow forever</a:t>
            </a:r>
          </a:p>
          <a:p>
            <a:r>
              <a:rPr lang="de-CH" sz="2500" dirty="0"/>
              <a:t>                              r</a:t>
            </a:r>
            <a:endParaRPr lang="de-CH" sz="2500" baseline="30000" dirty="0"/>
          </a:p>
        </p:txBody>
      </p:sp>
      <p:cxnSp>
        <p:nvCxnSpPr>
          <p:cNvPr id="8" name="Gerader Verbinder 79">
            <a:extLst>
              <a:ext uri="{FF2B5EF4-FFF2-40B4-BE49-F238E27FC236}">
                <a16:creationId xmlns:a16="http://schemas.microsoft.com/office/drawing/2014/main" id="{57A6A153-B739-405E-8D25-8E254810A462}"/>
              </a:ext>
            </a:extLst>
          </p:cNvPr>
          <p:cNvCxnSpPr>
            <a:cxnSpLocks/>
          </p:cNvCxnSpPr>
          <p:nvPr/>
        </p:nvCxnSpPr>
        <p:spPr>
          <a:xfrm flipH="1">
            <a:off x="4667536" y="3012185"/>
            <a:ext cx="449571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82C93CE-098A-4CF1-8522-BC732C3DED43}"/>
              </a:ext>
            </a:extLst>
          </p:cNvPr>
          <p:cNvSpPr txBox="1"/>
          <p:nvPr/>
        </p:nvSpPr>
        <p:spPr>
          <a:xfrm>
            <a:off x="4192398" y="2815772"/>
            <a:ext cx="344966" cy="477054"/>
          </a:xfrm>
          <a:prstGeom prst="rect">
            <a:avLst/>
          </a:prstGeom>
          <a:noFill/>
        </p:spPr>
        <p:txBody>
          <a:bodyPr wrap="none" rtlCol="0">
            <a:spAutoFit/>
          </a:bodyPr>
          <a:lstStyle/>
          <a:p>
            <a:r>
              <a:rPr lang="en-GB" sz="2500" dirty="0"/>
              <a:t>=</a:t>
            </a:r>
            <a:endParaRPr lang="en-CH" sz="2500" dirty="0"/>
          </a:p>
        </p:txBody>
      </p:sp>
      <p:sp>
        <p:nvSpPr>
          <p:cNvPr id="2" name="Textfeld 78">
            <a:extLst>
              <a:ext uri="{FF2B5EF4-FFF2-40B4-BE49-F238E27FC236}">
                <a16:creationId xmlns:a16="http://schemas.microsoft.com/office/drawing/2014/main" id="{E20EA60D-79C3-4A72-B36D-B56A1B0B1609}"/>
              </a:ext>
            </a:extLst>
          </p:cNvPr>
          <p:cNvSpPr txBox="1"/>
          <p:nvPr/>
        </p:nvSpPr>
        <p:spPr>
          <a:xfrm>
            <a:off x="2900730" y="2623412"/>
            <a:ext cx="1176156" cy="861774"/>
          </a:xfrm>
          <a:prstGeom prst="rect">
            <a:avLst/>
          </a:prstGeom>
          <a:noFill/>
        </p:spPr>
        <p:txBody>
          <a:bodyPr wrap="none" rtlCol="0">
            <a:spAutoFit/>
          </a:bodyPr>
          <a:lstStyle/>
          <a:p>
            <a:pPr algn="ctr"/>
            <a:r>
              <a:rPr lang="de-CH" sz="2500" dirty="0"/>
              <a:t>Present</a:t>
            </a:r>
          </a:p>
          <a:p>
            <a:pPr algn="ctr"/>
            <a:r>
              <a:rPr lang="de-CH" sz="2500" dirty="0"/>
              <a:t>Value</a:t>
            </a:r>
          </a:p>
        </p:txBody>
      </p:sp>
      <p:cxnSp>
        <p:nvCxnSpPr>
          <p:cNvPr id="12" name="Straight Arrow Connector 11">
            <a:extLst>
              <a:ext uri="{FF2B5EF4-FFF2-40B4-BE49-F238E27FC236}">
                <a16:creationId xmlns:a16="http://schemas.microsoft.com/office/drawing/2014/main" id="{6006DB45-2E70-4451-BF04-86B8B51443A2}"/>
              </a:ext>
            </a:extLst>
          </p:cNvPr>
          <p:cNvCxnSpPr>
            <a:cxnSpLocks/>
          </p:cNvCxnSpPr>
          <p:nvPr/>
        </p:nvCxnSpPr>
        <p:spPr>
          <a:xfrm flipV="1">
            <a:off x="7043411" y="1783827"/>
            <a:ext cx="1205500" cy="81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23D3B2B-449B-4ADF-A3DD-F1087B579E4E}"/>
              </a:ext>
            </a:extLst>
          </p:cNvPr>
          <p:cNvSpPr txBox="1"/>
          <p:nvPr/>
        </p:nvSpPr>
        <p:spPr>
          <a:xfrm>
            <a:off x="8310469" y="1537190"/>
            <a:ext cx="4028737" cy="1107996"/>
          </a:xfrm>
          <a:prstGeom prst="rect">
            <a:avLst/>
          </a:prstGeom>
          <a:noFill/>
        </p:spPr>
        <p:txBody>
          <a:bodyPr wrap="square" rtlCol="0">
            <a:spAutoFit/>
          </a:bodyPr>
          <a:lstStyle/>
          <a:p>
            <a:r>
              <a:rPr lang="en-GB" sz="2200" dirty="0"/>
              <a:t>Annuity like a pension or </a:t>
            </a:r>
          </a:p>
          <a:p>
            <a:r>
              <a:rPr lang="en-GB" sz="2200" dirty="0"/>
              <a:t>a food company with constant profits</a:t>
            </a:r>
            <a:endParaRPr lang="en-CH" sz="2200" dirty="0"/>
          </a:p>
        </p:txBody>
      </p:sp>
      <p:sp>
        <p:nvSpPr>
          <p:cNvPr id="14" name="Textfeld 78">
            <a:extLst>
              <a:ext uri="{FF2B5EF4-FFF2-40B4-BE49-F238E27FC236}">
                <a16:creationId xmlns:a16="http://schemas.microsoft.com/office/drawing/2014/main" id="{3A7F7765-AC97-40CC-9F33-26C0D78C4AD5}"/>
              </a:ext>
            </a:extLst>
          </p:cNvPr>
          <p:cNvSpPr txBox="1"/>
          <p:nvPr/>
        </p:nvSpPr>
        <p:spPr>
          <a:xfrm>
            <a:off x="4947952" y="4289417"/>
            <a:ext cx="4495718" cy="861774"/>
          </a:xfrm>
          <a:prstGeom prst="rect">
            <a:avLst/>
          </a:prstGeom>
          <a:noFill/>
        </p:spPr>
        <p:txBody>
          <a:bodyPr wrap="none" rtlCol="0">
            <a:spAutoFit/>
          </a:bodyPr>
          <a:lstStyle/>
          <a:p>
            <a:r>
              <a:rPr lang="de-CH" dirty="0"/>
              <a:t> </a:t>
            </a:r>
            <a:r>
              <a:rPr lang="de-CH" sz="2500" dirty="0"/>
              <a:t>Future yearly Cash Flow forever</a:t>
            </a:r>
          </a:p>
          <a:p>
            <a:r>
              <a:rPr lang="de-CH" sz="2500" dirty="0"/>
              <a:t>                         r - g</a:t>
            </a:r>
            <a:endParaRPr lang="de-CH" sz="2500" baseline="30000" dirty="0"/>
          </a:p>
        </p:txBody>
      </p:sp>
      <p:cxnSp>
        <p:nvCxnSpPr>
          <p:cNvPr id="15" name="Gerader Verbinder 79">
            <a:extLst>
              <a:ext uri="{FF2B5EF4-FFF2-40B4-BE49-F238E27FC236}">
                <a16:creationId xmlns:a16="http://schemas.microsoft.com/office/drawing/2014/main" id="{6A20895A-0E5F-4903-9ADF-5E09DFE6B582}"/>
              </a:ext>
            </a:extLst>
          </p:cNvPr>
          <p:cNvCxnSpPr>
            <a:cxnSpLocks/>
          </p:cNvCxnSpPr>
          <p:nvPr/>
        </p:nvCxnSpPr>
        <p:spPr>
          <a:xfrm flipH="1">
            <a:off x="4819936" y="4720304"/>
            <a:ext cx="4495718"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EE28A70-6F9F-4C0E-BF2A-E811165A21F7}"/>
              </a:ext>
            </a:extLst>
          </p:cNvPr>
          <p:cNvSpPr txBox="1"/>
          <p:nvPr/>
        </p:nvSpPr>
        <p:spPr>
          <a:xfrm>
            <a:off x="4344798" y="4523891"/>
            <a:ext cx="344966" cy="477054"/>
          </a:xfrm>
          <a:prstGeom prst="rect">
            <a:avLst/>
          </a:prstGeom>
          <a:noFill/>
        </p:spPr>
        <p:txBody>
          <a:bodyPr wrap="none" rtlCol="0">
            <a:spAutoFit/>
          </a:bodyPr>
          <a:lstStyle/>
          <a:p>
            <a:r>
              <a:rPr lang="en-GB" sz="2500" dirty="0"/>
              <a:t>=</a:t>
            </a:r>
            <a:endParaRPr lang="en-CH" sz="2500" dirty="0"/>
          </a:p>
        </p:txBody>
      </p:sp>
      <p:sp>
        <p:nvSpPr>
          <p:cNvPr id="17" name="Textfeld 78">
            <a:extLst>
              <a:ext uri="{FF2B5EF4-FFF2-40B4-BE49-F238E27FC236}">
                <a16:creationId xmlns:a16="http://schemas.microsoft.com/office/drawing/2014/main" id="{F0B5433A-3159-4C3C-AF43-E006C8666E61}"/>
              </a:ext>
            </a:extLst>
          </p:cNvPr>
          <p:cNvSpPr txBox="1"/>
          <p:nvPr/>
        </p:nvSpPr>
        <p:spPr>
          <a:xfrm>
            <a:off x="3053130" y="4331531"/>
            <a:ext cx="1176156" cy="861774"/>
          </a:xfrm>
          <a:prstGeom prst="rect">
            <a:avLst/>
          </a:prstGeom>
          <a:noFill/>
        </p:spPr>
        <p:txBody>
          <a:bodyPr wrap="none" rtlCol="0">
            <a:spAutoFit/>
          </a:bodyPr>
          <a:lstStyle/>
          <a:p>
            <a:pPr algn="ctr"/>
            <a:r>
              <a:rPr lang="de-CH" sz="2500" dirty="0"/>
              <a:t>Present</a:t>
            </a:r>
          </a:p>
          <a:p>
            <a:pPr algn="ctr"/>
            <a:r>
              <a:rPr lang="de-CH" sz="2500" dirty="0"/>
              <a:t>Value</a:t>
            </a:r>
          </a:p>
        </p:txBody>
      </p:sp>
      <p:sp>
        <p:nvSpPr>
          <p:cNvPr id="10" name="TextBox 9">
            <a:extLst>
              <a:ext uri="{FF2B5EF4-FFF2-40B4-BE49-F238E27FC236}">
                <a16:creationId xmlns:a16="http://schemas.microsoft.com/office/drawing/2014/main" id="{9B0EF448-BDD6-411C-89C5-452362093138}"/>
              </a:ext>
            </a:extLst>
          </p:cNvPr>
          <p:cNvSpPr txBox="1"/>
          <p:nvPr/>
        </p:nvSpPr>
        <p:spPr>
          <a:xfrm>
            <a:off x="157594" y="4475111"/>
            <a:ext cx="2972756" cy="707886"/>
          </a:xfrm>
          <a:prstGeom prst="rect">
            <a:avLst/>
          </a:prstGeom>
          <a:noFill/>
        </p:spPr>
        <p:txBody>
          <a:bodyPr wrap="square" rtlCol="0">
            <a:spAutoFit/>
          </a:bodyPr>
          <a:lstStyle/>
          <a:p>
            <a:r>
              <a:rPr lang="en-GB" sz="2000" b="1" dirty="0"/>
              <a:t>Assuming a growth rate of 2% In the yearly profits:</a:t>
            </a:r>
            <a:endParaRPr lang="en-CH" sz="2000" b="1" dirty="0"/>
          </a:p>
        </p:txBody>
      </p:sp>
      <p:cxnSp>
        <p:nvCxnSpPr>
          <p:cNvPr id="18" name="Straight Arrow Connector 17">
            <a:extLst>
              <a:ext uri="{FF2B5EF4-FFF2-40B4-BE49-F238E27FC236}">
                <a16:creationId xmlns:a16="http://schemas.microsoft.com/office/drawing/2014/main" id="{87F362D7-4971-4D1E-B441-FEED3EF1AD84}"/>
              </a:ext>
            </a:extLst>
          </p:cNvPr>
          <p:cNvCxnSpPr/>
          <p:nvPr/>
        </p:nvCxnSpPr>
        <p:spPr>
          <a:xfrm>
            <a:off x="7351776" y="5193305"/>
            <a:ext cx="294385" cy="768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26B1FE3-3AD8-4506-B9D3-31A24682C49E}"/>
              </a:ext>
            </a:extLst>
          </p:cNvPr>
          <p:cNvSpPr txBox="1"/>
          <p:nvPr/>
        </p:nvSpPr>
        <p:spPr>
          <a:xfrm>
            <a:off x="7665472" y="5853325"/>
            <a:ext cx="529312" cy="430887"/>
          </a:xfrm>
          <a:prstGeom prst="rect">
            <a:avLst/>
          </a:prstGeom>
          <a:noFill/>
        </p:spPr>
        <p:txBody>
          <a:bodyPr wrap="none" rtlCol="0">
            <a:spAutoFit/>
          </a:bodyPr>
          <a:lstStyle/>
          <a:p>
            <a:r>
              <a:rPr lang="en-GB" sz="2200" dirty="0"/>
              <a:t>2%</a:t>
            </a:r>
            <a:endParaRPr lang="en-CH" sz="2200" dirty="0"/>
          </a:p>
        </p:txBody>
      </p:sp>
      <p:sp>
        <p:nvSpPr>
          <p:cNvPr id="20" name="Title 1">
            <a:extLst>
              <a:ext uri="{FF2B5EF4-FFF2-40B4-BE49-F238E27FC236}">
                <a16:creationId xmlns:a16="http://schemas.microsoft.com/office/drawing/2014/main" id="{5C8C10EA-B832-4BFC-80B8-9723355E4248}"/>
              </a:ext>
            </a:extLst>
          </p:cNvPr>
          <p:cNvSpPr>
            <a:spLocks noGrp="1"/>
          </p:cNvSpPr>
          <p:nvPr>
            <p:ph type="title"/>
          </p:nvPr>
        </p:nvSpPr>
        <p:spPr>
          <a:xfrm>
            <a:off x="3641208" y="414565"/>
            <a:ext cx="10515600" cy="939125"/>
          </a:xfrm>
        </p:spPr>
        <p:txBody>
          <a:bodyPr/>
          <a:lstStyle/>
          <a:p>
            <a:r>
              <a:rPr lang="de-CH" dirty="0"/>
              <a:t>THE PRESENT VALUE</a:t>
            </a:r>
          </a:p>
        </p:txBody>
      </p:sp>
      <p:sp>
        <p:nvSpPr>
          <p:cNvPr id="21" name="Content Placeholder 2">
            <a:extLst>
              <a:ext uri="{FF2B5EF4-FFF2-40B4-BE49-F238E27FC236}">
                <a16:creationId xmlns:a16="http://schemas.microsoft.com/office/drawing/2014/main" id="{31985A3E-C151-40A9-B280-2FCE1702F9BB}"/>
              </a:ext>
            </a:extLst>
          </p:cNvPr>
          <p:cNvSpPr txBox="1">
            <a:spLocks/>
          </p:cNvSpPr>
          <p:nvPr/>
        </p:nvSpPr>
        <p:spPr>
          <a:xfrm>
            <a:off x="147206" y="980047"/>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500" b="1" u="sng" dirty="0">
                <a:latin typeface="Zona Pro Bold" panose="02010803040002020004"/>
              </a:rPr>
              <a:t>THE ANNUITY: THE PRESENT VALUE OF A SERIES OF CASH FLOW</a:t>
            </a:r>
          </a:p>
          <a:p>
            <a:endParaRPr lang="en-GB" sz="2500" dirty="0"/>
          </a:p>
        </p:txBody>
      </p:sp>
    </p:spTree>
    <p:extLst>
      <p:ext uri="{BB962C8B-B14F-4D97-AF65-F5344CB8AC3E}">
        <p14:creationId xmlns:p14="http://schemas.microsoft.com/office/powerpoint/2010/main" val="290748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7174FB1-6427-428D-A7B7-4D440FC317CC}"/>
              </a:ext>
            </a:extLst>
          </p:cNvPr>
          <p:cNvSpPr>
            <a:spLocks noGrp="1"/>
          </p:cNvSpPr>
          <p:nvPr>
            <p:ph type="dt" sz="half" idx="10"/>
          </p:nvPr>
        </p:nvSpPr>
        <p:spPr/>
        <p:txBody>
          <a:bodyPr/>
          <a:lstStyle/>
          <a:p>
            <a:fld id="{CD071B8E-0DD7-5842-950E-3289D9FBABB1}" type="datetime4">
              <a:rPr lang="en-GB" smtClean="0"/>
              <a:pPr/>
              <a:t>27 December 2021</a:t>
            </a:fld>
            <a:endParaRPr lang="en-US" dirty="0"/>
          </a:p>
        </p:txBody>
      </p:sp>
      <p:sp>
        <p:nvSpPr>
          <p:cNvPr id="4" name="Fußzeilenplatzhalter 3">
            <a:extLst>
              <a:ext uri="{FF2B5EF4-FFF2-40B4-BE49-F238E27FC236}">
                <a16:creationId xmlns:a16="http://schemas.microsoft.com/office/drawing/2014/main" id="{3D2DB3F2-9DC3-4E77-A7BD-BC940ED02E94}"/>
              </a:ext>
            </a:extLst>
          </p:cNvPr>
          <p:cNvSpPr>
            <a:spLocks noGrp="1"/>
          </p:cNvSpPr>
          <p:nvPr>
            <p:ph type="ftr" sz="quarter" idx="11"/>
          </p:nvPr>
        </p:nvSpPr>
        <p:spPr/>
        <p:txBody>
          <a:bodyPr/>
          <a:lstStyle/>
          <a:p>
            <a:r>
              <a:rPr lang="en-US" dirty="0" err="1"/>
              <a:t>Gianpiero</a:t>
            </a:r>
            <a:r>
              <a:rPr lang="en-US" dirty="0"/>
              <a:t> Di Battista</a:t>
            </a:r>
          </a:p>
        </p:txBody>
      </p:sp>
      <p:sp>
        <p:nvSpPr>
          <p:cNvPr id="5" name="Foliennummernplatzhalter 4">
            <a:extLst>
              <a:ext uri="{FF2B5EF4-FFF2-40B4-BE49-F238E27FC236}">
                <a16:creationId xmlns:a16="http://schemas.microsoft.com/office/drawing/2014/main" id="{49B076E9-82A3-4A0C-901E-15FC96C07F0C}"/>
              </a:ext>
            </a:extLst>
          </p:cNvPr>
          <p:cNvSpPr>
            <a:spLocks noGrp="1"/>
          </p:cNvSpPr>
          <p:nvPr>
            <p:ph type="sldNum" sz="quarter" idx="12"/>
          </p:nvPr>
        </p:nvSpPr>
        <p:spPr/>
        <p:txBody>
          <a:bodyPr/>
          <a:lstStyle/>
          <a:p>
            <a:fld id="{437794D7-DC86-9A4E-9C9F-0B324FE8876A}" type="slidenum">
              <a:rPr lang="en-US" smtClean="0"/>
              <a:pPr/>
              <a:t>13</a:t>
            </a:fld>
            <a:endParaRPr lang="en-US" dirty="0"/>
          </a:p>
        </p:txBody>
      </p:sp>
      <p:sp>
        <p:nvSpPr>
          <p:cNvPr id="6" name="Title 1">
            <a:extLst>
              <a:ext uri="{FF2B5EF4-FFF2-40B4-BE49-F238E27FC236}">
                <a16:creationId xmlns:a16="http://schemas.microsoft.com/office/drawing/2014/main" id="{0E7AC96E-18D1-4199-9C3F-C9CB02C8CEDC}"/>
              </a:ext>
            </a:extLst>
          </p:cNvPr>
          <p:cNvSpPr>
            <a:spLocks noGrp="1"/>
          </p:cNvSpPr>
          <p:nvPr>
            <p:ph type="title"/>
          </p:nvPr>
        </p:nvSpPr>
        <p:spPr>
          <a:xfrm>
            <a:off x="3352800" y="493653"/>
            <a:ext cx="10515600" cy="939125"/>
          </a:xfrm>
        </p:spPr>
        <p:txBody>
          <a:bodyPr/>
          <a:lstStyle/>
          <a:p>
            <a:r>
              <a:rPr lang="de-CH" dirty="0"/>
              <a:t>THE NET PRESENT VALUE METHOD</a:t>
            </a:r>
          </a:p>
        </p:txBody>
      </p:sp>
      <p:sp>
        <p:nvSpPr>
          <p:cNvPr id="7" name="Rechteck 6">
            <a:extLst>
              <a:ext uri="{FF2B5EF4-FFF2-40B4-BE49-F238E27FC236}">
                <a16:creationId xmlns:a16="http://schemas.microsoft.com/office/drawing/2014/main" id="{08B2276F-6A98-43A0-B45A-D07A1D35930D}"/>
              </a:ext>
            </a:extLst>
          </p:cNvPr>
          <p:cNvSpPr/>
          <p:nvPr/>
        </p:nvSpPr>
        <p:spPr>
          <a:xfrm>
            <a:off x="61787" y="1161482"/>
            <a:ext cx="12130213" cy="477054"/>
          </a:xfrm>
          <a:prstGeom prst="rect">
            <a:avLst/>
          </a:prstGeom>
        </p:spPr>
        <p:txBody>
          <a:bodyPr wrap="square">
            <a:spAutoFit/>
          </a:bodyPr>
          <a:lstStyle/>
          <a:p>
            <a:r>
              <a:rPr lang="en-US" sz="2500" dirty="0"/>
              <a:t> </a:t>
            </a:r>
          </a:p>
        </p:txBody>
      </p:sp>
      <p:sp>
        <p:nvSpPr>
          <p:cNvPr id="8" name="Content Placeholder 2">
            <a:extLst>
              <a:ext uri="{FF2B5EF4-FFF2-40B4-BE49-F238E27FC236}">
                <a16:creationId xmlns:a16="http://schemas.microsoft.com/office/drawing/2014/main" id="{89AB1921-A354-47A8-A213-798F1996E40C}"/>
              </a:ext>
            </a:extLst>
          </p:cNvPr>
          <p:cNvSpPr txBox="1">
            <a:spLocks/>
          </p:cNvSpPr>
          <p:nvPr/>
        </p:nvSpPr>
        <p:spPr>
          <a:xfrm>
            <a:off x="147206" y="980047"/>
            <a:ext cx="11983007" cy="5018417"/>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700" b="1" u="sng" dirty="0">
                <a:latin typeface="Zona Pro Bold" panose="02010803040002020004"/>
              </a:rPr>
              <a:t>THE TERMINAL VALUE IN THE PRESENT VALUE CALCULATION</a:t>
            </a:r>
          </a:p>
          <a:p>
            <a:r>
              <a:rPr lang="en-US" sz="2700" b="1" dirty="0"/>
              <a:t>From the previous calculation of the value of the firm, we can see that the last term, the terminal value calculated with the annuity formula, is the most important one. </a:t>
            </a:r>
          </a:p>
          <a:p>
            <a:r>
              <a:rPr lang="en-US" sz="2700" b="1" dirty="0"/>
              <a:t>Of the firm value of CHF 1,3 million, the last term amounts to CHF 0,9 million. This is 70% of the value of the firm.</a:t>
            </a:r>
          </a:p>
          <a:p>
            <a:r>
              <a:rPr lang="en-US" sz="2700" b="1" dirty="0"/>
              <a:t>The forecast of the constant profit from year 5 onwards is very difficult.</a:t>
            </a:r>
          </a:p>
          <a:p>
            <a:r>
              <a:rPr lang="en-US" sz="2700" b="1" dirty="0"/>
              <a:t>It’s therefore recommended to be very conservative with the forecast of this annuity. It should not be too optimistic, otherwise we calculate a value of the firm, which is too high (problem of overvaluation). To be prudent, we could also use a higher discount rate, as the higher interest rate makes the present value smaller. </a:t>
            </a:r>
          </a:p>
          <a:p>
            <a:endParaRPr lang="en-GB" sz="2700" b="1" u="sng" dirty="0">
              <a:latin typeface="Zona Pro Bold" panose="02010803040002020004"/>
            </a:endParaRPr>
          </a:p>
          <a:p>
            <a:endParaRPr lang="en-GB" sz="2500" dirty="0"/>
          </a:p>
        </p:txBody>
      </p:sp>
    </p:spTree>
    <p:extLst>
      <p:ext uri="{BB962C8B-B14F-4D97-AF65-F5344CB8AC3E}">
        <p14:creationId xmlns:p14="http://schemas.microsoft.com/office/powerpoint/2010/main" val="125525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310287-F4C7-4F8A-890D-76D32F1734C2}"/>
              </a:ext>
            </a:extLst>
          </p:cNvPr>
          <p:cNvSpPr>
            <a:spLocks noGrp="1"/>
          </p:cNvSpPr>
          <p:nvPr>
            <p:ph type="dt" sz="half" idx="10"/>
          </p:nvPr>
        </p:nvSpPr>
        <p:spPr/>
        <p:txBody>
          <a:bodyPr/>
          <a:lstStyle/>
          <a:p>
            <a:fld id="{CD071B8E-0DD7-5842-950E-3289D9FBABB1}" type="datetime4">
              <a:rPr lang="en-GB" smtClean="0"/>
              <a:pPr/>
              <a:t>27 December 2021</a:t>
            </a:fld>
            <a:endParaRPr lang="en-US" dirty="0"/>
          </a:p>
        </p:txBody>
      </p:sp>
      <p:sp>
        <p:nvSpPr>
          <p:cNvPr id="4" name="Footer Placeholder 3">
            <a:extLst>
              <a:ext uri="{FF2B5EF4-FFF2-40B4-BE49-F238E27FC236}">
                <a16:creationId xmlns:a16="http://schemas.microsoft.com/office/drawing/2014/main" id="{644CA8DD-D984-4E85-A7BF-44CBD6786AC6}"/>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01A56562-F6BC-4BAF-BD91-01CDD1797DCF}"/>
              </a:ext>
            </a:extLst>
          </p:cNvPr>
          <p:cNvSpPr>
            <a:spLocks noGrp="1"/>
          </p:cNvSpPr>
          <p:nvPr>
            <p:ph type="sldNum" sz="quarter" idx="12"/>
          </p:nvPr>
        </p:nvSpPr>
        <p:spPr/>
        <p:txBody>
          <a:bodyPr/>
          <a:lstStyle/>
          <a:p>
            <a:fld id="{437794D7-DC86-9A4E-9C9F-0B324FE8876A}" type="slidenum">
              <a:rPr lang="en-US" smtClean="0"/>
              <a:pPr/>
              <a:t>14</a:t>
            </a:fld>
            <a:endParaRPr lang="en-US" dirty="0"/>
          </a:p>
        </p:txBody>
      </p:sp>
      <p:pic>
        <p:nvPicPr>
          <p:cNvPr id="7" name="Picture 6">
            <a:extLst>
              <a:ext uri="{FF2B5EF4-FFF2-40B4-BE49-F238E27FC236}">
                <a16:creationId xmlns:a16="http://schemas.microsoft.com/office/drawing/2014/main" id="{91D08055-E13D-4217-AD7A-35EC0A397C91}"/>
              </a:ext>
            </a:extLst>
          </p:cNvPr>
          <p:cNvPicPr>
            <a:picLocks noChangeAspect="1"/>
          </p:cNvPicPr>
          <p:nvPr/>
        </p:nvPicPr>
        <p:blipFill>
          <a:blip r:embed="rId3"/>
          <a:stretch>
            <a:fillRect/>
          </a:stretch>
        </p:blipFill>
        <p:spPr>
          <a:xfrm>
            <a:off x="0" y="1281114"/>
            <a:ext cx="12192000" cy="5576886"/>
          </a:xfrm>
          <a:prstGeom prst="rect">
            <a:avLst/>
          </a:prstGeom>
        </p:spPr>
      </p:pic>
      <p:sp>
        <p:nvSpPr>
          <p:cNvPr id="10" name="Title 1">
            <a:extLst>
              <a:ext uri="{FF2B5EF4-FFF2-40B4-BE49-F238E27FC236}">
                <a16:creationId xmlns:a16="http://schemas.microsoft.com/office/drawing/2014/main" id="{733247C2-38B1-4E35-9123-39E374F051D2}"/>
              </a:ext>
            </a:extLst>
          </p:cNvPr>
          <p:cNvSpPr txBox="1">
            <a:spLocks/>
          </p:cNvSpPr>
          <p:nvPr/>
        </p:nvSpPr>
        <p:spPr>
          <a:xfrm>
            <a:off x="3547869" y="452192"/>
            <a:ext cx="10515600"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a:t>THE NET PRESENT VALUE METHOD</a:t>
            </a:r>
            <a:endParaRPr lang="de-CH" dirty="0"/>
          </a:p>
        </p:txBody>
      </p:sp>
      <p:sp>
        <p:nvSpPr>
          <p:cNvPr id="11" name="Content Placeholder 2">
            <a:extLst>
              <a:ext uri="{FF2B5EF4-FFF2-40B4-BE49-F238E27FC236}">
                <a16:creationId xmlns:a16="http://schemas.microsoft.com/office/drawing/2014/main" id="{80D66FA4-F468-4769-8F81-8E774457C5E2}"/>
              </a:ext>
            </a:extLst>
          </p:cNvPr>
          <p:cNvSpPr txBox="1">
            <a:spLocks/>
          </p:cNvSpPr>
          <p:nvPr/>
        </p:nvSpPr>
        <p:spPr>
          <a:xfrm>
            <a:off x="147206" y="980047"/>
            <a:ext cx="11983007" cy="5018417"/>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700" b="1" u="sng" dirty="0">
                <a:latin typeface="Zona Pro Bold" panose="02010803040002020004"/>
              </a:rPr>
              <a:t>NPV DEPENDS ON THE SECTOR-SPECIFIC TIMING OF THE CASH FLOWS</a:t>
            </a:r>
            <a:endParaRPr lang="en-GB" sz="2500" dirty="0"/>
          </a:p>
        </p:txBody>
      </p:sp>
      <p:sp>
        <p:nvSpPr>
          <p:cNvPr id="12" name="TextBox 11">
            <a:extLst>
              <a:ext uri="{FF2B5EF4-FFF2-40B4-BE49-F238E27FC236}">
                <a16:creationId xmlns:a16="http://schemas.microsoft.com/office/drawing/2014/main" id="{0578CD95-5155-4C8A-91A4-679A660935E2}"/>
              </a:ext>
            </a:extLst>
          </p:cNvPr>
          <p:cNvSpPr txBox="1"/>
          <p:nvPr/>
        </p:nvSpPr>
        <p:spPr>
          <a:xfrm>
            <a:off x="119777" y="6211669"/>
            <a:ext cx="6116431" cy="646331"/>
          </a:xfrm>
          <a:prstGeom prst="rect">
            <a:avLst/>
          </a:prstGeom>
          <a:noFill/>
        </p:spPr>
        <p:txBody>
          <a:bodyPr wrap="square" rtlCol="0">
            <a:spAutoFit/>
          </a:bodyPr>
          <a:lstStyle/>
          <a:p>
            <a:r>
              <a:rPr lang="en-GB" dirty="0"/>
              <a:t>GUPTA. A., VAN NIEUWERBURGH, S., 2021. Valuing Private Equity Investments. In: </a:t>
            </a:r>
            <a:r>
              <a:rPr lang="en-GB" i="1" dirty="0"/>
              <a:t>Journal of Finance.</a:t>
            </a:r>
            <a:endParaRPr lang="en-CH" i="1" dirty="0"/>
          </a:p>
        </p:txBody>
      </p:sp>
    </p:spTree>
    <p:extLst>
      <p:ext uri="{BB962C8B-B14F-4D97-AF65-F5344CB8AC3E}">
        <p14:creationId xmlns:p14="http://schemas.microsoft.com/office/powerpoint/2010/main" val="204356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C7EAC87-DB8E-40EC-A9BB-38A2D51E597C}"/>
              </a:ext>
            </a:extLst>
          </p:cNvPr>
          <p:cNvSpPr>
            <a:spLocks noGrp="1"/>
          </p:cNvSpPr>
          <p:nvPr>
            <p:ph type="dt" sz="half" idx="10"/>
          </p:nvPr>
        </p:nvSpPr>
        <p:spPr/>
        <p:txBody>
          <a:bodyPr/>
          <a:lstStyle/>
          <a:p>
            <a:fld id="{CD071B8E-0DD7-5842-950E-3289D9FBABB1}" type="datetime4">
              <a:rPr lang="en-GB" smtClean="0"/>
              <a:pPr/>
              <a:t>27 December 2021</a:t>
            </a:fld>
            <a:endParaRPr lang="en-US" dirty="0"/>
          </a:p>
        </p:txBody>
      </p:sp>
      <p:sp>
        <p:nvSpPr>
          <p:cNvPr id="4" name="Fußzeilenplatzhalter 3">
            <a:extLst>
              <a:ext uri="{FF2B5EF4-FFF2-40B4-BE49-F238E27FC236}">
                <a16:creationId xmlns:a16="http://schemas.microsoft.com/office/drawing/2014/main" id="{162B6ADD-8471-45E3-94FF-7455F8EB5EDE}"/>
              </a:ext>
            </a:extLst>
          </p:cNvPr>
          <p:cNvSpPr>
            <a:spLocks noGrp="1"/>
          </p:cNvSpPr>
          <p:nvPr>
            <p:ph type="ftr" sz="quarter" idx="11"/>
          </p:nvPr>
        </p:nvSpPr>
        <p:spPr/>
        <p:txBody>
          <a:bodyPr/>
          <a:lstStyle/>
          <a:p>
            <a:r>
              <a:rPr lang="en-US" dirty="0"/>
              <a:t>Gianpiero Di Batista</a:t>
            </a:r>
          </a:p>
        </p:txBody>
      </p:sp>
      <p:sp>
        <p:nvSpPr>
          <p:cNvPr id="5" name="Foliennummernplatzhalter 4">
            <a:extLst>
              <a:ext uri="{FF2B5EF4-FFF2-40B4-BE49-F238E27FC236}">
                <a16:creationId xmlns:a16="http://schemas.microsoft.com/office/drawing/2014/main" id="{BE1AEB45-67FF-4809-84E4-A59715813ABA}"/>
              </a:ext>
            </a:extLst>
          </p:cNvPr>
          <p:cNvSpPr>
            <a:spLocks noGrp="1"/>
          </p:cNvSpPr>
          <p:nvPr>
            <p:ph type="sldNum" sz="quarter" idx="12"/>
          </p:nvPr>
        </p:nvSpPr>
        <p:spPr/>
        <p:txBody>
          <a:bodyPr/>
          <a:lstStyle/>
          <a:p>
            <a:fld id="{437794D7-DC86-9A4E-9C9F-0B324FE8876A}" type="slidenum">
              <a:rPr lang="en-US" smtClean="0"/>
              <a:pPr/>
              <a:t>15</a:t>
            </a:fld>
            <a:endParaRPr lang="en-US" dirty="0"/>
          </a:p>
        </p:txBody>
      </p:sp>
      <p:sp>
        <p:nvSpPr>
          <p:cNvPr id="6" name="Title 1">
            <a:extLst>
              <a:ext uri="{FF2B5EF4-FFF2-40B4-BE49-F238E27FC236}">
                <a16:creationId xmlns:a16="http://schemas.microsoft.com/office/drawing/2014/main" id="{D2FD5D98-046A-470A-B3D9-34238252E1F1}"/>
              </a:ext>
            </a:extLst>
          </p:cNvPr>
          <p:cNvSpPr txBox="1">
            <a:spLocks/>
          </p:cNvSpPr>
          <p:nvPr/>
        </p:nvSpPr>
        <p:spPr>
          <a:xfrm>
            <a:off x="3729364" y="527156"/>
            <a:ext cx="10515600"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a:t>THE NET PRESENT VALUE METHOD</a:t>
            </a:r>
            <a:endParaRPr lang="de-CH" dirty="0"/>
          </a:p>
        </p:txBody>
      </p:sp>
      <p:sp>
        <p:nvSpPr>
          <p:cNvPr id="7" name="Content Placeholder 2">
            <a:extLst>
              <a:ext uri="{FF2B5EF4-FFF2-40B4-BE49-F238E27FC236}">
                <a16:creationId xmlns:a16="http://schemas.microsoft.com/office/drawing/2014/main" id="{7C5210E2-5DCD-4C50-B95F-D72FFCEF6778}"/>
              </a:ext>
            </a:extLst>
          </p:cNvPr>
          <p:cNvSpPr txBox="1">
            <a:spLocks/>
          </p:cNvSpPr>
          <p:nvPr/>
        </p:nvSpPr>
        <p:spPr>
          <a:xfrm>
            <a:off x="0" y="1047317"/>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500" b="1" u="sng" dirty="0">
                <a:latin typeface="Zona Pro Bold" panose="02010803040002020004"/>
              </a:rPr>
              <a:t>NET PRESENT VALUE TO BE APPLIED TO LIABILITIES AS WELL (AT PENSION FUNDS)</a:t>
            </a:r>
            <a:endParaRPr lang="de-CH" sz="2500" dirty="0">
              <a:latin typeface="Zona Pro Bold" panose="02010803040002020004"/>
            </a:endParaRPr>
          </a:p>
        </p:txBody>
      </p:sp>
      <p:pic>
        <p:nvPicPr>
          <p:cNvPr id="8" name="Grafik 7">
            <a:extLst>
              <a:ext uri="{FF2B5EF4-FFF2-40B4-BE49-F238E27FC236}">
                <a16:creationId xmlns:a16="http://schemas.microsoft.com/office/drawing/2014/main" id="{BD8DEAFC-04C0-4EC6-A9C6-D992E859EE35}"/>
              </a:ext>
            </a:extLst>
          </p:cNvPr>
          <p:cNvPicPr>
            <a:picLocks noChangeAspect="1"/>
          </p:cNvPicPr>
          <p:nvPr/>
        </p:nvPicPr>
        <p:blipFill>
          <a:blip r:embed="rId2"/>
          <a:stretch>
            <a:fillRect/>
          </a:stretch>
        </p:blipFill>
        <p:spPr>
          <a:xfrm>
            <a:off x="1354090" y="1473117"/>
            <a:ext cx="9365832" cy="4476750"/>
          </a:xfrm>
          <a:prstGeom prst="rect">
            <a:avLst/>
          </a:prstGeom>
        </p:spPr>
      </p:pic>
      <p:sp>
        <p:nvSpPr>
          <p:cNvPr id="9" name="Textfeld 8">
            <a:extLst>
              <a:ext uri="{FF2B5EF4-FFF2-40B4-BE49-F238E27FC236}">
                <a16:creationId xmlns:a16="http://schemas.microsoft.com/office/drawing/2014/main" id="{119E8616-A90E-4506-9B8C-598249CABCEB}"/>
              </a:ext>
            </a:extLst>
          </p:cNvPr>
          <p:cNvSpPr txBox="1"/>
          <p:nvPr/>
        </p:nvSpPr>
        <p:spPr>
          <a:xfrm>
            <a:off x="0" y="5949867"/>
            <a:ext cx="12074013" cy="369332"/>
          </a:xfrm>
          <a:prstGeom prst="rect">
            <a:avLst/>
          </a:prstGeom>
          <a:noFill/>
        </p:spPr>
        <p:txBody>
          <a:bodyPr wrap="square" rtlCol="0">
            <a:spAutoFit/>
          </a:bodyPr>
          <a:lstStyle/>
          <a:p>
            <a:r>
              <a:rPr lang="de-CH" u="sng" dirty="0"/>
              <a:t>Source:</a:t>
            </a:r>
            <a:r>
              <a:rPr lang="de-CH" dirty="0"/>
              <a:t> SILVESTROVS, D., LOEF, A.M., 2014. </a:t>
            </a:r>
            <a:r>
              <a:rPr lang="en-US" i="1" dirty="0"/>
              <a:t>Modern problems in insurance mathematics</a:t>
            </a:r>
            <a:r>
              <a:rPr lang="en-US" dirty="0"/>
              <a:t>. Springer</a:t>
            </a:r>
            <a:endParaRPr lang="de-CH" dirty="0"/>
          </a:p>
        </p:txBody>
      </p:sp>
    </p:spTree>
    <p:extLst>
      <p:ext uri="{BB962C8B-B14F-4D97-AF65-F5344CB8AC3E}">
        <p14:creationId xmlns:p14="http://schemas.microsoft.com/office/powerpoint/2010/main" val="934690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F4012E7-53C7-4635-A3C0-9AABB0A3E654}"/>
              </a:ext>
            </a:extLst>
          </p:cNvPr>
          <p:cNvSpPr>
            <a:spLocks noGrp="1"/>
          </p:cNvSpPr>
          <p:nvPr>
            <p:ph type="dt" sz="half" idx="10"/>
          </p:nvPr>
        </p:nvSpPr>
        <p:spPr/>
        <p:txBody>
          <a:bodyPr/>
          <a:lstStyle/>
          <a:p>
            <a:fld id="{CD071B8E-0DD7-5842-950E-3289D9FBABB1}" type="datetime4">
              <a:rPr lang="en-GB" smtClean="0"/>
              <a:pPr/>
              <a:t>27 December 2021</a:t>
            </a:fld>
            <a:endParaRPr lang="en-US" dirty="0"/>
          </a:p>
        </p:txBody>
      </p:sp>
      <p:sp>
        <p:nvSpPr>
          <p:cNvPr id="4" name="Footer Placeholder 3">
            <a:extLst>
              <a:ext uri="{FF2B5EF4-FFF2-40B4-BE49-F238E27FC236}">
                <a16:creationId xmlns:a16="http://schemas.microsoft.com/office/drawing/2014/main" id="{9453581E-D616-4C1C-926F-B9F3C3944D63}"/>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F2D30720-E4F0-4B50-9ECB-FA538EF406B6}"/>
              </a:ext>
            </a:extLst>
          </p:cNvPr>
          <p:cNvSpPr>
            <a:spLocks noGrp="1"/>
          </p:cNvSpPr>
          <p:nvPr>
            <p:ph type="sldNum" sz="quarter" idx="12"/>
          </p:nvPr>
        </p:nvSpPr>
        <p:spPr/>
        <p:txBody>
          <a:bodyPr/>
          <a:lstStyle/>
          <a:p>
            <a:fld id="{437794D7-DC86-9A4E-9C9F-0B324FE8876A}" type="slidenum">
              <a:rPr lang="en-US" smtClean="0"/>
              <a:pPr/>
              <a:t>2</a:t>
            </a:fld>
            <a:endParaRPr lang="en-US" dirty="0"/>
          </a:p>
        </p:txBody>
      </p:sp>
      <p:pic>
        <p:nvPicPr>
          <p:cNvPr id="7" name="Picture 6">
            <a:extLst>
              <a:ext uri="{FF2B5EF4-FFF2-40B4-BE49-F238E27FC236}">
                <a16:creationId xmlns:a16="http://schemas.microsoft.com/office/drawing/2014/main" id="{8F42192E-590C-4D1A-8008-1D18FC351D62}"/>
              </a:ext>
            </a:extLst>
          </p:cNvPr>
          <p:cNvPicPr>
            <a:picLocks noChangeAspect="1"/>
          </p:cNvPicPr>
          <p:nvPr/>
        </p:nvPicPr>
        <p:blipFill rotWithShape="1">
          <a:blip r:embed="rId2"/>
          <a:srcRect r="19048" b="8211"/>
          <a:stretch/>
        </p:blipFill>
        <p:spPr>
          <a:xfrm>
            <a:off x="0" y="3114868"/>
            <a:ext cx="4966252" cy="3743131"/>
          </a:xfrm>
          <a:prstGeom prst="rect">
            <a:avLst/>
          </a:prstGeom>
        </p:spPr>
      </p:pic>
      <p:sp>
        <p:nvSpPr>
          <p:cNvPr id="8" name="Title 1">
            <a:extLst>
              <a:ext uri="{FF2B5EF4-FFF2-40B4-BE49-F238E27FC236}">
                <a16:creationId xmlns:a16="http://schemas.microsoft.com/office/drawing/2014/main" id="{DF3BA431-33F7-4DEF-BE7B-641F54770780}"/>
              </a:ext>
            </a:extLst>
          </p:cNvPr>
          <p:cNvSpPr txBox="1">
            <a:spLocks/>
          </p:cNvSpPr>
          <p:nvPr/>
        </p:nvSpPr>
        <p:spPr>
          <a:xfrm>
            <a:off x="3352800" y="427099"/>
            <a:ext cx="10515600"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dirty="0"/>
              <a:t>THE NET PRESENT VALUE METHOD</a:t>
            </a:r>
          </a:p>
        </p:txBody>
      </p:sp>
      <p:sp>
        <p:nvSpPr>
          <p:cNvPr id="10" name="Content Placeholder 2">
            <a:extLst>
              <a:ext uri="{FF2B5EF4-FFF2-40B4-BE49-F238E27FC236}">
                <a16:creationId xmlns:a16="http://schemas.microsoft.com/office/drawing/2014/main" id="{8469B84D-DFFE-41F4-96D0-D08381B5EA57}"/>
              </a:ext>
            </a:extLst>
          </p:cNvPr>
          <p:cNvSpPr txBox="1">
            <a:spLocks/>
          </p:cNvSpPr>
          <p:nvPr/>
        </p:nvSpPr>
        <p:spPr>
          <a:xfrm>
            <a:off x="0" y="955977"/>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500" b="1" u="sng" dirty="0">
                <a:latin typeface="Zona Pro Bold" panose="02010803040002020004"/>
              </a:rPr>
              <a:t>SLAVE TRADE IN THE 17</a:t>
            </a:r>
            <a:r>
              <a:rPr lang="en-GB" sz="2500" b="1" u="sng" baseline="30000" dirty="0">
                <a:latin typeface="Zona Pro Bold" panose="02010803040002020004"/>
              </a:rPr>
              <a:t>TH</a:t>
            </a:r>
            <a:r>
              <a:rPr lang="en-GB" sz="2500" b="1" u="sng" dirty="0">
                <a:latin typeface="Zona Pro Bold" panose="02010803040002020004"/>
              </a:rPr>
              <a:t> &amp; 18</a:t>
            </a:r>
            <a:r>
              <a:rPr lang="en-GB" sz="2500" b="1" u="sng" baseline="30000" dirty="0">
                <a:latin typeface="Zona Pro Bold" panose="02010803040002020004"/>
              </a:rPr>
              <a:t>TH</a:t>
            </a:r>
            <a:r>
              <a:rPr lang="en-GB" sz="2500" b="1" u="sng" dirty="0">
                <a:latin typeface="Zona Pro Bold" panose="02010803040002020004"/>
              </a:rPr>
              <a:t> CENTURY</a:t>
            </a:r>
            <a:endParaRPr lang="de-CH" sz="2500" dirty="0">
              <a:latin typeface="Zona Pro Bold" panose="02010803040002020004"/>
            </a:endParaRPr>
          </a:p>
          <a:p>
            <a:r>
              <a:rPr lang="en-US" sz="2500" dirty="0">
                <a:latin typeface="Zona Pro Bold"/>
              </a:rPr>
              <a:t>T</a:t>
            </a:r>
            <a:r>
              <a:rPr lang="en-US" sz="2800" dirty="0">
                <a:latin typeface="Zona Pro Bold"/>
              </a:rPr>
              <a:t>he organized brutal slave trade with ships were very lucrative business projects for the dominant Spanish, Portuguese, Dutch, French and British merchants and their respective Crowns, especially during the 17</a:t>
            </a:r>
            <a:r>
              <a:rPr lang="en-US" sz="2800" baseline="30000" dirty="0">
                <a:latin typeface="Zona Pro Bold"/>
              </a:rPr>
              <a:t>th</a:t>
            </a:r>
            <a:r>
              <a:rPr lang="en-US" sz="2800" dirty="0">
                <a:latin typeface="Zona Pro Bold"/>
              </a:rPr>
              <a:t> &amp; 18</a:t>
            </a:r>
            <a:r>
              <a:rPr lang="en-US" sz="2800" baseline="30000" dirty="0">
                <a:latin typeface="Zona Pro Bold"/>
              </a:rPr>
              <a:t>th</a:t>
            </a:r>
            <a:r>
              <a:rPr lang="en-US" sz="2800" dirty="0">
                <a:latin typeface="Zona Pro Bold"/>
              </a:rPr>
              <a:t> century. Through the use and control of this cheap labor force, big surpluses could be generated.</a:t>
            </a:r>
            <a:endParaRPr lang="en-GB" sz="2500" dirty="0"/>
          </a:p>
        </p:txBody>
      </p:sp>
      <p:cxnSp>
        <p:nvCxnSpPr>
          <p:cNvPr id="12" name="Straight Connector 11">
            <a:extLst>
              <a:ext uri="{FF2B5EF4-FFF2-40B4-BE49-F238E27FC236}">
                <a16:creationId xmlns:a16="http://schemas.microsoft.com/office/drawing/2014/main" id="{4011945A-027C-4291-BDCF-AA39673493E7}"/>
              </a:ext>
            </a:extLst>
          </p:cNvPr>
          <p:cNvCxnSpPr/>
          <p:nvPr/>
        </p:nvCxnSpPr>
        <p:spPr>
          <a:xfrm>
            <a:off x="6236208" y="4106482"/>
            <a:ext cx="0" cy="129844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6716A69-C3E7-44B6-BC5A-F4A726056155}"/>
              </a:ext>
            </a:extLst>
          </p:cNvPr>
          <p:cNvSpPr txBox="1"/>
          <p:nvPr/>
        </p:nvSpPr>
        <p:spPr>
          <a:xfrm>
            <a:off x="4595583" y="4287178"/>
            <a:ext cx="1665520" cy="1200329"/>
          </a:xfrm>
          <a:prstGeom prst="rect">
            <a:avLst/>
          </a:prstGeom>
          <a:noFill/>
        </p:spPr>
        <p:txBody>
          <a:bodyPr wrap="none" rtlCol="0">
            <a:spAutoFit/>
          </a:bodyPr>
          <a:lstStyle/>
          <a:p>
            <a:pPr algn="ctr"/>
            <a:r>
              <a:rPr lang="en-GB" dirty="0"/>
              <a:t>Shipbuilding</a:t>
            </a:r>
          </a:p>
          <a:p>
            <a:pPr algn="ctr"/>
            <a:r>
              <a:rPr lang="en-GB" dirty="0"/>
              <a:t> and slaves</a:t>
            </a:r>
          </a:p>
          <a:p>
            <a:pPr algn="ctr"/>
            <a:r>
              <a:rPr lang="en-GB" dirty="0"/>
              <a:t>bought in West </a:t>
            </a:r>
          </a:p>
          <a:p>
            <a:pPr algn="ctr"/>
            <a:r>
              <a:rPr lang="en-GB" dirty="0"/>
              <a:t>Africa</a:t>
            </a:r>
            <a:endParaRPr lang="en-CH" dirty="0"/>
          </a:p>
        </p:txBody>
      </p:sp>
      <p:cxnSp>
        <p:nvCxnSpPr>
          <p:cNvPr id="16" name="Straight Connector 15">
            <a:extLst>
              <a:ext uri="{FF2B5EF4-FFF2-40B4-BE49-F238E27FC236}">
                <a16:creationId xmlns:a16="http://schemas.microsoft.com/office/drawing/2014/main" id="{182C917D-0FE9-4737-B833-1F9CA860288E}"/>
              </a:ext>
            </a:extLst>
          </p:cNvPr>
          <p:cNvCxnSpPr>
            <a:cxnSpLocks/>
          </p:cNvCxnSpPr>
          <p:nvPr/>
        </p:nvCxnSpPr>
        <p:spPr>
          <a:xfrm>
            <a:off x="7467600" y="3192082"/>
            <a:ext cx="0" cy="92371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77E5DDD-3E69-4F96-9EA9-7E0159D90C57}"/>
              </a:ext>
            </a:extLst>
          </p:cNvPr>
          <p:cNvSpPr txBox="1"/>
          <p:nvPr/>
        </p:nvSpPr>
        <p:spPr>
          <a:xfrm>
            <a:off x="7559162" y="3184131"/>
            <a:ext cx="1966885" cy="923330"/>
          </a:xfrm>
          <a:prstGeom prst="rect">
            <a:avLst/>
          </a:prstGeom>
          <a:noFill/>
        </p:spPr>
        <p:txBody>
          <a:bodyPr wrap="none" rtlCol="0">
            <a:spAutoFit/>
          </a:bodyPr>
          <a:lstStyle/>
          <a:p>
            <a:r>
              <a:rPr lang="en-GB" dirty="0"/>
              <a:t>Slaves sold</a:t>
            </a:r>
          </a:p>
          <a:p>
            <a:r>
              <a:rPr lang="en-GB" dirty="0"/>
              <a:t>in the plantations</a:t>
            </a:r>
          </a:p>
          <a:p>
            <a:r>
              <a:rPr lang="en-GB" dirty="0"/>
              <a:t>in Spanish America</a:t>
            </a:r>
            <a:endParaRPr lang="en-CH" dirty="0"/>
          </a:p>
        </p:txBody>
      </p:sp>
      <p:cxnSp>
        <p:nvCxnSpPr>
          <p:cNvPr id="20" name="Straight Connector 19">
            <a:extLst>
              <a:ext uri="{FF2B5EF4-FFF2-40B4-BE49-F238E27FC236}">
                <a16:creationId xmlns:a16="http://schemas.microsoft.com/office/drawing/2014/main" id="{E6FED1F3-4B6F-4F94-BDFB-F947FDE5127A}"/>
              </a:ext>
            </a:extLst>
          </p:cNvPr>
          <p:cNvCxnSpPr>
            <a:cxnSpLocks/>
          </p:cNvCxnSpPr>
          <p:nvPr/>
        </p:nvCxnSpPr>
        <p:spPr>
          <a:xfrm>
            <a:off x="10241878" y="3192082"/>
            <a:ext cx="0" cy="923714"/>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EB4D86E-4EA9-4614-A8AC-F0044FE83C86}"/>
              </a:ext>
            </a:extLst>
          </p:cNvPr>
          <p:cNvSpPr txBox="1"/>
          <p:nvPr/>
        </p:nvSpPr>
        <p:spPr>
          <a:xfrm>
            <a:off x="10312953" y="3123609"/>
            <a:ext cx="1966885" cy="923330"/>
          </a:xfrm>
          <a:prstGeom prst="rect">
            <a:avLst/>
          </a:prstGeom>
          <a:noFill/>
        </p:spPr>
        <p:txBody>
          <a:bodyPr wrap="none" rtlCol="0">
            <a:spAutoFit/>
          </a:bodyPr>
          <a:lstStyle/>
          <a:p>
            <a:r>
              <a:rPr lang="en-GB" dirty="0"/>
              <a:t>Slaves sold</a:t>
            </a:r>
          </a:p>
          <a:p>
            <a:r>
              <a:rPr lang="en-GB" dirty="0"/>
              <a:t>in the plantations</a:t>
            </a:r>
          </a:p>
          <a:p>
            <a:r>
              <a:rPr lang="en-GB" dirty="0"/>
              <a:t>in Spanish America</a:t>
            </a:r>
            <a:endParaRPr lang="en-CH" dirty="0"/>
          </a:p>
        </p:txBody>
      </p:sp>
      <p:sp>
        <p:nvSpPr>
          <p:cNvPr id="24" name="Textfeld 36">
            <a:extLst>
              <a:ext uri="{FF2B5EF4-FFF2-40B4-BE49-F238E27FC236}">
                <a16:creationId xmlns:a16="http://schemas.microsoft.com/office/drawing/2014/main" id="{028937AC-5252-452C-B0FA-92E971B8C8F8}"/>
              </a:ext>
            </a:extLst>
          </p:cNvPr>
          <p:cNvSpPr txBox="1"/>
          <p:nvPr/>
        </p:nvSpPr>
        <p:spPr>
          <a:xfrm>
            <a:off x="5718132" y="3722042"/>
            <a:ext cx="713529" cy="369332"/>
          </a:xfrm>
          <a:prstGeom prst="rect">
            <a:avLst/>
          </a:prstGeom>
          <a:noFill/>
        </p:spPr>
        <p:txBody>
          <a:bodyPr wrap="none" rtlCol="0">
            <a:spAutoFit/>
          </a:bodyPr>
          <a:lstStyle/>
          <a:p>
            <a:r>
              <a:rPr lang="de-CH" dirty="0" err="1"/>
              <a:t>today</a:t>
            </a:r>
            <a:endParaRPr lang="en-CH" dirty="0"/>
          </a:p>
        </p:txBody>
      </p:sp>
      <p:sp>
        <p:nvSpPr>
          <p:cNvPr id="26" name="Textfeld 36">
            <a:extLst>
              <a:ext uri="{FF2B5EF4-FFF2-40B4-BE49-F238E27FC236}">
                <a16:creationId xmlns:a16="http://schemas.microsoft.com/office/drawing/2014/main" id="{71294A41-6BA5-4D32-946D-78801D6D99CF}"/>
              </a:ext>
            </a:extLst>
          </p:cNvPr>
          <p:cNvSpPr txBox="1"/>
          <p:nvPr/>
        </p:nvSpPr>
        <p:spPr>
          <a:xfrm>
            <a:off x="7168750" y="4130904"/>
            <a:ext cx="989758" cy="369332"/>
          </a:xfrm>
          <a:prstGeom prst="rect">
            <a:avLst/>
          </a:prstGeom>
          <a:noFill/>
        </p:spPr>
        <p:txBody>
          <a:bodyPr wrap="none" rtlCol="0">
            <a:spAutoFit/>
          </a:bodyPr>
          <a:lstStyle/>
          <a:p>
            <a:r>
              <a:rPr lang="de-CH" dirty="0"/>
              <a:t>in 1 year</a:t>
            </a:r>
            <a:endParaRPr lang="en-CH" dirty="0"/>
          </a:p>
        </p:txBody>
      </p:sp>
      <p:sp>
        <p:nvSpPr>
          <p:cNvPr id="28" name="Textfeld 36">
            <a:extLst>
              <a:ext uri="{FF2B5EF4-FFF2-40B4-BE49-F238E27FC236}">
                <a16:creationId xmlns:a16="http://schemas.microsoft.com/office/drawing/2014/main" id="{35F128D4-5F26-4A10-9DAA-D6E09953C8F5}"/>
              </a:ext>
            </a:extLst>
          </p:cNvPr>
          <p:cNvSpPr txBox="1"/>
          <p:nvPr/>
        </p:nvSpPr>
        <p:spPr>
          <a:xfrm>
            <a:off x="9862117" y="4160581"/>
            <a:ext cx="1075551" cy="369332"/>
          </a:xfrm>
          <a:prstGeom prst="rect">
            <a:avLst/>
          </a:prstGeom>
          <a:noFill/>
        </p:spPr>
        <p:txBody>
          <a:bodyPr wrap="none" rtlCol="0">
            <a:spAutoFit/>
          </a:bodyPr>
          <a:lstStyle/>
          <a:p>
            <a:r>
              <a:rPr lang="de-CH" dirty="0"/>
              <a:t>in 2 years</a:t>
            </a:r>
            <a:endParaRPr lang="en-CH" dirty="0"/>
          </a:p>
        </p:txBody>
      </p:sp>
      <p:cxnSp>
        <p:nvCxnSpPr>
          <p:cNvPr id="32" name="Straight Arrow Connector 31">
            <a:extLst>
              <a:ext uri="{FF2B5EF4-FFF2-40B4-BE49-F238E27FC236}">
                <a16:creationId xmlns:a16="http://schemas.microsoft.com/office/drawing/2014/main" id="{6CB82BA1-1DF1-4B86-955A-33CFA50A0CBC}"/>
              </a:ext>
            </a:extLst>
          </p:cNvPr>
          <p:cNvCxnSpPr/>
          <p:nvPr/>
        </p:nvCxnSpPr>
        <p:spPr>
          <a:xfrm flipV="1">
            <a:off x="6236208" y="4091374"/>
            <a:ext cx="4279392" cy="39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Grafik 7">
            <a:extLst>
              <a:ext uri="{FF2B5EF4-FFF2-40B4-BE49-F238E27FC236}">
                <a16:creationId xmlns:a16="http://schemas.microsoft.com/office/drawing/2014/main" id="{F74FFBA2-84C5-4C1E-9B53-08A52186F195}"/>
              </a:ext>
            </a:extLst>
          </p:cNvPr>
          <p:cNvPicPr>
            <a:picLocks noChangeAspect="1"/>
          </p:cNvPicPr>
          <p:nvPr/>
        </p:nvPicPr>
        <p:blipFill>
          <a:blip r:embed="rId3"/>
          <a:stretch>
            <a:fillRect/>
          </a:stretch>
        </p:blipFill>
        <p:spPr>
          <a:xfrm rot="5400000">
            <a:off x="7550670" y="4115610"/>
            <a:ext cx="1643269" cy="3881289"/>
          </a:xfrm>
          <a:prstGeom prst="rect">
            <a:avLst/>
          </a:prstGeom>
        </p:spPr>
      </p:pic>
      <p:pic>
        <p:nvPicPr>
          <p:cNvPr id="6" name="Picture 5">
            <a:extLst>
              <a:ext uri="{FF2B5EF4-FFF2-40B4-BE49-F238E27FC236}">
                <a16:creationId xmlns:a16="http://schemas.microsoft.com/office/drawing/2014/main" id="{9F287D79-55A3-4299-9B23-AD3A7088A7CC}"/>
              </a:ext>
            </a:extLst>
          </p:cNvPr>
          <p:cNvPicPr>
            <a:picLocks noChangeAspect="1"/>
          </p:cNvPicPr>
          <p:nvPr/>
        </p:nvPicPr>
        <p:blipFill>
          <a:blip r:embed="rId4"/>
          <a:stretch>
            <a:fillRect/>
          </a:stretch>
        </p:blipFill>
        <p:spPr>
          <a:xfrm>
            <a:off x="-8087" y="-19816"/>
            <a:ext cx="12163688" cy="6877816"/>
          </a:xfrm>
          <a:prstGeom prst="rect">
            <a:avLst/>
          </a:prstGeom>
        </p:spPr>
      </p:pic>
    </p:spTree>
    <p:extLst>
      <p:ext uri="{BB962C8B-B14F-4D97-AF65-F5344CB8AC3E}">
        <p14:creationId xmlns:p14="http://schemas.microsoft.com/office/powerpoint/2010/main" val="367526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57890A3-BB92-4319-91DC-E9BFD6F4D604}"/>
              </a:ext>
            </a:extLst>
          </p:cNvPr>
          <p:cNvSpPr>
            <a:spLocks noGrp="1"/>
          </p:cNvSpPr>
          <p:nvPr>
            <p:ph type="dt" sz="half" idx="10"/>
          </p:nvPr>
        </p:nvSpPr>
        <p:spPr/>
        <p:txBody>
          <a:bodyPr/>
          <a:lstStyle/>
          <a:p>
            <a:fld id="{CD071B8E-0DD7-5842-950E-3289D9FBABB1}" type="datetime4">
              <a:rPr lang="en-GB" smtClean="0"/>
              <a:pPr/>
              <a:t>27 December 2021</a:t>
            </a:fld>
            <a:endParaRPr lang="en-US" dirty="0"/>
          </a:p>
        </p:txBody>
      </p:sp>
      <p:sp>
        <p:nvSpPr>
          <p:cNvPr id="4" name="Footer Placeholder 3">
            <a:extLst>
              <a:ext uri="{FF2B5EF4-FFF2-40B4-BE49-F238E27FC236}">
                <a16:creationId xmlns:a16="http://schemas.microsoft.com/office/drawing/2014/main" id="{98378BAD-FD33-42E9-80EC-9834E1A3FB35}"/>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99F21770-A111-4464-9D71-2534CAB551B6}"/>
              </a:ext>
            </a:extLst>
          </p:cNvPr>
          <p:cNvSpPr>
            <a:spLocks noGrp="1"/>
          </p:cNvSpPr>
          <p:nvPr>
            <p:ph type="sldNum" sz="quarter" idx="12"/>
          </p:nvPr>
        </p:nvSpPr>
        <p:spPr>
          <a:xfrm>
            <a:off x="8951742" y="6481725"/>
            <a:ext cx="3311324" cy="365125"/>
          </a:xfrm>
        </p:spPr>
        <p:txBody>
          <a:bodyPr/>
          <a:lstStyle/>
          <a:p>
            <a:fld id="{437794D7-DC86-9A4E-9C9F-0B324FE8876A}" type="slidenum">
              <a:rPr lang="en-US" smtClean="0"/>
              <a:pPr/>
              <a:t>3</a:t>
            </a:fld>
            <a:endParaRPr lang="en-US" dirty="0"/>
          </a:p>
        </p:txBody>
      </p:sp>
      <p:cxnSp>
        <p:nvCxnSpPr>
          <p:cNvPr id="6" name="Straight Connector 5">
            <a:extLst>
              <a:ext uri="{FF2B5EF4-FFF2-40B4-BE49-F238E27FC236}">
                <a16:creationId xmlns:a16="http://schemas.microsoft.com/office/drawing/2014/main" id="{7BE57F1B-57FB-48A9-A62B-5E81B312EE88}"/>
              </a:ext>
            </a:extLst>
          </p:cNvPr>
          <p:cNvCxnSpPr>
            <a:cxnSpLocks/>
          </p:cNvCxnSpPr>
          <p:nvPr/>
        </p:nvCxnSpPr>
        <p:spPr>
          <a:xfrm>
            <a:off x="6577350" y="4442987"/>
            <a:ext cx="0" cy="859536"/>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DB77D20-3600-4301-AFCD-C6D418036C4D}"/>
              </a:ext>
            </a:extLst>
          </p:cNvPr>
          <p:cNvSpPr txBox="1"/>
          <p:nvPr/>
        </p:nvSpPr>
        <p:spPr>
          <a:xfrm>
            <a:off x="4943842" y="4519149"/>
            <a:ext cx="1651285" cy="923330"/>
          </a:xfrm>
          <a:prstGeom prst="rect">
            <a:avLst/>
          </a:prstGeom>
          <a:noFill/>
        </p:spPr>
        <p:txBody>
          <a:bodyPr wrap="none" rtlCol="0">
            <a:spAutoFit/>
          </a:bodyPr>
          <a:lstStyle/>
          <a:p>
            <a:pPr algn="ctr"/>
            <a:r>
              <a:rPr lang="en-GB" dirty="0"/>
              <a:t>Invest in young </a:t>
            </a:r>
          </a:p>
          <a:p>
            <a:pPr algn="ctr"/>
            <a:r>
              <a:rPr lang="en-GB" dirty="0"/>
              <a:t>talents</a:t>
            </a:r>
          </a:p>
          <a:p>
            <a:pPr algn="ctr"/>
            <a:r>
              <a:rPr lang="en-GB" dirty="0"/>
              <a:t>(Academies)</a:t>
            </a:r>
          </a:p>
        </p:txBody>
      </p:sp>
      <p:cxnSp>
        <p:nvCxnSpPr>
          <p:cNvPr id="8" name="Straight Connector 7">
            <a:extLst>
              <a:ext uri="{FF2B5EF4-FFF2-40B4-BE49-F238E27FC236}">
                <a16:creationId xmlns:a16="http://schemas.microsoft.com/office/drawing/2014/main" id="{DF69014E-6C4C-4311-8FCD-359A32D3B3A3}"/>
              </a:ext>
            </a:extLst>
          </p:cNvPr>
          <p:cNvCxnSpPr>
            <a:cxnSpLocks/>
          </p:cNvCxnSpPr>
          <p:nvPr/>
        </p:nvCxnSpPr>
        <p:spPr>
          <a:xfrm>
            <a:off x="7808742" y="2990932"/>
            <a:ext cx="0" cy="146136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2B3D97A-3C18-4094-B13A-F1A05F2FE424}"/>
              </a:ext>
            </a:extLst>
          </p:cNvPr>
          <p:cNvSpPr txBox="1"/>
          <p:nvPr/>
        </p:nvSpPr>
        <p:spPr>
          <a:xfrm>
            <a:off x="7839222" y="3205421"/>
            <a:ext cx="1486112" cy="646331"/>
          </a:xfrm>
          <a:prstGeom prst="rect">
            <a:avLst/>
          </a:prstGeom>
          <a:noFill/>
        </p:spPr>
        <p:txBody>
          <a:bodyPr wrap="none" rtlCol="0">
            <a:spAutoFit/>
          </a:bodyPr>
          <a:lstStyle/>
          <a:p>
            <a:r>
              <a:rPr lang="en-GB" dirty="0"/>
              <a:t>Stars sold</a:t>
            </a:r>
          </a:p>
          <a:p>
            <a:r>
              <a:rPr lang="en-GB" dirty="0"/>
              <a:t>to other clubs</a:t>
            </a:r>
          </a:p>
        </p:txBody>
      </p:sp>
      <p:cxnSp>
        <p:nvCxnSpPr>
          <p:cNvPr id="10" name="Straight Connector 9">
            <a:extLst>
              <a:ext uri="{FF2B5EF4-FFF2-40B4-BE49-F238E27FC236}">
                <a16:creationId xmlns:a16="http://schemas.microsoft.com/office/drawing/2014/main" id="{06C1EF00-B8AE-4B2C-89FD-6E1896311ED3}"/>
              </a:ext>
            </a:extLst>
          </p:cNvPr>
          <p:cNvCxnSpPr>
            <a:cxnSpLocks/>
          </p:cNvCxnSpPr>
          <p:nvPr/>
        </p:nvCxnSpPr>
        <p:spPr>
          <a:xfrm>
            <a:off x="10583020" y="2990932"/>
            <a:ext cx="0" cy="146136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BDB88B7-2CBB-4957-AF1A-86E6E34ED873}"/>
              </a:ext>
            </a:extLst>
          </p:cNvPr>
          <p:cNvSpPr txBox="1"/>
          <p:nvPr/>
        </p:nvSpPr>
        <p:spPr>
          <a:xfrm>
            <a:off x="10654095" y="3224543"/>
            <a:ext cx="1602811" cy="646331"/>
          </a:xfrm>
          <a:prstGeom prst="rect">
            <a:avLst/>
          </a:prstGeom>
          <a:noFill/>
        </p:spPr>
        <p:txBody>
          <a:bodyPr wrap="none" rtlCol="0">
            <a:spAutoFit/>
          </a:bodyPr>
          <a:lstStyle/>
          <a:p>
            <a:r>
              <a:rPr lang="en-GB" dirty="0"/>
              <a:t>Superstars sold</a:t>
            </a:r>
          </a:p>
          <a:p>
            <a:r>
              <a:rPr lang="en-GB" dirty="0"/>
              <a:t>to other clubs</a:t>
            </a:r>
            <a:endParaRPr lang="en-CH" dirty="0"/>
          </a:p>
        </p:txBody>
      </p:sp>
      <p:sp>
        <p:nvSpPr>
          <p:cNvPr id="12" name="Textfeld 36">
            <a:extLst>
              <a:ext uri="{FF2B5EF4-FFF2-40B4-BE49-F238E27FC236}">
                <a16:creationId xmlns:a16="http://schemas.microsoft.com/office/drawing/2014/main" id="{AE75FC13-9811-4B20-8FE1-2A8DE10954A8}"/>
              </a:ext>
            </a:extLst>
          </p:cNvPr>
          <p:cNvSpPr txBox="1"/>
          <p:nvPr/>
        </p:nvSpPr>
        <p:spPr>
          <a:xfrm>
            <a:off x="6059274" y="4058547"/>
            <a:ext cx="713529" cy="369332"/>
          </a:xfrm>
          <a:prstGeom prst="rect">
            <a:avLst/>
          </a:prstGeom>
          <a:noFill/>
        </p:spPr>
        <p:txBody>
          <a:bodyPr wrap="none" rtlCol="0">
            <a:spAutoFit/>
          </a:bodyPr>
          <a:lstStyle/>
          <a:p>
            <a:r>
              <a:rPr lang="de-CH" dirty="0" err="1"/>
              <a:t>today</a:t>
            </a:r>
            <a:endParaRPr lang="en-CH" dirty="0"/>
          </a:p>
        </p:txBody>
      </p:sp>
      <p:sp>
        <p:nvSpPr>
          <p:cNvPr id="13" name="Textfeld 36">
            <a:extLst>
              <a:ext uri="{FF2B5EF4-FFF2-40B4-BE49-F238E27FC236}">
                <a16:creationId xmlns:a16="http://schemas.microsoft.com/office/drawing/2014/main" id="{016043F3-80F7-4EB4-8658-1AA70106F7DA}"/>
              </a:ext>
            </a:extLst>
          </p:cNvPr>
          <p:cNvSpPr txBox="1"/>
          <p:nvPr/>
        </p:nvSpPr>
        <p:spPr>
          <a:xfrm>
            <a:off x="7509892" y="4467409"/>
            <a:ext cx="989758" cy="369332"/>
          </a:xfrm>
          <a:prstGeom prst="rect">
            <a:avLst/>
          </a:prstGeom>
          <a:noFill/>
        </p:spPr>
        <p:txBody>
          <a:bodyPr wrap="none" rtlCol="0">
            <a:spAutoFit/>
          </a:bodyPr>
          <a:lstStyle/>
          <a:p>
            <a:r>
              <a:rPr lang="de-CH" dirty="0"/>
              <a:t>in 1 year</a:t>
            </a:r>
            <a:endParaRPr lang="en-CH" dirty="0"/>
          </a:p>
        </p:txBody>
      </p:sp>
      <p:sp>
        <p:nvSpPr>
          <p:cNvPr id="14" name="Textfeld 36">
            <a:extLst>
              <a:ext uri="{FF2B5EF4-FFF2-40B4-BE49-F238E27FC236}">
                <a16:creationId xmlns:a16="http://schemas.microsoft.com/office/drawing/2014/main" id="{62462BCF-3F9C-4CAD-B0D9-2329CB92A764}"/>
              </a:ext>
            </a:extLst>
          </p:cNvPr>
          <p:cNvSpPr txBox="1"/>
          <p:nvPr/>
        </p:nvSpPr>
        <p:spPr>
          <a:xfrm>
            <a:off x="10203259" y="4497086"/>
            <a:ext cx="1075551" cy="369332"/>
          </a:xfrm>
          <a:prstGeom prst="rect">
            <a:avLst/>
          </a:prstGeom>
          <a:noFill/>
        </p:spPr>
        <p:txBody>
          <a:bodyPr wrap="none" rtlCol="0">
            <a:spAutoFit/>
          </a:bodyPr>
          <a:lstStyle/>
          <a:p>
            <a:r>
              <a:rPr lang="de-CH" dirty="0"/>
              <a:t>in 2 years</a:t>
            </a:r>
            <a:endParaRPr lang="en-CH" dirty="0"/>
          </a:p>
        </p:txBody>
      </p:sp>
      <p:cxnSp>
        <p:nvCxnSpPr>
          <p:cNvPr id="15" name="Straight Arrow Connector 14">
            <a:extLst>
              <a:ext uri="{FF2B5EF4-FFF2-40B4-BE49-F238E27FC236}">
                <a16:creationId xmlns:a16="http://schemas.microsoft.com/office/drawing/2014/main" id="{AE44394E-D119-42D2-9ADA-86903A921BCA}"/>
              </a:ext>
            </a:extLst>
          </p:cNvPr>
          <p:cNvCxnSpPr/>
          <p:nvPr/>
        </p:nvCxnSpPr>
        <p:spPr>
          <a:xfrm flipV="1">
            <a:off x="6577350" y="4427879"/>
            <a:ext cx="4279392" cy="39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8743AC0B-0E24-443A-AFC8-11C2D67EE650}"/>
              </a:ext>
            </a:extLst>
          </p:cNvPr>
          <p:cNvSpPr txBox="1">
            <a:spLocks/>
          </p:cNvSpPr>
          <p:nvPr/>
        </p:nvSpPr>
        <p:spPr>
          <a:xfrm>
            <a:off x="3352800" y="486415"/>
            <a:ext cx="10515600"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dirty="0"/>
              <a:t>THE NET PRESENT VALUE METHOD</a:t>
            </a:r>
          </a:p>
        </p:txBody>
      </p:sp>
      <p:sp>
        <p:nvSpPr>
          <p:cNvPr id="17" name="Content Placeholder 2">
            <a:extLst>
              <a:ext uri="{FF2B5EF4-FFF2-40B4-BE49-F238E27FC236}">
                <a16:creationId xmlns:a16="http://schemas.microsoft.com/office/drawing/2014/main" id="{4D5FF82C-A8F9-41AE-8261-1B55ADE3B900}"/>
              </a:ext>
            </a:extLst>
          </p:cNvPr>
          <p:cNvSpPr txBox="1">
            <a:spLocks/>
          </p:cNvSpPr>
          <p:nvPr/>
        </p:nvSpPr>
        <p:spPr>
          <a:xfrm>
            <a:off x="0" y="1047317"/>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500" b="1" u="sng" dirty="0">
                <a:latin typeface="Zona Pro Bold" panose="02010803040002020004"/>
              </a:rPr>
              <a:t>FOOTBALL CLUBS OR PRODUCERS OF MUSIC TALENTS/SHOWS</a:t>
            </a:r>
            <a:endParaRPr lang="de-CH" sz="2500" dirty="0">
              <a:latin typeface="Zona Pro Bold" panose="02010803040002020004"/>
            </a:endParaRPr>
          </a:p>
          <a:p>
            <a:r>
              <a:rPr lang="en-US" sz="2500" dirty="0">
                <a:latin typeface="Zona Pro Bold"/>
              </a:rPr>
              <a:t>T</a:t>
            </a:r>
            <a:r>
              <a:rPr lang="en-US" sz="2800" dirty="0">
                <a:latin typeface="Zona Pro Bold"/>
              </a:rPr>
              <a:t>oday football clubs or producers of talents/shows create value, create superstars in the academies and in collaboration with mass media, like radio, newspapers and TV, which influence public opinion.</a:t>
            </a:r>
            <a:endParaRPr lang="en-GB" sz="2500" dirty="0"/>
          </a:p>
        </p:txBody>
      </p:sp>
      <p:pic>
        <p:nvPicPr>
          <p:cNvPr id="1028" name="Picture 4" descr="American Idol">
            <a:extLst>
              <a:ext uri="{FF2B5EF4-FFF2-40B4-BE49-F238E27FC236}">
                <a16:creationId xmlns:a16="http://schemas.microsoft.com/office/drawing/2014/main" id="{337BE2D4-9541-4790-931D-C12D61BFB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8" y="4612085"/>
            <a:ext cx="1784411" cy="17844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johan cruyff arena">
            <a:extLst>
              <a:ext uri="{FF2B5EF4-FFF2-40B4-BE49-F238E27FC236}">
                <a16:creationId xmlns:a16="http://schemas.microsoft.com/office/drawing/2014/main" id="{E2661F7B-4BDE-425C-8C17-ABA8E5EC42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6131" y="4972050"/>
            <a:ext cx="3627964"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usan Boyle Sings">
            <a:extLst>
              <a:ext uri="{FF2B5EF4-FFF2-40B4-BE49-F238E27FC236}">
                <a16:creationId xmlns:a16="http://schemas.microsoft.com/office/drawing/2014/main" id="{31C2F839-4EA4-4F3D-95C9-50317E493E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162" y="3060485"/>
            <a:ext cx="1564226" cy="15642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asting TV - Home | Facebook">
            <a:extLst>
              <a:ext uri="{FF2B5EF4-FFF2-40B4-BE49-F238E27FC236}">
                <a16:creationId xmlns:a16="http://schemas.microsoft.com/office/drawing/2014/main" id="{A3205612-94B1-4EDD-AFCC-B7FAFA3848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0378" y="3030169"/>
            <a:ext cx="2931210" cy="1594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272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E81D1E3-A88E-4BE5-B4F6-8E6B6B4CBB96}"/>
              </a:ext>
            </a:extLst>
          </p:cNvPr>
          <p:cNvSpPr>
            <a:spLocks noGrp="1"/>
          </p:cNvSpPr>
          <p:nvPr>
            <p:ph type="dt" sz="half" idx="10"/>
          </p:nvPr>
        </p:nvSpPr>
        <p:spPr/>
        <p:txBody>
          <a:bodyPr/>
          <a:lstStyle/>
          <a:p>
            <a:fld id="{CD071B8E-0DD7-5842-950E-3289D9FBABB1}" type="datetime4">
              <a:rPr lang="en-GB" smtClean="0"/>
              <a:pPr/>
              <a:t>27 December 2021</a:t>
            </a:fld>
            <a:endParaRPr lang="en-US" dirty="0"/>
          </a:p>
        </p:txBody>
      </p:sp>
      <p:sp>
        <p:nvSpPr>
          <p:cNvPr id="4" name="Fußzeilenplatzhalter 3">
            <a:extLst>
              <a:ext uri="{FF2B5EF4-FFF2-40B4-BE49-F238E27FC236}">
                <a16:creationId xmlns:a16="http://schemas.microsoft.com/office/drawing/2014/main" id="{165A7BE3-C6FE-4C32-A664-DFCF6CFC1F62}"/>
              </a:ext>
            </a:extLst>
          </p:cNvPr>
          <p:cNvSpPr>
            <a:spLocks noGrp="1"/>
          </p:cNvSpPr>
          <p:nvPr>
            <p:ph type="ftr" sz="quarter" idx="11"/>
          </p:nvPr>
        </p:nvSpPr>
        <p:spPr/>
        <p:txBody>
          <a:bodyPr/>
          <a:lstStyle/>
          <a:p>
            <a:r>
              <a:rPr lang="en-US" dirty="0"/>
              <a:t>Gianpiero Di Battista</a:t>
            </a:r>
          </a:p>
        </p:txBody>
      </p:sp>
      <p:sp>
        <p:nvSpPr>
          <p:cNvPr id="5" name="Foliennummernplatzhalter 4">
            <a:extLst>
              <a:ext uri="{FF2B5EF4-FFF2-40B4-BE49-F238E27FC236}">
                <a16:creationId xmlns:a16="http://schemas.microsoft.com/office/drawing/2014/main" id="{5EDCE4B9-6C1B-48B9-8AAC-910CEA98C2B3}"/>
              </a:ext>
            </a:extLst>
          </p:cNvPr>
          <p:cNvSpPr>
            <a:spLocks noGrp="1"/>
          </p:cNvSpPr>
          <p:nvPr>
            <p:ph type="sldNum" sz="quarter" idx="12"/>
          </p:nvPr>
        </p:nvSpPr>
        <p:spPr/>
        <p:txBody>
          <a:bodyPr/>
          <a:lstStyle/>
          <a:p>
            <a:fld id="{437794D7-DC86-9A4E-9C9F-0B324FE8876A}" type="slidenum">
              <a:rPr lang="en-US" smtClean="0"/>
              <a:pPr/>
              <a:t>4</a:t>
            </a:fld>
            <a:endParaRPr lang="en-US" dirty="0"/>
          </a:p>
        </p:txBody>
      </p:sp>
      <p:pic>
        <p:nvPicPr>
          <p:cNvPr id="1026" name="Picture 2" descr="Men Suit Png - Man In Suit Png, Transparent Png - kindpng">
            <a:extLst>
              <a:ext uri="{FF2B5EF4-FFF2-40B4-BE49-F238E27FC236}">
                <a16:creationId xmlns:a16="http://schemas.microsoft.com/office/drawing/2014/main" id="{F9E9A766-21E1-44ED-A40D-F73BC52EB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407" y="2638425"/>
            <a:ext cx="1438275" cy="31908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symbol for person">
            <a:extLst>
              <a:ext uri="{FF2B5EF4-FFF2-40B4-BE49-F238E27FC236}">
                <a16:creationId xmlns:a16="http://schemas.microsoft.com/office/drawing/2014/main" id="{D5A1C5BF-7B98-4389-90C9-4F86511561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141" r="26362" b="4301"/>
          <a:stretch/>
        </p:blipFill>
        <p:spPr bwMode="auto">
          <a:xfrm>
            <a:off x="125307" y="2638424"/>
            <a:ext cx="1528030" cy="3125853"/>
          </a:xfrm>
          <a:prstGeom prst="rect">
            <a:avLst/>
          </a:prstGeom>
          <a:noFill/>
          <a:extLst>
            <a:ext uri="{909E8E84-426E-40DD-AFC4-6F175D3DCCD1}">
              <a14:hiddenFill xmlns:a14="http://schemas.microsoft.com/office/drawing/2010/main">
                <a:solidFill>
                  <a:srgbClr val="FFFFFF"/>
                </a:solidFill>
              </a14:hiddenFill>
            </a:ext>
          </a:extLst>
        </p:spPr>
      </p:pic>
      <p:sp>
        <p:nvSpPr>
          <p:cNvPr id="6" name="Pfeil: nach rechts 5">
            <a:extLst>
              <a:ext uri="{FF2B5EF4-FFF2-40B4-BE49-F238E27FC236}">
                <a16:creationId xmlns:a16="http://schemas.microsoft.com/office/drawing/2014/main" id="{EDED6D10-04FF-47CD-BB87-AC5FA0CC82D8}"/>
              </a:ext>
            </a:extLst>
          </p:cNvPr>
          <p:cNvSpPr/>
          <p:nvPr/>
        </p:nvSpPr>
        <p:spPr>
          <a:xfrm>
            <a:off x="1653338" y="3931920"/>
            <a:ext cx="1218070"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Title 1">
            <a:extLst>
              <a:ext uri="{FF2B5EF4-FFF2-40B4-BE49-F238E27FC236}">
                <a16:creationId xmlns:a16="http://schemas.microsoft.com/office/drawing/2014/main" id="{AA337D82-EE03-425B-B71A-A9094F765881}"/>
              </a:ext>
            </a:extLst>
          </p:cNvPr>
          <p:cNvSpPr txBox="1">
            <a:spLocks/>
          </p:cNvSpPr>
          <p:nvPr/>
        </p:nvSpPr>
        <p:spPr>
          <a:xfrm>
            <a:off x="3352800" y="486415"/>
            <a:ext cx="10515600"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dirty="0"/>
              <a:t>THE NET PRESENT VALUE METHOD</a:t>
            </a:r>
          </a:p>
        </p:txBody>
      </p:sp>
      <p:sp>
        <p:nvSpPr>
          <p:cNvPr id="10" name="Content Placeholder 2">
            <a:extLst>
              <a:ext uri="{FF2B5EF4-FFF2-40B4-BE49-F238E27FC236}">
                <a16:creationId xmlns:a16="http://schemas.microsoft.com/office/drawing/2014/main" id="{DF106298-27D4-4293-9330-C8622FF93348}"/>
              </a:ext>
            </a:extLst>
          </p:cNvPr>
          <p:cNvSpPr txBox="1">
            <a:spLocks/>
          </p:cNvSpPr>
          <p:nvPr/>
        </p:nvSpPr>
        <p:spPr>
          <a:xfrm>
            <a:off x="0" y="1047317"/>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500" b="1" u="sng" dirty="0">
                <a:latin typeface="Zona Pro Bold" panose="02010803040002020004"/>
              </a:rPr>
              <a:t>PROFESSIONAL TALENTS</a:t>
            </a:r>
            <a:endParaRPr lang="de-CH" sz="2500" dirty="0">
              <a:latin typeface="Zona Pro Bold" panose="02010803040002020004"/>
            </a:endParaRPr>
          </a:p>
          <a:p>
            <a:r>
              <a:rPr lang="en-US" sz="2500" dirty="0">
                <a:latin typeface="Zona Pro Bold"/>
              </a:rPr>
              <a:t>Professional schools and employers develop talents as well. The best graduates will earn high salaries. </a:t>
            </a:r>
            <a:r>
              <a:rPr lang="en-US" sz="2800" dirty="0">
                <a:latin typeface="Zona Pro Bold"/>
              </a:rPr>
              <a:t> </a:t>
            </a:r>
            <a:endParaRPr lang="en-GB" sz="2500" dirty="0"/>
          </a:p>
        </p:txBody>
      </p:sp>
      <p:cxnSp>
        <p:nvCxnSpPr>
          <p:cNvPr id="11" name="Straight Connector 5">
            <a:extLst>
              <a:ext uri="{FF2B5EF4-FFF2-40B4-BE49-F238E27FC236}">
                <a16:creationId xmlns:a16="http://schemas.microsoft.com/office/drawing/2014/main" id="{F2F0F005-E580-494F-AB93-222AAF3AD7B4}"/>
              </a:ext>
            </a:extLst>
          </p:cNvPr>
          <p:cNvCxnSpPr>
            <a:cxnSpLocks/>
          </p:cNvCxnSpPr>
          <p:nvPr/>
        </p:nvCxnSpPr>
        <p:spPr>
          <a:xfrm>
            <a:off x="6577350" y="4442987"/>
            <a:ext cx="0" cy="85953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6">
            <a:extLst>
              <a:ext uri="{FF2B5EF4-FFF2-40B4-BE49-F238E27FC236}">
                <a16:creationId xmlns:a16="http://schemas.microsoft.com/office/drawing/2014/main" id="{5DF1F7DB-05DF-45EE-A828-9810565DFDC4}"/>
              </a:ext>
            </a:extLst>
          </p:cNvPr>
          <p:cNvSpPr txBox="1"/>
          <p:nvPr/>
        </p:nvSpPr>
        <p:spPr>
          <a:xfrm>
            <a:off x="4681734" y="4462045"/>
            <a:ext cx="1895616" cy="1754326"/>
          </a:xfrm>
          <a:prstGeom prst="rect">
            <a:avLst/>
          </a:prstGeom>
          <a:noFill/>
        </p:spPr>
        <p:txBody>
          <a:bodyPr wrap="square" rtlCol="0">
            <a:spAutoFit/>
          </a:bodyPr>
          <a:lstStyle/>
          <a:p>
            <a:pPr algn="ctr"/>
            <a:r>
              <a:rPr lang="en-GB" dirty="0"/>
              <a:t>Invest in young </a:t>
            </a:r>
          </a:p>
          <a:p>
            <a:pPr algn="ctr"/>
            <a:r>
              <a:rPr lang="en-GB" dirty="0"/>
              <a:t>professional talents</a:t>
            </a:r>
          </a:p>
          <a:p>
            <a:pPr algn="ctr"/>
            <a:r>
              <a:rPr lang="en-GB" dirty="0"/>
              <a:t>(external and internal schooling)</a:t>
            </a:r>
          </a:p>
        </p:txBody>
      </p:sp>
      <p:cxnSp>
        <p:nvCxnSpPr>
          <p:cNvPr id="13" name="Straight Connector 7">
            <a:extLst>
              <a:ext uri="{FF2B5EF4-FFF2-40B4-BE49-F238E27FC236}">
                <a16:creationId xmlns:a16="http://schemas.microsoft.com/office/drawing/2014/main" id="{A999D0EF-5BBB-4E72-B486-B0B8FC34F69C}"/>
              </a:ext>
            </a:extLst>
          </p:cNvPr>
          <p:cNvCxnSpPr>
            <a:cxnSpLocks/>
          </p:cNvCxnSpPr>
          <p:nvPr/>
        </p:nvCxnSpPr>
        <p:spPr>
          <a:xfrm>
            <a:off x="7808742" y="2990932"/>
            <a:ext cx="0" cy="146136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8">
            <a:extLst>
              <a:ext uri="{FF2B5EF4-FFF2-40B4-BE49-F238E27FC236}">
                <a16:creationId xmlns:a16="http://schemas.microsoft.com/office/drawing/2014/main" id="{92536E22-6096-4066-B143-41E2532D9E63}"/>
              </a:ext>
            </a:extLst>
          </p:cNvPr>
          <p:cNvSpPr txBox="1"/>
          <p:nvPr/>
        </p:nvSpPr>
        <p:spPr>
          <a:xfrm>
            <a:off x="7839222" y="3205421"/>
            <a:ext cx="1481370" cy="923330"/>
          </a:xfrm>
          <a:prstGeom prst="rect">
            <a:avLst/>
          </a:prstGeom>
          <a:noFill/>
        </p:spPr>
        <p:txBody>
          <a:bodyPr wrap="square" rtlCol="0">
            <a:spAutoFit/>
          </a:bodyPr>
          <a:lstStyle/>
          <a:p>
            <a:r>
              <a:rPr lang="en-GB" dirty="0"/>
              <a:t>Higher value on the</a:t>
            </a:r>
          </a:p>
          <a:p>
            <a:r>
              <a:rPr lang="en-GB" dirty="0"/>
              <a:t>job market</a:t>
            </a:r>
          </a:p>
        </p:txBody>
      </p:sp>
      <p:cxnSp>
        <p:nvCxnSpPr>
          <p:cNvPr id="15" name="Straight Connector 9">
            <a:extLst>
              <a:ext uri="{FF2B5EF4-FFF2-40B4-BE49-F238E27FC236}">
                <a16:creationId xmlns:a16="http://schemas.microsoft.com/office/drawing/2014/main" id="{D01A5B7D-28C3-4F83-B339-FA2FA2490511}"/>
              </a:ext>
            </a:extLst>
          </p:cNvPr>
          <p:cNvCxnSpPr>
            <a:cxnSpLocks/>
          </p:cNvCxnSpPr>
          <p:nvPr/>
        </p:nvCxnSpPr>
        <p:spPr>
          <a:xfrm>
            <a:off x="10583020" y="2990932"/>
            <a:ext cx="0" cy="1461369"/>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0">
            <a:extLst>
              <a:ext uri="{FF2B5EF4-FFF2-40B4-BE49-F238E27FC236}">
                <a16:creationId xmlns:a16="http://schemas.microsoft.com/office/drawing/2014/main" id="{E0FE948D-6C09-4BB0-8750-6CE5008E501E}"/>
              </a:ext>
            </a:extLst>
          </p:cNvPr>
          <p:cNvSpPr txBox="1"/>
          <p:nvPr/>
        </p:nvSpPr>
        <p:spPr>
          <a:xfrm>
            <a:off x="10654095" y="3224543"/>
            <a:ext cx="1383520" cy="923330"/>
          </a:xfrm>
          <a:prstGeom prst="rect">
            <a:avLst/>
          </a:prstGeom>
          <a:noFill/>
        </p:spPr>
        <p:txBody>
          <a:bodyPr wrap="none" rtlCol="0">
            <a:spAutoFit/>
          </a:bodyPr>
          <a:lstStyle/>
          <a:p>
            <a:r>
              <a:rPr lang="en-GB" dirty="0"/>
              <a:t>Higher value</a:t>
            </a:r>
          </a:p>
          <a:p>
            <a:r>
              <a:rPr lang="en-GB" dirty="0"/>
              <a:t>on the job</a:t>
            </a:r>
          </a:p>
          <a:p>
            <a:r>
              <a:rPr lang="en-GB" dirty="0"/>
              <a:t>market</a:t>
            </a:r>
            <a:endParaRPr lang="en-CH" dirty="0"/>
          </a:p>
        </p:txBody>
      </p:sp>
      <p:sp>
        <p:nvSpPr>
          <p:cNvPr id="17" name="Textfeld 36">
            <a:extLst>
              <a:ext uri="{FF2B5EF4-FFF2-40B4-BE49-F238E27FC236}">
                <a16:creationId xmlns:a16="http://schemas.microsoft.com/office/drawing/2014/main" id="{1E15DC74-E167-41C1-8B65-2290C4210973}"/>
              </a:ext>
            </a:extLst>
          </p:cNvPr>
          <p:cNvSpPr txBox="1"/>
          <p:nvPr/>
        </p:nvSpPr>
        <p:spPr>
          <a:xfrm>
            <a:off x="6059274" y="4058547"/>
            <a:ext cx="713529" cy="369332"/>
          </a:xfrm>
          <a:prstGeom prst="rect">
            <a:avLst/>
          </a:prstGeom>
          <a:noFill/>
        </p:spPr>
        <p:txBody>
          <a:bodyPr wrap="none" rtlCol="0">
            <a:spAutoFit/>
          </a:bodyPr>
          <a:lstStyle/>
          <a:p>
            <a:r>
              <a:rPr lang="de-CH" dirty="0" err="1"/>
              <a:t>today</a:t>
            </a:r>
            <a:endParaRPr lang="en-CH" dirty="0"/>
          </a:p>
        </p:txBody>
      </p:sp>
      <p:sp>
        <p:nvSpPr>
          <p:cNvPr id="18" name="Textfeld 36">
            <a:extLst>
              <a:ext uri="{FF2B5EF4-FFF2-40B4-BE49-F238E27FC236}">
                <a16:creationId xmlns:a16="http://schemas.microsoft.com/office/drawing/2014/main" id="{9F2F7DA6-B5CC-4242-AECA-C02F625D5E6D}"/>
              </a:ext>
            </a:extLst>
          </p:cNvPr>
          <p:cNvSpPr txBox="1"/>
          <p:nvPr/>
        </p:nvSpPr>
        <p:spPr>
          <a:xfrm>
            <a:off x="7509892" y="4467409"/>
            <a:ext cx="989758" cy="369332"/>
          </a:xfrm>
          <a:prstGeom prst="rect">
            <a:avLst/>
          </a:prstGeom>
          <a:noFill/>
        </p:spPr>
        <p:txBody>
          <a:bodyPr wrap="none" rtlCol="0">
            <a:spAutoFit/>
          </a:bodyPr>
          <a:lstStyle/>
          <a:p>
            <a:r>
              <a:rPr lang="de-CH" dirty="0"/>
              <a:t>in 1 year</a:t>
            </a:r>
            <a:endParaRPr lang="en-CH" dirty="0"/>
          </a:p>
        </p:txBody>
      </p:sp>
      <p:sp>
        <p:nvSpPr>
          <p:cNvPr id="19" name="Textfeld 36">
            <a:extLst>
              <a:ext uri="{FF2B5EF4-FFF2-40B4-BE49-F238E27FC236}">
                <a16:creationId xmlns:a16="http://schemas.microsoft.com/office/drawing/2014/main" id="{A03C4A19-109D-4A8C-971F-085F307828A5}"/>
              </a:ext>
            </a:extLst>
          </p:cNvPr>
          <p:cNvSpPr txBox="1"/>
          <p:nvPr/>
        </p:nvSpPr>
        <p:spPr>
          <a:xfrm>
            <a:off x="10203259" y="4497086"/>
            <a:ext cx="1075551" cy="369332"/>
          </a:xfrm>
          <a:prstGeom prst="rect">
            <a:avLst/>
          </a:prstGeom>
          <a:noFill/>
        </p:spPr>
        <p:txBody>
          <a:bodyPr wrap="none" rtlCol="0">
            <a:spAutoFit/>
          </a:bodyPr>
          <a:lstStyle/>
          <a:p>
            <a:r>
              <a:rPr lang="de-CH" dirty="0"/>
              <a:t>in 2 years</a:t>
            </a:r>
            <a:endParaRPr lang="en-CH" dirty="0"/>
          </a:p>
        </p:txBody>
      </p:sp>
      <p:cxnSp>
        <p:nvCxnSpPr>
          <p:cNvPr id="20" name="Straight Arrow Connector 14">
            <a:extLst>
              <a:ext uri="{FF2B5EF4-FFF2-40B4-BE49-F238E27FC236}">
                <a16:creationId xmlns:a16="http://schemas.microsoft.com/office/drawing/2014/main" id="{4F354933-EB81-42CA-8042-8078848C32AF}"/>
              </a:ext>
            </a:extLst>
          </p:cNvPr>
          <p:cNvCxnSpPr/>
          <p:nvPr/>
        </p:nvCxnSpPr>
        <p:spPr>
          <a:xfrm flipV="1">
            <a:off x="6577350" y="4427879"/>
            <a:ext cx="4279392" cy="39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4748132D-19EB-46FC-85EA-A09C9D701F46}"/>
              </a:ext>
            </a:extLst>
          </p:cNvPr>
          <p:cNvSpPr txBox="1"/>
          <p:nvPr/>
        </p:nvSpPr>
        <p:spPr>
          <a:xfrm>
            <a:off x="7808743" y="5045601"/>
            <a:ext cx="2206592" cy="553998"/>
          </a:xfrm>
          <a:prstGeom prst="rect">
            <a:avLst/>
          </a:prstGeom>
          <a:noFill/>
        </p:spPr>
        <p:txBody>
          <a:bodyPr wrap="square" rtlCol="0">
            <a:spAutoFit/>
          </a:bodyPr>
          <a:lstStyle/>
          <a:p>
            <a:r>
              <a:rPr lang="de-CH" sz="3000" b="1" dirty="0"/>
              <a:t>COACHING</a:t>
            </a:r>
          </a:p>
        </p:txBody>
      </p:sp>
    </p:spTree>
    <p:extLst>
      <p:ext uri="{BB962C8B-B14F-4D97-AF65-F5344CB8AC3E}">
        <p14:creationId xmlns:p14="http://schemas.microsoft.com/office/powerpoint/2010/main" val="21146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5417062-DD75-412C-B31C-FC0957A129C6}"/>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50962DE8-95DE-4E3D-A402-B9B7C4FF5808}"/>
              </a:ext>
            </a:extLst>
          </p:cNvPr>
          <p:cNvSpPr>
            <a:spLocks noGrp="1"/>
          </p:cNvSpPr>
          <p:nvPr>
            <p:ph type="sldNum" sz="quarter" idx="12"/>
          </p:nvPr>
        </p:nvSpPr>
        <p:spPr/>
        <p:txBody>
          <a:bodyPr/>
          <a:lstStyle/>
          <a:p>
            <a:fld id="{437794D7-DC86-9A4E-9C9F-0B324FE8876A}" type="slidenum">
              <a:rPr lang="en-US" smtClean="0"/>
              <a:pPr/>
              <a:t>5</a:t>
            </a:fld>
            <a:endParaRPr lang="en-US" dirty="0"/>
          </a:p>
        </p:txBody>
      </p:sp>
      <p:sp>
        <p:nvSpPr>
          <p:cNvPr id="6" name="Title 1">
            <a:extLst>
              <a:ext uri="{FF2B5EF4-FFF2-40B4-BE49-F238E27FC236}">
                <a16:creationId xmlns:a16="http://schemas.microsoft.com/office/drawing/2014/main" id="{2FA7667A-09B0-4F02-A5E7-030830FA39FA}"/>
              </a:ext>
            </a:extLst>
          </p:cNvPr>
          <p:cNvSpPr txBox="1">
            <a:spLocks/>
          </p:cNvSpPr>
          <p:nvPr/>
        </p:nvSpPr>
        <p:spPr>
          <a:xfrm>
            <a:off x="3352800" y="354537"/>
            <a:ext cx="10515600"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dirty="0"/>
              <a:t>THE NET PRESENT VALUE METHOD</a:t>
            </a:r>
          </a:p>
        </p:txBody>
      </p:sp>
      <p:sp>
        <p:nvSpPr>
          <p:cNvPr id="7" name="Content Placeholder 2">
            <a:extLst>
              <a:ext uri="{FF2B5EF4-FFF2-40B4-BE49-F238E27FC236}">
                <a16:creationId xmlns:a16="http://schemas.microsoft.com/office/drawing/2014/main" id="{65BC1BF5-ED02-4A46-A215-0DC545BBB5DA}"/>
              </a:ext>
            </a:extLst>
          </p:cNvPr>
          <p:cNvSpPr txBox="1">
            <a:spLocks/>
          </p:cNvSpPr>
          <p:nvPr/>
        </p:nvSpPr>
        <p:spPr>
          <a:xfrm>
            <a:off x="0" y="818889"/>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500" b="1" u="sng" dirty="0">
                <a:latin typeface="Zona Pro Bold" panose="02010803040002020004"/>
              </a:rPr>
              <a:t>ONLY THE FUTURE MATTERS!</a:t>
            </a:r>
            <a:r>
              <a:rPr lang="en-US" sz="2800" dirty="0">
                <a:latin typeface="Zona Pro Bold"/>
              </a:rPr>
              <a:t> </a:t>
            </a:r>
            <a:endParaRPr lang="en-GB" sz="2500" dirty="0"/>
          </a:p>
        </p:txBody>
      </p:sp>
      <p:pic>
        <p:nvPicPr>
          <p:cNvPr id="8" name="Picture 7">
            <a:extLst>
              <a:ext uri="{FF2B5EF4-FFF2-40B4-BE49-F238E27FC236}">
                <a16:creationId xmlns:a16="http://schemas.microsoft.com/office/drawing/2014/main" id="{C5D839AB-CA64-4334-9364-AC09698E48AF}"/>
              </a:ext>
            </a:extLst>
          </p:cNvPr>
          <p:cNvPicPr>
            <a:picLocks noChangeAspect="1"/>
          </p:cNvPicPr>
          <p:nvPr/>
        </p:nvPicPr>
        <p:blipFill rotWithShape="1">
          <a:blip r:embed="rId2"/>
          <a:srcRect r="17056"/>
          <a:stretch/>
        </p:blipFill>
        <p:spPr>
          <a:xfrm>
            <a:off x="0" y="1293662"/>
            <a:ext cx="6370899" cy="5240761"/>
          </a:xfrm>
          <a:prstGeom prst="rect">
            <a:avLst/>
          </a:prstGeom>
        </p:spPr>
      </p:pic>
      <p:sp>
        <p:nvSpPr>
          <p:cNvPr id="9" name="Content Placeholder 2">
            <a:extLst>
              <a:ext uri="{FF2B5EF4-FFF2-40B4-BE49-F238E27FC236}">
                <a16:creationId xmlns:a16="http://schemas.microsoft.com/office/drawing/2014/main" id="{4AACAE60-96D3-45DB-A92F-D9C9595A5E49}"/>
              </a:ext>
            </a:extLst>
          </p:cNvPr>
          <p:cNvSpPr txBox="1">
            <a:spLocks/>
          </p:cNvSpPr>
          <p:nvPr/>
        </p:nvSpPr>
        <p:spPr>
          <a:xfrm>
            <a:off x="6487199" y="1470615"/>
            <a:ext cx="5619935"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3000" b="1" dirty="0">
                <a:latin typeface="Zona Pro Bold" panose="02010803040002020004"/>
              </a:rPr>
              <a:t>From the valuation of Tesla, already the 9</a:t>
            </a:r>
            <a:r>
              <a:rPr lang="en-GB" sz="3000" b="1" baseline="30000" dirty="0">
                <a:latin typeface="Zona Pro Bold" panose="02010803040002020004"/>
              </a:rPr>
              <a:t>th</a:t>
            </a:r>
            <a:r>
              <a:rPr lang="en-GB" sz="3000" b="1" dirty="0">
                <a:latin typeface="Zona Pro Bold" panose="02010803040002020004"/>
              </a:rPr>
              <a:t> biggest company in the world, we see that the future profit opportunities support the high valuation of Tesla on the stock market. </a:t>
            </a:r>
            <a:endParaRPr lang="en-GB" sz="3000" dirty="0"/>
          </a:p>
        </p:txBody>
      </p:sp>
      <p:pic>
        <p:nvPicPr>
          <p:cNvPr id="10" name="Picture 9">
            <a:extLst>
              <a:ext uri="{FF2B5EF4-FFF2-40B4-BE49-F238E27FC236}">
                <a16:creationId xmlns:a16="http://schemas.microsoft.com/office/drawing/2014/main" id="{8A8FE68C-EDA7-42A5-8869-C9129F3E872D}"/>
              </a:ext>
            </a:extLst>
          </p:cNvPr>
          <p:cNvPicPr>
            <a:picLocks noChangeAspect="1"/>
          </p:cNvPicPr>
          <p:nvPr/>
        </p:nvPicPr>
        <p:blipFill>
          <a:blip r:embed="rId3"/>
          <a:stretch>
            <a:fillRect/>
          </a:stretch>
        </p:blipFill>
        <p:spPr>
          <a:xfrm>
            <a:off x="-24961" y="6492875"/>
            <a:ext cx="7680960" cy="365125"/>
          </a:xfrm>
          <a:prstGeom prst="rect">
            <a:avLst/>
          </a:prstGeom>
        </p:spPr>
      </p:pic>
      <p:sp>
        <p:nvSpPr>
          <p:cNvPr id="2" name="Oval 1">
            <a:extLst>
              <a:ext uri="{FF2B5EF4-FFF2-40B4-BE49-F238E27FC236}">
                <a16:creationId xmlns:a16="http://schemas.microsoft.com/office/drawing/2014/main" id="{A5704E1D-6C93-48BC-92EB-00169DFAB638}"/>
              </a:ext>
            </a:extLst>
          </p:cNvPr>
          <p:cNvSpPr/>
          <p:nvPr/>
        </p:nvSpPr>
        <p:spPr>
          <a:xfrm>
            <a:off x="5419344" y="5326951"/>
            <a:ext cx="804672" cy="47477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 name="TextBox 2">
            <a:extLst>
              <a:ext uri="{FF2B5EF4-FFF2-40B4-BE49-F238E27FC236}">
                <a16:creationId xmlns:a16="http://schemas.microsoft.com/office/drawing/2014/main" id="{9082FB04-9AF5-4373-9D87-AC9CD6ECF56E}"/>
              </a:ext>
            </a:extLst>
          </p:cNvPr>
          <p:cNvSpPr txBox="1"/>
          <p:nvPr/>
        </p:nvSpPr>
        <p:spPr>
          <a:xfrm>
            <a:off x="4514563" y="952618"/>
            <a:ext cx="2715295" cy="369332"/>
          </a:xfrm>
          <a:prstGeom prst="rect">
            <a:avLst/>
          </a:prstGeom>
          <a:noFill/>
        </p:spPr>
        <p:txBody>
          <a:bodyPr wrap="none" rtlCol="0">
            <a:spAutoFit/>
          </a:bodyPr>
          <a:lstStyle/>
          <a:p>
            <a:r>
              <a:rPr lang="en-GB" dirty="0"/>
              <a:t>Stock-Performance in 2020</a:t>
            </a:r>
            <a:endParaRPr lang="en-CH" dirty="0"/>
          </a:p>
        </p:txBody>
      </p:sp>
    </p:spTree>
    <p:extLst>
      <p:ext uri="{BB962C8B-B14F-4D97-AF65-F5344CB8AC3E}">
        <p14:creationId xmlns:p14="http://schemas.microsoft.com/office/powerpoint/2010/main" val="1606776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4564" y="437132"/>
            <a:ext cx="10515600" cy="939125"/>
          </a:xfrm>
        </p:spPr>
        <p:txBody>
          <a:bodyPr/>
          <a:lstStyle/>
          <a:p>
            <a:r>
              <a:rPr lang="de-CH" dirty="0"/>
              <a:t>THE NET PRESENT VALUE METHOD</a:t>
            </a:r>
          </a:p>
        </p:txBody>
      </p:sp>
      <p:sp>
        <p:nvSpPr>
          <p:cNvPr id="5" name="Date Placeholder 4"/>
          <p:cNvSpPr>
            <a:spLocks noGrp="1"/>
          </p:cNvSpPr>
          <p:nvPr>
            <p:ph type="dt" sz="half" idx="10"/>
          </p:nvPr>
        </p:nvSpPr>
        <p:spPr/>
        <p:txBody>
          <a:bodyPr/>
          <a:lstStyle/>
          <a:p>
            <a:fld id="{CD071B8E-0DD7-5842-950E-3289D9FBABB1}" type="datetime4">
              <a:rPr lang="en-GB" smtClean="0"/>
              <a:pPr/>
              <a:t>27 December 2021</a:t>
            </a:fld>
            <a:endParaRPr lang="en-US" dirty="0"/>
          </a:p>
        </p:txBody>
      </p:sp>
      <p:sp>
        <p:nvSpPr>
          <p:cNvPr id="6" name="Footer Placeholder 5"/>
          <p:cNvSpPr>
            <a:spLocks noGrp="1"/>
          </p:cNvSpPr>
          <p:nvPr>
            <p:ph type="ftr" sz="quarter" idx="11"/>
          </p:nvPr>
        </p:nvSpPr>
        <p:spPr/>
        <p:txBody>
          <a:bodyPr/>
          <a:lstStyle/>
          <a:p>
            <a:r>
              <a:rPr lang="en-US" dirty="0" err="1"/>
              <a:t>Giampiero</a:t>
            </a:r>
            <a:r>
              <a:rPr lang="en-US" dirty="0"/>
              <a:t> Di Battista</a:t>
            </a:r>
          </a:p>
        </p:txBody>
      </p:sp>
      <p:sp>
        <p:nvSpPr>
          <p:cNvPr id="7" name="Slide Number Placeholder 6"/>
          <p:cNvSpPr>
            <a:spLocks noGrp="1"/>
          </p:cNvSpPr>
          <p:nvPr>
            <p:ph type="sldNum" sz="quarter" idx="12"/>
          </p:nvPr>
        </p:nvSpPr>
        <p:spPr>
          <a:xfrm>
            <a:off x="6747826" y="1817338"/>
            <a:ext cx="3311324" cy="365125"/>
          </a:xfrm>
        </p:spPr>
        <p:txBody>
          <a:bodyPr/>
          <a:lstStyle/>
          <a:p>
            <a:fld id="{437794D7-DC86-9A4E-9C9F-0B324FE8876A}" type="slidenum">
              <a:rPr lang="en-US" smtClean="0"/>
              <a:pPr/>
              <a:t>6</a:t>
            </a:fld>
            <a:endParaRPr lang="en-US" dirty="0"/>
          </a:p>
        </p:txBody>
      </p:sp>
      <p:cxnSp>
        <p:nvCxnSpPr>
          <p:cNvPr id="8" name="Gerader Verbinder 7">
            <a:extLst>
              <a:ext uri="{FF2B5EF4-FFF2-40B4-BE49-F238E27FC236}">
                <a16:creationId xmlns:a16="http://schemas.microsoft.com/office/drawing/2014/main" id="{9DDC69FC-C5F0-42BF-AB86-9071BA47DAE4}"/>
              </a:ext>
            </a:extLst>
          </p:cNvPr>
          <p:cNvCxnSpPr>
            <a:cxnSpLocks/>
          </p:cNvCxnSpPr>
          <p:nvPr/>
        </p:nvCxnSpPr>
        <p:spPr>
          <a:xfrm>
            <a:off x="6075243" y="2286220"/>
            <a:ext cx="0" cy="1008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E34C2D7E-B82F-4C3D-850C-29E6CBE423E7}"/>
              </a:ext>
            </a:extLst>
          </p:cNvPr>
          <p:cNvCxnSpPr>
            <a:cxnSpLocks/>
          </p:cNvCxnSpPr>
          <p:nvPr/>
        </p:nvCxnSpPr>
        <p:spPr>
          <a:xfrm flipV="1">
            <a:off x="6103985" y="2286219"/>
            <a:ext cx="3433359" cy="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AA2F82D-4C77-406A-8FFB-BBADFB952DDB}"/>
              </a:ext>
            </a:extLst>
          </p:cNvPr>
          <p:cNvSpPr txBox="1"/>
          <p:nvPr/>
        </p:nvSpPr>
        <p:spPr>
          <a:xfrm>
            <a:off x="4209635" y="2467498"/>
            <a:ext cx="1816972" cy="646331"/>
          </a:xfrm>
          <a:prstGeom prst="rect">
            <a:avLst/>
          </a:prstGeom>
          <a:noFill/>
        </p:spPr>
        <p:txBody>
          <a:bodyPr wrap="none" rtlCol="0">
            <a:spAutoFit/>
          </a:bodyPr>
          <a:lstStyle/>
          <a:p>
            <a:pPr algn="ctr"/>
            <a:r>
              <a:rPr lang="de-CH" dirty="0"/>
              <a:t>Initial Investment</a:t>
            </a:r>
          </a:p>
          <a:p>
            <a:pPr algn="ctr"/>
            <a:r>
              <a:rPr lang="de-CH" dirty="0"/>
              <a:t> - 20’000</a:t>
            </a:r>
            <a:endParaRPr lang="en-CH" dirty="0"/>
          </a:p>
        </p:txBody>
      </p:sp>
      <p:sp>
        <p:nvSpPr>
          <p:cNvPr id="37" name="Textfeld 36">
            <a:extLst>
              <a:ext uri="{FF2B5EF4-FFF2-40B4-BE49-F238E27FC236}">
                <a16:creationId xmlns:a16="http://schemas.microsoft.com/office/drawing/2014/main" id="{16B97885-4B3A-4653-8855-C7E003EB2CC8}"/>
              </a:ext>
            </a:extLst>
          </p:cNvPr>
          <p:cNvSpPr txBox="1"/>
          <p:nvPr/>
        </p:nvSpPr>
        <p:spPr>
          <a:xfrm>
            <a:off x="5341644" y="2098166"/>
            <a:ext cx="713529" cy="369332"/>
          </a:xfrm>
          <a:prstGeom prst="rect">
            <a:avLst/>
          </a:prstGeom>
          <a:noFill/>
        </p:spPr>
        <p:txBody>
          <a:bodyPr wrap="none" rtlCol="0">
            <a:spAutoFit/>
          </a:bodyPr>
          <a:lstStyle/>
          <a:p>
            <a:r>
              <a:rPr lang="de-CH" dirty="0" err="1"/>
              <a:t>today</a:t>
            </a:r>
            <a:endParaRPr lang="en-CH" dirty="0"/>
          </a:p>
        </p:txBody>
      </p:sp>
      <p:cxnSp>
        <p:nvCxnSpPr>
          <p:cNvPr id="39" name="Gerader Verbinder 38">
            <a:extLst>
              <a:ext uri="{FF2B5EF4-FFF2-40B4-BE49-F238E27FC236}">
                <a16:creationId xmlns:a16="http://schemas.microsoft.com/office/drawing/2014/main" id="{DDD95434-C232-4B14-9C4A-733559E9DFBC}"/>
              </a:ext>
            </a:extLst>
          </p:cNvPr>
          <p:cNvCxnSpPr/>
          <p:nvPr/>
        </p:nvCxnSpPr>
        <p:spPr>
          <a:xfrm flipV="1">
            <a:off x="7050176" y="1371984"/>
            <a:ext cx="0" cy="914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43B1108C-FB12-4C42-831B-8A09C9A0DF88}"/>
              </a:ext>
            </a:extLst>
          </p:cNvPr>
          <p:cNvCxnSpPr/>
          <p:nvPr/>
        </p:nvCxnSpPr>
        <p:spPr>
          <a:xfrm flipV="1">
            <a:off x="8403488" y="1368597"/>
            <a:ext cx="0" cy="914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A1F1C86A-1FE3-4278-A7F3-4359D29337AC}"/>
              </a:ext>
            </a:extLst>
          </p:cNvPr>
          <p:cNvCxnSpPr/>
          <p:nvPr/>
        </p:nvCxnSpPr>
        <p:spPr>
          <a:xfrm flipV="1">
            <a:off x="9537344" y="1371984"/>
            <a:ext cx="0" cy="914235"/>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feld 54">
            <a:extLst>
              <a:ext uri="{FF2B5EF4-FFF2-40B4-BE49-F238E27FC236}">
                <a16:creationId xmlns:a16="http://schemas.microsoft.com/office/drawing/2014/main" id="{847BA13A-2836-4B0F-94A2-E5D79DD57610}"/>
              </a:ext>
            </a:extLst>
          </p:cNvPr>
          <p:cNvSpPr txBox="1"/>
          <p:nvPr/>
        </p:nvSpPr>
        <p:spPr>
          <a:xfrm>
            <a:off x="7082222" y="1799321"/>
            <a:ext cx="942887" cy="369332"/>
          </a:xfrm>
          <a:prstGeom prst="rect">
            <a:avLst/>
          </a:prstGeom>
          <a:noFill/>
        </p:spPr>
        <p:txBody>
          <a:bodyPr wrap="none" rtlCol="0">
            <a:spAutoFit/>
          </a:bodyPr>
          <a:lstStyle/>
          <a:p>
            <a:r>
              <a:rPr lang="de-CH" dirty="0"/>
              <a:t>+10’000</a:t>
            </a:r>
            <a:endParaRPr lang="en-CH" dirty="0"/>
          </a:p>
        </p:txBody>
      </p:sp>
      <p:sp>
        <p:nvSpPr>
          <p:cNvPr id="56" name="Textfeld 55">
            <a:extLst>
              <a:ext uri="{FF2B5EF4-FFF2-40B4-BE49-F238E27FC236}">
                <a16:creationId xmlns:a16="http://schemas.microsoft.com/office/drawing/2014/main" id="{932B4681-4880-4D1D-A839-9ED32202A09F}"/>
              </a:ext>
            </a:extLst>
          </p:cNvPr>
          <p:cNvSpPr txBox="1"/>
          <p:nvPr/>
        </p:nvSpPr>
        <p:spPr>
          <a:xfrm>
            <a:off x="8453394" y="1800464"/>
            <a:ext cx="942887" cy="369332"/>
          </a:xfrm>
          <a:prstGeom prst="rect">
            <a:avLst/>
          </a:prstGeom>
          <a:noFill/>
        </p:spPr>
        <p:txBody>
          <a:bodyPr wrap="none" rtlCol="0">
            <a:spAutoFit/>
          </a:bodyPr>
          <a:lstStyle/>
          <a:p>
            <a:r>
              <a:rPr lang="de-CH" dirty="0"/>
              <a:t>+10’000</a:t>
            </a:r>
            <a:endParaRPr lang="en-CH" dirty="0"/>
          </a:p>
        </p:txBody>
      </p:sp>
      <p:sp>
        <p:nvSpPr>
          <p:cNvPr id="57" name="Textfeld 56">
            <a:extLst>
              <a:ext uri="{FF2B5EF4-FFF2-40B4-BE49-F238E27FC236}">
                <a16:creationId xmlns:a16="http://schemas.microsoft.com/office/drawing/2014/main" id="{ECBD0C42-D7FB-48EE-98A6-4C0BC4261C09}"/>
              </a:ext>
            </a:extLst>
          </p:cNvPr>
          <p:cNvSpPr txBox="1"/>
          <p:nvPr/>
        </p:nvSpPr>
        <p:spPr>
          <a:xfrm>
            <a:off x="9616534" y="1784605"/>
            <a:ext cx="942887" cy="369332"/>
          </a:xfrm>
          <a:prstGeom prst="rect">
            <a:avLst/>
          </a:prstGeom>
          <a:noFill/>
        </p:spPr>
        <p:txBody>
          <a:bodyPr wrap="none" rtlCol="0">
            <a:spAutoFit/>
          </a:bodyPr>
          <a:lstStyle/>
          <a:p>
            <a:r>
              <a:rPr lang="de-CH" dirty="0"/>
              <a:t>+10’000</a:t>
            </a:r>
            <a:endParaRPr lang="en-CH" dirty="0"/>
          </a:p>
        </p:txBody>
      </p:sp>
      <p:cxnSp>
        <p:nvCxnSpPr>
          <p:cNvPr id="42" name="Gerader Verbinder 41">
            <a:extLst>
              <a:ext uri="{FF2B5EF4-FFF2-40B4-BE49-F238E27FC236}">
                <a16:creationId xmlns:a16="http://schemas.microsoft.com/office/drawing/2014/main" id="{ADA7B98B-240A-4252-B720-A1B4DBD3623D}"/>
              </a:ext>
            </a:extLst>
          </p:cNvPr>
          <p:cNvCxnSpPr>
            <a:cxnSpLocks/>
          </p:cNvCxnSpPr>
          <p:nvPr/>
        </p:nvCxnSpPr>
        <p:spPr>
          <a:xfrm>
            <a:off x="7050176" y="2286220"/>
            <a:ext cx="32046" cy="1328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BD025CED-9A5C-457A-B63B-DC6EC334C03C}"/>
              </a:ext>
            </a:extLst>
          </p:cNvPr>
          <p:cNvCxnSpPr>
            <a:cxnSpLocks/>
          </p:cNvCxnSpPr>
          <p:nvPr/>
        </p:nvCxnSpPr>
        <p:spPr>
          <a:xfrm>
            <a:off x="5788304" y="3614690"/>
            <a:ext cx="1261872"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7AEA6092-7809-4A79-8903-6A8EF8BFB820}"/>
              </a:ext>
            </a:extLst>
          </p:cNvPr>
          <p:cNvSpPr txBox="1"/>
          <p:nvPr/>
        </p:nvSpPr>
        <p:spPr>
          <a:xfrm>
            <a:off x="7114267" y="2711031"/>
            <a:ext cx="995785" cy="646331"/>
          </a:xfrm>
          <a:prstGeom prst="rect">
            <a:avLst/>
          </a:prstGeom>
          <a:noFill/>
        </p:spPr>
        <p:txBody>
          <a:bodyPr wrap="none" rtlCol="0">
            <a:spAutoFit/>
          </a:bodyPr>
          <a:lstStyle/>
          <a:p>
            <a:r>
              <a:rPr lang="de-CH" dirty="0"/>
              <a:t> +10’000</a:t>
            </a:r>
          </a:p>
          <a:p>
            <a:r>
              <a:rPr lang="de-CH" dirty="0"/>
              <a:t>    (1+r)</a:t>
            </a:r>
          </a:p>
        </p:txBody>
      </p:sp>
      <p:cxnSp>
        <p:nvCxnSpPr>
          <p:cNvPr id="61" name="Gerader Verbinder 60">
            <a:extLst>
              <a:ext uri="{FF2B5EF4-FFF2-40B4-BE49-F238E27FC236}">
                <a16:creationId xmlns:a16="http://schemas.microsoft.com/office/drawing/2014/main" id="{B8E5C942-0498-4AC6-8904-297B3FB409CD}"/>
              </a:ext>
            </a:extLst>
          </p:cNvPr>
          <p:cNvCxnSpPr>
            <a:cxnSpLocks/>
            <a:stCxn id="59" idx="3"/>
          </p:cNvCxnSpPr>
          <p:nvPr/>
        </p:nvCxnSpPr>
        <p:spPr>
          <a:xfrm flipH="1">
            <a:off x="7244464" y="3034197"/>
            <a:ext cx="8655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Gerader Verbinder 64">
            <a:extLst>
              <a:ext uri="{FF2B5EF4-FFF2-40B4-BE49-F238E27FC236}">
                <a16:creationId xmlns:a16="http://schemas.microsoft.com/office/drawing/2014/main" id="{D05C464B-405D-4FAB-A3AA-675CE29E2832}"/>
              </a:ext>
            </a:extLst>
          </p:cNvPr>
          <p:cNvCxnSpPr>
            <a:cxnSpLocks/>
          </p:cNvCxnSpPr>
          <p:nvPr/>
        </p:nvCxnSpPr>
        <p:spPr>
          <a:xfrm flipH="1">
            <a:off x="8403488" y="2282832"/>
            <a:ext cx="2265" cy="2020706"/>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217D4EE3-A75E-43F2-99CA-8702601F5DB9}"/>
              </a:ext>
            </a:extLst>
          </p:cNvPr>
          <p:cNvSpPr txBox="1"/>
          <p:nvPr/>
        </p:nvSpPr>
        <p:spPr>
          <a:xfrm>
            <a:off x="8415395" y="3071315"/>
            <a:ext cx="995785" cy="646331"/>
          </a:xfrm>
          <a:prstGeom prst="rect">
            <a:avLst/>
          </a:prstGeom>
          <a:noFill/>
        </p:spPr>
        <p:txBody>
          <a:bodyPr wrap="none" rtlCol="0">
            <a:spAutoFit/>
          </a:bodyPr>
          <a:lstStyle/>
          <a:p>
            <a:r>
              <a:rPr lang="de-CH" dirty="0"/>
              <a:t> +10’000</a:t>
            </a:r>
          </a:p>
          <a:p>
            <a:r>
              <a:rPr lang="de-CH" dirty="0"/>
              <a:t>    (1+r)</a:t>
            </a:r>
            <a:r>
              <a:rPr lang="de-CH" baseline="30000" dirty="0"/>
              <a:t>2</a:t>
            </a:r>
          </a:p>
        </p:txBody>
      </p:sp>
      <p:cxnSp>
        <p:nvCxnSpPr>
          <p:cNvPr id="70" name="Gerader Verbinder 69">
            <a:extLst>
              <a:ext uri="{FF2B5EF4-FFF2-40B4-BE49-F238E27FC236}">
                <a16:creationId xmlns:a16="http://schemas.microsoft.com/office/drawing/2014/main" id="{AD2C7E5C-4060-4945-AD98-40E19658E404}"/>
              </a:ext>
            </a:extLst>
          </p:cNvPr>
          <p:cNvCxnSpPr>
            <a:stCxn id="68" idx="3"/>
          </p:cNvCxnSpPr>
          <p:nvPr/>
        </p:nvCxnSpPr>
        <p:spPr>
          <a:xfrm flipH="1" flipV="1">
            <a:off x="8524695" y="3394480"/>
            <a:ext cx="88648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Gerader Verbinder 71">
            <a:extLst>
              <a:ext uri="{FF2B5EF4-FFF2-40B4-BE49-F238E27FC236}">
                <a16:creationId xmlns:a16="http://schemas.microsoft.com/office/drawing/2014/main" id="{83EA05EE-F9D9-465F-AD0A-127D97128208}"/>
              </a:ext>
            </a:extLst>
          </p:cNvPr>
          <p:cNvCxnSpPr>
            <a:cxnSpLocks/>
          </p:cNvCxnSpPr>
          <p:nvPr/>
        </p:nvCxnSpPr>
        <p:spPr>
          <a:xfrm>
            <a:off x="9537344" y="2286220"/>
            <a:ext cx="0" cy="2707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Gerader Verbinder 72">
            <a:extLst>
              <a:ext uri="{FF2B5EF4-FFF2-40B4-BE49-F238E27FC236}">
                <a16:creationId xmlns:a16="http://schemas.microsoft.com/office/drawing/2014/main" id="{1C44AEB7-4616-4771-B11C-70B8F54622E0}"/>
              </a:ext>
            </a:extLst>
          </p:cNvPr>
          <p:cNvCxnSpPr>
            <a:cxnSpLocks/>
          </p:cNvCxnSpPr>
          <p:nvPr/>
        </p:nvCxnSpPr>
        <p:spPr>
          <a:xfrm>
            <a:off x="5820350" y="4303538"/>
            <a:ext cx="25831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r Verbinder 76">
            <a:extLst>
              <a:ext uri="{FF2B5EF4-FFF2-40B4-BE49-F238E27FC236}">
                <a16:creationId xmlns:a16="http://schemas.microsoft.com/office/drawing/2014/main" id="{FAB2A0EC-12B4-4AFA-A9DB-66C7F5A779B9}"/>
              </a:ext>
            </a:extLst>
          </p:cNvPr>
          <p:cNvCxnSpPr>
            <a:cxnSpLocks/>
          </p:cNvCxnSpPr>
          <p:nvPr/>
        </p:nvCxnSpPr>
        <p:spPr>
          <a:xfrm>
            <a:off x="5832257" y="5004578"/>
            <a:ext cx="3705087"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284227FC-7539-4941-AAD2-364543614684}"/>
              </a:ext>
            </a:extLst>
          </p:cNvPr>
          <p:cNvSpPr txBox="1"/>
          <p:nvPr/>
        </p:nvSpPr>
        <p:spPr>
          <a:xfrm>
            <a:off x="9633314" y="3486593"/>
            <a:ext cx="995785" cy="646331"/>
          </a:xfrm>
          <a:prstGeom prst="rect">
            <a:avLst/>
          </a:prstGeom>
          <a:noFill/>
        </p:spPr>
        <p:txBody>
          <a:bodyPr wrap="none" rtlCol="0">
            <a:spAutoFit/>
          </a:bodyPr>
          <a:lstStyle/>
          <a:p>
            <a:r>
              <a:rPr lang="de-CH" dirty="0"/>
              <a:t> +10’000</a:t>
            </a:r>
          </a:p>
          <a:p>
            <a:r>
              <a:rPr lang="de-CH" dirty="0"/>
              <a:t>    (1+r)</a:t>
            </a:r>
            <a:r>
              <a:rPr lang="de-CH" baseline="30000" dirty="0"/>
              <a:t>3</a:t>
            </a:r>
          </a:p>
        </p:txBody>
      </p:sp>
      <p:cxnSp>
        <p:nvCxnSpPr>
          <p:cNvPr id="80" name="Gerader Verbinder 79">
            <a:extLst>
              <a:ext uri="{FF2B5EF4-FFF2-40B4-BE49-F238E27FC236}">
                <a16:creationId xmlns:a16="http://schemas.microsoft.com/office/drawing/2014/main" id="{1EF5E066-9D97-42E0-8F5B-3D3884B517C6}"/>
              </a:ext>
            </a:extLst>
          </p:cNvPr>
          <p:cNvCxnSpPr>
            <a:stCxn id="79" idx="3"/>
          </p:cNvCxnSpPr>
          <p:nvPr/>
        </p:nvCxnSpPr>
        <p:spPr>
          <a:xfrm flipH="1">
            <a:off x="9742619" y="3809759"/>
            <a:ext cx="886480" cy="0"/>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feld 80">
            <a:extLst>
              <a:ext uri="{FF2B5EF4-FFF2-40B4-BE49-F238E27FC236}">
                <a16:creationId xmlns:a16="http://schemas.microsoft.com/office/drawing/2014/main" id="{628BABB7-5C8E-4497-A96B-C1069F0FA0E3}"/>
              </a:ext>
            </a:extLst>
          </p:cNvPr>
          <p:cNvSpPr txBox="1"/>
          <p:nvPr/>
        </p:nvSpPr>
        <p:spPr>
          <a:xfrm>
            <a:off x="759230" y="1540724"/>
            <a:ext cx="4674421" cy="369332"/>
          </a:xfrm>
          <a:prstGeom prst="rect">
            <a:avLst/>
          </a:prstGeom>
          <a:noFill/>
        </p:spPr>
        <p:txBody>
          <a:bodyPr wrap="none" rtlCol="0">
            <a:spAutoFit/>
          </a:bodyPr>
          <a:lstStyle/>
          <a:p>
            <a:r>
              <a:rPr lang="de-CH" u="sng" dirty="0"/>
              <a:t>Discount Rate (</a:t>
            </a:r>
            <a:r>
              <a:rPr lang="de-CH" u="sng" dirty="0" err="1"/>
              <a:t>required</a:t>
            </a:r>
            <a:r>
              <a:rPr lang="de-CH" u="sng" dirty="0"/>
              <a:t> rate </a:t>
            </a:r>
            <a:r>
              <a:rPr lang="de-CH" u="sng" dirty="0" err="1"/>
              <a:t>of</a:t>
            </a:r>
            <a:r>
              <a:rPr lang="de-CH" u="sng" dirty="0"/>
              <a:t> </a:t>
            </a:r>
            <a:r>
              <a:rPr lang="de-CH" u="sng" dirty="0" err="1"/>
              <a:t>return</a:t>
            </a:r>
            <a:r>
              <a:rPr lang="de-CH" u="sng" dirty="0"/>
              <a:t>): 5% p.a.</a:t>
            </a:r>
            <a:endParaRPr lang="en-CH" u="sng" dirty="0"/>
          </a:p>
        </p:txBody>
      </p:sp>
      <p:sp>
        <p:nvSpPr>
          <p:cNvPr id="82" name="Textfeld 81">
            <a:extLst>
              <a:ext uri="{FF2B5EF4-FFF2-40B4-BE49-F238E27FC236}">
                <a16:creationId xmlns:a16="http://schemas.microsoft.com/office/drawing/2014/main" id="{32E45398-72BD-483F-AA3D-E50DDC9E9B30}"/>
              </a:ext>
            </a:extLst>
          </p:cNvPr>
          <p:cNvSpPr txBox="1"/>
          <p:nvPr/>
        </p:nvSpPr>
        <p:spPr>
          <a:xfrm>
            <a:off x="1969617" y="3369431"/>
            <a:ext cx="3926332" cy="646331"/>
          </a:xfrm>
          <a:prstGeom prst="rect">
            <a:avLst/>
          </a:prstGeom>
          <a:noFill/>
        </p:spPr>
        <p:txBody>
          <a:bodyPr wrap="none" rtlCol="0">
            <a:spAutoFit/>
          </a:bodyPr>
          <a:lstStyle/>
          <a:p>
            <a:pPr algn="ctr"/>
            <a:r>
              <a:rPr lang="de-CH" dirty="0" err="1"/>
              <a:t>Present</a:t>
            </a:r>
            <a:r>
              <a:rPr lang="de-CH" dirty="0"/>
              <a:t> Value Profit in Year  1    +9’524.-</a:t>
            </a:r>
          </a:p>
          <a:p>
            <a:pPr algn="ctr"/>
            <a:endParaRPr lang="en-CH" dirty="0"/>
          </a:p>
        </p:txBody>
      </p:sp>
      <p:sp>
        <p:nvSpPr>
          <p:cNvPr id="83" name="Textfeld 82">
            <a:extLst>
              <a:ext uri="{FF2B5EF4-FFF2-40B4-BE49-F238E27FC236}">
                <a16:creationId xmlns:a16="http://schemas.microsoft.com/office/drawing/2014/main" id="{46311F83-D8BF-47D8-B528-C14498D10D7D}"/>
              </a:ext>
            </a:extLst>
          </p:cNvPr>
          <p:cNvSpPr txBox="1"/>
          <p:nvPr/>
        </p:nvSpPr>
        <p:spPr>
          <a:xfrm>
            <a:off x="6726461" y="2239767"/>
            <a:ext cx="756426" cy="369332"/>
          </a:xfrm>
          <a:prstGeom prst="rect">
            <a:avLst/>
          </a:prstGeom>
          <a:noFill/>
        </p:spPr>
        <p:txBody>
          <a:bodyPr wrap="none" rtlCol="0">
            <a:spAutoFit/>
          </a:bodyPr>
          <a:lstStyle/>
          <a:p>
            <a:r>
              <a:rPr lang="de-CH" dirty="0"/>
              <a:t>Year 1</a:t>
            </a:r>
            <a:endParaRPr lang="en-CH" dirty="0"/>
          </a:p>
        </p:txBody>
      </p:sp>
      <p:sp>
        <p:nvSpPr>
          <p:cNvPr id="84" name="Textfeld 83">
            <a:extLst>
              <a:ext uri="{FF2B5EF4-FFF2-40B4-BE49-F238E27FC236}">
                <a16:creationId xmlns:a16="http://schemas.microsoft.com/office/drawing/2014/main" id="{6F02898B-F0F3-467B-B926-6316C0FBA3D0}"/>
              </a:ext>
            </a:extLst>
          </p:cNvPr>
          <p:cNvSpPr txBox="1"/>
          <p:nvPr/>
        </p:nvSpPr>
        <p:spPr>
          <a:xfrm>
            <a:off x="8118586" y="2220100"/>
            <a:ext cx="756426" cy="369332"/>
          </a:xfrm>
          <a:prstGeom prst="rect">
            <a:avLst/>
          </a:prstGeom>
          <a:noFill/>
        </p:spPr>
        <p:txBody>
          <a:bodyPr wrap="none" rtlCol="0">
            <a:spAutoFit/>
          </a:bodyPr>
          <a:lstStyle/>
          <a:p>
            <a:r>
              <a:rPr lang="de-CH" dirty="0"/>
              <a:t>Year 2</a:t>
            </a:r>
            <a:endParaRPr lang="en-CH" dirty="0"/>
          </a:p>
        </p:txBody>
      </p:sp>
      <p:sp>
        <p:nvSpPr>
          <p:cNvPr id="85" name="Textfeld 84">
            <a:extLst>
              <a:ext uri="{FF2B5EF4-FFF2-40B4-BE49-F238E27FC236}">
                <a16:creationId xmlns:a16="http://schemas.microsoft.com/office/drawing/2014/main" id="{D460BB6E-B731-461F-BFD4-93DAED4B9C4C}"/>
              </a:ext>
            </a:extLst>
          </p:cNvPr>
          <p:cNvSpPr txBox="1"/>
          <p:nvPr/>
        </p:nvSpPr>
        <p:spPr>
          <a:xfrm>
            <a:off x="9305069" y="2246319"/>
            <a:ext cx="756426" cy="369332"/>
          </a:xfrm>
          <a:prstGeom prst="rect">
            <a:avLst/>
          </a:prstGeom>
          <a:noFill/>
        </p:spPr>
        <p:txBody>
          <a:bodyPr wrap="none" rtlCol="0">
            <a:spAutoFit/>
          </a:bodyPr>
          <a:lstStyle/>
          <a:p>
            <a:r>
              <a:rPr lang="de-CH" dirty="0"/>
              <a:t>Year 3</a:t>
            </a:r>
            <a:endParaRPr lang="en-CH" dirty="0"/>
          </a:p>
        </p:txBody>
      </p:sp>
      <p:sp>
        <p:nvSpPr>
          <p:cNvPr id="87" name="Textfeld 86">
            <a:extLst>
              <a:ext uri="{FF2B5EF4-FFF2-40B4-BE49-F238E27FC236}">
                <a16:creationId xmlns:a16="http://schemas.microsoft.com/office/drawing/2014/main" id="{C0FFDB5D-A7BD-4DC5-9B6D-712D3C61FE85}"/>
              </a:ext>
            </a:extLst>
          </p:cNvPr>
          <p:cNvSpPr txBox="1"/>
          <p:nvPr/>
        </p:nvSpPr>
        <p:spPr>
          <a:xfrm>
            <a:off x="1969612" y="4129823"/>
            <a:ext cx="3926332" cy="369332"/>
          </a:xfrm>
          <a:prstGeom prst="rect">
            <a:avLst/>
          </a:prstGeom>
          <a:noFill/>
        </p:spPr>
        <p:txBody>
          <a:bodyPr wrap="none" rtlCol="0">
            <a:spAutoFit/>
          </a:bodyPr>
          <a:lstStyle/>
          <a:p>
            <a:pPr algn="ctr"/>
            <a:r>
              <a:rPr lang="de-CH" dirty="0" err="1"/>
              <a:t>Present</a:t>
            </a:r>
            <a:r>
              <a:rPr lang="de-CH" dirty="0"/>
              <a:t> Value Profit in Year 2    +9’070.- </a:t>
            </a:r>
          </a:p>
        </p:txBody>
      </p:sp>
      <p:sp>
        <p:nvSpPr>
          <p:cNvPr id="89" name="Textfeld 88">
            <a:extLst>
              <a:ext uri="{FF2B5EF4-FFF2-40B4-BE49-F238E27FC236}">
                <a16:creationId xmlns:a16="http://schemas.microsoft.com/office/drawing/2014/main" id="{819CA24C-FF5C-4A03-82E1-0B2123921B8A}"/>
              </a:ext>
            </a:extLst>
          </p:cNvPr>
          <p:cNvSpPr txBox="1"/>
          <p:nvPr/>
        </p:nvSpPr>
        <p:spPr>
          <a:xfrm>
            <a:off x="1969613" y="4830863"/>
            <a:ext cx="3926332" cy="369332"/>
          </a:xfrm>
          <a:prstGeom prst="rect">
            <a:avLst/>
          </a:prstGeom>
          <a:noFill/>
        </p:spPr>
        <p:txBody>
          <a:bodyPr wrap="none" rtlCol="0">
            <a:spAutoFit/>
          </a:bodyPr>
          <a:lstStyle/>
          <a:p>
            <a:pPr algn="ctr"/>
            <a:r>
              <a:rPr lang="de-CH" dirty="0" err="1"/>
              <a:t>Present</a:t>
            </a:r>
            <a:r>
              <a:rPr lang="de-CH" dirty="0"/>
              <a:t> Value Profit in Year 3    +8’638.- </a:t>
            </a:r>
          </a:p>
        </p:txBody>
      </p:sp>
      <p:cxnSp>
        <p:nvCxnSpPr>
          <p:cNvPr id="91" name="Gerader Verbinder 90">
            <a:extLst>
              <a:ext uri="{FF2B5EF4-FFF2-40B4-BE49-F238E27FC236}">
                <a16:creationId xmlns:a16="http://schemas.microsoft.com/office/drawing/2014/main" id="{94657E09-1AE5-4B48-9108-ECB68D602097}"/>
              </a:ext>
            </a:extLst>
          </p:cNvPr>
          <p:cNvCxnSpPr>
            <a:cxnSpLocks/>
          </p:cNvCxnSpPr>
          <p:nvPr/>
        </p:nvCxnSpPr>
        <p:spPr>
          <a:xfrm>
            <a:off x="612171" y="5336524"/>
            <a:ext cx="5143189"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22062438-EB8F-4DF2-A11B-2CEB6C50CB35}"/>
              </a:ext>
            </a:extLst>
          </p:cNvPr>
          <p:cNvSpPr txBox="1"/>
          <p:nvPr/>
        </p:nvSpPr>
        <p:spPr>
          <a:xfrm>
            <a:off x="-79040" y="5475472"/>
            <a:ext cx="6105647" cy="369332"/>
          </a:xfrm>
          <a:prstGeom prst="rect">
            <a:avLst/>
          </a:prstGeom>
          <a:noFill/>
        </p:spPr>
        <p:txBody>
          <a:bodyPr wrap="none" rtlCol="0">
            <a:spAutoFit/>
          </a:bodyPr>
          <a:lstStyle/>
          <a:p>
            <a:pPr algn="ctr"/>
            <a:r>
              <a:rPr lang="de-CH" dirty="0"/>
              <a:t>Sum of Present Values after Deduction of Investment   +7’232.- </a:t>
            </a:r>
          </a:p>
        </p:txBody>
      </p:sp>
      <p:sp>
        <p:nvSpPr>
          <p:cNvPr id="4" name="TextBox 3">
            <a:extLst>
              <a:ext uri="{FF2B5EF4-FFF2-40B4-BE49-F238E27FC236}">
                <a16:creationId xmlns:a16="http://schemas.microsoft.com/office/drawing/2014/main" id="{2FA6C039-6FF1-40E5-BA32-66D740970B67}"/>
              </a:ext>
            </a:extLst>
          </p:cNvPr>
          <p:cNvSpPr txBox="1"/>
          <p:nvPr/>
        </p:nvSpPr>
        <p:spPr>
          <a:xfrm>
            <a:off x="6580285" y="5468584"/>
            <a:ext cx="5631991" cy="369332"/>
          </a:xfrm>
          <a:prstGeom prst="rect">
            <a:avLst/>
          </a:prstGeom>
          <a:noFill/>
        </p:spPr>
        <p:txBody>
          <a:bodyPr wrap="none" rtlCol="0">
            <a:spAutoFit/>
          </a:bodyPr>
          <a:lstStyle/>
          <a:p>
            <a:r>
              <a:rPr lang="en-GB" b="1" dirty="0">
                <a:solidFill>
                  <a:srgbClr val="FF0000"/>
                </a:solidFill>
              </a:rPr>
              <a:t>If the net present value is &gt; 0, the project should be done</a:t>
            </a:r>
            <a:endParaRPr lang="en-CH" b="1" dirty="0">
              <a:solidFill>
                <a:srgbClr val="FF0000"/>
              </a:solidFill>
            </a:endParaRPr>
          </a:p>
        </p:txBody>
      </p:sp>
      <p:sp>
        <p:nvSpPr>
          <p:cNvPr id="9" name="Arrow: Right 8">
            <a:extLst>
              <a:ext uri="{FF2B5EF4-FFF2-40B4-BE49-F238E27FC236}">
                <a16:creationId xmlns:a16="http://schemas.microsoft.com/office/drawing/2014/main" id="{2C03F131-421C-4650-8AE1-ADED3E425D4A}"/>
              </a:ext>
            </a:extLst>
          </p:cNvPr>
          <p:cNvSpPr/>
          <p:nvPr/>
        </p:nvSpPr>
        <p:spPr>
          <a:xfrm>
            <a:off x="6025187" y="5520664"/>
            <a:ext cx="461827" cy="242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0" name="Content Placeholder 2">
            <a:extLst>
              <a:ext uri="{FF2B5EF4-FFF2-40B4-BE49-F238E27FC236}">
                <a16:creationId xmlns:a16="http://schemas.microsoft.com/office/drawing/2014/main" id="{EDEAC0ED-3110-434E-987B-A12F4E1E81E1}"/>
              </a:ext>
            </a:extLst>
          </p:cNvPr>
          <p:cNvSpPr txBox="1">
            <a:spLocks/>
          </p:cNvSpPr>
          <p:nvPr/>
        </p:nvSpPr>
        <p:spPr>
          <a:xfrm>
            <a:off x="20276" y="942621"/>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500" b="1" u="sng" dirty="0">
                <a:latin typeface="Zona Pro Bold" panose="02010803040002020004"/>
              </a:rPr>
              <a:t>CALCULATE THE NPV OF THE PROJECT</a:t>
            </a:r>
            <a:endParaRPr lang="en-GB" sz="2500" dirty="0"/>
          </a:p>
        </p:txBody>
      </p:sp>
    </p:spTree>
    <p:extLst>
      <p:ext uri="{BB962C8B-B14F-4D97-AF65-F5344CB8AC3E}">
        <p14:creationId xmlns:p14="http://schemas.microsoft.com/office/powerpoint/2010/main" val="427380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8E43FA7-5925-4609-B656-89921927753E}"/>
              </a:ext>
            </a:extLst>
          </p:cNvPr>
          <p:cNvSpPr>
            <a:spLocks noGrp="1"/>
          </p:cNvSpPr>
          <p:nvPr>
            <p:ph type="dt" sz="half" idx="10"/>
          </p:nvPr>
        </p:nvSpPr>
        <p:spPr/>
        <p:txBody>
          <a:bodyPr/>
          <a:lstStyle/>
          <a:p>
            <a:fld id="{CD071B8E-0DD7-5842-950E-3289D9FBABB1}" type="datetime4">
              <a:rPr lang="en-GB" smtClean="0"/>
              <a:pPr/>
              <a:t>27 December 2021</a:t>
            </a:fld>
            <a:endParaRPr lang="en-US" dirty="0"/>
          </a:p>
        </p:txBody>
      </p:sp>
      <p:sp>
        <p:nvSpPr>
          <p:cNvPr id="4" name="Footer Placeholder 3">
            <a:extLst>
              <a:ext uri="{FF2B5EF4-FFF2-40B4-BE49-F238E27FC236}">
                <a16:creationId xmlns:a16="http://schemas.microsoft.com/office/drawing/2014/main" id="{3233AB0C-F2D0-4501-B9A2-3C518F8A9B42}"/>
              </a:ext>
            </a:extLst>
          </p:cNvPr>
          <p:cNvSpPr>
            <a:spLocks noGrp="1"/>
          </p:cNvSpPr>
          <p:nvPr>
            <p:ph type="ftr" sz="quarter" idx="11"/>
          </p:nvPr>
        </p:nvSpPr>
        <p:spPr/>
        <p:txBody>
          <a:bodyPr/>
          <a:lstStyle/>
          <a:p>
            <a:r>
              <a:rPr lang="en-US" dirty="0"/>
              <a:t>Gianpiero Di </a:t>
            </a:r>
            <a:r>
              <a:rPr lang="en-US" dirty="0" err="1"/>
              <a:t>Battiusta</a:t>
            </a:r>
            <a:endParaRPr lang="en-US" dirty="0"/>
          </a:p>
        </p:txBody>
      </p:sp>
      <p:sp>
        <p:nvSpPr>
          <p:cNvPr id="5" name="Slide Number Placeholder 4">
            <a:extLst>
              <a:ext uri="{FF2B5EF4-FFF2-40B4-BE49-F238E27FC236}">
                <a16:creationId xmlns:a16="http://schemas.microsoft.com/office/drawing/2014/main" id="{AB7F38CF-186C-4FE1-B380-A40BCF1A21F0}"/>
              </a:ext>
            </a:extLst>
          </p:cNvPr>
          <p:cNvSpPr>
            <a:spLocks noGrp="1"/>
          </p:cNvSpPr>
          <p:nvPr>
            <p:ph type="sldNum" sz="quarter" idx="12"/>
          </p:nvPr>
        </p:nvSpPr>
        <p:spPr/>
        <p:txBody>
          <a:bodyPr/>
          <a:lstStyle/>
          <a:p>
            <a:fld id="{437794D7-DC86-9A4E-9C9F-0B324FE8876A}" type="slidenum">
              <a:rPr lang="en-US" smtClean="0"/>
              <a:pPr/>
              <a:t>7</a:t>
            </a:fld>
            <a:endParaRPr lang="en-US" dirty="0"/>
          </a:p>
        </p:txBody>
      </p:sp>
      <p:sp>
        <p:nvSpPr>
          <p:cNvPr id="6" name="Textfeld 78">
            <a:extLst>
              <a:ext uri="{FF2B5EF4-FFF2-40B4-BE49-F238E27FC236}">
                <a16:creationId xmlns:a16="http://schemas.microsoft.com/office/drawing/2014/main" id="{566766BD-01E3-4E5D-92C6-E8D4E4F471A8}"/>
              </a:ext>
            </a:extLst>
          </p:cNvPr>
          <p:cNvSpPr txBox="1"/>
          <p:nvPr/>
        </p:nvSpPr>
        <p:spPr>
          <a:xfrm>
            <a:off x="5247886" y="1777099"/>
            <a:ext cx="3666581" cy="861774"/>
          </a:xfrm>
          <a:prstGeom prst="rect">
            <a:avLst/>
          </a:prstGeom>
          <a:noFill/>
        </p:spPr>
        <p:txBody>
          <a:bodyPr wrap="none" rtlCol="0">
            <a:spAutoFit/>
          </a:bodyPr>
          <a:lstStyle/>
          <a:p>
            <a:r>
              <a:rPr lang="de-CH" dirty="0"/>
              <a:t> </a:t>
            </a:r>
            <a:r>
              <a:rPr lang="de-CH" sz="2500" dirty="0"/>
              <a:t>Future Cash Flow in 1 year</a:t>
            </a:r>
          </a:p>
          <a:p>
            <a:r>
              <a:rPr lang="de-CH" sz="2500" dirty="0"/>
              <a:t>                     (1+r)</a:t>
            </a:r>
            <a:r>
              <a:rPr lang="de-CH" sz="2500" baseline="30000" dirty="0"/>
              <a:t>1</a:t>
            </a:r>
          </a:p>
        </p:txBody>
      </p:sp>
      <p:cxnSp>
        <p:nvCxnSpPr>
          <p:cNvPr id="7" name="Gerader Verbinder 79">
            <a:extLst>
              <a:ext uri="{FF2B5EF4-FFF2-40B4-BE49-F238E27FC236}">
                <a16:creationId xmlns:a16="http://schemas.microsoft.com/office/drawing/2014/main" id="{7C75D93C-48B8-4E2A-8F7C-48A88103A178}"/>
              </a:ext>
            </a:extLst>
          </p:cNvPr>
          <p:cNvCxnSpPr>
            <a:cxnSpLocks/>
            <a:stCxn id="6" idx="3"/>
            <a:endCxn id="6" idx="1"/>
          </p:cNvCxnSpPr>
          <p:nvPr/>
        </p:nvCxnSpPr>
        <p:spPr>
          <a:xfrm flipH="1">
            <a:off x="5247886" y="2207986"/>
            <a:ext cx="366658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564481F-87F1-4898-9335-E031DE192501}"/>
              </a:ext>
            </a:extLst>
          </p:cNvPr>
          <p:cNvSpPr txBox="1"/>
          <p:nvPr/>
        </p:nvSpPr>
        <p:spPr>
          <a:xfrm>
            <a:off x="4671895" y="1969459"/>
            <a:ext cx="344966" cy="477054"/>
          </a:xfrm>
          <a:prstGeom prst="rect">
            <a:avLst/>
          </a:prstGeom>
          <a:noFill/>
        </p:spPr>
        <p:txBody>
          <a:bodyPr wrap="none" rtlCol="0">
            <a:spAutoFit/>
          </a:bodyPr>
          <a:lstStyle/>
          <a:p>
            <a:r>
              <a:rPr lang="en-GB" sz="2500" dirty="0"/>
              <a:t>=</a:t>
            </a:r>
            <a:endParaRPr lang="en-CH" sz="2500" dirty="0"/>
          </a:p>
        </p:txBody>
      </p:sp>
      <p:sp>
        <p:nvSpPr>
          <p:cNvPr id="12" name="Textfeld 78">
            <a:extLst>
              <a:ext uri="{FF2B5EF4-FFF2-40B4-BE49-F238E27FC236}">
                <a16:creationId xmlns:a16="http://schemas.microsoft.com/office/drawing/2014/main" id="{1D8A2B4B-BBF4-42F3-8C82-8EB1D9673B1E}"/>
              </a:ext>
            </a:extLst>
          </p:cNvPr>
          <p:cNvSpPr txBox="1"/>
          <p:nvPr/>
        </p:nvSpPr>
        <p:spPr>
          <a:xfrm>
            <a:off x="2596897" y="1969458"/>
            <a:ext cx="2074998" cy="861774"/>
          </a:xfrm>
          <a:prstGeom prst="rect">
            <a:avLst/>
          </a:prstGeom>
          <a:noFill/>
        </p:spPr>
        <p:txBody>
          <a:bodyPr wrap="square" rtlCol="0">
            <a:spAutoFit/>
          </a:bodyPr>
          <a:lstStyle/>
          <a:p>
            <a:r>
              <a:rPr lang="de-CH" dirty="0"/>
              <a:t> </a:t>
            </a:r>
            <a:r>
              <a:rPr lang="de-CH" sz="2500" dirty="0"/>
              <a:t>Present Value</a:t>
            </a:r>
          </a:p>
          <a:p>
            <a:r>
              <a:rPr lang="de-CH" sz="2500" dirty="0"/>
              <a:t>            </a:t>
            </a:r>
            <a:endParaRPr lang="de-CH" sz="2500" baseline="30000" dirty="0"/>
          </a:p>
        </p:txBody>
      </p:sp>
      <p:sp>
        <p:nvSpPr>
          <p:cNvPr id="13" name="Textfeld 78">
            <a:extLst>
              <a:ext uri="{FF2B5EF4-FFF2-40B4-BE49-F238E27FC236}">
                <a16:creationId xmlns:a16="http://schemas.microsoft.com/office/drawing/2014/main" id="{2DAD5960-1052-40FB-9D7C-914FCF7317FD}"/>
              </a:ext>
            </a:extLst>
          </p:cNvPr>
          <p:cNvSpPr txBox="1"/>
          <p:nvPr/>
        </p:nvSpPr>
        <p:spPr>
          <a:xfrm>
            <a:off x="5247886" y="2946925"/>
            <a:ext cx="3786165" cy="861774"/>
          </a:xfrm>
          <a:prstGeom prst="rect">
            <a:avLst/>
          </a:prstGeom>
          <a:noFill/>
        </p:spPr>
        <p:txBody>
          <a:bodyPr wrap="none" rtlCol="0">
            <a:spAutoFit/>
          </a:bodyPr>
          <a:lstStyle/>
          <a:p>
            <a:r>
              <a:rPr lang="de-CH" dirty="0"/>
              <a:t> </a:t>
            </a:r>
            <a:r>
              <a:rPr lang="de-CH" sz="2500" dirty="0"/>
              <a:t>Future Cash Flow in 2 years</a:t>
            </a:r>
          </a:p>
          <a:p>
            <a:r>
              <a:rPr lang="de-CH" sz="2500" dirty="0"/>
              <a:t>                     (1+r)</a:t>
            </a:r>
            <a:r>
              <a:rPr lang="de-CH" sz="2500" baseline="30000" dirty="0"/>
              <a:t>2</a:t>
            </a:r>
          </a:p>
        </p:txBody>
      </p:sp>
      <p:cxnSp>
        <p:nvCxnSpPr>
          <p:cNvPr id="14" name="Gerader Verbinder 79">
            <a:extLst>
              <a:ext uri="{FF2B5EF4-FFF2-40B4-BE49-F238E27FC236}">
                <a16:creationId xmlns:a16="http://schemas.microsoft.com/office/drawing/2014/main" id="{F932EA11-6C82-4033-B94C-B52D2B05AD78}"/>
              </a:ext>
            </a:extLst>
          </p:cNvPr>
          <p:cNvCxnSpPr>
            <a:cxnSpLocks/>
            <a:stCxn id="13" idx="3"/>
            <a:endCxn id="13" idx="1"/>
          </p:cNvCxnSpPr>
          <p:nvPr/>
        </p:nvCxnSpPr>
        <p:spPr>
          <a:xfrm flipH="1">
            <a:off x="5247886" y="3377812"/>
            <a:ext cx="3786165"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2826088-CB6B-4598-B06A-0CD470AFECEC}"/>
              </a:ext>
            </a:extLst>
          </p:cNvPr>
          <p:cNvSpPr txBox="1"/>
          <p:nvPr/>
        </p:nvSpPr>
        <p:spPr>
          <a:xfrm>
            <a:off x="4671895" y="3139285"/>
            <a:ext cx="344966" cy="477054"/>
          </a:xfrm>
          <a:prstGeom prst="rect">
            <a:avLst/>
          </a:prstGeom>
          <a:noFill/>
        </p:spPr>
        <p:txBody>
          <a:bodyPr wrap="none" rtlCol="0">
            <a:spAutoFit/>
          </a:bodyPr>
          <a:lstStyle/>
          <a:p>
            <a:r>
              <a:rPr lang="en-GB" sz="2500" dirty="0"/>
              <a:t>=</a:t>
            </a:r>
            <a:endParaRPr lang="en-CH" sz="2500" dirty="0"/>
          </a:p>
        </p:txBody>
      </p:sp>
      <p:sp>
        <p:nvSpPr>
          <p:cNvPr id="16" name="Textfeld 78">
            <a:extLst>
              <a:ext uri="{FF2B5EF4-FFF2-40B4-BE49-F238E27FC236}">
                <a16:creationId xmlns:a16="http://schemas.microsoft.com/office/drawing/2014/main" id="{FFEA7172-2140-43F9-9CC2-1C38CAAF70F1}"/>
              </a:ext>
            </a:extLst>
          </p:cNvPr>
          <p:cNvSpPr txBox="1"/>
          <p:nvPr/>
        </p:nvSpPr>
        <p:spPr>
          <a:xfrm>
            <a:off x="2596897" y="3139284"/>
            <a:ext cx="2074998" cy="861774"/>
          </a:xfrm>
          <a:prstGeom prst="rect">
            <a:avLst/>
          </a:prstGeom>
          <a:noFill/>
        </p:spPr>
        <p:txBody>
          <a:bodyPr wrap="square" rtlCol="0">
            <a:spAutoFit/>
          </a:bodyPr>
          <a:lstStyle/>
          <a:p>
            <a:r>
              <a:rPr lang="de-CH" dirty="0"/>
              <a:t> </a:t>
            </a:r>
            <a:r>
              <a:rPr lang="de-CH" sz="2500" dirty="0"/>
              <a:t>Present Value</a:t>
            </a:r>
          </a:p>
          <a:p>
            <a:r>
              <a:rPr lang="de-CH" sz="2500" dirty="0"/>
              <a:t>            </a:t>
            </a:r>
            <a:endParaRPr lang="de-CH" sz="2500" baseline="30000" dirty="0"/>
          </a:p>
        </p:txBody>
      </p:sp>
      <p:sp>
        <p:nvSpPr>
          <p:cNvPr id="18" name="Title 1">
            <a:extLst>
              <a:ext uri="{FF2B5EF4-FFF2-40B4-BE49-F238E27FC236}">
                <a16:creationId xmlns:a16="http://schemas.microsoft.com/office/drawing/2014/main" id="{C72DC40E-97DF-49EC-B91B-9B1A976C424B}"/>
              </a:ext>
            </a:extLst>
          </p:cNvPr>
          <p:cNvSpPr txBox="1">
            <a:spLocks/>
          </p:cNvSpPr>
          <p:nvPr/>
        </p:nvSpPr>
        <p:spPr>
          <a:xfrm>
            <a:off x="3424564" y="419778"/>
            <a:ext cx="10515600"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dirty="0"/>
              <a:t>THE NET PRESENT VALUE METHOD</a:t>
            </a:r>
          </a:p>
        </p:txBody>
      </p:sp>
      <p:sp>
        <p:nvSpPr>
          <p:cNvPr id="19" name="Content Placeholder 2">
            <a:extLst>
              <a:ext uri="{FF2B5EF4-FFF2-40B4-BE49-F238E27FC236}">
                <a16:creationId xmlns:a16="http://schemas.microsoft.com/office/drawing/2014/main" id="{32670CA4-ADE6-4F64-A63F-A3504810C577}"/>
              </a:ext>
            </a:extLst>
          </p:cNvPr>
          <p:cNvSpPr txBox="1">
            <a:spLocks/>
          </p:cNvSpPr>
          <p:nvPr/>
        </p:nvSpPr>
        <p:spPr>
          <a:xfrm>
            <a:off x="0" y="1033905"/>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500" b="1" u="sng" dirty="0">
                <a:latin typeface="Zona Pro Bold" panose="02010803040002020004"/>
              </a:rPr>
              <a:t>HOW TO CALCULATE THE PRESENT VALUE OF A SINGLE FUTURE CASH FLOW</a:t>
            </a:r>
            <a:endParaRPr lang="en-GB" sz="2500" dirty="0"/>
          </a:p>
        </p:txBody>
      </p:sp>
    </p:spTree>
    <p:extLst>
      <p:ext uri="{BB962C8B-B14F-4D97-AF65-F5344CB8AC3E}">
        <p14:creationId xmlns:p14="http://schemas.microsoft.com/office/powerpoint/2010/main" val="240485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CA3C7C47-990C-43B8-B1CA-231181B9C6E1}"/>
              </a:ext>
            </a:extLst>
          </p:cNvPr>
          <p:cNvSpPr>
            <a:spLocks noGrp="1"/>
          </p:cNvSpPr>
          <p:nvPr>
            <p:ph type="dt" sz="half" idx="10"/>
          </p:nvPr>
        </p:nvSpPr>
        <p:spPr/>
        <p:txBody>
          <a:bodyPr/>
          <a:lstStyle/>
          <a:p>
            <a:fld id="{CD071B8E-0DD7-5842-950E-3289D9FBABB1}" type="datetime4">
              <a:rPr lang="en-GB" smtClean="0"/>
              <a:pPr/>
              <a:t>27 December 2021</a:t>
            </a:fld>
            <a:endParaRPr lang="en-US" dirty="0"/>
          </a:p>
        </p:txBody>
      </p:sp>
      <p:sp>
        <p:nvSpPr>
          <p:cNvPr id="4" name="Fußzeilenplatzhalter 3">
            <a:extLst>
              <a:ext uri="{FF2B5EF4-FFF2-40B4-BE49-F238E27FC236}">
                <a16:creationId xmlns:a16="http://schemas.microsoft.com/office/drawing/2014/main" id="{92A7E246-C6F7-4453-A74A-9CAF7C467CAB}"/>
              </a:ext>
            </a:extLst>
          </p:cNvPr>
          <p:cNvSpPr>
            <a:spLocks noGrp="1"/>
          </p:cNvSpPr>
          <p:nvPr>
            <p:ph type="ftr" sz="quarter" idx="11"/>
          </p:nvPr>
        </p:nvSpPr>
        <p:spPr/>
        <p:txBody>
          <a:bodyPr/>
          <a:lstStyle/>
          <a:p>
            <a:r>
              <a:rPr lang="en-US" dirty="0" err="1"/>
              <a:t>Gianpiero</a:t>
            </a:r>
            <a:r>
              <a:rPr lang="en-US" dirty="0"/>
              <a:t> Di Battista</a:t>
            </a:r>
          </a:p>
        </p:txBody>
      </p:sp>
      <p:sp>
        <p:nvSpPr>
          <p:cNvPr id="5" name="Foliennummernplatzhalter 4">
            <a:extLst>
              <a:ext uri="{FF2B5EF4-FFF2-40B4-BE49-F238E27FC236}">
                <a16:creationId xmlns:a16="http://schemas.microsoft.com/office/drawing/2014/main" id="{3D1E02C6-65DD-4103-854C-FFA30C337F1B}"/>
              </a:ext>
            </a:extLst>
          </p:cNvPr>
          <p:cNvSpPr>
            <a:spLocks noGrp="1"/>
          </p:cNvSpPr>
          <p:nvPr>
            <p:ph type="sldNum" sz="quarter" idx="12"/>
          </p:nvPr>
        </p:nvSpPr>
        <p:spPr/>
        <p:txBody>
          <a:bodyPr/>
          <a:lstStyle/>
          <a:p>
            <a:fld id="{437794D7-DC86-9A4E-9C9F-0B324FE8876A}" type="slidenum">
              <a:rPr lang="en-US" smtClean="0"/>
              <a:pPr/>
              <a:t>8</a:t>
            </a:fld>
            <a:endParaRPr lang="en-US" dirty="0"/>
          </a:p>
        </p:txBody>
      </p:sp>
      <p:sp>
        <p:nvSpPr>
          <p:cNvPr id="6" name="Title 1">
            <a:extLst>
              <a:ext uri="{FF2B5EF4-FFF2-40B4-BE49-F238E27FC236}">
                <a16:creationId xmlns:a16="http://schemas.microsoft.com/office/drawing/2014/main" id="{25AF139B-79DA-4872-92E5-B6D049E9ACE3}"/>
              </a:ext>
            </a:extLst>
          </p:cNvPr>
          <p:cNvSpPr>
            <a:spLocks noGrp="1"/>
          </p:cNvSpPr>
          <p:nvPr>
            <p:ph type="title"/>
          </p:nvPr>
        </p:nvSpPr>
        <p:spPr>
          <a:xfrm>
            <a:off x="3729364" y="405236"/>
            <a:ext cx="10515600" cy="939125"/>
          </a:xfrm>
        </p:spPr>
        <p:txBody>
          <a:bodyPr/>
          <a:lstStyle/>
          <a:p>
            <a:r>
              <a:rPr lang="de-CH" dirty="0"/>
              <a:t>THE NET PRESENT VALUE METHOD</a:t>
            </a:r>
          </a:p>
        </p:txBody>
      </p:sp>
      <p:sp>
        <p:nvSpPr>
          <p:cNvPr id="8" name="Content Placeholder 2">
            <a:extLst>
              <a:ext uri="{FF2B5EF4-FFF2-40B4-BE49-F238E27FC236}">
                <a16:creationId xmlns:a16="http://schemas.microsoft.com/office/drawing/2014/main" id="{23ECAFBC-FC18-48DD-B6EC-1BA621FA2E16}"/>
              </a:ext>
            </a:extLst>
          </p:cNvPr>
          <p:cNvSpPr txBox="1">
            <a:spLocks/>
          </p:cNvSpPr>
          <p:nvPr/>
        </p:nvSpPr>
        <p:spPr>
          <a:xfrm>
            <a:off x="0" y="1033905"/>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500" b="1" u="sng" dirty="0">
                <a:latin typeface="Zona Pro Bold" panose="02010803040002020004"/>
              </a:rPr>
              <a:t>SUMMARY OF THE NET PRESENT VALUE METHOD</a:t>
            </a:r>
          </a:p>
          <a:p>
            <a:r>
              <a:rPr lang="en-US" sz="2500" b="1" dirty="0">
                <a:latin typeface="Zona Pro Bold" panose="02010803040002020004" pitchFamily="50" charset="0"/>
              </a:rPr>
              <a:t>The Net Present Value Method looks only at the cash outflows and cash inflow, like the statement of cash flows. </a:t>
            </a:r>
          </a:p>
          <a:p>
            <a:r>
              <a:rPr lang="en-US" sz="2500" b="1" dirty="0">
                <a:latin typeface="Zona Pro Bold" panose="02010803040002020004" pitchFamily="50" charset="0"/>
              </a:rPr>
              <a:t>The statement of cash flow looks at the cash flow in one period. </a:t>
            </a:r>
          </a:p>
          <a:p>
            <a:r>
              <a:rPr lang="en-US" sz="2500" b="1" dirty="0">
                <a:latin typeface="Zona Pro Bold" panose="02010803040002020004" pitchFamily="50" charset="0"/>
              </a:rPr>
              <a:t>To value projects or (hotel) firms only the future matters. The net present value method looks only at the future cash flows. </a:t>
            </a:r>
          </a:p>
          <a:p>
            <a:r>
              <a:rPr lang="en-US" sz="2500" b="1" dirty="0">
                <a:latin typeface="Zona Pro Bold" panose="02010803040002020004" pitchFamily="50" charset="0"/>
              </a:rPr>
              <a:t>The investment will be done only if the Net Present Value (NPV) is greater or equal to zero (NPV &gt;=0). This would mean that we recover the initial investment plus the required interest rate (the discount rate). </a:t>
            </a:r>
          </a:p>
          <a:p>
            <a:r>
              <a:rPr lang="en-US" sz="2500" b="1" dirty="0">
                <a:latin typeface="Zona Pro Bold" panose="02010803040002020004" pitchFamily="50" charset="0"/>
              </a:rPr>
              <a:t>For good projects the NPV is greater than 0. In those cases it’s interesting to know the internal rate of return of the project, which is obviously greater than the originally assumed discount rate. </a:t>
            </a:r>
            <a:endParaRPr lang="en-US" sz="2500" dirty="0">
              <a:latin typeface="Zona Pro Bold" panose="02010803040002020004" pitchFamily="50" charset="0"/>
            </a:endParaRPr>
          </a:p>
          <a:p>
            <a:endParaRPr lang="en-GB" sz="2500" dirty="0"/>
          </a:p>
        </p:txBody>
      </p:sp>
    </p:spTree>
    <p:extLst>
      <p:ext uri="{BB962C8B-B14F-4D97-AF65-F5344CB8AC3E}">
        <p14:creationId xmlns:p14="http://schemas.microsoft.com/office/powerpoint/2010/main" val="131850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CE600FC-84EC-49F7-910A-AF2003EB7AC1}"/>
              </a:ext>
            </a:extLst>
          </p:cNvPr>
          <p:cNvSpPr>
            <a:spLocks noGrp="1"/>
          </p:cNvSpPr>
          <p:nvPr>
            <p:ph type="dt" sz="half" idx="10"/>
          </p:nvPr>
        </p:nvSpPr>
        <p:spPr/>
        <p:txBody>
          <a:bodyPr/>
          <a:lstStyle/>
          <a:p>
            <a:fld id="{CD071B8E-0DD7-5842-950E-3289D9FBABB1}" type="datetime4">
              <a:rPr lang="en-GB" smtClean="0"/>
              <a:pPr/>
              <a:t>27 December 2021</a:t>
            </a:fld>
            <a:endParaRPr lang="en-US" dirty="0"/>
          </a:p>
        </p:txBody>
      </p:sp>
      <p:sp>
        <p:nvSpPr>
          <p:cNvPr id="4" name="Fußzeilenplatzhalter 3">
            <a:extLst>
              <a:ext uri="{FF2B5EF4-FFF2-40B4-BE49-F238E27FC236}">
                <a16:creationId xmlns:a16="http://schemas.microsoft.com/office/drawing/2014/main" id="{27E28C48-8140-4C5A-92CC-0CCDCA1052E6}"/>
              </a:ext>
            </a:extLst>
          </p:cNvPr>
          <p:cNvSpPr>
            <a:spLocks noGrp="1"/>
          </p:cNvSpPr>
          <p:nvPr>
            <p:ph type="ftr" sz="quarter" idx="11"/>
          </p:nvPr>
        </p:nvSpPr>
        <p:spPr/>
        <p:txBody>
          <a:bodyPr/>
          <a:lstStyle/>
          <a:p>
            <a:r>
              <a:rPr lang="en-US" dirty="0" err="1"/>
              <a:t>Gianpiero</a:t>
            </a:r>
            <a:r>
              <a:rPr lang="en-US" dirty="0"/>
              <a:t> Di Battista</a:t>
            </a:r>
          </a:p>
        </p:txBody>
      </p:sp>
      <p:sp>
        <p:nvSpPr>
          <p:cNvPr id="5" name="Foliennummernplatzhalter 4">
            <a:extLst>
              <a:ext uri="{FF2B5EF4-FFF2-40B4-BE49-F238E27FC236}">
                <a16:creationId xmlns:a16="http://schemas.microsoft.com/office/drawing/2014/main" id="{71796B9F-9397-4AAD-A86A-877B915AB730}"/>
              </a:ext>
            </a:extLst>
          </p:cNvPr>
          <p:cNvSpPr>
            <a:spLocks noGrp="1"/>
          </p:cNvSpPr>
          <p:nvPr>
            <p:ph type="sldNum" sz="quarter" idx="12"/>
          </p:nvPr>
        </p:nvSpPr>
        <p:spPr/>
        <p:txBody>
          <a:bodyPr/>
          <a:lstStyle/>
          <a:p>
            <a:fld id="{437794D7-DC86-9A4E-9C9F-0B324FE8876A}" type="slidenum">
              <a:rPr lang="en-US" smtClean="0"/>
              <a:pPr/>
              <a:t>9</a:t>
            </a:fld>
            <a:endParaRPr lang="en-US" dirty="0"/>
          </a:p>
        </p:txBody>
      </p:sp>
      <p:sp>
        <p:nvSpPr>
          <p:cNvPr id="6" name="Rectangle 3">
            <a:extLst>
              <a:ext uri="{FF2B5EF4-FFF2-40B4-BE49-F238E27FC236}">
                <a16:creationId xmlns:a16="http://schemas.microsoft.com/office/drawing/2014/main" id="{2463209B-4F17-4508-8324-BEA462B261DD}"/>
              </a:ext>
            </a:extLst>
          </p:cNvPr>
          <p:cNvSpPr txBox="1">
            <a:spLocks noChangeArrowheads="1"/>
          </p:cNvSpPr>
          <p:nvPr/>
        </p:nvSpPr>
        <p:spPr>
          <a:xfrm>
            <a:off x="889322" y="1554637"/>
            <a:ext cx="82296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Font typeface="Wingdings" pitchFamily="2" charset="2"/>
              <a:buNone/>
            </a:pPr>
            <a:r>
              <a:rPr lang="en-US" sz="2600" b="1" dirty="0"/>
              <a:t>Exercise: An auto repair shop is considering the purchase of an automated paint  spraying machine.  The machine will last five years.</a:t>
            </a:r>
          </a:p>
          <a:p>
            <a:pPr marL="0" indent="0">
              <a:lnSpc>
                <a:spcPct val="80000"/>
              </a:lnSpc>
              <a:buFont typeface="Wingdings" pitchFamily="2" charset="2"/>
              <a:buNone/>
            </a:pPr>
            <a:endParaRPr lang="en-US" sz="1200" b="1" dirty="0"/>
          </a:p>
          <a:p>
            <a:pPr marL="0" indent="0">
              <a:lnSpc>
                <a:spcPct val="80000"/>
              </a:lnSpc>
              <a:buFont typeface="Wingdings" pitchFamily="2" charset="2"/>
              <a:buNone/>
            </a:pPr>
            <a:r>
              <a:rPr lang="en-US" sz="2600" b="1" dirty="0"/>
              <a:t>Following information is available:</a:t>
            </a:r>
          </a:p>
          <a:p>
            <a:pPr marL="0" indent="0">
              <a:lnSpc>
                <a:spcPct val="80000"/>
              </a:lnSpc>
              <a:buFont typeface="Wingdings" pitchFamily="2" charset="2"/>
              <a:buNone/>
            </a:pPr>
            <a:endParaRPr lang="en-US" sz="1200" b="1" dirty="0"/>
          </a:p>
          <a:p>
            <a:pPr lvl="1">
              <a:lnSpc>
                <a:spcPct val="80000"/>
              </a:lnSpc>
            </a:pPr>
            <a:r>
              <a:rPr lang="en-US" b="1" dirty="0"/>
              <a:t>Each year $2,000 will be saved on paint</a:t>
            </a:r>
          </a:p>
          <a:p>
            <a:pPr lvl="1">
              <a:lnSpc>
                <a:spcPct val="80000"/>
              </a:lnSpc>
            </a:pPr>
            <a:r>
              <a:rPr lang="en-US" b="1" dirty="0"/>
              <a:t>It will reduce labor costs by $20,000 each year</a:t>
            </a:r>
          </a:p>
          <a:p>
            <a:pPr lvl="1">
              <a:lnSpc>
                <a:spcPct val="80000"/>
              </a:lnSpc>
            </a:pPr>
            <a:r>
              <a:rPr lang="en-US" b="1" dirty="0"/>
              <a:t>It will require maintenance costs of $1,000 each year</a:t>
            </a:r>
          </a:p>
          <a:p>
            <a:pPr lvl="1">
              <a:lnSpc>
                <a:spcPct val="80000"/>
              </a:lnSpc>
            </a:pPr>
            <a:r>
              <a:rPr lang="en-US" b="1" dirty="0"/>
              <a:t>The machine costs $70,000</a:t>
            </a:r>
          </a:p>
          <a:p>
            <a:pPr lvl="1">
              <a:lnSpc>
                <a:spcPct val="80000"/>
              </a:lnSpc>
            </a:pPr>
            <a:r>
              <a:rPr lang="en-US" b="1" dirty="0"/>
              <a:t>The expected residual value is $5,000</a:t>
            </a:r>
          </a:p>
          <a:p>
            <a:pPr lvl="1">
              <a:lnSpc>
                <a:spcPct val="80000"/>
              </a:lnSpc>
            </a:pPr>
            <a:r>
              <a:rPr lang="en-US" b="1" dirty="0"/>
              <a:t>The required rate of return is 12%</a:t>
            </a:r>
          </a:p>
        </p:txBody>
      </p:sp>
      <p:sp>
        <p:nvSpPr>
          <p:cNvPr id="8" name="Content Placeholder 2">
            <a:extLst>
              <a:ext uri="{FF2B5EF4-FFF2-40B4-BE49-F238E27FC236}">
                <a16:creationId xmlns:a16="http://schemas.microsoft.com/office/drawing/2014/main" id="{8C2C391B-049B-4620-BB31-B2B9B9F1E472}"/>
              </a:ext>
            </a:extLst>
          </p:cNvPr>
          <p:cNvSpPr txBox="1">
            <a:spLocks/>
          </p:cNvSpPr>
          <p:nvPr/>
        </p:nvSpPr>
        <p:spPr>
          <a:xfrm>
            <a:off x="254644" y="923365"/>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500" b="1" u="sng" dirty="0">
                <a:latin typeface="Zona Pro Bold" panose="02010803040002020004"/>
              </a:rPr>
              <a:t>EXERCISE: THE NET PRESENT VALUE METHOD</a:t>
            </a:r>
          </a:p>
          <a:p>
            <a:endParaRPr lang="en-GB" sz="2500" dirty="0"/>
          </a:p>
        </p:txBody>
      </p:sp>
      <p:sp>
        <p:nvSpPr>
          <p:cNvPr id="9" name="Title 1">
            <a:extLst>
              <a:ext uri="{FF2B5EF4-FFF2-40B4-BE49-F238E27FC236}">
                <a16:creationId xmlns:a16="http://schemas.microsoft.com/office/drawing/2014/main" id="{885114D1-EDFB-479F-B753-CD2093BBAED9}"/>
              </a:ext>
            </a:extLst>
          </p:cNvPr>
          <p:cNvSpPr txBox="1">
            <a:spLocks/>
          </p:cNvSpPr>
          <p:nvPr/>
        </p:nvSpPr>
        <p:spPr>
          <a:xfrm>
            <a:off x="3352800" y="404368"/>
            <a:ext cx="10515600"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dirty="0"/>
              <a:t>THE NET PRESENT VALUE METHOD</a:t>
            </a:r>
          </a:p>
        </p:txBody>
      </p:sp>
    </p:spTree>
    <p:extLst>
      <p:ext uri="{BB962C8B-B14F-4D97-AF65-F5344CB8AC3E}">
        <p14:creationId xmlns:p14="http://schemas.microsoft.com/office/powerpoint/2010/main" val="3014231942"/>
      </p:ext>
    </p:extLst>
  </p:cSld>
  <p:clrMapOvr>
    <a:masterClrMapping/>
  </p:clrMapOvr>
</p:sld>
</file>

<file path=ppt/theme/theme1.xml><?xml version="1.0" encoding="utf-8"?>
<a:theme xmlns:a="http://schemas.openxmlformats.org/drawingml/2006/main" name="Office Theme">
  <a:themeElements>
    <a:clrScheme name="RGU 1">
      <a:dk1>
        <a:srgbClr val="000000"/>
      </a:dk1>
      <a:lt1>
        <a:srgbClr val="FFFFFF"/>
      </a:lt1>
      <a:dk2>
        <a:srgbClr val="44546A"/>
      </a:dk2>
      <a:lt2>
        <a:srgbClr val="E7E6E6"/>
      </a:lt2>
      <a:accent1>
        <a:srgbClr val="69216A"/>
      </a:accent1>
      <a:accent2>
        <a:srgbClr val="00A3DA"/>
      </a:accent2>
      <a:accent3>
        <a:srgbClr val="F2B229"/>
      </a:accent3>
      <a:accent4>
        <a:srgbClr val="E88A2C"/>
      </a:accent4>
      <a:accent5>
        <a:srgbClr val="D91F53"/>
      </a:accent5>
      <a:accent6>
        <a:srgbClr val="80AE3D"/>
      </a:accent6>
      <a:hlink>
        <a:srgbClr val="C51473"/>
      </a:hlink>
      <a:folHlink>
        <a:srgbClr val="0067A4"/>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1486</Words>
  <Application>Microsoft Office PowerPoint</Application>
  <PresentationFormat>Widescreen</PresentationFormat>
  <Paragraphs>261</Paragraphs>
  <Slides>15</Slides>
  <Notes>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15</vt:i4>
      </vt:variant>
    </vt:vector>
  </HeadingPairs>
  <TitlesOfParts>
    <vt:vector size="23" baseType="lpstr">
      <vt:lpstr>Arial</vt:lpstr>
      <vt:lpstr>Calibri</vt:lpstr>
      <vt:lpstr>Wingdings</vt:lpstr>
      <vt:lpstr>Wingdings 2</vt:lpstr>
      <vt:lpstr>Zona Pro Bold</vt:lpstr>
      <vt:lpstr>Office Theme</vt:lpstr>
      <vt:lpstr>1_Custom Design</vt:lpstr>
      <vt:lpstr>Custom Design</vt:lpstr>
      <vt:lpstr>THE NET PRESENT VALUE METHOD TO VALUE PROJECTS &amp; FIRMS</vt:lpstr>
      <vt:lpstr>PowerPoint Presentation</vt:lpstr>
      <vt:lpstr>PowerPoint Presentation</vt:lpstr>
      <vt:lpstr>PowerPoint Presentation</vt:lpstr>
      <vt:lpstr>PowerPoint Presentation</vt:lpstr>
      <vt:lpstr>THE NET PRESENT VALUE METHOD</vt:lpstr>
      <vt:lpstr>PowerPoint Presentation</vt:lpstr>
      <vt:lpstr>THE NET PRESENT VALUE METHOD</vt:lpstr>
      <vt:lpstr>PowerPoint Presentation</vt:lpstr>
      <vt:lpstr>THE NET PRESENT VALUE METHOD</vt:lpstr>
      <vt:lpstr>THE NET PRESENT VALUE METHOD</vt:lpstr>
      <vt:lpstr>THE PRESENT VALUE</vt:lpstr>
      <vt:lpstr>THE NET PRESENT VALUE METHOD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Giampiero Di Battista</cp:lastModifiedBy>
  <cp:revision>300</cp:revision>
  <cp:lastPrinted>2019-07-05T12:26:37Z</cp:lastPrinted>
  <dcterms:created xsi:type="dcterms:W3CDTF">2019-06-17T11:08:50Z</dcterms:created>
  <dcterms:modified xsi:type="dcterms:W3CDTF">2021-12-27T16:23:42Z</dcterms:modified>
</cp:coreProperties>
</file>