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sldIdLst>
    <p:sldId id="256" r:id="rId2"/>
    <p:sldId id="317" r:id="rId3"/>
    <p:sldId id="329" r:id="rId4"/>
    <p:sldId id="257" r:id="rId5"/>
    <p:sldId id="267" r:id="rId6"/>
    <p:sldId id="268" r:id="rId7"/>
    <p:sldId id="265" r:id="rId8"/>
    <p:sldId id="266" r:id="rId9"/>
    <p:sldId id="264" r:id="rId10"/>
    <p:sldId id="269" r:id="rId11"/>
    <p:sldId id="313" r:id="rId12"/>
    <p:sldId id="270" r:id="rId13"/>
    <p:sldId id="271" r:id="rId14"/>
    <p:sldId id="330" r:id="rId15"/>
    <p:sldId id="331" r:id="rId16"/>
    <p:sldId id="332" r:id="rId17"/>
    <p:sldId id="333" r:id="rId18"/>
    <p:sldId id="314" r:id="rId19"/>
    <p:sldId id="272" r:id="rId20"/>
    <p:sldId id="273" r:id="rId21"/>
    <p:sldId id="334" r:id="rId22"/>
    <p:sldId id="335" r:id="rId23"/>
    <p:sldId id="277" r:id="rId24"/>
    <p:sldId id="275" r:id="rId25"/>
    <p:sldId id="276" r:id="rId26"/>
    <p:sldId id="279" r:id="rId27"/>
    <p:sldId id="315" r:id="rId28"/>
    <p:sldId id="328" r:id="rId29"/>
    <p:sldId id="258" r:id="rId30"/>
    <p:sldId id="280" r:id="rId31"/>
    <p:sldId id="281" r:id="rId32"/>
    <p:sldId id="316" r:id="rId33"/>
    <p:sldId id="282" r:id="rId34"/>
    <p:sldId id="284" r:id="rId35"/>
    <p:sldId id="285" r:id="rId36"/>
    <p:sldId id="286" r:id="rId37"/>
    <p:sldId id="283" r:id="rId38"/>
    <p:sldId id="259" r:id="rId39"/>
    <p:sldId id="287" r:id="rId40"/>
    <p:sldId id="288" r:id="rId41"/>
    <p:sldId id="289" r:id="rId42"/>
    <p:sldId id="260" r:id="rId43"/>
    <p:sldId id="290" r:id="rId44"/>
    <p:sldId id="291" r:id="rId45"/>
    <p:sldId id="292" r:id="rId46"/>
    <p:sldId id="293" r:id="rId47"/>
    <p:sldId id="319" r:id="rId48"/>
    <p:sldId id="321" r:id="rId49"/>
    <p:sldId id="322" r:id="rId50"/>
    <p:sldId id="323" r:id="rId51"/>
    <p:sldId id="324" r:id="rId52"/>
    <p:sldId id="318" r:id="rId53"/>
    <p:sldId id="325" r:id="rId54"/>
    <p:sldId id="326" r:id="rId55"/>
    <p:sldId id="327" r:id="rId56"/>
    <p:sldId id="294" r:id="rId57"/>
    <p:sldId id="295" r:id="rId58"/>
    <p:sldId id="296" r:id="rId59"/>
    <p:sldId id="261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262" r:id="rId68"/>
    <p:sldId id="304" r:id="rId69"/>
    <p:sldId id="305" r:id="rId70"/>
    <p:sldId id="306" r:id="rId71"/>
    <p:sldId id="263" r:id="rId72"/>
    <p:sldId id="307" r:id="rId73"/>
    <p:sldId id="308" r:id="rId74"/>
    <p:sldId id="309" r:id="rId75"/>
    <p:sldId id="31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94B53-6800-B842-A9BF-32430865BA8C}">
          <p14:sldIdLst>
            <p14:sldId id="256"/>
            <p14:sldId id="317"/>
            <p14:sldId id="329"/>
          </p14:sldIdLst>
        </p14:section>
        <p14:section name="Modelling and Motivation" id="{C0A07AC9-03D3-6F4B-BA23-EAD42E4DCFD5}">
          <p14:sldIdLst>
            <p14:sldId id="257"/>
            <p14:sldId id="267"/>
            <p14:sldId id="268"/>
            <p14:sldId id="265"/>
            <p14:sldId id="266"/>
            <p14:sldId id="264"/>
            <p14:sldId id="269"/>
            <p14:sldId id="313"/>
            <p14:sldId id="270"/>
            <p14:sldId id="271"/>
            <p14:sldId id="330"/>
            <p14:sldId id="331"/>
            <p14:sldId id="332"/>
            <p14:sldId id="333"/>
            <p14:sldId id="314"/>
            <p14:sldId id="272"/>
            <p14:sldId id="273"/>
            <p14:sldId id="334"/>
            <p14:sldId id="335"/>
            <p14:sldId id="277"/>
            <p14:sldId id="275"/>
            <p14:sldId id="276"/>
            <p14:sldId id="279"/>
            <p14:sldId id="315"/>
            <p14:sldId id="328"/>
          </p14:sldIdLst>
        </p14:section>
        <p14:section name="Bigraphs" id="{0EC90A8C-094F-EE48-96A1-3BBFF24322A7}">
          <p14:sldIdLst>
            <p14:sldId id="258"/>
            <p14:sldId id="280"/>
            <p14:sldId id="281"/>
            <p14:sldId id="316"/>
            <p14:sldId id="282"/>
            <p14:sldId id="284"/>
            <p14:sldId id="285"/>
            <p14:sldId id="286"/>
            <p14:sldId id="283"/>
          </p14:sldIdLst>
        </p14:section>
        <p14:section name="Bigraphical Languages" id="{8323CC0B-5505-5A4B-9A4E-B6163AA63183}">
          <p14:sldIdLst>
            <p14:sldId id="259"/>
            <p14:sldId id="287"/>
            <p14:sldId id="288"/>
            <p14:sldId id="289"/>
          </p14:sldIdLst>
        </p14:section>
        <p14:section name="Refinement" id="{307D3783-DB38-1147-8B00-2F848D055D1B}">
          <p14:sldIdLst>
            <p14:sldId id="260"/>
            <p14:sldId id="290"/>
            <p14:sldId id="291"/>
            <p14:sldId id="292"/>
            <p14:sldId id="293"/>
            <p14:sldId id="319"/>
            <p14:sldId id="321"/>
            <p14:sldId id="322"/>
            <p14:sldId id="323"/>
            <p14:sldId id="324"/>
            <p14:sldId id="318"/>
            <p14:sldId id="325"/>
            <p14:sldId id="326"/>
            <p14:sldId id="327"/>
            <p14:sldId id="294"/>
            <p14:sldId id="295"/>
            <p14:sldId id="296"/>
          </p14:sldIdLst>
        </p14:section>
        <p14:section name="Verification and Tools" id="{596DA2AD-CD3E-334F-A1E3-7564031A0F60}">
          <p14:sldIdLst>
            <p14:sldId id="261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Modularity" id="{7A15BF78-828A-7E4A-84E2-AFEAC7FB239B}">
          <p14:sldIdLst>
            <p14:sldId id="262"/>
            <p14:sldId id="304"/>
            <p14:sldId id="305"/>
            <p14:sldId id="306"/>
          </p14:sldIdLst>
        </p14:section>
        <p14:section name="Conclusion" id="{C14D1919-AE23-3C4C-B77E-7678276E5987}">
          <p14:sldIdLst>
            <p14:sldId id="263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8" autoAdjust="0"/>
  </p:normalViewPr>
  <p:slideViewPr>
    <p:cSldViewPr snapToGrid="0" snapToObjects="1">
      <p:cViewPr varScale="1">
        <p:scale>
          <a:sx n="155" d="100"/>
          <a:sy n="155" d="100"/>
        </p:scale>
        <p:origin x="-1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</a:t>
            </a:r>
            <a:r>
              <a:rPr lang="en-US" dirty="0" err="1" smtClean="0"/>
              <a:t>Modelling</a:t>
            </a:r>
            <a:r>
              <a:rPr lang="en-US" dirty="0" smtClean="0"/>
              <a:t> Languages in </a:t>
            </a:r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Gian Perrone</a:t>
            </a:r>
          </a:p>
          <a:p>
            <a:endParaRPr lang="en-US" dirty="0"/>
          </a:p>
          <a:p>
            <a:r>
              <a:rPr lang="en-US" dirty="0" smtClean="0"/>
              <a:t>18 February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Boeing.com</a:t>
            </a:r>
            <a:endParaRPr lang="en-US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000"/>
          <a:stretch/>
        </p:blipFill>
        <p:spPr/>
      </p:pic>
    </p:spTree>
    <p:extLst>
      <p:ext uri="{BB962C8B-B14F-4D97-AF65-F5344CB8AC3E}">
        <p14:creationId xmlns:p14="http://schemas.microsoft.com/office/powerpoint/2010/main" val="179854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are concrete models of concrete things (e.g., planes, steam engines</a:t>
            </a:r>
            <a:r>
              <a:rPr lang="en-US" dirty="0" smtClean="0"/>
              <a:t>) with obvious </a:t>
            </a:r>
            <a:r>
              <a:rPr lang="en-US" dirty="0" err="1" smtClean="0"/>
              <a:t>modelling</a:t>
            </a:r>
            <a:r>
              <a:rPr lang="en-US" dirty="0" smtClean="0"/>
              <a:t> techniques</a:t>
            </a:r>
            <a:endParaRPr lang="en-US" dirty="0" smtClean="0"/>
          </a:p>
          <a:p>
            <a:r>
              <a:rPr lang="en-US" dirty="0" smtClean="0"/>
              <a:t>What about abstracted models of entire systems that don’t necessarily have a concrete presence in the world?</a:t>
            </a:r>
          </a:p>
          <a:p>
            <a:pPr lvl="1"/>
            <a:r>
              <a:rPr lang="en-US" dirty="0" smtClean="0"/>
              <a:t>Or which only have a partial presence in the </a:t>
            </a:r>
            <a:r>
              <a:rPr lang="en-US" dirty="0" smtClean="0"/>
              <a:t>world?</a:t>
            </a:r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en-US" dirty="0" smtClean="0"/>
              <a:t>Software, financial systems, </a:t>
            </a:r>
            <a:r>
              <a:rPr lang="en-US" dirty="0" smtClean="0"/>
              <a:t>social interactions, </a:t>
            </a:r>
            <a:r>
              <a:rPr lang="en-US" dirty="0" smtClean="0"/>
              <a:t>computer networks, transport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interesting systems involve communication and interaction</a:t>
            </a:r>
          </a:p>
          <a:p>
            <a:r>
              <a:rPr lang="en-US" dirty="0" smtClean="0"/>
              <a:t>Claim: We </a:t>
            </a:r>
            <a:r>
              <a:rPr lang="en-US" dirty="0" smtClean="0"/>
              <a:t>struggle to understand </a:t>
            </a:r>
            <a:r>
              <a:rPr lang="en-US" dirty="0" smtClean="0"/>
              <a:t>communicating systems at scale</a:t>
            </a:r>
            <a:endParaRPr lang="en-US" dirty="0" smtClean="0"/>
          </a:p>
          <a:p>
            <a:r>
              <a:rPr lang="en-US" dirty="0"/>
              <a:t>Software systems are some of the most complex systems we build today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., a simple banking transaction must communicate with multiple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assumption</a:t>
            </a:r>
            <a:r>
              <a:rPr lang="en-US" dirty="0" smtClean="0"/>
              <a:t>: build models that capture </a:t>
            </a:r>
            <a:r>
              <a:rPr lang="en-US" i="1" dirty="0" smtClean="0"/>
              <a:t>only</a:t>
            </a:r>
            <a:r>
              <a:rPr lang="en-US" dirty="0" smtClean="0"/>
              <a:t> interaction and communication</a:t>
            </a:r>
          </a:p>
          <a:p>
            <a:r>
              <a:rPr lang="en-US" dirty="0" smtClean="0"/>
              <a:t>We don’t care why a system communicates, merely that it can communicate in certain ways</a:t>
            </a:r>
          </a:p>
          <a:p>
            <a:r>
              <a:rPr lang="en-US" dirty="0" smtClean="0"/>
              <a:t>Effective way to model software, business processes, systems biology, financial transactions, network protocols,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Vending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3465" r="-153465"/>
          <a:stretch>
            <a:fillRect/>
          </a:stretch>
        </p:blipFill>
        <p:spPr>
          <a:xfrm>
            <a:off x="-614893" y="2310475"/>
            <a:ext cx="9871515" cy="4208858"/>
          </a:xfrm>
        </p:spPr>
      </p:pic>
      <p:sp>
        <p:nvSpPr>
          <p:cNvPr id="5" name="TextBox 4"/>
          <p:cNvSpPr txBox="1"/>
          <p:nvPr/>
        </p:nvSpPr>
        <p:spPr>
          <a:xfrm>
            <a:off x="236577" y="6462645"/>
            <a:ext cx="326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Coca-Cola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8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Vending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i="1" dirty="0" smtClean="0"/>
              <a:t>A </a:t>
            </a:r>
            <a:r>
              <a:rPr lang="en-US" sz="2800" i="1" dirty="0"/>
              <a:t>vending machine is a machine which dispenses items such as snacks, beverages, alcohol, cigarettes, lottery tickets, cologne, consumer products and even gold and gems to customers automatically, after the customer inserts </a:t>
            </a:r>
            <a:r>
              <a:rPr lang="en-US" sz="2800" i="1" dirty="0" smtClean="0"/>
              <a:t>currency </a:t>
            </a:r>
            <a:r>
              <a:rPr lang="en-US" sz="2800" i="1" dirty="0"/>
              <a:t>or credit into the machine</a:t>
            </a:r>
            <a:r>
              <a:rPr lang="en-US" sz="2800" i="1" dirty="0" smtClean="0"/>
              <a:t>.</a:t>
            </a:r>
            <a:r>
              <a:rPr lang="en-US" sz="2800" dirty="0" smtClean="0"/>
              <a:t>” (Wikipedia)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27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Vending Machine</a:t>
            </a:r>
            <a:endParaRPr lang="en-US" dirty="0"/>
          </a:p>
        </p:txBody>
      </p:sp>
      <p:pic>
        <p:nvPicPr>
          <p:cNvPr id="7" name="Content Placeholder 6" descr="Screen shot 2013-02-17 at 12.55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60" r="-40460"/>
          <a:stretch>
            <a:fillRect/>
          </a:stretch>
        </p:blipFill>
        <p:spPr>
          <a:xfrm>
            <a:off x="-567624" y="2072771"/>
            <a:ext cx="10921144" cy="4656382"/>
          </a:xfrm>
        </p:spPr>
      </p:pic>
      <p:sp>
        <p:nvSpPr>
          <p:cNvPr id="8" name="TextBox 7"/>
          <p:cNvSpPr txBox="1"/>
          <p:nvPr/>
        </p:nvSpPr>
        <p:spPr>
          <a:xfrm>
            <a:off x="236577" y="6462645"/>
            <a:ext cx="326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Avago</a:t>
            </a:r>
            <a:r>
              <a:rPr lang="en-US" dirty="0" smtClean="0"/>
              <a:t>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Vending Machine</a:t>
            </a:r>
            <a:endParaRPr lang="en-US" dirty="0"/>
          </a:p>
        </p:txBody>
      </p:sp>
      <p:pic>
        <p:nvPicPr>
          <p:cNvPr id="4" name="Content Placeholder 3" descr="Screen shot 2013-02-17 at 12.58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1" r="-12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136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Vending Machine</a:t>
            </a:r>
            <a:endParaRPr lang="en-US" dirty="0"/>
          </a:p>
        </p:txBody>
      </p:sp>
      <p:pic>
        <p:nvPicPr>
          <p:cNvPr id="5" name="Content Placeholder 4" descr="Screen shot 2013-02-17 at 12.29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6" r="-50226"/>
          <a:stretch>
            <a:fillRect/>
          </a:stretch>
        </p:blipFill>
        <p:spPr>
          <a:xfrm>
            <a:off x="206837" y="2244359"/>
            <a:ext cx="8937163" cy="3810375"/>
          </a:xfrm>
        </p:spPr>
      </p:pic>
      <p:pic>
        <p:nvPicPr>
          <p:cNvPr id="6" name="Picture 5" descr="Screen shot 2013-02-17 at 12.31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6" y="5970067"/>
            <a:ext cx="7511143" cy="7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4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interaction and communication gives rise to very small </a:t>
            </a:r>
            <a:r>
              <a:rPr lang="en-US" b="1" dirty="0" smtClean="0"/>
              <a:t>process languages</a:t>
            </a:r>
          </a:p>
          <a:p>
            <a:r>
              <a:rPr lang="en-US" dirty="0" smtClean="0"/>
              <a:t>A few common constructs:</a:t>
            </a:r>
          </a:p>
          <a:p>
            <a:pPr lvl="1"/>
            <a:r>
              <a:rPr lang="en-US" dirty="0" smtClean="0"/>
              <a:t>Send a </a:t>
            </a:r>
            <a:r>
              <a:rPr lang="en-US" dirty="0" smtClean="0"/>
              <a:t>message (e.g., push a button, dispense a drink)</a:t>
            </a:r>
            <a:endParaRPr lang="en-US" dirty="0" smtClean="0"/>
          </a:p>
          <a:p>
            <a:pPr lvl="1"/>
            <a:r>
              <a:rPr lang="en-US" dirty="0" smtClean="0"/>
              <a:t>Receive a </a:t>
            </a:r>
            <a:r>
              <a:rPr lang="en-US" dirty="0" smtClean="0"/>
              <a:t>message (e.g., receive a button press, receive a coin)</a:t>
            </a:r>
            <a:endParaRPr lang="en-US" dirty="0" smtClean="0"/>
          </a:p>
          <a:p>
            <a:pPr lvl="1"/>
            <a:r>
              <a:rPr lang="en-US" dirty="0" smtClean="0"/>
              <a:t>Choose between different possible </a:t>
            </a:r>
            <a:r>
              <a:rPr lang="en-US" dirty="0" smtClean="0"/>
              <a:t>actions (choose a drink)</a:t>
            </a:r>
            <a:endParaRPr lang="en-US" dirty="0" smtClean="0"/>
          </a:p>
          <a:p>
            <a:pPr lvl="1"/>
            <a:r>
              <a:rPr lang="en-US" dirty="0" smtClean="0"/>
              <a:t>Combine two processes in parallel</a:t>
            </a:r>
          </a:p>
          <a:p>
            <a:r>
              <a:rPr lang="en-US" dirty="0" smtClean="0"/>
              <a:t>Mathematically precise description of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460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</a:p>
          <a:p>
            <a:r>
              <a:rPr lang="en-US" dirty="0" err="1" smtClean="0"/>
              <a:t>Bigraphs</a:t>
            </a:r>
            <a:endParaRPr lang="en-US" dirty="0" smtClean="0"/>
          </a:p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</a:p>
          <a:p>
            <a:r>
              <a:rPr lang="en-US" dirty="0" smtClean="0"/>
              <a:t>Refinement</a:t>
            </a:r>
          </a:p>
          <a:p>
            <a:r>
              <a:rPr lang="en-US" dirty="0" smtClean="0"/>
              <a:t>Tools and Verification</a:t>
            </a:r>
          </a:p>
          <a:p>
            <a:r>
              <a:rPr lang="en-US" dirty="0" smtClean="0"/>
              <a:t>Modular Construction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(sometimes…)</a:t>
            </a:r>
          </a:p>
          <a:p>
            <a:r>
              <a:rPr lang="en-US" dirty="0" smtClean="0"/>
              <a:t>Structured and precise</a:t>
            </a:r>
          </a:p>
          <a:p>
            <a:r>
              <a:rPr lang="en-US" dirty="0" smtClean="0"/>
              <a:t>Assumes different participants (processes) can reliably and instantaneously send messages to one another using </a:t>
            </a:r>
            <a:r>
              <a:rPr lang="en-US" i="1" dirty="0" smtClean="0"/>
              <a:t>channels</a:t>
            </a:r>
          </a:p>
          <a:p>
            <a:r>
              <a:rPr lang="en-US" dirty="0" smtClean="0"/>
              <a:t>Understand the overall </a:t>
            </a:r>
            <a:r>
              <a:rPr lang="en-US" dirty="0" err="1" smtClean="0"/>
              <a:t>behaviour</a:t>
            </a:r>
            <a:r>
              <a:rPr lang="en-US" dirty="0" smtClean="0"/>
              <a:t> of many processes behaving together in terms of their individual and composite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Buyer</a:t>
            </a:r>
            <a:endParaRPr lang="en-US" dirty="0"/>
          </a:p>
        </p:txBody>
      </p:sp>
      <p:pic>
        <p:nvPicPr>
          <p:cNvPr id="4" name="Content Placeholder 3" descr="buy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340" b="-170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12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Vending Machines</a:t>
            </a:r>
            <a:endParaRPr lang="en-US" dirty="0"/>
          </a:p>
        </p:txBody>
      </p:sp>
      <p:pic>
        <p:nvPicPr>
          <p:cNvPr id="4" name="Content Placeholder 3" descr="vm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7" r="-54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4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in common use</a:t>
            </a:r>
          </a:p>
          <a:p>
            <a:r>
              <a:rPr lang="en-US" dirty="0" smtClean="0"/>
              <a:t>Hundreds of variations</a:t>
            </a:r>
          </a:p>
          <a:p>
            <a:r>
              <a:rPr lang="en-US" dirty="0" smtClean="0"/>
              <a:t>e.g., CCS, CSP, ACP, Actor Model, Pi-calculus,  Petri nets, </a:t>
            </a:r>
            <a:r>
              <a:rPr lang="en-US" dirty="0" err="1" smtClean="0"/>
              <a:t>cham</a:t>
            </a:r>
            <a:r>
              <a:rPr lang="en-US" dirty="0" smtClean="0"/>
              <a:t>, Action calculi, …</a:t>
            </a:r>
          </a:p>
          <a:p>
            <a:r>
              <a:rPr lang="en-US" dirty="0" smtClean="0"/>
              <a:t>Endless proliferation of new variations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27549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a handful of interesting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it once to solve a particular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Claim generality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 about it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process languages are used to </a:t>
            </a:r>
            <a:r>
              <a:rPr lang="en-US" dirty="0" err="1" smtClean="0"/>
              <a:t>specialise</a:t>
            </a:r>
            <a:r>
              <a:rPr lang="en-US" dirty="0" smtClean="0"/>
              <a:t> to a given domain</a:t>
            </a:r>
          </a:p>
          <a:p>
            <a:r>
              <a:rPr lang="en-US" dirty="0" smtClean="0"/>
              <a:t>Not cynical – there are good reasons to </a:t>
            </a:r>
            <a:r>
              <a:rPr lang="en-US" dirty="0" err="1" smtClean="0"/>
              <a:t>specialise</a:t>
            </a:r>
            <a:r>
              <a:rPr lang="en-US" dirty="0"/>
              <a:t> </a:t>
            </a:r>
            <a:r>
              <a:rPr lang="en-US" dirty="0" smtClean="0"/>
              <a:t>to a domain!</a:t>
            </a:r>
          </a:p>
          <a:p>
            <a:r>
              <a:rPr lang="en-US" dirty="0" smtClean="0"/>
              <a:t>Instead of trying to stop proliferation of new languages, we should support reuse</a:t>
            </a:r>
          </a:p>
          <a:p>
            <a:r>
              <a:rPr lang="en-US" dirty="0" smtClean="0"/>
              <a:t>… and provide better ways of </a:t>
            </a:r>
            <a:r>
              <a:rPr lang="en-US" dirty="0" err="1" smtClean="0"/>
              <a:t>specialising</a:t>
            </a:r>
            <a:r>
              <a:rPr lang="en-US" dirty="0" smtClean="0"/>
              <a:t> languages to a given domain</a:t>
            </a:r>
          </a:p>
          <a:p>
            <a:r>
              <a:rPr lang="en-US" dirty="0" smtClean="0"/>
              <a:t>Ephemeral, disposable process languages for every occasion – </a:t>
            </a:r>
            <a:r>
              <a:rPr lang="en-US" dirty="0" err="1" smtClean="0"/>
              <a:t>specialised</a:t>
            </a:r>
            <a:r>
              <a:rPr lang="en-US" dirty="0" smtClean="0"/>
              <a:t> to a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Moving the language constructs with which we can express models closer to the domain of interest makes models better!</a:t>
            </a:r>
          </a:p>
          <a:p>
            <a:pPr lvl="1"/>
            <a:r>
              <a:rPr lang="en-US" dirty="0" smtClean="0"/>
              <a:t>Familiar (natural) language is good! </a:t>
            </a:r>
            <a:endParaRPr lang="en-US" dirty="0" smtClean="0"/>
          </a:p>
          <a:p>
            <a:pPr lvl="1"/>
            <a:r>
              <a:rPr lang="en-US" dirty="0" smtClean="0"/>
              <a:t>Domain</a:t>
            </a:r>
            <a:r>
              <a:rPr lang="en-US" dirty="0" smtClean="0"/>
              <a:t>-experts are not necessarily </a:t>
            </a:r>
            <a:r>
              <a:rPr lang="en-US" dirty="0" err="1" smtClean="0"/>
              <a:t>modelling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Instead, describe models in the language of the domain</a:t>
            </a:r>
          </a:p>
          <a:p>
            <a:pPr lvl="1"/>
            <a:r>
              <a:rPr lang="en-US" dirty="0" smtClean="0"/>
              <a:t>Business processes in the language of the business</a:t>
            </a:r>
          </a:p>
          <a:p>
            <a:pPr lvl="1"/>
            <a:r>
              <a:rPr lang="en-US" dirty="0" smtClean="0"/>
              <a:t>And systems biology in the language of biologists</a:t>
            </a:r>
          </a:p>
          <a:p>
            <a:pPr lvl="1"/>
            <a:r>
              <a:rPr lang="en-US" dirty="0" smtClean="0"/>
              <a:t>And security protocols in the language of security experts</a:t>
            </a:r>
          </a:p>
          <a:p>
            <a:r>
              <a:rPr lang="en-US" dirty="0" smtClean="0"/>
              <a:t>The outcome is often of more interest to the domain-expert than the mechanism of the process itself</a:t>
            </a:r>
          </a:p>
        </p:txBody>
      </p:sp>
    </p:spTree>
    <p:extLst>
      <p:ext uri="{BB962C8B-B14F-4D97-AF65-F5344CB8AC3E}">
        <p14:creationId xmlns:p14="http://schemas.microsoft.com/office/powerpoint/2010/main" val="15756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300"/>
            <a:ext cx="8229600" cy="3891181"/>
          </a:xfrm>
        </p:spPr>
        <p:txBody>
          <a:bodyPr>
            <a:normAutofit/>
          </a:bodyPr>
          <a:lstStyle/>
          <a:p>
            <a:r>
              <a:rPr lang="en-US" dirty="0" smtClean="0"/>
              <a:t>When describing vending machines, we want to talk about drinks and coins and buttons</a:t>
            </a:r>
          </a:p>
          <a:p>
            <a:r>
              <a:rPr lang="en-US" dirty="0" smtClean="0"/>
              <a:t>When a car, we want to talk about wheels and drivers and roads</a:t>
            </a:r>
          </a:p>
          <a:p>
            <a:r>
              <a:rPr lang="en-US" dirty="0" smtClean="0"/>
              <a:t>Domains have different sets of entities they wish to describe</a:t>
            </a:r>
          </a:p>
          <a:p>
            <a:r>
              <a:rPr lang="en-US" dirty="0" smtClean="0"/>
              <a:t>And the meaning of the same entities can change between domains!</a:t>
            </a:r>
          </a:p>
        </p:txBody>
      </p:sp>
    </p:spTree>
    <p:extLst>
      <p:ext uri="{BB962C8B-B14F-4D97-AF65-F5344CB8AC3E}">
        <p14:creationId xmlns:p14="http://schemas.microsoft.com/office/powerpoint/2010/main" val="15711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Make it easier to </a:t>
            </a:r>
            <a:r>
              <a:rPr lang="en-US" sz="2800" dirty="0" err="1" smtClean="0"/>
              <a:t>specialise</a:t>
            </a:r>
            <a:r>
              <a:rPr lang="en-US" sz="2800" dirty="0" smtClean="0"/>
              <a:t> a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language to a domain</a:t>
            </a:r>
          </a:p>
          <a:p>
            <a:r>
              <a:rPr lang="en-US" sz="2800" dirty="0" smtClean="0"/>
              <a:t>Promote re-use of components between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languages</a:t>
            </a:r>
          </a:p>
          <a:p>
            <a:r>
              <a:rPr lang="en-US" sz="2800" dirty="0" smtClean="0"/>
              <a:t>Make it easier to use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languages</a:t>
            </a:r>
          </a:p>
          <a:p>
            <a:r>
              <a:rPr lang="en-US" sz="2800" dirty="0" smtClean="0"/>
              <a:t>… which leads us to…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65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Convince you that </a:t>
            </a:r>
            <a:r>
              <a:rPr lang="en-US" dirty="0" err="1" smtClean="0"/>
              <a:t>modelling</a:t>
            </a:r>
            <a:r>
              <a:rPr lang="en-US" dirty="0" smtClean="0"/>
              <a:t> is an important activity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Convince you that </a:t>
            </a:r>
            <a:r>
              <a:rPr lang="en-US" dirty="0" err="1" smtClean="0"/>
              <a:t>bigraphs</a:t>
            </a:r>
            <a:r>
              <a:rPr lang="en-US" dirty="0" smtClean="0"/>
              <a:t> are a good tool for constructing models and </a:t>
            </a:r>
            <a:r>
              <a:rPr lang="en-US" dirty="0" err="1" smtClean="0"/>
              <a:t>modelling</a:t>
            </a:r>
            <a:r>
              <a:rPr lang="en-US" dirty="0" smtClean="0"/>
              <a:t> languages</a:t>
            </a:r>
          </a:p>
          <a:p>
            <a:endParaRPr lang="en-US" dirty="0"/>
          </a:p>
          <a:p>
            <a:r>
              <a:rPr lang="en-US" dirty="0" err="1" smtClean="0"/>
              <a:t>Summarise</a:t>
            </a:r>
            <a:r>
              <a:rPr lang="en-US" dirty="0" smtClean="0"/>
              <a:t> the contributions of my thesis</a:t>
            </a:r>
          </a:p>
        </p:txBody>
      </p:sp>
    </p:spTree>
    <p:extLst>
      <p:ext uri="{BB962C8B-B14F-4D97-AF65-F5344CB8AC3E}">
        <p14:creationId xmlns:p14="http://schemas.microsoft.com/office/powerpoint/2010/main" val="180398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Bigraph</a:t>
            </a:r>
            <a:endParaRPr lang="en-US" dirty="0"/>
          </a:p>
        </p:txBody>
      </p:sp>
      <p:pic>
        <p:nvPicPr>
          <p:cNvPr id="6" name="Content Placeholder 5" descr="anatom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20515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57200" y="6375400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Milner, R. </a:t>
            </a:r>
            <a:r>
              <a:rPr lang="en-US" dirty="0"/>
              <a:t> </a:t>
            </a:r>
            <a:r>
              <a:rPr lang="en-US" dirty="0" smtClean="0"/>
              <a:t>The Space and Motion of Communicating Agents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Formal, mathematical objects</a:t>
            </a:r>
          </a:p>
          <a:p>
            <a:r>
              <a:rPr lang="en-US" dirty="0" smtClean="0"/>
              <a:t>Represent orthogonal notions of </a:t>
            </a:r>
            <a:r>
              <a:rPr lang="en-US" b="1" dirty="0" smtClean="0"/>
              <a:t>locality</a:t>
            </a:r>
            <a:r>
              <a:rPr lang="en-US" dirty="0" smtClean="0"/>
              <a:t> and </a:t>
            </a:r>
            <a:r>
              <a:rPr lang="en-US" b="1" dirty="0" smtClean="0"/>
              <a:t>connectivity</a:t>
            </a:r>
          </a:p>
          <a:p>
            <a:r>
              <a:rPr lang="en-US" dirty="0" smtClean="0"/>
              <a:t>Which are ubiquitous in </a:t>
            </a:r>
            <a:r>
              <a:rPr lang="en-US" dirty="0" err="1" smtClean="0"/>
              <a:t>modelling</a:t>
            </a:r>
            <a:r>
              <a:rPr lang="en-US" dirty="0" smtClean="0"/>
              <a:t> activities</a:t>
            </a:r>
          </a:p>
          <a:p>
            <a:r>
              <a:rPr lang="en-US" dirty="0" smtClean="0"/>
              <a:t>Locality: physical environments, logical containment, tree structures, </a:t>
            </a:r>
            <a:r>
              <a:rPr lang="en-US" dirty="0" err="1" smtClean="0"/>
              <a:t>filesystems</a:t>
            </a:r>
            <a:r>
              <a:rPr lang="en-US" dirty="0" smtClean="0"/>
              <a:t>, ownership</a:t>
            </a:r>
          </a:p>
          <a:p>
            <a:r>
              <a:rPr lang="en-US" dirty="0" smtClean="0"/>
              <a:t>Connectivity: association, relationships, networks, name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internet cafe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picture (location: in the same room, connectivity to many different social networks, computer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reveal: it’s a </a:t>
            </a:r>
            <a:r>
              <a:rPr lang="en-US" dirty="0" err="1" smtClean="0"/>
              <a:t>bigraph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Unambiguous, formal visual presentation</a:t>
            </a:r>
          </a:p>
          <a:p>
            <a:r>
              <a:rPr lang="en-US" dirty="0" smtClean="0"/>
              <a:t>A categorical presentation in terms of interfaces</a:t>
            </a:r>
          </a:p>
          <a:p>
            <a:r>
              <a:rPr lang="en-US" dirty="0" smtClean="0"/>
              <a:t>Reaction semantics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 err="1" smtClean="0"/>
              <a:t>bigraph</a:t>
            </a:r>
            <a:r>
              <a:rPr lang="en-US" dirty="0" smtClean="0"/>
              <a:t> defines the state of some system</a:t>
            </a:r>
          </a:p>
          <a:p>
            <a:pPr lvl="1"/>
            <a:r>
              <a:rPr lang="en-US" dirty="0" smtClean="0"/>
              <a:t>A set of reaction rules describe how the system may behave and evolve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Bigraph</a:t>
            </a:r>
            <a:r>
              <a:rPr lang="en-US" dirty="0" smtClean="0"/>
              <a:t>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 bean factory tins moving 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</a:t>
            </a:r>
            <a:r>
              <a:rPr lang="en-US" dirty="0" err="1" smtClean="0"/>
              <a:t>bigraphs</a:t>
            </a:r>
            <a:r>
              <a:rPr lang="en-US" dirty="0" smtClean="0"/>
              <a:t> in a way that is familiar to process calculus experts.</a:t>
            </a:r>
          </a:p>
          <a:p>
            <a:endParaRPr lang="en-US" dirty="0"/>
          </a:p>
          <a:p>
            <a:r>
              <a:rPr lang="en-US" dirty="0" smtClean="0"/>
              <a:t>Introduce signatures, </a:t>
            </a:r>
            <a:r>
              <a:rPr lang="en-US" dirty="0" err="1" smtClean="0"/>
              <a:t>sortings</a:t>
            </a:r>
            <a:r>
              <a:rPr lang="en-US" dirty="0" smtClean="0"/>
              <a:t>, reaction rules</a:t>
            </a:r>
          </a:p>
        </p:txBody>
      </p:sp>
    </p:spTree>
    <p:extLst>
      <p:ext uri="{BB962C8B-B14F-4D97-AF65-F5344CB8AC3E}">
        <p14:creationId xmlns:p14="http://schemas.microsoft.com/office/powerpoint/2010/main" val="296691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 What is the structure of sentences in the language?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Our syntax consists of: Tins, Soap, Component, Lid, Beans, Logo</a:t>
            </a:r>
          </a:p>
          <a:p>
            <a:endParaRPr lang="en-US" dirty="0"/>
          </a:p>
          <a:p>
            <a:r>
              <a:rPr lang="en-US" b="1" dirty="0" smtClean="0"/>
              <a:t>Semantics</a:t>
            </a:r>
            <a:r>
              <a:rPr lang="en-US" dirty="0" smtClean="0"/>
              <a:t>: What do these sentences mean?</a:t>
            </a:r>
          </a:p>
          <a:p>
            <a:pPr lvl="1"/>
            <a:r>
              <a:rPr lang="en-US" dirty="0" smtClean="0"/>
              <a:t>How do the components operate on the Tins, Beans, Lids, Soap etc. to transform raw materials to finished products?</a:t>
            </a:r>
          </a:p>
        </p:txBody>
      </p:sp>
    </p:spTree>
    <p:extLst>
      <p:ext uri="{BB962C8B-B14F-4D97-AF65-F5344CB8AC3E}">
        <p14:creationId xmlns:p14="http://schemas.microsoft.com/office/powerpoint/2010/main" val="273672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Signatures + </a:t>
            </a:r>
            <a:r>
              <a:rPr lang="en-US" dirty="0" err="1" smtClean="0"/>
              <a:t>Sortings</a:t>
            </a:r>
            <a:endParaRPr lang="en-US" dirty="0" smtClean="0"/>
          </a:p>
          <a:p>
            <a:pPr lvl="1"/>
            <a:r>
              <a:rPr lang="en-US" dirty="0" smtClean="0"/>
              <a:t>What constructors and values are available?</a:t>
            </a:r>
          </a:p>
          <a:p>
            <a:pPr lvl="1"/>
            <a:r>
              <a:rPr lang="en-US" dirty="0" smtClean="0"/>
              <a:t>How may these be combined to form valid expressions?</a:t>
            </a:r>
            <a:endParaRPr lang="en-US" dirty="0"/>
          </a:p>
          <a:p>
            <a:pPr lvl="1"/>
            <a:r>
              <a:rPr lang="en-US" dirty="0" smtClean="0"/>
              <a:t>How may names interact and be shared?</a:t>
            </a:r>
            <a:endParaRPr lang="en-US" dirty="0"/>
          </a:p>
          <a:p>
            <a:pPr marL="514350" indent="-457200"/>
            <a:r>
              <a:rPr lang="en-US" dirty="0" smtClean="0"/>
              <a:t>Semantics: Reaction rules</a:t>
            </a:r>
          </a:p>
          <a:p>
            <a:pPr marL="914400" lvl="1" indent="-457200"/>
            <a:r>
              <a:rPr lang="en-US" dirty="0" smtClean="0"/>
              <a:t>Given a state of a system, what does the system look like after we evaluate one step of an expression?</a:t>
            </a:r>
            <a:endParaRPr lang="en-US" dirty="0"/>
          </a:p>
          <a:p>
            <a:r>
              <a:rPr lang="en-US" dirty="0" smtClean="0"/>
              <a:t>Captures exactly the properties we need to define a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(addition + multiplication)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9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is a ubiquitous activity in software engineering</a:t>
            </a:r>
          </a:p>
          <a:p>
            <a:r>
              <a:rPr lang="en-US" dirty="0" smtClean="0"/>
              <a:t>Given a high-level specification, move towards an eventual implementation</a:t>
            </a:r>
          </a:p>
          <a:p>
            <a:r>
              <a:rPr lang="en-US" dirty="0" smtClean="0"/>
              <a:t>Preserving </a:t>
            </a:r>
            <a:r>
              <a:rPr lang="en-US" dirty="0" err="1" smtClean="0"/>
              <a:t>behaviour</a:t>
            </a:r>
            <a:r>
              <a:rPr lang="en-US" dirty="0" smtClean="0"/>
              <a:t> and properties of interest at every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language </a:t>
            </a:r>
            <a:r>
              <a:rPr lang="en-US" b="1" dirty="0" smtClean="0"/>
              <a:t>L1</a:t>
            </a:r>
            <a:r>
              <a:rPr lang="en-US" dirty="0" smtClean="0"/>
              <a:t>, and a model </a:t>
            </a:r>
            <a:r>
              <a:rPr lang="en-US" b="1" dirty="0" smtClean="0"/>
              <a:t>M </a:t>
            </a:r>
            <a:r>
              <a:rPr lang="en-US" dirty="0" smtClean="0"/>
              <a:t>constructed in that language…</a:t>
            </a:r>
          </a:p>
          <a:p>
            <a:r>
              <a:rPr lang="en-US" dirty="0" smtClean="0"/>
              <a:t>For another language </a:t>
            </a:r>
            <a:r>
              <a:rPr lang="en-US" b="1" dirty="0" smtClean="0"/>
              <a:t>L2</a:t>
            </a:r>
            <a:r>
              <a:rPr lang="en-US" dirty="0" smtClean="0"/>
              <a:t>, is </a:t>
            </a:r>
            <a:r>
              <a:rPr lang="en-US" b="1" dirty="0" smtClean="0"/>
              <a:t>M</a:t>
            </a:r>
            <a:r>
              <a:rPr lang="en-US" dirty="0" smtClean="0"/>
              <a:t> still a meaningful model?</a:t>
            </a:r>
          </a:p>
          <a:p>
            <a:pPr lvl="1"/>
            <a:r>
              <a:rPr lang="en-US" dirty="0" smtClean="0"/>
              <a:t>Does it still capture the properties of interest?</a:t>
            </a:r>
          </a:p>
          <a:p>
            <a:pPr lvl="1"/>
            <a:r>
              <a:rPr lang="en-US" dirty="0" smtClean="0"/>
              <a:t>Does it exhibit any extra, undesirable </a:t>
            </a:r>
            <a:r>
              <a:rPr lang="en-US" dirty="0" err="1" smtClean="0"/>
              <a:t>behaviour</a:t>
            </a:r>
            <a:r>
              <a:rPr lang="en-US" dirty="0" smtClean="0"/>
              <a:t> in this new setting?</a:t>
            </a:r>
          </a:p>
          <a:p>
            <a:r>
              <a:rPr lang="en-US" dirty="0" smtClean="0"/>
              <a:t>This is captured by enforcing a vertical refinement relation between the languages </a:t>
            </a:r>
            <a:r>
              <a:rPr lang="en-US" b="1" dirty="0" smtClean="0"/>
              <a:t>L1</a:t>
            </a:r>
            <a:r>
              <a:rPr lang="en-US" dirty="0" smtClean="0"/>
              <a:t> and </a:t>
            </a:r>
            <a:r>
              <a:rPr lang="en-US" b="1" dirty="0" smtClean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60499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Reeves and </a:t>
            </a:r>
            <a:r>
              <a:rPr lang="en-US" dirty="0" err="1" smtClean="0"/>
              <a:t>Streader</a:t>
            </a:r>
            <a:r>
              <a:rPr lang="en-US" dirty="0" smtClean="0"/>
              <a:t> (2008) use notions of what we can observe of all entities of a language to demonstrate vertical refinement</a:t>
            </a:r>
          </a:p>
          <a:p>
            <a:r>
              <a:rPr lang="en-US" dirty="0" smtClean="0"/>
              <a:t>For many process languages, “observation” is obvious (i.e., the inputs and outputs that the process sends and receives)</a:t>
            </a:r>
          </a:p>
          <a:p>
            <a:r>
              <a:rPr lang="en-US" dirty="0" err="1" smtClean="0"/>
              <a:t>Bigraphs</a:t>
            </a:r>
            <a:r>
              <a:rPr lang="en-US" dirty="0" smtClean="0"/>
              <a:t> have no primitive notion of input or output, so we can’t rely on it to construct a useful notion of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use an entire </a:t>
            </a:r>
            <a:r>
              <a:rPr lang="en-US" dirty="0" smtClean="0"/>
              <a:t>model (</a:t>
            </a:r>
            <a:r>
              <a:rPr lang="en-US" dirty="0" err="1" smtClean="0"/>
              <a:t>bigraph</a:t>
            </a:r>
            <a:r>
              <a:rPr lang="en-US" dirty="0" smtClean="0"/>
              <a:t>) </a:t>
            </a:r>
            <a:r>
              <a:rPr lang="en-US" dirty="0" smtClean="0"/>
              <a:t>as a single observation</a:t>
            </a:r>
          </a:p>
          <a:p>
            <a:r>
              <a:rPr lang="en-US" dirty="0" smtClean="0"/>
              <a:t>Many observations, related by steps of reaction form a </a:t>
            </a:r>
            <a:r>
              <a:rPr lang="en-US" b="1" dirty="0" smtClean="0"/>
              <a:t>trace</a:t>
            </a:r>
            <a:r>
              <a:rPr lang="en-US" dirty="0" smtClean="0"/>
              <a:t> of a process</a:t>
            </a:r>
          </a:p>
          <a:p>
            <a:r>
              <a:rPr lang="en-US" dirty="0" smtClean="0"/>
              <a:t>And all such traces of all processes of a language </a:t>
            </a:r>
            <a:r>
              <a:rPr lang="en-US" dirty="0" err="1" smtClean="0"/>
              <a:t>characterise</a:t>
            </a:r>
            <a:r>
              <a:rPr lang="en-US" dirty="0" smtClean="0"/>
              <a:t> completely the </a:t>
            </a:r>
            <a:r>
              <a:rPr lang="en-US" dirty="0" err="1" smtClean="0"/>
              <a:t>behaviour</a:t>
            </a:r>
            <a:r>
              <a:rPr lang="en-US" dirty="0" smtClean="0"/>
              <a:t> present in that language</a:t>
            </a:r>
          </a:p>
          <a:p>
            <a:r>
              <a:rPr lang="en-US" dirty="0" smtClean="0"/>
              <a:t>Which allows us to relate the </a:t>
            </a:r>
            <a:r>
              <a:rPr lang="en-US" dirty="0" err="1" smtClean="0"/>
              <a:t>behaviour</a:t>
            </a:r>
            <a:r>
              <a:rPr lang="en-US" dirty="0" smtClean="0"/>
              <a:t> of one language to that of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0417" y="3181048"/>
            <a:ext cx="6215297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6952" y="3181048"/>
            <a:ext cx="4668762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25143" y="3181048"/>
            <a:ext cx="3120571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230188" y="2949575"/>
            <a:ext cx="8913812" cy="272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 construct models to </a:t>
            </a:r>
            <a:r>
              <a:rPr lang="en-US" b="1" dirty="0" smtClean="0"/>
              <a:t>explain</a:t>
            </a:r>
            <a:r>
              <a:rPr lang="en-US" dirty="0" smtClean="0"/>
              <a:t> or </a:t>
            </a:r>
            <a:r>
              <a:rPr lang="en-US" b="1" dirty="0" smtClean="0"/>
              <a:t>understand</a:t>
            </a:r>
            <a:r>
              <a:rPr lang="en-US" dirty="0"/>
              <a:t> </a:t>
            </a:r>
            <a:r>
              <a:rPr lang="en-US" dirty="0" smtClean="0"/>
              <a:t>artifacts and processes of the world around us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873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9143" y="3181048"/>
            <a:ext cx="1596571" cy="17538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Trace</a:t>
            </a:r>
            <a:endParaRPr lang="en-US" dirty="0"/>
          </a:p>
        </p:txBody>
      </p:sp>
      <p:pic>
        <p:nvPicPr>
          <p:cNvPr id="6" name="Picture 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7" y="3301393"/>
            <a:ext cx="7874524" cy="16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1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09706" y="3030454"/>
            <a:ext cx="4059254" cy="26591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1" y="3791244"/>
            <a:ext cx="1518938" cy="315083"/>
          </a:xfrm>
          <a:prstGeom prst="rect">
            <a:avLst/>
          </a:prstGeom>
        </p:spPr>
      </p:pic>
      <p:pic>
        <p:nvPicPr>
          <p:cNvPr id="15" name="Picture 1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91" y="4174058"/>
            <a:ext cx="1518938" cy="315083"/>
          </a:xfrm>
          <a:prstGeom prst="rect">
            <a:avLst/>
          </a:prstGeom>
        </p:spPr>
      </p:pic>
      <p:pic>
        <p:nvPicPr>
          <p:cNvPr id="16" name="Picture 1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1" y="4688113"/>
            <a:ext cx="1518938" cy="315083"/>
          </a:xfrm>
          <a:prstGeom prst="rect">
            <a:avLst/>
          </a:prstGeom>
        </p:spPr>
      </p:pic>
      <p:pic>
        <p:nvPicPr>
          <p:cNvPr id="17" name="Picture 1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33" y="4034956"/>
            <a:ext cx="1518938" cy="315083"/>
          </a:xfrm>
          <a:prstGeom prst="rect">
            <a:avLst/>
          </a:prstGeom>
        </p:spPr>
      </p:pic>
      <p:pic>
        <p:nvPicPr>
          <p:cNvPr id="18" name="Picture 1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33" y="4489141"/>
            <a:ext cx="1518938" cy="315083"/>
          </a:xfrm>
          <a:prstGeom prst="rect">
            <a:avLst/>
          </a:prstGeom>
        </p:spPr>
      </p:pic>
      <p:pic>
        <p:nvPicPr>
          <p:cNvPr id="19" name="Picture 1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66" y="3360350"/>
            <a:ext cx="1518938" cy="315083"/>
          </a:xfrm>
          <a:prstGeom prst="rect">
            <a:avLst/>
          </a:prstGeom>
        </p:spPr>
      </p:pic>
      <p:pic>
        <p:nvPicPr>
          <p:cNvPr id="20" name="Picture 1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50" y="5083024"/>
            <a:ext cx="1964154" cy="4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7562" y="2472268"/>
            <a:ext cx="8539238" cy="403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8820" y="3030454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01" y="3476768"/>
            <a:ext cx="833224" cy="172841"/>
          </a:xfrm>
          <a:prstGeom prst="rect">
            <a:avLst/>
          </a:prstGeom>
        </p:spPr>
      </p:pic>
      <p:pic>
        <p:nvPicPr>
          <p:cNvPr id="22" name="Picture 2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18" y="3649609"/>
            <a:ext cx="833224" cy="172841"/>
          </a:xfrm>
          <a:prstGeom prst="rect">
            <a:avLst/>
          </a:prstGeom>
        </p:spPr>
      </p:pic>
      <p:pic>
        <p:nvPicPr>
          <p:cNvPr id="23" name="Picture 2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13" y="3360350"/>
            <a:ext cx="833224" cy="172841"/>
          </a:xfrm>
          <a:prstGeom prst="rect">
            <a:avLst/>
          </a:prstGeom>
        </p:spPr>
      </p:pic>
      <p:pic>
        <p:nvPicPr>
          <p:cNvPr id="24" name="Picture 2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59" y="3822450"/>
            <a:ext cx="833224" cy="172841"/>
          </a:xfrm>
          <a:prstGeom prst="rect">
            <a:avLst/>
          </a:prstGeom>
        </p:spPr>
      </p:pic>
      <p:pic>
        <p:nvPicPr>
          <p:cNvPr id="25" name="Picture 2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83" y="3995291"/>
            <a:ext cx="833224" cy="172841"/>
          </a:xfrm>
          <a:prstGeom prst="rect">
            <a:avLst/>
          </a:prstGeom>
        </p:spPr>
      </p:pic>
      <p:pic>
        <p:nvPicPr>
          <p:cNvPr id="26" name="Picture 2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1" y="3187509"/>
            <a:ext cx="833224" cy="172841"/>
          </a:xfrm>
          <a:prstGeom prst="rect">
            <a:avLst/>
          </a:prstGeom>
        </p:spPr>
      </p:pic>
      <p:pic>
        <p:nvPicPr>
          <p:cNvPr id="27" name="Picture 2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03" y="4131847"/>
            <a:ext cx="1077448" cy="223502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4259831" y="2616787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58" y="3063101"/>
            <a:ext cx="833224" cy="172841"/>
          </a:xfrm>
          <a:prstGeom prst="rect">
            <a:avLst/>
          </a:prstGeom>
        </p:spPr>
      </p:pic>
      <p:pic>
        <p:nvPicPr>
          <p:cNvPr id="30" name="Picture 2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5" y="3235942"/>
            <a:ext cx="833224" cy="172841"/>
          </a:xfrm>
          <a:prstGeom prst="rect">
            <a:avLst/>
          </a:prstGeom>
        </p:spPr>
      </p:pic>
      <p:pic>
        <p:nvPicPr>
          <p:cNvPr id="31" name="Picture 3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70" y="2946683"/>
            <a:ext cx="833224" cy="172841"/>
          </a:xfrm>
          <a:prstGeom prst="rect">
            <a:avLst/>
          </a:prstGeom>
        </p:spPr>
      </p:pic>
      <p:pic>
        <p:nvPicPr>
          <p:cNvPr id="32" name="Picture 3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16" y="3408783"/>
            <a:ext cx="833224" cy="172841"/>
          </a:xfrm>
          <a:prstGeom prst="rect">
            <a:avLst/>
          </a:prstGeom>
        </p:spPr>
      </p:pic>
      <p:pic>
        <p:nvPicPr>
          <p:cNvPr id="33" name="Picture 3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40" y="3581624"/>
            <a:ext cx="833224" cy="172841"/>
          </a:xfrm>
          <a:prstGeom prst="rect">
            <a:avLst/>
          </a:prstGeom>
        </p:spPr>
      </p:pic>
      <p:pic>
        <p:nvPicPr>
          <p:cNvPr id="34" name="Picture 3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28" y="2773842"/>
            <a:ext cx="833224" cy="172841"/>
          </a:xfrm>
          <a:prstGeom prst="rect">
            <a:avLst/>
          </a:prstGeom>
        </p:spPr>
      </p:pic>
      <p:pic>
        <p:nvPicPr>
          <p:cNvPr id="35" name="Picture 3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60" y="3718180"/>
            <a:ext cx="1077448" cy="22350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6308486" y="4144296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3" y="4590610"/>
            <a:ext cx="833224" cy="172841"/>
          </a:xfrm>
          <a:prstGeom prst="rect">
            <a:avLst/>
          </a:prstGeom>
        </p:spPr>
      </p:pic>
      <p:pic>
        <p:nvPicPr>
          <p:cNvPr id="38" name="Picture 3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30" y="4763451"/>
            <a:ext cx="833224" cy="172841"/>
          </a:xfrm>
          <a:prstGeom prst="rect">
            <a:avLst/>
          </a:prstGeom>
        </p:spPr>
      </p:pic>
      <p:pic>
        <p:nvPicPr>
          <p:cNvPr id="39" name="Picture 3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25" y="4474192"/>
            <a:ext cx="833224" cy="172841"/>
          </a:xfrm>
          <a:prstGeom prst="rect">
            <a:avLst/>
          </a:prstGeom>
        </p:spPr>
      </p:pic>
      <p:pic>
        <p:nvPicPr>
          <p:cNvPr id="40" name="Picture 3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71" y="4936292"/>
            <a:ext cx="833224" cy="172841"/>
          </a:xfrm>
          <a:prstGeom prst="rect">
            <a:avLst/>
          </a:prstGeom>
        </p:spPr>
      </p:pic>
      <p:pic>
        <p:nvPicPr>
          <p:cNvPr id="41" name="Picture 4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95" y="5109133"/>
            <a:ext cx="833224" cy="172841"/>
          </a:xfrm>
          <a:prstGeom prst="rect">
            <a:avLst/>
          </a:prstGeom>
        </p:spPr>
      </p:pic>
      <p:pic>
        <p:nvPicPr>
          <p:cNvPr id="42" name="Picture 4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83" y="4301351"/>
            <a:ext cx="833224" cy="172841"/>
          </a:xfrm>
          <a:prstGeom prst="rect">
            <a:avLst/>
          </a:prstGeom>
        </p:spPr>
      </p:pic>
      <p:pic>
        <p:nvPicPr>
          <p:cNvPr id="43" name="Picture 4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15" y="5245689"/>
            <a:ext cx="1077448" cy="223502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111085" y="4403557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12" y="4849871"/>
            <a:ext cx="833224" cy="172841"/>
          </a:xfrm>
          <a:prstGeom prst="rect">
            <a:avLst/>
          </a:prstGeom>
        </p:spPr>
      </p:pic>
      <p:pic>
        <p:nvPicPr>
          <p:cNvPr id="46" name="Picture 4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29" y="5022712"/>
            <a:ext cx="833224" cy="172841"/>
          </a:xfrm>
          <a:prstGeom prst="rect">
            <a:avLst/>
          </a:prstGeom>
        </p:spPr>
      </p:pic>
      <p:pic>
        <p:nvPicPr>
          <p:cNvPr id="47" name="Picture 4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24" y="4733453"/>
            <a:ext cx="833224" cy="172841"/>
          </a:xfrm>
          <a:prstGeom prst="rect">
            <a:avLst/>
          </a:prstGeom>
        </p:spPr>
      </p:pic>
      <p:pic>
        <p:nvPicPr>
          <p:cNvPr id="48" name="Picture 4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70" y="5195553"/>
            <a:ext cx="833224" cy="172841"/>
          </a:xfrm>
          <a:prstGeom prst="rect">
            <a:avLst/>
          </a:prstGeom>
        </p:spPr>
      </p:pic>
      <p:pic>
        <p:nvPicPr>
          <p:cNvPr id="49" name="Picture 4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4" y="5368394"/>
            <a:ext cx="833224" cy="172841"/>
          </a:xfrm>
          <a:prstGeom prst="rect">
            <a:avLst/>
          </a:prstGeom>
        </p:spPr>
      </p:pic>
      <p:pic>
        <p:nvPicPr>
          <p:cNvPr id="50" name="Picture 49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82" y="4560612"/>
            <a:ext cx="833224" cy="172841"/>
          </a:xfrm>
          <a:prstGeom prst="rect">
            <a:avLst/>
          </a:prstGeom>
        </p:spPr>
      </p:pic>
      <p:pic>
        <p:nvPicPr>
          <p:cNvPr id="51" name="Picture 5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4" y="5504950"/>
            <a:ext cx="1077448" cy="223502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34569" y="3838236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6" y="4284550"/>
            <a:ext cx="833224" cy="172841"/>
          </a:xfrm>
          <a:prstGeom prst="rect">
            <a:avLst/>
          </a:prstGeom>
        </p:spPr>
      </p:pic>
      <p:pic>
        <p:nvPicPr>
          <p:cNvPr id="54" name="Picture 5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3" y="4457391"/>
            <a:ext cx="833224" cy="172841"/>
          </a:xfrm>
          <a:prstGeom prst="rect">
            <a:avLst/>
          </a:prstGeom>
        </p:spPr>
      </p:pic>
      <p:pic>
        <p:nvPicPr>
          <p:cNvPr id="55" name="Picture 5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08" y="4168132"/>
            <a:ext cx="833224" cy="172841"/>
          </a:xfrm>
          <a:prstGeom prst="rect">
            <a:avLst/>
          </a:prstGeom>
        </p:spPr>
      </p:pic>
      <p:pic>
        <p:nvPicPr>
          <p:cNvPr id="56" name="Picture 5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4" y="4630232"/>
            <a:ext cx="833224" cy="172841"/>
          </a:xfrm>
          <a:prstGeom prst="rect">
            <a:avLst/>
          </a:prstGeom>
        </p:spPr>
      </p:pic>
      <p:pic>
        <p:nvPicPr>
          <p:cNvPr id="57" name="Picture 5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78" y="4803073"/>
            <a:ext cx="833224" cy="172841"/>
          </a:xfrm>
          <a:prstGeom prst="rect">
            <a:avLst/>
          </a:prstGeom>
        </p:spPr>
      </p:pic>
      <p:pic>
        <p:nvPicPr>
          <p:cNvPr id="58" name="Picture 57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" y="3995291"/>
            <a:ext cx="833224" cy="172841"/>
          </a:xfrm>
          <a:prstGeom prst="rect">
            <a:avLst/>
          </a:prstGeom>
        </p:spPr>
      </p:pic>
      <p:pic>
        <p:nvPicPr>
          <p:cNvPr id="59" name="Picture 58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8" y="4939629"/>
            <a:ext cx="1077448" cy="223502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2101017" y="4794840"/>
            <a:ext cx="2029627" cy="14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44" y="5241154"/>
            <a:ext cx="833224" cy="172841"/>
          </a:xfrm>
          <a:prstGeom prst="rect">
            <a:avLst/>
          </a:prstGeom>
        </p:spPr>
      </p:pic>
      <p:pic>
        <p:nvPicPr>
          <p:cNvPr id="62" name="Picture 61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61" y="5413995"/>
            <a:ext cx="833224" cy="172841"/>
          </a:xfrm>
          <a:prstGeom prst="rect">
            <a:avLst/>
          </a:prstGeom>
        </p:spPr>
      </p:pic>
      <p:pic>
        <p:nvPicPr>
          <p:cNvPr id="63" name="Picture 62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56" y="5124736"/>
            <a:ext cx="833224" cy="172841"/>
          </a:xfrm>
          <a:prstGeom prst="rect">
            <a:avLst/>
          </a:prstGeom>
        </p:spPr>
      </p:pic>
      <p:pic>
        <p:nvPicPr>
          <p:cNvPr id="64" name="Picture 63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02" y="5586836"/>
            <a:ext cx="833224" cy="172841"/>
          </a:xfrm>
          <a:prstGeom prst="rect">
            <a:avLst/>
          </a:prstGeom>
        </p:spPr>
      </p:pic>
      <p:pic>
        <p:nvPicPr>
          <p:cNvPr id="65" name="Picture 64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26" y="5759677"/>
            <a:ext cx="833224" cy="172841"/>
          </a:xfrm>
          <a:prstGeom prst="rect">
            <a:avLst/>
          </a:prstGeom>
        </p:spPr>
      </p:pic>
      <p:pic>
        <p:nvPicPr>
          <p:cNvPr id="66" name="Picture 65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14" y="4951895"/>
            <a:ext cx="833224" cy="172841"/>
          </a:xfrm>
          <a:prstGeom prst="rect">
            <a:avLst/>
          </a:prstGeom>
        </p:spPr>
      </p:pic>
      <p:pic>
        <p:nvPicPr>
          <p:cNvPr id="67" name="Picture 66" descr="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46" y="5896233"/>
            <a:ext cx="1077448" cy="2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62" y="2472268"/>
            <a:ext cx="3912974" cy="1848963"/>
            <a:chOff x="147562" y="2472268"/>
            <a:chExt cx="8539238" cy="4034970"/>
          </a:xfrm>
        </p:grpSpPr>
        <p:sp>
          <p:nvSpPr>
            <p:cNvPr id="11" name="Oval 10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22" name="Picture 2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23" name="Picture 2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24" name="Picture 2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25" name="Picture 2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26" name="Picture 2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27" name="Picture 2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30" name="Picture 2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31" name="Picture 3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32" name="Picture 3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33" name="Picture 3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34" name="Picture 3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35" name="Picture 3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38" name="Picture 3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39" name="Picture 3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40" name="Picture 3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41" name="Picture 4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42" name="Picture 4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43" name="Picture 4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44" name="Oval 4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46" name="Picture 4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47" name="Picture 4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48" name="Picture 4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49" name="Picture 4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50" name="Picture 4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51" name="Picture 5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54" name="Picture 5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55" name="Picture 5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56" name="Picture 5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57" name="Picture 5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58" name="Picture 5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59" name="Picture 5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62" name="Picture 6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63" name="Picture 6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64" name="Picture 6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65" name="Picture 6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66" name="Picture 6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67" name="Picture 6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997315" y="4914334"/>
            <a:ext cx="3912974" cy="1848963"/>
            <a:chOff x="147562" y="2472268"/>
            <a:chExt cx="8539238" cy="4034970"/>
          </a:xfrm>
        </p:grpSpPr>
        <p:sp>
          <p:nvSpPr>
            <p:cNvPr id="69" name="Oval 68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72" name="Picture 7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73" name="Picture 7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74" name="Picture 7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75" name="Picture 7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76" name="Picture 7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77" name="Picture 7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78" name="Oval 7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80" name="Picture 7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81" name="Picture 8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82" name="Picture 8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83" name="Picture 8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84" name="Picture 8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85" name="Picture 8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88" name="Picture 8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89" name="Picture 8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90" name="Picture 8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91" name="Picture 9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92" name="Picture 9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93" name="Picture 9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96" name="Picture 9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97" name="Picture 9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98" name="Picture 9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99" name="Picture 9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100" name="Picture 9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101" name="Picture 10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104" name="Picture 10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105" name="Picture 10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106" name="Picture 10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107" name="Picture 10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108" name="Picture 10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109" name="Picture 10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110" name="Oval 10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112" name="Picture 11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113" name="Picture 11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114" name="Picture 11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115" name="Picture 11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116" name="Picture 11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117" name="Picture 11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59" y="2195512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580478" y="4440388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cxnSp>
        <p:nvCxnSpPr>
          <p:cNvPr id="6" name="Straight Arrow Connector 5"/>
          <p:cNvCxnSpPr>
            <a:stCxn id="69" idx="1"/>
            <a:endCxn id="11" idx="5"/>
          </p:cNvCxnSpPr>
          <p:nvPr/>
        </p:nvCxnSpPr>
        <p:spPr>
          <a:xfrm flipH="1" flipV="1">
            <a:off x="3487494" y="4050457"/>
            <a:ext cx="2082863" cy="113465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9619" y="3964364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 </a:t>
            </a:r>
            <a:r>
              <a:rPr lang="en-US" dirty="0" err="1" smtClean="0"/>
              <a:t>Functor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Vertical Refinement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62" y="2472268"/>
            <a:ext cx="3912974" cy="1848963"/>
            <a:chOff x="147562" y="2472268"/>
            <a:chExt cx="8539238" cy="4034970"/>
          </a:xfrm>
        </p:grpSpPr>
        <p:sp>
          <p:nvSpPr>
            <p:cNvPr id="11" name="Oval 10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22" name="Picture 2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23" name="Picture 2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24" name="Picture 2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25" name="Picture 2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26" name="Picture 2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27" name="Picture 2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30" name="Picture 2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31" name="Picture 3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32" name="Picture 3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33" name="Picture 3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34" name="Picture 3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35" name="Picture 3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38" name="Picture 3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39" name="Picture 3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40" name="Picture 3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41" name="Picture 4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42" name="Picture 4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43" name="Picture 4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44" name="Oval 4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46" name="Picture 4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47" name="Picture 4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48" name="Picture 4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49" name="Picture 4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50" name="Picture 4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51" name="Picture 5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54" name="Picture 5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55" name="Picture 5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56" name="Picture 5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57" name="Picture 5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58" name="Picture 5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59" name="Picture 5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62" name="Picture 6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63" name="Picture 6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64" name="Picture 6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65" name="Picture 6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66" name="Picture 6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67" name="Picture 6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997315" y="4914334"/>
            <a:ext cx="3912974" cy="1848963"/>
            <a:chOff x="147562" y="2472268"/>
            <a:chExt cx="8539238" cy="4034970"/>
          </a:xfrm>
        </p:grpSpPr>
        <p:sp>
          <p:nvSpPr>
            <p:cNvPr id="69" name="Oval 68"/>
            <p:cNvSpPr/>
            <p:nvPr/>
          </p:nvSpPr>
          <p:spPr>
            <a:xfrm>
              <a:off x="147562" y="2472268"/>
              <a:ext cx="8539238" cy="40349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238820" y="3030454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001" y="3476768"/>
              <a:ext cx="833224" cy="172841"/>
            </a:xfrm>
            <a:prstGeom prst="rect">
              <a:avLst/>
            </a:prstGeom>
          </p:spPr>
        </p:pic>
        <p:pic>
          <p:nvPicPr>
            <p:cNvPr id="72" name="Picture 7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18" y="3649609"/>
              <a:ext cx="833224" cy="172841"/>
            </a:xfrm>
            <a:prstGeom prst="rect">
              <a:avLst/>
            </a:prstGeom>
          </p:spPr>
        </p:pic>
        <p:pic>
          <p:nvPicPr>
            <p:cNvPr id="73" name="Picture 7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13" y="3360350"/>
              <a:ext cx="833224" cy="172841"/>
            </a:xfrm>
            <a:prstGeom prst="rect">
              <a:avLst/>
            </a:prstGeom>
          </p:spPr>
        </p:pic>
        <p:pic>
          <p:nvPicPr>
            <p:cNvPr id="74" name="Picture 7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59" y="3822450"/>
              <a:ext cx="833224" cy="172841"/>
            </a:xfrm>
            <a:prstGeom prst="rect">
              <a:avLst/>
            </a:prstGeom>
          </p:spPr>
        </p:pic>
        <p:pic>
          <p:nvPicPr>
            <p:cNvPr id="75" name="Picture 7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83" y="3995291"/>
              <a:ext cx="833224" cy="172841"/>
            </a:xfrm>
            <a:prstGeom prst="rect">
              <a:avLst/>
            </a:prstGeom>
          </p:spPr>
        </p:pic>
        <p:pic>
          <p:nvPicPr>
            <p:cNvPr id="76" name="Picture 7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1" y="3187509"/>
              <a:ext cx="833224" cy="172841"/>
            </a:xfrm>
            <a:prstGeom prst="rect">
              <a:avLst/>
            </a:prstGeom>
          </p:spPr>
        </p:pic>
        <p:pic>
          <p:nvPicPr>
            <p:cNvPr id="77" name="Picture 7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03" y="4131847"/>
              <a:ext cx="1077448" cy="223502"/>
            </a:xfrm>
            <a:prstGeom prst="rect">
              <a:avLst/>
            </a:prstGeom>
          </p:spPr>
        </p:pic>
        <p:sp>
          <p:nvSpPr>
            <p:cNvPr id="78" name="Oval 77"/>
            <p:cNvSpPr/>
            <p:nvPr/>
          </p:nvSpPr>
          <p:spPr>
            <a:xfrm>
              <a:off x="4259831" y="261678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58" y="3063101"/>
              <a:ext cx="833224" cy="172841"/>
            </a:xfrm>
            <a:prstGeom prst="rect">
              <a:avLst/>
            </a:prstGeom>
          </p:spPr>
        </p:pic>
        <p:pic>
          <p:nvPicPr>
            <p:cNvPr id="80" name="Picture 7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75" y="3235942"/>
              <a:ext cx="833224" cy="172841"/>
            </a:xfrm>
            <a:prstGeom prst="rect">
              <a:avLst/>
            </a:prstGeom>
          </p:spPr>
        </p:pic>
        <p:pic>
          <p:nvPicPr>
            <p:cNvPr id="81" name="Picture 8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070" y="2946683"/>
              <a:ext cx="833224" cy="172841"/>
            </a:xfrm>
            <a:prstGeom prst="rect">
              <a:avLst/>
            </a:prstGeom>
          </p:spPr>
        </p:pic>
        <p:pic>
          <p:nvPicPr>
            <p:cNvPr id="82" name="Picture 8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316" y="3408783"/>
              <a:ext cx="833224" cy="172841"/>
            </a:xfrm>
            <a:prstGeom prst="rect">
              <a:avLst/>
            </a:prstGeom>
          </p:spPr>
        </p:pic>
        <p:pic>
          <p:nvPicPr>
            <p:cNvPr id="83" name="Picture 8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540" y="3581624"/>
              <a:ext cx="833224" cy="172841"/>
            </a:xfrm>
            <a:prstGeom prst="rect">
              <a:avLst/>
            </a:prstGeom>
          </p:spPr>
        </p:pic>
        <p:pic>
          <p:nvPicPr>
            <p:cNvPr id="84" name="Picture 8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28" y="2773842"/>
              <a:ext cx="833224" cy="172841"/>
            </a:xfrm>
            <a:prstGeom prst="rect">
              <a:avLst/>
            </a:prstGeom>
          </p:spPr>
        </p:pic>
        <p:pic>
          <p:nvPicPr>
            <p:cNvPr id="85" name="Picture 8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760" y="3718180"/>
              <a:ext cx="1077448" cy="223502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6308486" y="414429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13" y="4590610"/>
              <a:ext cx="833224" cy="172841"/>
            </a:xfrm>
            <a:prstGeom prst="rect">
              <a:avLst/>
            </a:prstGeom>
          </p:spPr>
        </p:pic>
        <p:pic>
          <p:nvPicPr>
            <p:cNvPr id="88" name="Picture 8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0" y="4763451"/>
              <a:ext cx="833224" cy="172841"/>
            </a:xfrm>
            <a:prstGeom prst="rect">
              <a:avLst/>
            </a:prstGeom>
          </p:spPr>
        </p:pic>
        <p:pic>
          <p:nvPicPr>
            <p:cNvPr id="89" name="Picture 8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725" y="4474192"/>
              <a:ext cx="833224" cy="172841"/>
            </a:xfrm>
            <a:prstGeom prst="rect">
              <a:avLst/>
            </a:prstGeom>
          </p:spPr>
        </p:pic>
        <p:pic>
          <p:nvPicPr>
            <p:cNvPr id="90" name="Picture 8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71" y="4936292"/>
              <a:ext cx="833224" cy="172841"/>
            </a:xfrm>
            <a:prstGeom prst="rect">
              <a:avLst/>
            </a:prstGeom>
          </p:spPr>
        </p:pic>
        <p:pic>
          <p:nvPicPr>
            <p:cNvPr id="91" name="Picture 9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95" y="5109133"/>
              <a:ext cx="833224" cy="172841"/>
            </a:xfrm>
            <a:prstGeom prst="rect">
              <a:avLst/>
            </a:prstGeom>
          </p:spPr>
        </p:pic>
        <p:pic>
          <p:nvPicPr>
            <p:cNvPr id="92" name="Picture 9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583" y="4301351"/>
              <a:ext cx="833224" cy="172841"/>
            </a:xfrm>
            <a:prstGeom prst="rect">
              <a:avLst/>
            </a:prstGeom>
          </p:spPr>
        </p:pic>
        <p:pic>
          <p:nvPicPr>
            <p:cNvPr id="93" name="Picture 9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415" y="5245689"/>
              <a:ext cx="1077448" cy="223502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4111085" y="4403557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12" y="4849871"/>
              <a:ext cx="833224" cy="172841"/>
            </a:xfrm>
            <a:prstGeom prst="rect">
              <a:avLst/>
            </a:prstGeom>
          </p:spPr>
        </p:pic>
        <p:pic>
          <p:nvPicPr>
            <p:cNvPr id="96" name="Picture 9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29" y="5022712"/>
              <a:ext cx="833224" cy="172841"/>
            </a:xfrm>
            <a:prstGeom prst="rect">
              <a:avLst/>
            </a:prstGeom>
          </p:spPr>
        </p:pic>
        <p:pic>
          <p:nvPicPr>
            <p:cNvPr id="97" name="Picture 9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324" y="4733453"/>
              <a:ext cx="833224" cy="172841"/>
            </a:xfrm>
            <a:prstGeom prst="rect">
              <a:avLst/>
            </a:prstGeom>
          </p:spPr>
        </p:pic>
        <p:pic>
          <p:nvPicPr>
            <p:cNvPr id="98" name="Picture 9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70" y="5195553"/>
              <a:ext cx="833224" cy="172841"/>
            </a:xfrm>
            <a:prstGeom prst="rect">
              <a:avLst/>
            </a:prstGeom>
          </p:spPr>
        </p:pic>
        <p:pic>
          <p:nvPicPr>
            <p:cNvPr id="99" name="Picture 9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794" y="5368394"/>
              <a:ext cx="833224" cy="172841"/>
            </a:xfrm>
            <a:prstGeom prst="rect">
              <a:avLst/>
            </a:prstGeom>
          </p:spPr>
        </p:pic>
        <p:pic>
          <p:nvPicPr>
            <p:cNvPr id="100" name="Picture 99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182" y="4560612"/>
              <a:ext cx="833224" cy="172841"/>
            </a:xfrm>
            <a:prstGeom prst="rect">
              <a:avLst/>
            </a:prstGeom>
          </p:spPr>
        </p:pic>
        <p:pic>
          <p:nvPicPr>
            <p:cNvPr id="101" name="Picture 10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4" y="5504950"/>
              <a:ext cx="1077448" cy="223502"/>
            </a:xfrm>
            <a:prstGeom prst="rect">
              <a:avLst/>
            </a:prstGeom>
          </p:spPr>
        </p:pic>
        <p:sp>
          <p:nvSpPr>
            <p:cNvPr id="102" name="Oval 101"/>
            <p:cNvSpPr/>
            <p:nvPr/>
          </p:nvSpPr>
          <p:spPr>
            <a:xfrm>
              <a:off x="434569" y="3838236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6" y="4284550"/>
              <a:ext cx="833224" cy="172841"/>
            </a:xfrm>
            <a:prstGeom prst="rect">
              <a:avLst/>
            </a:prstGeom>
          </p:spPr>
        </p:pic>
        <p:pic>
          <p:nvPicPr>
            <p:cNvPr id="104" name="Picture 10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13" y="4457391"/>
              <a:ext cx="833224" cy="172841"/>
            </a:xfrm>
            <a:prstGeom prst="rect">
              <a:avLst/>
            </a:prstGeom>
          </p:spPr>
        </p:pic>
        <p:pic>
          <p:nvPicPr>
            <p:cNvPr id="105" name="Picture 10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8" y="4168132"/>
              <a:ext cx="833224" cy="172841"/>
            </a:xfrm>
            <a:prstGeom prst="rect">
              <a:avLst/>
            </a:prstGeom>
          </p:spPr>
        </p:pic>
        <p:pic>
          <p:nvPicPr>
            <p:cNvPr id="106" name="Picture 10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4" y="4630232"/>
              <a:ext cx="833224" cy="172841"/>
            </a:xfrm>
            <a:prstGeom prst="rect">
              <a:avLst/>
            </a:prstGeom>
          </p:spPr>
        </p:pic>
        <p:pic>
          <p:nvPicPr>
            <p:cNvPr id="107" name="Picture 10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78" y="4803073"/>
              <a:ext cx="833224" cy="172841"/>
            </a:xfrm>
            <a:prstGeom prst="rect">
              <a:avLst/>
            </a:prstGeom>
          </p:spPr>
        </p:pic>
        <p:pic>
          <p:nvPicPr>
            <p:cNvPr id="108" name="Picture 107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66" y="3995291"/>
              <a:ext cx="833224" cy="172841"/>
            </a:xfrm>
            <a:prstGeom prst="rect">
              <a:avLst/>
            </a:prstGeom>
          </p:spPr>
        </p:pic>
        <p:pic>
          <p:nvPicPr>
            <p:cNvPr id="109" name="Picture 108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98" y="4939629"/>
              <a:ext cx="1077448" cy="223502"/>
            </a:xfrm>
            <a:prstGeom prst="rect">
              <a:avLst/>
            </a:prstGeom>
          </p:spPr>
        </p:pic>
        <p:sp>
          <p:nvSpPr>
            <p:cNvPr id="110" name="Oval 109"/>
            <p:cNvSpPr/>
            <p:nvPr/>
          </p:nvSpPr>
          <p:spPr>
            <a:xfrm>
              <a:off x="2101017" y="4794840"/>
              <a:ext cx="2029627" cy="1458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644" y="5241154"/>
              <a:ext cx="833224" cy="172841"/>
            </a:xfrm>
            <a:prstGeom prst="rect">
              <a:avLst/>
            </a:prstGeom>
          </p:spPr>
        </p:pic>
        <p:pic>
          <p:nvPicPr>
            <p:cNvPr id="112" name="Picture 111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761" y="5413995"/>
              <a:ext cx="833224" cy="172841"/>
            </a:xfrm>
            <a:prstGeom prst="rect">
              <a:avLst/>
            </a:prstGeom>
          </p:spPr>
        </p:pic>
        <p:pic>
          <p:nvPicPr>
            <p:cNvPr id="113" name="Picture 112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256" y="5124736"/>
              <a:ext cx="833224" cy="172841"/>
            </a:xfrm>
            <a:prstGeom prst="rect">
              <a:avLst/>
            </a:prstGeom>
          </p:spPr>
        </p:pic>
        <p:pic>
          <p:nvPicPr>
            <p:cNvPr id="114" name="Picture 113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02" y="5586836"/>
              <a:ext cx="833224" cy="172841"/>
            </a:xfrm>
            <a:prstGeom prst="rect">
              <a:avLst/>
            </a:prstGeom>
          </p:spPr>
        </p:pic>
        <p:pic>
          <p:nvPicPr>
            <p:cNvPr id="115" name="Picture 114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726" y="5759677"/>
              <a:ext cx="833224" cy="172841"/>
            </a:xfrm>
            <a:prstGeom prst="rect">
              <a:avLst/>
            </a:prstGeom>
          </p:spPr>
        </p:pic>
        <p:pic>
          <p:nvPicPr>
            <p:cNvPr id="116" name="Picture 115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114" y="4951895"/>
              <a:ext cx="833224" cy="172841"/>
            </a:xfrm>
            <a:prstGeom prst="rect">
              <a:avLst/>
            </a:prstGeom>
          </p:spPr>
        </p:pic>
        <p:pic>
          <p:nvPicPr>
            <p:cNvPr id="117" name="Picture 116" descr="tr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946" y="5896233"/>
              <a:ext cx="1077448" cy="22350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59" y="2195512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580478" y="4440388"/>
            <a:ext cx="18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cxnSp>
        <p:nvCxnSpPr>
          <p:cNvPr id="6" name="Straight Arrow Connector 5"/>
          <p:cNvCxnSpPr>
            <a:stCxn id="69" idx="1"/>
            <a:endCxn id="11" idx="5"/>
          </p:cNvCxnSpPr>
          <p:nvPr/>
        </p:nvCxnSpPr>
        <p:spPr>
          <a:xfrm flipH="1" flipV="1">
            <a:off x="3487494" y="4050457"/>
            <a:ext cx="2082863" cy="113465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9619" y="3964364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Abstraction </a:t>
            </a:r>
            <a:r>
              <a:rPr lang="en-US" dirty="0" err="1" smtClean="0"/>
              <a:t>Functor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019505" y="4277563"/>
            <a:ext cx="2109327" cy="120769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47849" y="5031538"/>
            <a:ext cx="23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1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 Vertical </a:t>
            </a:r>
            <a:r>
              <a:rPr lang="en-US" dirty="0" err="1" smtClean="0"/>
              <a:t>Bigraphical</a:t>
            </a:r>
            <a:r>
              <a:rPr lang="en-US" dirty="0" smtClean="0"/>
              <a:t>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Safety: “Nothing bad will happen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 </a:t>
            </a:r>
            <a:r>
              <a:rPr lang="en-US" dirty="0" err="1" smtClean="0"/>
              <a:t>BRSes</a:t>
            </a:r>
            <a:r>
              <a:rPr lang="en-US" dirty="0" smtClean="0"/>
              <a:t> A and C, and abstraction </a:t>
            </a:r>
            <a:r>
              <a:rPr lang="en-US" dirty="0" err="1" smtClean="0"/>
              <a:t>functor</a:t>
            </a:r>
            <a:r>
              <a:rPr lang="en-US" dirty="0" smtClean="0"/>
              <a:t> F </a:t>
            </a:r>
            <a:r>
              <a:rPr lang="en-US" dirty="0"/>
              <a:t>: C </a:t>
            </a:r>
            <a:r>
              <a:rPr lang="en-US" dirty="0" smtClean="0"/>
              <a:t>→ 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Parameterised</a:t>
            </a:r>
            <a:r>
              <a:rPr lang="en-US" dirty="0" smtClean="0"/>
              <a:t> </a:t>
            </a:r>
            <a:r>
              <a:rPr lang="en-US" dirty="0" smtClean="0"/>
              <a:t>by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allows us to pick the appropriate observations for the task at hand</a:t>
            </a:r>
            <a:endParaRPr lang="en-US" dirty="0"/>
          </a:p>
        </p:txBody>
      </p:sp>
      <p:pic>
        <p:nvPicPr>
          <p:cNvPr id="5" name="Picture 4" descr="Screen shot 2013-02-17 at 11.0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43905"/>
            <a:ext cx="7010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guarantee that our abstraction </a:t>
            </a:r>
            <a:r>
              <a:rPr lang="en-US" dirty="0" err="1" smtClean="0"/>
              <a:t>functor</a:t>
            </a:r>
            <a:r>
              <a:rPr lang="en-US" dirty="0" smtClean="0"/>
              <a:t> preserves </a:t>
            </a:r>
            <a:r>
              <a:rPr lang="en-US" dirty="0" err="1" smtClean="0"/>
              <a:t>behaviour</a:t>
            </a:r>
            <a:r>
              <a:rPr lang="en-US" dirty="0" smtClean="0"/>
              <a:t> (reaction) need not be simple to establish</a:t>
            </a:r>
          </a:p>
          <a:p>
            <a:r>
              <a:rPr lang="en-US" dirty="0" smtClean="0"/>
              <a:t>But if it preserves reaction rules and active contexts, we have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will give rise to a safe vertical refinement</a:t>
            </a:r>
          </a:p>
          <a:p>
            <a:r>
              <a:rPr lang="en-US" dirty="0" smtClean="0"/>
              <a:t>Which guarantees the concrete system is a valid implementation of the abstract system</a:t>
            </a:r>
          </a:p>
          <a:p>
            <a:r>
              <a:rPr lang="en-US" dirty="0" smtClean="0"/>
              <a:t>This has found use in the work of others (e.g., Henson et al., “</a:t>
            </a:r>
            <a:r>
              <a:rPr lang="en-US" dirty="0" err="1" smtClean="0"/>
              <a:t>FollowMe</a:t>
            </a:r>
            <a:r>
              <a:rPr lang="en-US" dirty="0" smtClean="0"/>
              <a:t>: a </a:t>
            </a:r>
            <a:r>
              <a:rPr lang="en-US" dirty="0" err="1" smtClean="0"/>
              <a:t>bigraphical</a:t>
            </a:r>
            <a:r>
              <a:rPr lang="en-US" dirty="0" smtClean="0"/>
              <a:t> approach”, 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Liveness</a:t>
            </a:r>
            <a:r>
              <a:rPr lang="en-US" dirty="0" smtClean="0"/>
              <a:t> is more subtle, and often ignored in refinement literature (or considered a special case of safety)</a:t>
            </a:r>
          </a:p>
          <a:p>
            <a:r>
              <a:rPr lang="en-US" dirty="0" smtClean="0"/>
              <a:t>Essentially the guarantee that “something good will happen eventually” (</a:t>
            </a:r>
            <a:r>
              <a:rPr lang="en-US" dirty="0" err="1" smtClean="0"/>
              <a:t>Lamport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vertical refinement notion can also ensure that a concrete implementation preserves enough </a:t>
            </a:r>
            <a:r>
              <a:rPr lang="en-US" dirty="0" err="1" smtClean="0"/>
              <a:t>behaviour</a:t>
            </a:r>
            <a:r>
              <a:rPr lang="en-US" dirty="0"/>
              <a:t> </a:t>
            </a:r>
            <a:r>
              <a:rPr lang="en-US" dirty="0" smtClean="0"/>
              <a:t>from the abstract system to guarantee </a:t>
            </a:r>
            <a:r>
              <a:rPr lang="en-US" dirty="0" err="1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7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can be too complex to understand or </a:t>
            </a:r>
            <a:r>
              <a:rPr lang="en-US" dirty="0" err="1" smtClean="0"/>
              <a:t>analyse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A model can be a simplification or an abstraction</a:t>
            </a:r>
          </a:p>
          <a:p>
            <a:r>
              <a:rPr lang="en-US" dirty="0" smtClean="0"/>
              <a:t>… or simply a blueprint that can be </a:t>
            </a:r>
            <a:r>
              <a:rPr lang="en-US" dirty="0" err="1" smtClean="0"/>
              <a:t>analysed</a:t>
            </a:r>
            <a:r>
              <a:rPr lang="en-US" dirty="0" smtClean="0"/>
              <a:t> prior to constructing something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Compare: mental models, sketches, blueprints, mathematical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BigMC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tool that allows one to check properties of </a:t>
            </a:r>
            <a:r>
              <a:rPr lang="en-US" dirty="0" err="1" smtClean="0"/>
              <a:t>bigraphical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By defining a single </a:t>
            </a:r>
            <a:r>
              <a:rPr lang="en-US" dirty="0" err="1" smtClean="0"/>
              <a:t>bigraphical</a:t>
            </a:r>
            <a:r>
              <a:rPr lang="en-US" dirty="0" smtClean="0"/>
              <a:t> language, we gain a tool for any model expressed in that language</a:t>
            </a:r>
          </a:p>
          <a:p>
            <a:r>
              <a:rPr lang="en-US" dirty="0" err="1" smtClean="0"/>
              <a:t>BigMC</a:t>
            </a:r>
            <a:r>
              <a:rPr lang="en-US" dirty="0" smtClean="0"/>
              <a:t> was a prototype tool designed to achieve this</a:t>
            </a:r>
          </a:p>
          <a:p>
            <a:r>
              <a:rPr lang="en-US" dirty="0" smtClean="0"/>
              <a:t>Also has been used to simulate and experiment with </a:t>
            </a:r>
            <a:r>
              <a:rPr lang="en-US" dirty="0" err="1" smtClean="0"/>
              <a:t>bigraphs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21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example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6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 explosion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Potentially infinitely many distinct states to explore</a:t>
            </a:r>
          </a:p>
          <a:p>
            <a:pPr lvl="1"/>
            <a:r>
              <a:rPr lang="en-US" dirty="0" smtClean="0"/>
              <a:t>… which will run forever if we just try to check them</a:t>
            </a:r>
          </a:p>
          <a:p>
            <a:r>
              <a:rPr lang="en-US" dirty="0" smtClean="0"/>
              <a:t>What can we do better?  Attempt to use the semantic clues provided by the system designer in defining reaction rules</a:t>
            </a:r>
          </a:p>
          <a:p>
            <a:r>
              <a:rPr lang="en-US" dirty="0" smtClean="0"/>
              <a:t>Approximate (conservatively) the causation relation between reaction rules, groups of reaction rules, and the properties of interest</a:t>
            </a:r>
          </a:p>
          <a:p>
            <a:r>
              <a:rPr lang="en-US" dirty="0" smtClean="0"/>
              <a:t>Attempt to address the question: </a:t>
            </a:r>
            <a:r>
              <a:rPr lang="en-US" i="1" dirty="0" smtClean="0"/>
              <a:t>which of these rules could cause us to reach a state that would violate our property?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639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Prior art: </a:t>
            </a:r>
            <a:r>
              <a:rPr lang="en-US" dirty="0" err="1" smtClean="0"/>
              <a:t>Højsgaard</a:t>
            </a:r>
            <a:r>
              <a:rPr lang="en-US" dirty="0" smtClean="0"/>
              <a:t> &amp; </a:t>
            </a:r>
            <a:r>
              <a:rPr lang="en-US" dirty="0" err="1" smtClean="0"/>
              <a:t>Krivine</a:t>
            </a:r>
            <a:r>
              <a:rPr lang="en-US" dirty="0" smtClean="0"/>
              <a:t> (2011) </a:t>
            </a:r>
          </a:p>
          <a:p>
            <a:pPr lvl="1"/>
            <a:r>
              <a:rPr lang="en-US" dirty="0" smtClean="0"/>
              <a:t>Gives a nice </a:t>
            </a:r>
            <a:r>
              <a:rPr lang="en-US" dirty="0" err="1" smtClean="0"/>
              <a:t>characterisation</a:t>
            </a:r>
            <a:r>
              <a:rPr lang="en-US" dirty="0" smtClean="0"/>
              <a:t> of how rules may interfere with one another</a:t>
            </a:r>
          </a:p>
          <a:p>
            <a:pPr lvl="1"/>
            <a:r>
              <a:rPr lang="en-US" dirty="0" smtClean="0"/>
              <a:t>But not necessarily easy to compute!</a:t>
            </a:r>
          </a:p>
          <a:p>
            <a:r>
              <a:rPr lang="en-US" dirty="0" smtClean="0"/>
              <a:t>We presented a simple heuristic that approximates reaction rule causation for rules obeying a few simple structural conditions</a:t>
            </a:r>
          </a:p>
          <a:p>
            <a:r>
              <a:rPr lang="en-US" dirty="0" smtClean="0"/>
              <a:t>Simple and fast to compute, based on examining the place graph only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38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Model Steam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homemodelenginemachinist.com</a:t>
            </a:r>
            <a:endParaRPr lang="en-US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09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Thomas Hildebrandt</a:t>
            </a:r>
          </a:p>
          <a:p>
            <a:pPr lvl="1"/>
            <a:r>
              <a:rPr lang="en-US" dirty="0" err="1" smtClean="0"/>
              <a:t>Søren</a:t>
            </a:r>
            <a:r>
              <a:rPr lang="en-US" dirty="0" smtClean="0"/>
              <a:t> </a:t>
            </a:r>
            <a:r>
              <a:rPr lang="en-US" dirty="0" err="1" smtClean="0"/>
              <a:t>Debois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Supported by: The Danish </a:t>
            </a:r>
            <a:r>
              <a:rPr lang="en-US" dirty="0"/>
              <a:t>Research Agency (grant no.: 2106-080046) and the IT University of </a:t>
            </a:r>
            <a:r>
              <a:rPr lang="en-US" dirty="0" smtClean="0"/>
              <a:t>Copenhagen </a:t>
            </a:r>
            <a:r>
              <a:rPr lang="en-US" dirty="0"/>
              <a:t>(the Jingling Genies project)</a:t>
            </a:r>
          </a:p>
        </p:txBody>
      </p:sp>
    </p:spTree>
    <p:extLst>
      <p:ext uri="{BB962C8B-B14F-4D97-AF65-F5344CB8AC3E}">
        <p14:creationId xmlns:p14="http://schemas.microsoft.com/office/powerpoint/2010/main" val="159654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1903 Mill Engine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London Science Museum</a:t>
            </a:r>
          </a:p>
          <a:p>
            <a:r>
              <a:rPr lang="en-US" sz="1600" dirty="0" smtClean="0"/>
              <a:t>Source: Wikimedia Commons</a:t>
            </a:r>
            <a:endParaRPr lang="en-US" sz="1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695" r="5055"/>
          <a:stretch/>
        </p:blipFill>
        <p:spPr>
          <a:xfrm>
            <a:off x="39687" y="1143000"/>
            <a:ext cx="5011738" cy="5011738"/>
          </a:xfrm>
        </p:spPr>
      </p:pic>
    </p:spTree>
    <p:extLst>
      <p:ext uri="{BB962C8B-B14F-4D97-AF65-F5344CB8AC3E}">
        <p14:creationId xmlns:p14="http://schemas.microsoft.com/office/powerpoint/2010/main" val="217583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aerodynamic properties of a plane, it’s not necessary that the seats be comfortable.</a:t>
            </a:r>
          </a:p>
          <a:p>
            <a:r>
              <a:rPr lang="en-US" dirty="0" smtClean="0"/>
              <a:t>A model may ignore or simplify some properties in order to focus attention on the interesting or important properties</a:t>
            </a:r>
          </a:p>
          <a:p>
            <a:pPr lvl="1"/>
            <a:r>
              <a:rPr lang="en-US" dirty="0" smtClean="0"/>
              <a:t>Control, approximate, or </a:t>
            </a:r>
            <a:r>
              <a:rPr lang="en-US" dirty="0" smtClean="0"/>
              <a:t>obscure </a:t>
            </a:r>
            <a:r>
              <a:rPr lang="en-US" dirty="0" smtClean="0"/>
              <a:t>some </a:t>
            </a:r>
            <a:r>
              <a:rPr lang="en-US" dirty="0" smtClean="0"/>
              <a:t>factors in order to understand the interplay and functioning of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3573</TotalTime>
  <Words>1903</Words>
  <Application>Microsoft Macintosh PowerPoint</Application>
  <PresentationFormat>On-screen Show (4:3)</PresentationFormat>
  <Paragraphs>247</Paragraphs>
  <Slides>75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Genesis</vt:lpstr>
      <vt:lpstr>Domain Specific Modelling Languages in Bigraphs</vt:lpstr>
      <vt:lpstr>Outline</vt:lpstr>
      <vt:lpstr>Objectives</vt:lpstr>
      <vt:lpstr>Modelling and Motivation</vt:lpstr>
      <vt:lpstr>Explanation</vt:lpstr>
      <vt:lpstr>Modelling</vt:lpstr>
      <vt:lpstr>1973 Model Steam Engine</vt:lpstr>
      <vt:lpstr>1903 Mill Engine</vt:lpstr>
      <vt:lpstr>Simplifying Assumptions</vt:lpstr>
      <vt:lpstr>Simplifying assumptions</vt:lpstr>
      <vt:lpstr>Abstract Models</vt:lpstr>
      <vt:lpstr>Communicating Systems</vt:lpstr>
      <vt:lpstr>Communicating Systems</vt:lpstr>
      <vt:lpstr>A Vending Machine</vt:lpstr>
      <vt:lpstr>Another Vending Machine</vt:lpstr>
      <vt:lpstr>Another Vending Machine</vt:lpstr>
      <vt:lpstr>Another Vending Machine</vt:lpstr>
      <vt:lpstr>Another Vending Machine</vt:lpstr>
      <vt:lpstr>Process Languages</vt:lpstr>
      <vt:lpstr>Process Languages</vt:lpstr>
      <vt:lpstr>A Buyer</vt:lpstr>
      <vt:lpstr>Two Vending Machines</vt:lpstr>
      <vt:lpstr>Process Languages</vt:lpstr>
      <vt:lpstr>Proposing a New Process Language</vt:lpstr>
      <vt:lpstr>Proposing a New Process Language</vt:lpstr>
      <vt:lpstr>Domain-Specificity</vt:lpstr>
      <vt:lpstr>Domain-Specificity at work</vt:lpstr>
      <vt:lpstr>Objective</vt:lpstr>
      <vt:lpstr>Bigraphs</vt:lpstr>
      <vt:lpstr>A Bigraph</vt:lpstr>
      <vt:lpstr>Bigraphs</vt:lpstr>
      <vt:lpstr>In the internet cafe</vt:lpstr>
      <vt:lpstr>Bigraphs</vt:lpstr>
      <vt:lpstr>Bigraph example </vt:lpstr>
      <vt:lpstr>Reaction Rules</vt:lpstr>
      <vt:lpstr>Reaction</vt:lpstr>
      <vt:lpstr>BMC</vt:lpstr>
      <vt:lpstr>Bigraphical languages</vt:lpstr>
      <vt:lpstr>Defining a language</vt:lpstr>
      <vt:lpstr>Bigraphical Languages</vt:lpstr>
      <vt:lpstr>Bigraphical Languages</vt:lpstr>
      <vt:lpstr>Refinement</vt:lpstr>
      <vt:lpstr>Equivalence</vt:lpstr>
      <vt:lpstr>Vertical Refinement</vt:lpstr>
      <vt:lpstr>Observation</vt:lpstr>
      <vt:lpstr>Observation continued</vt:lpstr>
      <vt:lpstr>A Trace</vt:lpstr>
      <vt:lpstr>A Trace</vt:lpstr>
      <vt:lpstr>A Trace</vt:lpstr>
      <vt:lpstr>A Trace</vt:lpstr>
      <vt:lpstr>A Trace</vt:lpstr>
      <vt:lpstr>Safe Vertical Refinement</vt:lpstr>
      <vt:lpstr>Safe Vertical Refinement</vt:lpstr>
      <vt:lpstr>Safe Vertical Refinement</vt:lpstr>
      <vt:lpstr>Safe Vertical Refinement</vt:lpstr>
      <vt:lpstr>Safe Vertical Bigraphical Refinement</vt:lpstr>
      <vt:lpstr>Making it easier</vt:lpstr>
      <vt:lpstr>Live Vertical Refinement</vt:lpstr>
      <vt:lpstr>Verification and Tools</vt:lpstr>
      <vt:lpstr>BigMC</vt:lpstr>
      <vt:lpstr>Example: Dining philosophers</vt:lpstr>
      <vt:lpstr>The state explosion problem</vt:lpstr>
      <vt:lpstr>Computing Causation</vt:lpstr>
      <vt:lpstr>PowerPoint Presentation</vt:lpstr>
      <vt:lpstr>PowerPoint Presentation</vt:lpstr>
      <vt:lpstr>PowerPoint Presentation</vt:lpstr>
      <vt:lpstr>Modularity</vt:lpstr>
      <vt:lpstr>PowerPoint Presentation</vt:lpstr>
      <vt:lpstr>PowerPoint Presentation</vt:lpstr>
      <vt:lpstr>PowerPoint Presentation</vt:lpstr>
      <vt:lpstr>Conclusion</vt:lpstr>
      <vt:lpstr>Conclusion</vt:lpstr>
      <vt:lpstr>Conclusion</vt:lpstr>
      <vt:lpstr>Conclusion</vt:lpstr>
      <vt:lpstr>Thanks</vt:lpstr>
    </vt:vector>
  </TitlesOfParts>
  <Company>IT 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Modelling Languages in Bigraphs</dc:title>
  <dc:creator>Gian Perrone</dc:creator>
  <cp:lastModifiedBy>Gian Perrone</cp:lastModifiedBy>
  <cp:revision>41</cp:revision>
  <dcterms:created xsi:type="dcterms:W3CDTF">2013-02-13T13:03:14Z</dcterms:created>
  <dcterms:modified xsi:type="dcterms:W3CDTF">2013-02-17T13:14:39Z</dcterms:modified>
</cp:coreProperties>
</file>