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5" r:id="rId5"/>
    <p:sldId id="266" r:id="rId6"/>
    <p:sldId id="312" r:id="rId7"/>
    <p:sldId id="268" r:id="rId8"/>
    <p:sldId id="269" r:id="rId9"/>
    <p:sldId id="264" r:id="rId10"/>
    <p:sldId id="313" r:id="rId11"/>
    <p:sldId id="270" r:id="rId12"/>
    <p:sldId id="271" r:id="rId13"/>
    <p:sldId id="272" r:id="rId14"/>
    <p:sldId id="273" r:id="rId15"/>
    <p:sldId id="314" r:id="rId16"/>
    <p:sldId id="277" r:id="rId17"/>
    <p:sldId id="278" r:id="rId18"/>
    <p:sldId id="275" r:id="rId19"/>
    <p:sldId id="276" r:id="rId20"/>
    <p:sldId id="279" r:id="rId21"/>
    <p:sldId id="315" r:id="rId22"/>
    <p:sldId id="258" r:id="rId23"/>
    <p:sldId id="280" r:id="rId24"/>
    <p:sldId id="281" r:id="rId25"/>
    <p:sldId id="316" r:id="rId26"/>
    <p:sldId id="282" r:id="rId27"/>
    <p:sldId id="284" r:id="rId28"/>
    <p:sldId id="285" r:id="rId29"/>
    <p:sldId id="286" r:id="rId30"/>
    <p:sldId id="283" r:id="rId31"/>
    <p:sldId id="259" r:id="rId32"/>
    <p:sldId id="287" r:id="rId33"/>
    <p:sldId id="288" r:id="rId34"/>
    <p:sldId id="289" r:id="rId35"/>
    <p:sldId id="260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61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262" r:id="rId52"/>
    <p:sldId id="304" r:id="rId53"/>
    <p:sldId id="305" r:id="rId54"/>
    <p:sldId id="306" r:id="rId55"/>
    <p:sldId id="263" r:id="rId56"/>
    <p:sldId id="307" r:id="rId57"/>
    <p:sldId id="308" r:id="rId58"/>
    <p:sldId id="309" r:id="rId59"/>
    <p:sldId id="310" r:id="rId60"/>
    <p:sldId id="311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5" d="100"/>
          <a:sy n="155" d="100"/>
        </p:scale>
        <p:origin x="-19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13/02/13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8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13/02/13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13/02/13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5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13/02/13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0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13/02/13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9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13/02/13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0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13/02/13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4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13/02/13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7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13/02/13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7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13/02/13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9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F956-F6D3-6845-806A-5A232B0FD1BD}" type="datetimeFigureOut">
              <a:rPr lang="en-US" smtClean="0"/>
              <a:t>13/02/13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1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1F956-F6D3-6845-806A-5A232B0FD1BD}" type="datetimeFigureOut">
              <a:rPr lang="en-US" smtClean="0"/>
              <a:t>13/02/13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DA062-BEC2-BF4B-9EB9-0EA054B8D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1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Domain Specific </a:t>
            </a:r>
            <a:r>
              <a:rPr lang="en-US" dirty="0" err="1" smtClean="0"/>
              <a:t>Modelling</a:t>
            </a:r>
            <a:r>
              <a:rPr lang="en-US" dirty="0" smtClean="0"/>
              <a:t> Languages in </a:t>
            </a:r>
            <a:r>
              <a:rPr lang="en-US" dirty="0" err="1" smtClean="0"/>
              <a:t>Bigraphs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Gian Perrone</a:t>
            </a:r>
          </a:p>
          <a:p>
            <a:endParaRPr lang="en-US" dirty="0"/>
          </a:p>
          <a:p>
            <a:r>
              <a:rPr lang="en-US" dirty="0" smtClean="0"/>
              <a:t>18 February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938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Those are concrete models of concrete things (e.g., planes, steam engines)</a:t>
            </a:r>
          </a:p>
          <a:p>
            <a:r>
              <a:rPr lang="en-US" dirty="0" smtClean="0"/>
              <a:t>What about abstracted models of entire systems that don’t necessarily have a concrete presence in the world?</a:t>
            </a:r>
          </a:p>
          <a:p>
            <a:pPr lvl="1"/>
            <a:r>
              <a:rPr lang="en-US" dirty="0" smtClean="0"/>
              <a:t>Or which only have a partial presence in the world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, money, social interactions, the Internet, politics, business,</a:t>
            </a:r>
            <a:r>
              <a:rPr lang="en-US" dirty="0"/>
              <a:t> </a:t>
            </a:r>
            <a:r>
              <a:rPr lang="en-US" dirty="0" smtClean="0"/>
              <a:t>a transport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80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systems are some of the most complex systems we build today</a:t>
            </a:r>
          </a:p>
          <a:p>
            <a:pPr lvl="1"/>
            <a:r>
              <a:rPr lang="en-US" dirty="0" smtClean="0"/>
              <a:t>(get numbers on 747 parts)</a:t>
            </a:r>
          </a:p>
          <a:p>
            <a:r>
              <a:rPr lang="en-US" dirty="0" smtClean="0"/>
              <a:t>We struggle to understand them</a:t>
            </a:r>
          </a:p>
          <a:p>
            <a:r>
              <a:rPr lang="en-US" dirty="0" smtClean="0"/>
              <a:t>These systems must communicate persistently in order to achieve outcomes</a:t>
            </a:r>
          </a:p>
          <a:p>
            <a:r>
              <a:rPr lang="en-US" dirty="0"/>
              <a:t>e</a:t>
            </a:r>
            <a:r>
              <a:rPr lang="en-US" dirty="0" smtClean="0"/>
              <a:t>.g., a simple banking transaction must communicate with multiple parties.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72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Simplifying assumption</a:t>
            </a:r>
            <a:r>
              <a:rPr lang="en-US" dirty="0" smtClean="0"/>
              <a:t>: build models that capture </a:t>
            </a:r>
            <a:r>
              <a:rPr lang="en-US" i="1" dirty="0" smtClean="0"/>
              <a:t>only</a:t>
            </a:r>
            <a:r>
              <a:rPr lang="en-US" dirty="0" smtClean="0"/>
              <a:t> interaction and communication</a:t>
            </a:r>
          </a:p>
          <a:p>
            <a:r>
              <a:rPr lang="en-US" dirty="0" smtClean="0"/>
              <a:t>We don’t care why a system communicates, merely that it can communicate in certain ways</a:t>
            </a:r>
          </a:p>
          <a:p>
            <a:r>
              <a:rPr lang="en-US" dirty="0" smtClean="0"/>
              <a:t>Effective way to model software, business processes, systems biology, financial transactions, network protocols,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72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Modelling</a:t>
            </a:r>
            <a:r>
              <a:rPr lang="en-US" dirty="0" smtClean="0"/>
              <a:t> interaction and communication gives rise to very small </a:t>
            </a:r>
            <a:r>
              <a:rPr lang="en-US" b="1" dirty="0" smtClean="0"/>
              <a:t>process languages</a:t>
            </a:r>
          </a:p>
          <a:p>
            <a:r>
              <a:rPr lang="en-US" dirty="0" smtClean="0"/>
              <a:t>A few common constructs:</a:t>
            </a:r>
          </a:p>
          <a:p>
            <a:pPr lvl="1"/>
            <a:r>
              <a:rPr lang="en-US" dirty="0" smtClean="0"/>
              <a:t>Send a message</a:t>
            </a:r>
          </a:p>
          <a:p>
            <a:pPr lvl="1"/>
            <a:r>
              <a:rPr lang="en-US" dirty="0" smtClean="0"/>
              <a:t>Receive a message</a:t>
            </a:r>
          </a:p>
          <a:p>
            <a:pPr lvl="1"/>
            <a:r>
              <a:rPr lang="en-US" dirty="0" smtClean="0"/>
              <a:t>Choose between different possible actions</a:t>
            </a:r>
          </a:p>
          <a:p>
            <a:pPr lvl="1"/>
            <a:r>
              <a:rPr lang="en-US" dirty="0" smtClean="0"/>
              <a:t>Combine two processes in parallel</a:t>
            </a:r>
          </a:p>
          <a:p>
            <a:r>
              <a:rPr lang="en-US" dirty="0" smtClean="0"/>
              <a:t>Mathematically precise description of </a:t>
            </a:r>
            <a:r>
              <a:rPr lang="en-US" dirty="0" err="1" smtClean="0"/>
              <a:t>behaviour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6690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purpose (sometimes…)</a:t>
            </a:r>
          </a:p>
          <a:p>
            <a:r>
              <a:rPr lang="en-US" dirty="0" smtClean="0"/>
              <a:t>Structured and precise</a:t>
            </a:r>
          </a:p>
          <a:p>
            <a:r>
              <a:rPr lang="en-US" dirty="0" smtClean="0"/>
              <a:t>Assumes different participants (processes) can reliably and instantaneously send messages to one another using </a:t>
            </a:r>
            <a:r>
              <a:rPr lang="en-US" i="1" dirty="0" smtClean="0"/>
              <a:t>channels</a:t>
            </a:r>
          </a:p>
          <a:p>
            <a:r>
              <a:rPr lang="en-US" dirty="0" smtClean="0"/>
              <a:t>Understand the overall </a:t>
            </a:r>
            <a:r>
              <a:rPr lang="en-US" dirty="0" err="1" smtClean="0"/>
              <a:t>behaviour</a:t>
            </a:r>
            <a:r>
              <a:rPr lang="en-US" dirty="0" smtClean="0"/>
              <a:t> of many processes behaving together in terms of their individual and composite </a:t>
            </a:r>
            <a:r>
              <a:rPr lang="en-US" dirty="0" err="1" smtClean="0"/>
              <a:t>behaviour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709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LTS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44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Dozens in common use</a:t>
            </a:r>
          </a:p>
          <a:p>
            <a:r>
              <a:rPr lang="en-US" dirty="0" smtClean="0"/>
              <a:t>Hundreds of variations</a:t>
            </a:r>
          </a:p>
          <a:p>
            <a:r>
              <a:rPr lang="en-US" dirty="0" smtClean="0"/>
              <a:t>e.g., CCS, CSP, ACP, Actor Model, </a:t>
            </a:r>
            <a:r>
              <a:rPr lang="en-US" dirty="0" smtClean="0"/>
              <a:t>Pi-calculus,  </a:t>
            </a:r>
            <a:r>
              <a:rPr lang="en-US" dirty="0" smtClean="0"/>
              <a:t>Petri nets, </a:t>
            </a:r>
            <a:r>
              <a:rPr lang="en-US" dirty="0" err="1" smtClean="0"/>
              <a:t>cham</a:t>
            </a:r>
            <a:r>
              <a:rPr lang="en-US" dirty="0" smtClean="0"/>
              <a:t>, Action calculi, …</a:t>
            </a:r>
          </a:p>
          <a:p>
            <a:r>
              <a:rPr lang="en-US" dirty="0" smtClean="0"/>
              <a:t>Endless proliferation of new variations and languages</a:t>
            </a:r>
          </a:p>
        </p:txBody>
      </p:sp>
    </p:spTree>
    <p:extLst>
      <p:ext uri="{BB962C8B-B14F-4D97-AF65-F5344CB8AC3E}">
        <p14:creationId xmlns:p14="http://schemas.microsoft.com/office/powerpoint/2010/main" val="2754938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Language Bingo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5447" r="-15447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69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Proposing a New Process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syntax and semantics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Prove a handful of interesting properties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it once to solve a particular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Claim generality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Publish the paper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Forget about it forever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76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Proposing a New Process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New process languages are used to </a:t>
            </a:r>
            <a:r>
              <a:rPr lang="en-US" dirty="0" err="1" smtClean="0"/>
              <a:t>specialise</a:t>
            </a:r>
            <a:r>
              <a:rPr lang="en-US" dirty="0" smtClean="0"/>
              <a:t> to a given domain</a:t>
            </a:r>
          </a:p>
          <a:p>
            <a:r>
              <a:rPr lang="en-US" dirty="0" smtClean="0"/>
              <a:t>Not cynical – there are good reasons to </a:t>
            </a:r>
            <a:r>
              <a:rPr lang="en-US" dirty="0" err="1" smtClean="0"/>
              <a:t>specialise</a:t>
            </a:r>
            <a:r>
              <a:rPr lang="en-US" dirty="0"/>
              <a:t> </a:t>
            </a:r>
            <a:r>
              <a:rPr lang="en-US" dirty="0" smtClean="0"/>
              <a:t>to a domain!</a:t>
            </a:r>
          </a:p>
          <a:p>
            <a:r>
              <a:rPr lang="en-US" dirty="0" smtClean="0"/>
              <a:t>Instead of trying to stop proliferation of new languages, we should support reuse</a:t>
            </a:r>
          </a:p>
          <a:p>
            <a:r>
              <a:rPr lang="en-US" dirty="0" smtClean="0"/>
              <a:t>… and provide better ways of </a:t>
            </a:r>
            <a:r>
              <a:rPr lang="en-US" dirty="0" err="1" smtClean="0"/>
              <a:t>specialising</a:t>
            </a:r>
            <a:r>
              <a:rPr lang="en-US" dirty="0" smtClean="0"/>
              <a:t> languages to a given domain</a:t>
            </a:r>
          </a:p>
          <a:p>
            <a:r>
              <a:rPr lang="en-US" dirty="0" smtClean="0"/>
              <a:t>Ephemeral, disposable process languages for every occasion – </a:t>
            </a:r>
            <a:r>
              <a:rPr lang="en-US" dirty="0" err="1" smtClean="0"/>
              <a:t>specialised</a:t>
            </a:r>
            <a:r>
              <a:rPr lang="en-US" dirty="0" smtClean="0"/>
              <a:t> to a domain.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90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Modelling</a:t>
            </a:r>
            <a:r>
              <a:rPr lang="en-US" dirty="0" smtClean="0"/>
              <a:t> and Motivation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001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Domain-Specificity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Moving the language constructs with which we can express models closer to the domain of interest makes models better!</a:t>
            </a:r>
          </a:p>
          <a:p>
            <a:pPr lvl="1"/>
            <a:r>
              <a:rPr lang="en-US" dirty="0" smtClean="0"/>
              <a:t>Familiar (natural) language is good!  Photography terms from the dark room still used in digital photography</a:t>
            </a:r>
          </a:p>
          <a:p>
            <a:r>
              <a:rPr lang="en-US" dirty="0" smtClean="0"/>
              <a:t>Domain-experts are not necessarily </a:t>
            </a:r>
            <a:r>
              <a:rPr lang="en-US" dirty="0" err="1" smtClean="0"/>
              <a:t>modelling</a:t>
            </a:r>
            <a:r>
              <a:rPr lang="en-US" dirty="0" smtClean="0"/>
              <a:t> experts</a:t>
            </a:r>
          </a:p>
          <a:p>
            <a:r>
              <a:rPr lang="en-US" dirty="0" smtClean="0"/>
              <a:t>Instead, describe models in the language of the domain</a:t>
            </a:r>
          </a:p>
          <a:p>
            <a:pPr lvl="1"/>
            <a:r>
              <a:rPr lang="en-US" dirty="0" smtClean="0"/>
              <a:t>Business processes in the language of the business</a:t>
            </a:r>
          </a:p>
          <a:p>
            <a:pPr lvl="1"/>
            <a:r>
              <a:rPr lang="en-US" dirty="0" smtClean="0"/>
              <a:t>And systems biology in the language of biologists</a:t>
            </a:r>
          </a:p>
          <a:p>
            <a:pPr lvl="1"/>
            <a:r>
              <a:rPr lang="en-US" dirty="0" smtClean="0"/>
              <a:t>And security protocols in the language of security experts</a:t>
            </a:r>
          </a:p>
          <a:p>
            <a:r>
              <a:rPr lang="en-US" dirty="0" smtClean="0"/>
              <a:t>The outcome is often of more interest to the domain-expert than the mechanism of the process itself</a:t>
            </a:r>
          </a:p>
        </p:txBody>
      </p:sp>
    </p:spTree>
    <p:extLst>
      <p:ext uri="{BB962C8B-B14F-4D97-AF65-F5344CB8AC3E}">
        <p14:creationId xmlns:p14="http://schemas.microsoft.com/office/powerpoint/2010/main" val="1575677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Domain-Specificity at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9076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We’re in the baked bean factory with</a:t>
            </a:r>
            <a:br>
              <a:rPr lang="en-US" dirty="0" smtClean="0"/>
            </a:br>
            <a:r>
              <a:rPr lang="en-US" dirty="0" smtClean="0"/>
              <a:t>many machines employed to make our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baked beans</a:t>
            </a:r>
          </a:p>
          <a:p>
            <a:r>
              <a:rPr lang="en-US" dirty="0" smtClean="0"/>
              <a:t>The component closing the tins needs to apply a specific voltage for a given time and with specific force</a:t>
            </a:r>
          </a:p>
          <a:p>
            <a:r>
              <a:rPr lang="en-US" dirty="0" smtClean="0"/>
              <a:t>… but that’s not what it is doing!  The language of the domain is “closing the tin” – not how the tin is closed</a:t>
            </a:r>
          </a:p>
          <a:p>
            <a:r>
              <a:rPr lang="en-US" dirty="0" smtClean="0"/>
              <a:t>Which allows us to replace one component with another functionally equivalent component (of which we will see more later…)</a:t>
            </a:r>
          </a:p>
          <a:p>
            <a:r>
              <a:rPr lang="en-US" dirty="0" smtClean="0"/>
              <a:t>Or reuse our baked bean tin-closing component to press logos into bars of soap at the soap factory!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241" y="1282290"/>
            <a:ext cx="1356032" cy="13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0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Bigraphs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05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Bigraph</a:t>
            </a:r>
            <a:endParaRPr lang="en-US" dirty="0"/>
          </a:p>
        </p:txBody>
      </p:sp>
      <p:pic>
        <p:nvPicPr>
          <p:cNvPr id="6" name="Content Placeholder 5" descr="anatom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31" r="-15731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457200" y="6375400"/>
            <a:ext cx="850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Milner, R. </a:t>
            </a:r>
            <a:r>
              <a:rPr lang="en-US" dirty="0"/>
              <a:t> </a:t>
            </a:r>
            <a:r>
              <a:rPr lang="en-US" dirty="0" smtClean="0"/>
              <a:t>The Space and Motion of Communicating Agents (2009)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4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Formal, mathematical objects</a:t>
            </a:r>
          </a:p>
          <a:p>
            <a:r>
              <a:rPr lang="en-US" dirty="0" smtClean="0"/>
              <a:t>Represent orthogonal notions of </a:t>
            </a:r>
            <a:r>
              <a:rPr lang="en-US" b="1" dirty="0" smtClean="0"/>
              <a:t>locality</a:t>
            </a:r>
            <a:r>
              <a:rPr lang="en-US" dirty="0" smtClean="0"/>
              <a:t> and </a:t>
            </a:r>
            <a:r>
              <a:rPr lang="en-US" b="1" dirty="0" smtClean="0"/>
              <a:t>connectivity</a:t>
            </a:r>
          </a:p>
          <a:p>
            <a:r>
              <a:rPr lang="en-US" dirty="0" smtClean="0"/>
              <a:t>Which are ubiquitous in </a:t>
            </a:r>
            <a:r>
              <a:rPr lang="en-US" dirty="0" err="1" smtClean="0"/>
              <a:t>modelling</a:t>
            </a:r>
            <a:r>
              <a:rPr lang="en-US" dirty="0" smtClean="0"/>
              <a:t> activities</a:t>
            </a:r>
          </a:p>
          <a:p>
            <a:r>
              <a:rPr lang="en-US" dirty="0" smtClean="0"/>
              <a:t>Locality: physical environments, logical containment, tree structures, </a:t>
            </a:r>
            <a:r>
              <a:rPr lang="en-US" dirty="0" err="1" smtClean="0"/>
              <a:t>filesystems</a:t>
            </a:r>
            <a:r>
              <a:rPr lang="en-US" dirty="0" smtClean="0"/>
              <a:t>, ownership</a:t>
            </a:r>
          </a:p>
          <a:p>
            <a:r>
              <a:rPr lang="en-US" dirty="0" smtClean="0"/>
              <a:t>Connectivity: association, relationships, networks, name 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23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internet cafe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picture (location: in the same room, connectivity to many different social networks, computer networks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reveal: it’s a </a:t>
            </a:r>
            <a:r>
              <a:rPr lang="en-US" dirty="0" err="1" smtClean="0"/>
              <a:t>bigraph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64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Unambiguous, formal visual presentation</a:t>
            </a:r>
          </a:p>
          <a:p>
            <a:r>
              <a:rPr lang="en-US" dirty="0" smtClean="0"/>
              <a:t>A categorical presentation in terms of interfaces</a:t>
            </a:r>
          </a:p>
          <a:p>
            <a:r>
              <a:rPr lang="en-US" dirty="0" smtClean="0"/>
              <a:t>Reaction semantics</a:t>
            </a:r>
          </a:p>
          <a:p>
            <a:pPr lvl="1"/>
            <a:r>
              <a:rPr lang="en-US" dirty="0" smtClean="0"/>
              <a:t>A single </a:t>
            </a:r>
            <a:r>
              <a:rPr lang="en-US" dirty="0" err="1" smtClean="0"/>
              <a:t>bigraph</a:t>
            </a:r>
            <a:r>
              <a:rPr lang="en-US" dirty="0" smtClean="0"/>
              <a:t> defines the state of some system</a:t>
            </a:r>
          </a:p>
          <a:p>
            <a:pPr lvl="1"/>
            <a:r>
              <a:rPr lang="en-US" dirty="0" smtClean="0"/>
              <a:t>A set of reaction rules describe how the system may behave and evolve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86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Bigraph</a:t>
            </a:r>
            <a:r>
              <a:rPr lang="en-US" dirty="0" smtClean="0"/>
              <a:t> example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Picture here bean factory tins moving between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76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115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Picture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9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598106" y="2960330"/>
            <a:ext cx="8128000" cy="8578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We construct models to </a:t>
            </a:r>
            <a:r>
              <a:rPr lang="en-US" b="1" dirty="0" smtClean="0"/>
              <a:t>explain</a:t>
            </a:r>
            <a:r>
              <a:rPr lang="en-US" dirty="0" smtClean="0"/>
              <a:t> or </a:t>
            </a:r>
            <a:r>
              <a:rPr lang="en-US" b="1" dirty="0" smtClean="0"/>
              <a:t>understand</a:t>
            </a:r>
          </a:p>
          <a:p>
            <a:pPr marL="0" indent="0">
              <a:buNone/>
            </a:pPr>
            <a:r>
              <a:rPr lang="en-US" b="1" dirty="0" smtClean="0"/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308731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Presenting </a:t>
            </a:r>
            <a:r>
              <a:rPr lang="en-US" dirty="0" err="1" smtClean="0"/>
              <a:t>bigraphs</a:t>
            </a:r>
            <a:r>
              <a:rPr lang="en-US" dirty="0" smtClean="0"/>
              <a:t> in a way that is familiar to process calculus experts.</a:t>
            </a:r>
          </a:p>
          <a:p>
            <a:endParaRPr lang="en-US" dirty="0"/>
          </a:p>
          <a:p>
            <a:r>
              <a:rPr lang="en-US" dirty="0" smtClean="0"/>
              <a:t>Introduce signatures, </a:t>
            </a:r>
            <a:r>
              <a:rPr lang="en-US" dirty="0" err="1" smtClean="0"/>
              <a:t>sortings</a:t>
            </a:r>
            <a:r>
              <a:rPr lang="en-US" dirty="0" smtClean="0"/>
              <a:t>, reaction rules</a:t>
            </a:r>
          </a:p>
        </p:txBody>
      </p:sp>
    </p:spTree>
    <p:extLst>
      <p:ext uri="{BB962C8B-B14F-4D97-AF65-F5344CB8AC3E}">
        <p14:creationId xmlns:p14="http://schemas.microsoft.com/office/powerpoint/2010/main" val="2966911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Bigraphical</a:t>
            </a:r>
            <a:r>
              <a:rPr lang="en-US" dirty="0" smtClean="0"/>
              <a:t> languages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82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language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Syntax</a:t>
            </a:r>
            <a:r>
              <a:rPr lang="en-US" dirty="0" smtClean="0"/>
              <a:t>: What is the structure of sentences in the language?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Our syntax consists of: Tins, Soap, Component, Lid, Beans, Logo</a:t>
            </a:r>
          </a:p>
          <a:p>
            <a:endParaRPr lang="en-US" dirty="0"/>
          </a:p>
          <a:p>
            <a:r>
              <a:rPr lang="en-US" b="1" dirty="0" smtClean="0"/>
              <a:t>Semantics</a:t>
            </a:r>
            <a:r>
              <a:rPr lang="en-US" dirty="0" smtClean="0"/>
              <a:t>: What do these sentences mean?</a:t>
            </a:r>
          </a:p>
          <a:p>
            <a:pPr lvl="1"/>
            <a:r>
              <a:rPr lang="en-US" dirty="0" smtClean="0"/>
              <a:t>How do the components operate on the Tins, Beans, Lids, Soap etc. to transform raw materials to finished products?</a:t>
            </a:r>
          </a:p>
        </p:txBody>
      </p:sp>
    </p:spTree>
    <p:extLst>
      <p:ext uri="{BB962C8B-B14F-4D97-AF65-F5344CB8AC3E}">
        <p14:creationId xmlns:p14="http://schemas.microsoft.com/office/powerpoint/2010/main" val="27367249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Bigraphical</a:t>
            </a:r>
            <a:r>
              <a:rPr lang="en-US" dirty="0" smtClean="0"/>
              <a:t>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Syntax: Signatures + </a:t>
            </a:r>
            <a:r>
              <a:rPr lang="en-US" dirty="0" err="1" smtClean="0"/>
              <a:t>Sortings</a:t>
            </a:r>
            <a:endParaRPr lang="en-US" dirty="0" smtClean="0"/>
          </a:p>
          <a:p>
            <a:pPr lvl="1"/>
            <a:r>
              <a:rPr lang="en-US" dirty="0" smtClean="0"/>
              <a:t>What constructors and values are available?</a:t>
            </a:r>
          </a:p>
          <a:p>
            <a:pPr lvl="1"/>
            <a:r>
              <a:rPr lang="en-US" dirty="0" smtClean="0"/>
              <a:t>How may these be combined to form valid expressions?</a:t>
            </a:r>
            <a:endParaRPr lang="en-US" dirty="0"/>
          </a:p>
          <a:p>
            <a:pPr lvl="1"/>
            <a:r>
              <a:rPr lang="en-US" dirty="0" smtClean="0"/>
              <a:t>How may names interact and be shared?</a:t>
            </a:r>
            <a:endParaRPr lang="en-US" dirty="0"/>
          </a:p>
          <a:p>
            <a:pPr marL="514350" indent="-457200"/>
            <a:r>
              <a:rPr lang="en-US" dirty="0" smtClean="0"/>
              <a:t>Semantics: Reaction rules</a:t>
            </a:r>
          </a:p>
          <a:p>
            <a:pPr marL="914400" lvl="1" indent="-457200"/>
            <a:r>
              <a:rPr lang="en-US" dirty="0" smtClean="0"/>
              <a:t>Given a state of a system, what does the system look like after we evaluate one step of an expression?</a:t>
            </a:r>
            <a:endParaRPr lang="en-US" dirty="0"/>
          </a:p>
          <a:p>
            <a:r>
              <a:rPr lang="en-US" dirty="0" smtClean="0"/>
              <a:t>Captures exactly the properties we need to define a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91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Bigraphical</a:t>
            </a:r>
            <a:r>
              <a:rPr lang="en-US" dirty="0" smtClean="0"/>
              <a:t>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(addition + multiplication)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492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020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Refinement is a ubiquitous activity in software engineering</a:t>
            </a:r>
          </a:p>
          <a:p>
            <a:r>
              <a:rPr lang="en-US" dirty="0" smtClean="0"/>
              <a:t>Given a high-level specification, move towards an eventual implementation</a:t>
            </a:r>
          </a:p>
          <a:p>
            <a:r>
              <a:rPr lang="en-US" dirty="0" smtClean="0"/>
              <a:t>Preserving </a:t>
            </a:r>
            <a:r>
              <a:rPr lang="en-US" dirty="0" err="1" smtClean="0"/>
              <a:t>behaviour</a:t>
            </a:r>
            <a:r>
              <a:rPr lang="en-US" dirty="0" smtClean="0"/>
              <a:t> and properties of interest at every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118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Given a language </a:t>
            </a:r>
            <a:r>
              <a:rPr lang="en-US" b="1" dirty="0" smtClean="0"/>
              <a:t>L1</a:t>
            </a:r>
            <a:r>
              <a:rPr lang="en-US" dirty="0" smtClean="0"/>
              <a:t>, and a model </a:t>
            </a:r>
            <a:r>
              <a:rPr lang="en-US" b="1" dirty="0" smtClean="0"/>
              <a:t>M </a:t>
            </a:r>
            <a:r>
              <a:rPr lang="en-US" dirty="0" smtClean="0"/>
              <a:t>constructed in that language…</a:t>
            </a:r>
          </a:p>
          <a:p>
            <a:r>
              <a:rPr lang="en-US" dirty="0" smtClean="0"/>
              <a:t>For another language </a:t>
            </a:r>
            <a:r>
              <a:rPr lang="en-US" b="1" dirty="0" smtClean="0"/>
              <a:t>L2</a:t>
            </a:r>
            <a:r>
              <a:rPr lang="en-US" dirty="0" smtClean="0"/>
              <a:t>, is </a:t>
            </a:r>
            <a:r>
              <a:rPr lang="en-US" b="1" dirty="0" smtClean="0"/>
              <a:t>M</a:t>
            </a:r>
            <a:r>
              <a:rPr lang="en-US" dirty="0" smtClean="0"/>
              <a:t> still a meaningful model?</a:t>
            </a:r>
          </a:p>
          <a:p>
            <a:pPr lvl="1"/>
            <a:r>
              <a:rPr lang="en-US" dirty="0" smtClean="0"/>
              <a:t>Does it still capture the properties of interest?</a:t>
            </a:r>
          </a:p>
          <a:p>
            <a:pPr lvl="1"/>
            <a:r>
              <a:rPr lang="en-US" dirty="0" smtClean="0"/>
              <a:t>Does it exhibit any extra, undesirable </a:t>
            </a:r>
            <a:r>
              <a:rPr lang="en-US" dirty="0" err="1" smtClean="0"/>
              <a:t>behaviour</a:t>
            </a:r>
            <a:r>
              <a:rPr lang="en-US" dirty="0" smtClean="0"/>
              <a:t> in this new setting?</a:t>
            </a:r>
          </a:p>
          <a:p>
            <a:r>
              <a:rPr lang="en-US" dirty="0" smtClean="0"/>
              <a:t>This is captured by enforcing a vertical refinement relation between the languages </a:t>
            </a:r>
            <a:r>
              <a:rPr lang="en-US" b="1" dirty="0" smtClean="0"/>
              <a:t>L1</a:t>
            </a:r>
            <a:r>
              <a:rPr lang="en-US" dirty="0" smtClean="0"/>
              <a:t> and </a:t>
            </a:r>
            <a:r>
              <a:rPr lang="en-US" b="1" dirty="0" smtClean="0"/>
              <a:t>L2</a:t>
            </a:r>
          </a:p>
        </p:txBody>
      </p:sp>
    </p:spTree>
    <p:extLst>
      <p:ext uri="{BB962C8B-B14F-4D97-AF65-F5344CB8AC3E}">
        <p14:creationId xmlns:p14="http://schemas.microsoft.com/office/powerpoint/2010/main" val="6049970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Reeves and </a:t>
            </a:r>
            <a:r>
              <a:rPr lang="en-US" dirty="0" err="1" smtClean="0"/>
              <a:t>Streader</a:t>
            </a:r>
            <a:r>
              <a:rPr lang="en-US" dirty="0" smtClean="0"/>
              <a:t> (2008) use notions of what we can observe of all entities of a language to demonstrate vertical refinement</a:t>
            </a:r>
          </a:p>
          <a:p>
            <a:r>
              <a:rPr lang="en-US" dirty="0" smtClean="0"/>
              <a:t>For many process languages, “observation” is obvious (i.e., the inputs and outputs that the process sends and receives)</a:t>
            </a:r>
          </a:p>
          <a:p>
            <a:r>
              <a:rPr lang="en-US" dirty="0" err="1" smtClean="0"/>
              <a:t>Bigraphs</a:t>
            </a:r>
            <a:r>
              <a:rPr lang="en-US" dirty="0" smtClean="0"/>
              <a:t> have no primitive notion of input or output, so we can’t rely on it to construct a useful notion of observation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423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use an entire model as a single observation</a:t>
            </a:r>
          </a:p>
          <a:p>
            <a:r>
              <a:rPr lang="en-US" dirty="0" smtClean="0"/>
              <a:t>Many observations, related by steps of reaction form a </a:t>
            </a:r>
            <a:r>
              <a:rPr lang="en-US" b="1" dirty="0" smtClean="0"/>
              <a:t>trace</a:t>
            </a:r>
            <a:r>
              <a:rPr lang="en-US" dirty="0" smtClean="0"/>
              <a:t> of a process</a:t>
            </a:r>
          </a:p>
          <a:p>
            <a:r>
              <a:rPr lang="en-US" dirty="0" smtClean="0"/>
              <a:t>And all such traces of all processes of a language </a:t>
            </a:r>
            <a:r>
              <a:rPr lang="en-US" dirty="0" err="1" smtClean="0"/>
              <a:t>characterise</a:t>
            </a:r>
            <a:r>
              <a:rPr lang="en-US" dirty="0" smtClean="0"/>
              <a:t> completely the </a:t>
            </a:r>
            <a:r>
              <a:rPr lang="en-US" dirty="0" err="1" smtClean="0"/>
              <a:t>behaviour</a:t>
            </a:r>
            <a:r>
              <a:rPr lang="en-US" dirty="0" smtClean="0"/>
              <a:t> present in that language</a:t>
            </a:r>
          </a:p>
          <a:p>
            <a:r>
              <a:rPr lang="en-US" dirty="0" smtClean="0"/>
              <a:t>Which allows us to relate the </a:t>
            </a:r>
            <a:r>
              <a:rPr lang="en-US" dirty="0" err="1" smtClean="0"/>
              <a:t>behaviour</a:t>
            </a:r>
            <a:r>
              <a:rPr lang="en-US" dirty="0" smtClean="0"/>
              <a:t> of one language to that of another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047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1973 Model Steam Engine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Source: </a:t>
            </a:r>
            <a:r>
              <a:rPr lang="en-US" dirty="0" err="1" smtClean="0"/>
              <a:t>homemodelenginemachinist.com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148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Safe Vertical </a:t>
            </a:r>
            <a:r>
              <a:rPr lang="en-US" dirty="0" err="1" smtClean="0"/>
              <a:t>Bigraphical</a:t>
            </a:r>
            <a:r>
              <a:rPr lang="en-US" dirty="0" smtClean="0"/>
              <a:t>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Safety: “Nothing bad will happen”</a:t>
            </a:r>
          </a:p>
          <a:p>
            <a:r>
              <a:rPr lang="en-US" dirty="0" smtClean="0"/>
              <a:t>(Give definition from paper)</a:t>
            </a:r>
          </a:p>
          <a:p>
            <a:r>
              <a:rPr lang="en-US" dirty="0" err="1" smtClean="0"/>
              <a:t>Parameterised</a:t>
            </a:r>
            <a:r>
              <a:rPr lang="en-US" dirty="0" smtClean="0"/>
              <a:t> by an abstraction </a:t>
            </a:r>
            <a:r>
              <a:rPr lang="en-US" dirty="0" err="1" smtClean="0"/>
              <a:t>functor</a:t>
            </a:r>
            <a:r>
              <a:rPr lang="en-US" dirty="0" smtClean="0"/>
              <a:t> that allows us to pick the appropriate observations for the task at hand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36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easier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guarantee that our abstraction </a:t>
            </a:r>
            <a:r>
              <a:rPr lang="en-US" dirty="0" err="1" smtClean="0"/>
              <a:t>functor</a:t>
            </a:r>
            <a:r>
              <a:rPr lang="en-US" dirty="0" smtClean="0"/>
              <a:t> preserves </a:t>
            </a:r>
            <a:r>
              <a:rPr lang="en-US" dirty="0" err="1" smtClean="0"/>
              <a:t>behaviour</a:t>
            </a:r>
            <a:r>
              <a:rPr lang="en-US" dirty="0" smtClean="0"/>
              <a:t> (reaction) need not be simple to establish</a:t>
            </a:r>
          </a:p>
          <a:p>
            <a:r>
              <a:rPr lang="en-US" dirty="0" smtClean="0"/>
              <a:t>But if it preserves reaction rules and active contexts, we have an abstraction </a:t>
            </a:r>
            <a:r>
              <a:rPr lang="en-US" dirty="0" err="1" smtClean="0"/>
              <a:t>functor</a:t>
            </a:r>
            <a:r>
              <a:rPr lang="en-US" dirty="0" smtClean="0"/>
              <a:t> that will give rise to a safe vertical refinement</a:t>
            </a:r>
          </a:p>
          <a:p>
            <a:r>
              <a:rPr lang="en-US" dirty="0" smtClean="0"/>
              <a:t>Which guarantees the concrete system is a valid implementation of the abstract system</a:t>
            </a:r>
          </a:p>
          <a:p>
            <a:r>
              <a:rPr lang="en-US" dirty="0" smtClean="0"/>
              <a:t>This has found use in the work of others (e.g., Henson et al., “</a:t>
            </a:r>
            <a:r>
              <a:rPr lang="en-US" dirty="0" err="1" smtClean="0"/>
              <a:t>FollowMe</a:t>
            </a:r>
            <a:r>
              <a:rPr lang="en-US" dirty="0" smtClean="0"/>
              <a:t>: a </a:t>
            </a:r>
            <a:r>
              <a:rPr lang="en-US" dirty="0" err="1" smtClean="0"/>
              <a:t>bigraphical</a:t>
            </a:r>
            <a:r>
              <a:rPr lang="en-US" dirty="0" smtClean="0"/>
              <a:t> approach”, 2012).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047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Vertical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Liveness</a:t>
            </a:r>
            <a:r>
              <a:rPr lang="en-US" dirty="0" smtClean="0"/>
              <a:t> is more subtle, and often ignored in refinement literature (or considered a special case of safety)</a:t>
            </a:r>
          </a:p>
          <a:p>
            <a:r>
              <a:rPr lang="en-US" dirty="0" smtClean="0"/>
              <a:t>Essentially the guarantee that “something good will happen eventually” (</a:t>
            </a:r>
            <a:r>
              <a:rPr lang="en-US" dirty="0" err="1" smtClean="0"/>
              <a:t>Lamport</a:t>
            </a:r>
            <a:r>
              <a:rPr lang="en-US" dirty="0" smtClean="0"/>
              <a:t>)</a:t>
            </a:r>
          </a:p>
          <a:p>
            <a:r>
              <a:rPr lang="en-US" dirty="0" smtClean="0"/>
              <a:t>Our vertical refinement notion can also ensure that a concrete implementation preserves enough </a:t>
            </a:r>
            <a:r>
              <a:rPr lang="en-US" dirty="0" err="1" smtClean="0"/>
              <a:t>behaviour</a:t>
            </a:r>
            <a:r>
              <a:rPr lang="en-US" dirty="0"/>
              <a:t> </a:t>
            </a:r>
            <a:r>
              <a:rPr lang="en-US" dirty="0" smtClean="0"/>
              <a:t>from the abstract system to guarantee </a:t>
            </a:r>
            <a:r>
              <a:rPr lang="en-US" dirty="0" err="1" smtClean="0"/>
              <a:t>liveness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729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and 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2960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BigMC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Provide a tool that allows one to check properties of </a:t>
            </a:r>
            <a:r>
              <a:rPr lang="en-US" dirty="0" err="1" smtClean="0"/>
              <a:t>bigraphical</a:t>
            </a:r>
            <a:r>
              <a:rPr lang="en-US" dirty="0" smtClean="0"/>
              <a:t> models</a:t>
            </a:r>
          </a:p>
          <a:p>
            <a:r>
              <a:rPr lang="en-US" dirty="0" smtClean="0"/>
              <a:t>By defining a single </a:t>
            </a:r>
            <a:r>
              <a:rPr lang="en-US" dirty="0" err="1" smtClean="0"/>
              <a:t>bigraphical</a:t>
            </a:r>
            <a:r>
              <a:rPr lang="en-US" dirty="0" smtClean="0"/>
              <a:t> language, we gain a tool for any model expressed in that language</a:t>
            </a:r>
          </a:p>
          <a:p>
            <a:r>
              <a:rPr lang="en-US" dirty="0" err="1" smtClean="0"/>
              <a:t>BigMC</a:t>
            </a:r>
            <a:r>
              <a:rPr lang="en-US" dirty="0" smtClean="0"/>
              <a:t> was a prototype tool designed to achieve this</a:t>
            </a:r>
          </a:p>
          <a:p>
            <a:r>
              <a:rPr lang="en-US" dirty="0" smtClean="0"/>
              <a:t>Also has been used to simulate and experiment with </a:t>
            </a:r>
            <a:r>
              <a:rPr lang="en-US" dirty="0" err="1" smtClean="0"/>
              <a:t>bigraphs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72142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Dining philosophers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example from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646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state explosion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Potentially infinitely many distinct states to explore</a:t>
            </a:r>
          </a:p>
          <a:p>
            <a:pPr lvl="1"/>
            <a:r>
              <a:rPr lang="en-US" dirty="0" smtClean="0"/>
              <a:t>… which will run forever if we just try to check them</a:t>
            </a:r>
          </a:p>
          <a:p>
            <a:r>
              <a:rPr lang="en-US" dirty="0" smtClean="0"/>
              <a:t>What can we do better?  Attempt to use the semantic clues provided by the system designer in defining reaction rules</a:t>
            </a:r>
          </a:p>
          <a:p>
            <a:r>
              <a:rPr lang="en-US" dirty="0" smtClean="0"/>
              <a:t>Approximate (conservatively) the causation relation between reaction rules, groups of reaction rules, and the properties of interest</a:t>
            </a:r>
          </a:p>
          <a:p>
            <a:r>
              <a:rPr lang="en-US" dirty="0" smtClean="0"/>
              <a:t>Attempt to address the question: </a:t>
            </a:r>
            <a:r>
              <a:rPr lang="en-US" i="1" dirty="0" smtClean="0"/>
              <a:t>which of these rules could cause us to reach a state that would violate our property?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263983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Causation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Prior art: </a:t>
            </a:r>
            <a:r>
              <a:rPr lang="en-US" dirty="0" err="1" smtClean="0"/>
              <a:t>Højsgaard</a:t>
            </a:r>
            <a:r>
              <a:rPr lang="en-US" dirty="0" smtClean="0"/>
              <a:t> &amp; </a:t>
            </a:r>
            <a:r>
              <a:rPr lang="en-US" dirty="0" err="1" smtClean="0"/>
              <a:t>Krivine</a:t>
            </a:r>
            <a:r>
              <a:rPr lang="en-US" dirty="0" smtClean="0"/>
              <a:t> (2011) </a:t>
            </a:r>
          </a:p>
          <a:p>
            <a:pPr lvl="1"/>
            <a:r>
              <a:rPr lang="en-US" dirty="0" smtClean="0"/>
              <a:t>Gives a nice </a:t>
            </a:r>
            <a:r>
              <a:rPr lang="en-US" dirty="0" err="1" smtClean="0"/>
              <a:t>characterisation</a:t>
            </a:r>
            <a:r>
              <a:rPr lang="en-US" dirty="0" smtClean="0"/>
              <a:t> of how rules may interfere with one another</a:t>
            </a:r>
          </a:p>
          <a:p>
            <a:pPr lvl="1"/>
            <a:r>
              <a:rPr lang="en-US" dirty="0" smtClean="0"/>
              <a:t>But not necessarily easy to compute!</a:t>
            </a:r>
          </a:p>
          <a:p>
            <a:r>
              <a:rPr lang="en-US" dirty="0" smtClean="0"/>
              <a:t>We presented a simple heuristic that approximates reaction rule causation for rules obeying a few simple structural conditions</a:t>
            </a:r>
          </a:p>
          <a:p>
            <a:r>
              <a:rPr lang="en-US" dirty="0" smtClean="0"/>
              <a:t>Simple and fast to compute, based on examining the place graph only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83869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440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8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1903 Mill Engine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500" r="1250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London Science Museum</a:t>
            </a:r>
          </a:p>
          <a:p>
            <a:r>
              <a:rPr lang="en-US" dirty="0" smtClean="0"/>
              <a:t>Source: Wikimedia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340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972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538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498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863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144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514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499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343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392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Supervisors:</a:t>
            </a:r>
          </a:p>
          <a:p>
            <a:pPr lvl="1"/>
            <a:r>
              <a:rPr lang="en-US" dirty="0" smtClean="0"/>
              <a:t>Thomas Hildebrandt</a:t>
            </a:r>
          </a:p>
          <a:p>
            <a:pPr lvl="1"/>
            <a:r>
              <a:rPr lang="en-US" dirty="0" err="1" smtClean="0"/>
              <a:t>Søren</a:t>
            </a:r>
            <a:r>
              <a:rPr lang="en-US" dirty="0" smtClean="0"/>
              <a:t> </a:t>
            </a:r>
            <a:r>
              <a:rPr lang="en-US" dirty="0" err="1" smtClean="0"/>
              <a:t>Debois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Supported by: The Danish </a:t>
            </a:r>
            <a:r>
              <a:rPr lang="en-US" dirty="0"/>
              <a:t>Research Agency (grant no.: 2106-080046) and the IT University of </a:t>
            </a:r>
            <a:r>
              <a:rPr lang="en-US" dirty="0" smtClean="0"/>
              <a:t>Copenhagen </a:t>
            </a:r>
            <a:r>
              <a:rPr lang="en-US" dirty="0"/>
              <a:t>(the Jingling Genies project)</a:t>
            </a:r>
          </a:p>
        </p:txBody>
      </p:sp>
    </p:spTree>
    <p:extLst>
      <p:ext uri="{BB962C8B-B14F-4D97-AF65-F5344CB8AC3E}">
        <p14:creationId xmlns:p14="http://schemas.microsoft.com/office/powerpoint/2010/main" val="1596540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Plato ideal forms abstracted commonality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Function and scale at which common explanation can occur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8201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6057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35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system can be too complex to understand or </a:t>
            </a:r>
            <a:r>
              <a:rPr lang="en-US" dirty="0" err="1" smtClean="0"/>
              <a:t>analyse</a:t>
            </a:r>
            <a:r>
              <a:rPr lang="en-US" dirty="0" smtClean="0"/>
              <a:t> directly</a:t>
            </a:r>
          </a:p>
          <a:p>
            <a:r>
              <a:rPr lang="en-US" dirty="0" smtClean="0"/>
              <a:t>A model can be a simplification or an abstraction</a:t>
            </a:r>
          </a:p>
          <a:p>
            <a:r>
              <a:rPr lang="en-US" dirty="0" smtClean="0"/>
              <a:t>… or simply a blueprint that can be </a:t>
            </a:r>
            <a:r>
              <a:rPr lang="en-US" dirty="0" err="1" smtClean="0"/>
              <a:t>analysed</a:t>
            </a:r>
            <a:r>
              <a:rPr lang="en-US" dirty="0" smtClean="0"/>
              <a:t> prior to constructing something larger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13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assumptions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125" b="3125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Source: </a:t>
            </a:r>
            <a:r>
              <a:rPr lang="en-US" dirty="0" err="1" smtClean="0"/>
              <a:t>Boeing.com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4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Assumptions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testing the aerodynamic properties of a plane, it’s not necessary that the seats be comfortable.</a:t>
            </a:r>
          </a:p>
          <a:p>
            <a:r>
              <a:rPr lang="en-US" dirty="0" smtClean="0"/>
              <a:t>A model may ignore or simplify some properties in order to focus attention on the interesting or important properties</a:t>
            </a:r>
          </a:p>
          <a:p>
            <a:pPr lvl="1"/>
            <a:r>
              <a:rPr lang="en-US" dirty="0" smtClean="0"/>
              <a:t>(scientific method – control (i.e., eliminate) some factors in order to understand the interplay and functioning of others)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835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3361</TotalTime>
  <Words>1650</Words>
  <Application>Microsoft Macintosh PowerPoint</Application>
  <PresentationFormat>On-screen Show (4:3)</PresentationFormat>
  <Paragraphs>205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Domain Specific Modelling Languages in Bigraphs</vt:lpstr>
      <vt:lpstr>Modelling and Motivation</vt:lpstr>
      <vt:lpstr>Explanation</vt:lpstr>
      <vt:lpstr>1973 Model Steam Engine</vt:lpstr>
      <vt:lpstr>1903 Mill Engine</vt:lpstr>
      <vt:lpstr>Plato ideal forms abstracted commonality</vt:lpstr>
      <vt:lpstr>Modelling</vt:lpstr>
      <vt:lpstr>Simplifying assumptions</vt:lpstr>
      <vt:lpstr>Simplifying Assumptions</vt:lpstr>
      <vt:lpstr>PowerPoint Presentation</vt:lpstr>
      <vt:lpstr>Communicating Systems</vt:lpstr>
      <vt:lpstr>Communicating Systems</vt:lpstr>
      <vt:lpstr>Process Languages</vt:lpstr>
      <vt:lpstr>Process Languages</vt:lpstr>
      <vt:lpstr>PowerPoint Presentation</vt:lpstr>
      <vt:lpstr>Process Languages</vt:lpstr>
      <vt:lpstr>Process Language Bingo</vt:lpstr>
      <vt:lpstr>Proposing a New Process Language</vt:lpstr>
      <vt:lpstr>Proposing a New Process Language</vt:lpstr>
      <vt:lpstr>Domain-Specificity</vt:lpstr>
      <vt:lpstr>Domain-Specificity at work</vt:lpstr>
      <vt:lpstr>Bigraphs</vt:lpstr>
      <vt:lpstr>A Bigraph</vt:lpstr>
      <vt:lpstr>Bigraphs</vt:lpstr>
      <vt:lpstr>In the internet cafe</vt:lpstr>
      <vt:lpstr>Bigraphs</vt:lpstr>
      <vt:lpstr>Bigraph example </vt:lpstr>
      <vt:lpstr>Reaction Rules</vt:lpstr>
      <vt:lpstr>Reaction</vt:lpstr>
      <vt:lpstr>BMC</vt:lpstr>
      <vt:lpstr>Bigraphical languages</vt:lpstr>
      <vt:lpstr>Defining a language</vt:lpstr>
      <vt:lpstr>Bigraphical Languages</vt:lpstr>
      <vt:lpstr>Bigraphical Languages</vt:lpstr>
      <vt:lpstr>refinement</vt:lpstr>
      <vt:lpstr>Equivalence</vt:lpstr>
      <vt:lpstr>Vertical Refinement</vt:lpstr>
      <vt:lpstr>Observation</vt:lpstr>
      <vt:lpstr>Observation continued</vt:lpstr>
      <vt:lpstr>Safe Vertical Bigraphical Refinement</vt:lpstr>
      <vt:lpstr>Making it easier</vt:lpstr>
      <vt:lpstr>Live Vertical Refinement</vt:lpstr>
      <vt:lpstr>Verification and tools</vt:lpstr>
      <vt:lpstr>BigMC</vt:lpstr>
      <vt:lpstr>Example: Dining philosophers</vt:lpstr>
      <vt:lpstr>The state explosion problem</vt:lpstr>
      <vt:lpstr>Computing Causation</vt:lpstr>
      <vt:lpstr>PowerPoint Presentation</vt:lpstr>
      <vt:lpstr>PowerPoint Presentation</vt:lpstr>
      <vt:lpstr>PowerPoint Presentation</vt:lpstr>
      <vt:lpstr>modularity</vt:lpstr>
      <vt:lpstr>PowerPoint Presentation</vt:lpstr>
      <vt:lpstr>PowerPoint Presentation</vt:lpstr>
      <vt:lpstr>PowerPoint Presentation</vt:lpstr>
      <vt:lpstr>Conclusion</vt:lpstr>
      <vt:lpstr>Conclusion</vt:lpstr>
      <vt:lpstr>Conclusion</vt:lpstr>
      <vt:lpstr>Conclusion</vt:lpstr>
      <vt:lpstr>Thanks</vt:lpstr>
      <vt:lpstr>Thank You!</vt:lpstr>
    </vt:vector>
  </TitlesOfParts>
  <Company>IT University of Copenhagen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Specific Modelling Languages in Bigraphs</dc:title>
  <dc:creator>Gian Perrone</dc:creator>
  <cp:lastModifiedBy>Gian Perrone</cp:lastModifiedBy>
  <cp:revision>29</cp:revision>
  <dcterms:created xsi:type="dcterms:W3CDTF">2013-02-13T13:03:14Z</dcterms:created>
  <dcterms:modified xsi:type="dcterms:W3CDTF">2013-02-15T21:04:53Z</dcterms:modified>
</cp:coreProperties>
</file>