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15"/>
  </p:notesMasterIdLst>
  <p:handoutMasterIdLst>
    <p:handoutMasterId r:id="rId16"/>
  </p:handoutMasterIdLst>
  <p:sldIdLst>
    <p:sldId id="268" r:id="rId9"/>
    <p:sldId id="280" r:id="rId10"/>
    <p:sldId id="282" r:id="rId11"/>
    <p:sldId id="283" r:id="rId12"/>
    <p:sldId id="284" r:id="rId13"/>
    <p:sldId id="281" r:id="rId1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9" autoAdjust="0"/>
    <p:restoredTop sz="84933" autoAdjust="0"/>
  </p:normalViewPr>
  <p:slideViewPr>
    <p:cSldViewPr snapToObjects="1">
      <p:cViewPr varScale="1">
        <p:scale>
          <a:sx n="59" d="100"/>
          <a:sy n="59" d="100"/>
        </p:scale>
        <p:origin x="84" y="88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33C65383-5692-4041-971C-9342EAF088A9}"/>
    <pc:docChg chg="undo custSel modSld">
      <pc:chgData name="Gian-Andrea Heinrich" userId="6404adc731ae9f54" providerId="LiveId" clId="{33C65383-5692-4041-971C-9342EAF088A9}" dt="2018-03-15T20:00:37.175" v="1090" actId="1076"/>
      <pc:docMkLst>
        <pc:docMk/>
      </pc:docMkLst>
      <pc:sldChg chg="modSp">
        <pc:chgData name="Gian-Andrea Heinrich" userId="6404adc731ae9f54" providerId="LiveId" clId="{33C65383-5692-4041-971C-9342EAF088A9}" dt="2018-03-15T15:53:24.608" v="14" actId="20577"/>
        <pc:sldMkLst>
          <pc:docMk/>
          <pc:sldMk cId="2462299865" sldId="281"/>
        </pc:sldMkLst>
        <pc:spChg chg="mod">
          <ac:chgData name="Gian-Andrea Heinrich" userId="6404adc731ae9f54" providerId="LiveId" clId="{33C65383-5692-4041-971C-9342EAF088A9}" dt="2018-03-15T15:53:24.608" v="14" actId="20577"/>
          <ac:spMkLst>
            <pc:docMk/>
            <pc:sldMk cId="2462299865" sldId="281"/>
            <ac:spMk id="2" creationId="{36FD694C-EFAA-42E7-8B87-EA0AA68555E7}"/>
          </ac:spMkLst>
        </pc:spChg>
      </pc:sldChg>
      <pc:sldChg chg="addSp modSp">
        <pc:chgData name="Gian-Andrea Heinrich" userId="6404adc731ae9f54" providerId="LiveId" clId="{33C65383-5692-4041-971C-9342EAF088A9}" dt="2018-03-15T15:54:00.072" v="19" actId="1076"/>
        <pc:sldMkLst>
          <pc:docMk/>
          <pc:sldMk cId="713057011" sldId="282"/>
        </pc:sldMkLst>
        <pc:picChg chg="add mod">
          <ac:chgData name="Gian-Andrea Heinrich" userId="6404adc731ae9f54" providerId="LiveId" clId="{33C65383-5692-4041-971C-9342EAF088A9}" dt="2018-03-15T15:54:00.072" v="19" actId="1076"/>
          <ac:picMkLst>
            <pc:docMk/>
            <pc:sldMk cId="713057011" sldId="282"/>
            <ac:picMk id="7" creationId="{49F168D9-491E-41FF-8B62-923138A05ABA}"/>
          </ac:picMkLst>
        </pc:picChg>
      </pc:sldChg>
      <pc:sldChg chg="addSp delSp modSp modNotesTx">
        <pc:chgData name="Gian-Andrea Heinrich" userId="6404adc731ae9f54" providerId="LiveId" clId="{33C65383-5692-4041-971C-9342EAF088A9}" dt="2018-03-15T19:29:11.602" v="1048" actId="14734"/>
        <pc:sldMkLst>
          <pc:docMk/>
          <pc:sldMk cId="324965081" sldId="283"/>
        </pc:sldMkLst>
        <pc:spChg chg="del mod">
          <ac:chgData name="Gian-Andrea Heinrich" userId="6404adc731ae9f54" providerId="LiveId" clId="{33C65383-5692-4041-971C-9342EAF088A9}" dt="2018-03-15T15:59:54.103" v="236" actId="478"/>
          <ac:spMkLst>
            <pc:docMk/>
            <pc:sldMk cId="324965081" sldId="283"/>
            <ac:spMk id="2" creationId="{1A3958B1-5FDB-48FB-994F-1C0B0CF2B17C}"/>
          </ac:spMkLst>
        </pc:spChg>
        <pc:spChg chg="mod">
          <ac:chgData name="Gian-Andrea Heinrich" userId="6404adc731ae9f54" providerId="LiveId" clId="{33C65383-5692-4041-971C-9342EAF088A9}" dt="2018-03-15T15:55:06.849" v="72" actId="20577"/>
          <ac:spMkLst>
            <pc:docMk/>
            <pc:sldMk cId="324965081" sldId="283"/>
            <ac:spMk id="6" creationId="{3C9A5B00-8803-4A45-A5F0-0FF284750972}"/>
          </ac:spMkLst>
        </pc:spChg>
        <pc:spChg chg="add del mod">
          <ac:chgData name="Gian-Andrea Heinrich" userId="6404adc731ae9f54" providerId="LiveId" clId="{33C65383-5692-4041-971C-9342EAF088A9}" dt="2018-03-15T15:59:57.416" v="237" actId="478"/>
          <ac:spMkLst>
            <pc:docMk/>
            <pc:sldMk cId="324965081" sldId="283"/>
            <ac:spMk id="9" creationId="{E5F0F24E-3BCB-436F-A346-79BD0669DFD1}"/>
          </ac:spMkLst>
        </pc:spChg>
        <pc:graphicFrameChg chg="add mod modGraphic">
          <ac:chgData name="Gian-Andrea Heinrich" userId="6404adc731ae9f54" providerId="LiveId" clId="{33C65383-5692-4041-971C-9342EAF088A9}" dt="2018-03-15T19:29:11.602" v="1048" actId="14734"/>
          <ac:graphicFrameMkLst>
            <pc:docMk/>
            <pc:sldMk cId="324965081" sldId="283"/>
            <ac:graphicFrameMk id="7" creationId="{2FD85F4B-02CB-4E1A-B485-4F9BCDA18912}"/>
          </ac:graphicFrameMkLst>
        </pc:graphicFrameChg>
      </pc:sldChg>
      <pc:sldChg chg="addSp modSp">
        <pc:chgData name="Gian-Andrea Heinrich" userId="6404adc731ae9f54" providerId="LiveId" clId="{33C65383-5692-4041-971C-9342EAF088A9}" dt="2018-03-15T20:00:37.175" v="1090" actId="1076"/>
        <pc:sldMkLst>
          <pc:docMk/>
          <pc:sldMk cId="4131920009" sldId="284"/>
        </pc:sldMkLst>
        <pc:spChg chg="mod">
          <ac:chgData name="Gian-Andrea Heinrich" userId="6404adc731ae9f54" providerId="LiveId" clId="{33C65383-5692-4041-971C-9342EAF088A9}" dt="2018-03-15T16:15:43.804" v="754" actId="20577"/>
          <ac:spMkLst>
            <pc:docMk/>
            <pc:sldMk cId="4131920009" sldId="284"/>
            <ac:spMk id="2" creationId="{C9D0D36B-31E1-4EAF-BEA2-E3F93AD412F1}"/>
          </ac:spMkLst>
        </pc:spChg>
        <pc:spChg chg="mod">
          <ac:chgData name="Gian-Andrea Heinrich" userId="6404adc731ae9f54" providerId="LiveId" clId="{33C65383-5692-4041-971C-9342EAF088A9}" dt="2018-03-15T19:59:22.611" v="1085" actId="5793"/>
          <ac:spMkLst>
            <pc:docMk/>
            <pc:sldMk cId="4131920009" sldId="284"/>
            <ac:spMk id="6" creationId="{42ADBAB2-DA4E-4AB7-BCBF-A7CAB0E83D8D}"/>
          </ac:spMkLst>
        </pc:spChg>
        <pc:picChg chg="add mod">
          <ac:chgData name="Gian-Andrea Heinrich" userId="6404adc731ae9f54" providerId="LiveId" clId="{33C65383-5692-4041-971C-9342EAF088A9}" dt="2018-03-15T20:00:37.175" v="1090" actId="1076"/>
          <ac:picMkLst>
            <pc:docMk/>
            <pc:sldMk cId="4131920009" sldId="284"/>
            <ac:picMk id="8" creationId="{6D8DA3CA-994D-46BF-ADB2-9A7EA43507E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15.03.2018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15.03.2018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822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Modeling</a:t>
            </a:r>
            <a:r>
              <a:rPr lang="en-GB" dirty="0"/>
              <a:t> the world from images has been a major Goal for Computer Vision</a:t>
            </a:r>
          </a:p>
          <a:p>
            <a:endParaRPr lang="de-CH" dirty="0"/>
          </a:p>
          <a:p>
            <a:r>
              <a:rPr lang="de-CH" dirty="0"/>
              <a:t>Fast </a:t>
            </a:r>
            <a:r>
              <a:rPr lang="de-CH" dirty="0" err="1"/>
              <a:t>growing</a:t>
            </a:r>
            <a:r>
              <a:rPr lang="de-CH" dirty="0"/>
              <a:t>. (</a:t>
            </a:r>
            <a:r>
              <a:rPr lang="de-CH" dirty="0" err="1"/>
              <a:t>Approx</a:t>
            </a:r>
            <a:r>
              <a:rPr lang="de-CH" dirty="0"/>
              <a:t> 10%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pics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made</a:t>
            </a:r>
            <a:r>
              <a:rPr lang="de-CH" dirty="0"/>
              <a:t> last </a:t>
            </a:r>
            <a:r>
              <a:rPr lang="de-CH" dirty="0" err="1"/>
              <a:t>year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KURVE MIT BILDER SUCHEN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489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• Data Robustness: Enable the </a:t>
            </a:r>
            <a:r>
              <a:rPr lang="en-GB" dirty="0" err="1"/>
              <a:t>modeling</a:t>
            </a:r>
            <a:r>
              <a:rPr lang="en-GB" dirty="0"/>
              <a:t> from unorganized and heterogeneous Internet photo collections. • Compute &amp; Storage Scalability: Achieve efﬁciency to meet the true scale of Internet photo collections</a:t>
            </a:r>
          </a:p>
          <a:p>
            <a:r>
              <a:rPr lang="en-GB" dirty="0"/>
              <a:t>• Registration Comprehensiveness: Identify as many camera-to-camera associations as possible. </a:t>
            </a:r>
          </a:p>
          <a:p>
            <a:r>
              <a:rPr lang="en-GB" dirty="0"/>
              <a:t>• </a:t>
            </a:r>
            <a:r>
              <a:rPr lang="en-GB" dirty="0" err="1"/>
              <a:t>ModelCompleteness</a:t>
            </a:r>
            <a:r>
              <a:rPr lang="en-GB" dirty="0"/>
              <a:t>: Build3Dscenemodels that are as extensive and panoramic as possible.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954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Nister</a:t>
            </a:r>
            <a:r>
              <a:rPr lang="en-GB" dirty="0"/>
              <a:t> et al </a:t>
            </a:r>
            <a:r>
              <a:rPr lang="en-GB" dirty="0" err="1"/>
              <a:t>rausnehmen</a:t>
            </a:r>
            <a:endParaRPr lang="en-GB" dirty="0"/>
          </a:p>
          <a:p>
            <a:r>
              <a:rPr lang="en-GB" dirty="0"/>
              <a:t> Frahm et al. </a:t>
            </a:r>
            <a:r>
              <a:rPr lang="en-US" dirty="0"/>
              <a:t>LS-</a:t>
            </a:r>
            <a:r>
              <a:rPr lang="en-US" dirty="0" err="1"/>
              <a:t>SfM</a:t>
            </a:r>
            <a:r>
              <a:rPr lang="en-US" dirty="0"/>
              <a:t> and dense reconstruction from city-scale Internet photo collections of millions of images on a single PC in less than 24 hours. Their approach used a binary appearance representation to derive an iconic scene representation for efﬁcient registration and </a:t>
            </a:r>
            <a:r>
              <a:rPr lang="en-US" dirty="0" err="1"/>
              <a:t>SfM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Agarwall</a:t>
            </a:r>
            <a:r>
              <a:rPr lang="en-US" dirty="0"/>
              <a:t>:</a:t>
            </a:r>
          </a:p>
          <a:p>
            <a:r>
              <a:rPr lang="en-US" dirty="0"/>
              <a:t>Their method similarly leveraged the </a:t>
            </a:r>
            <a:r>
              <a:rPr lang="en-US" dirty="0" err="1"/>
              <a:t>beneﬁtsofimagerecognitionthroughretrieval-basedimage</a:t>
            </a:r>
            <a:r>
              <a:rPr lang="en-US" dirty="0"/>
              <a:t> overlap detection. </a:t>
            </a:r>
          </a:p>
          <a:p>
            <a:endParaRPr lang="en-GB" dirty="0"/>
          </a:p>
          <a:p>
            <a:r>
              <a:rPr lang="en-US" dirty="0" err="1"/>
              <a:t>Havlena</a:t>
            </a:r>
            <a:r>
              <a:rPr lang="en-US" dirty="0"/>
              <a:t> propose to circumvent feature matching and pairwise image veriﬁcation altogether by using vocabulary-tree-based image retrieval as the correspondence mechanism. Each image pair with sufﬁcient overlap in its visual words is then directly used as an overlapping pair for the reconstruction. </a:t>
            </a:r>
          </a:p>
          <a:p>
            <a:endParaRPr lang="en-US" dirty="0"/>
          </a:p>
          <a:p>
            <a:r>
              <a:rPr lang="en-US" dirty="0" err="1"/>
              <a:t>fKlingneretal</a:t>
            </a:r>
            <a:r>
              <a:rPr lang="en-US" dirty="0"/>
              <a:t>.[16],where Google </a:t>
            </a:r>
            <a:r>
              <a:rPr lang="en-US" dirty="0" err="1"/>
              <a:t>StreetView</a:t>
            </a:r>
            <a:r>
              <a:rPr lang="en-US" dirty="0"/>
              <a:t> images are used to enable a world-scale reconstruction. This method circumvents the challenging problem of image overlap detection and connected component discovery at world-scale by exploiting the known geolocation to perform windowed bundle adjustments for pose reﬁnement for the cameras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19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957-9E2E-4050-B348-93C4AC6A773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A9B7-A6B0-4954-8E26-032AF6513D28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1AA2-AC51-435F-84AA-B31C656B066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9AD-A925-4864-904D-9037337ACFF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1AE6-585D-4BFD-9F37-51F6B03BD76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C4C8-F352-468B-AFA1-4419FDE8B745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E067-AE51-4E29-9D14-8217939A897F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AD66-FA86-4F2A-864C-4ABB8E297E9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1308-AFAF-4709-965D-3B3754EF637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0878-77DA-4E13-985F-3C2F489E633B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0577-5992-4B83-BCDF-19AABECFF2A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CD3-FFAA-4CC1-A245-D8B74423162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9397-02BB-4C66-9997-FF754C9D892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E73C-A3D8-44D4-8DD8-C9D4B60373C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CB31-E19E-45D5-B256-A439DC3BA53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B619-93C4-4352-8C8B-9F5A42D9183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849-6EA7-445B-8754-330E6F30035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B466-353C-4559-B86F-A7B89F939886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25DF-A56D-435C-88A0-1CDE98D99DB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2E11-6D64-4A00-91C3-70E21CDCDF65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469C-A5D6-44DE-9922-57D6D1E1755F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1" y="6237288"/>
            <a:ext cx="2960688" cy="6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6536-C18C-48EA-B946-1E5E2D26A596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ECB6-9B52-436D-88BF-725F0146AE5C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E4E-A345-4ADD-85F1-4B32E0A61C65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774-547E-40ED-BB93-6E34837D9C1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D5E-9A2E-47EE-AFE0-2656EC08236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D41-E62B-41D9-9A77-884A94F67F37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AD6-3E24-4F45-9744-DCF1B001A9F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43FB-0F87-4D64-8156-5908695CB8E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DA43-3AA2-4161-9008-CCA0C4167827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A5-032B-43B1-84CB-E868A266CD8E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A844-612C-49B4-8032-8E34006DDCD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CC7-F84B-4A28-9EAC-BB1527E382BC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3085-6EFC-40C1-8AD5-88695919A19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95CA-38DF-49AA-904C-DE088BBC149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6BBA-CF55-44C7-9C81-393C33755CFD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BB5-951F-40D5-9965-E39DFFD7F346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881-4D3E-4265-86A4-3A2735B2F76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2" name="Rechteck 1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03D2-3246-4753-BB3E-D3BD91F7C7E5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BD3-3053-4683-B0B5-11D238B7CABE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8015-7861-49AF-878D-84350A2DCADC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2BB2-B28A-4370-BEC6-B87F4F0A2C20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6E6D-73E1-4958-B9DC-EA661C61499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8BE-6D52-4B05-B780-712EC945C9DE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08A-66E4-4120-8807-829D32D1E93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463-3C93-4F31-8620-F1E6ECC9AA2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57E2-1317-481E-A1D7-8E22F181F64F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9" name="Rechteck 8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3A43-103B-485B-8EF7-BFFB7474453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2E1-AC6A-4B6A-A051-8DADDA37A3E7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A69-5DD2-4D73-A259-BA043B17031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D42-3CDD-426B-AE29-7C049B9F328B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44D8-427F-4B3D-A699-F5F67BCC403B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8DB-ECE1-46A7-94FE-560F4A60428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B7D-AF89-4AF7-B32C-12F701038A9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21E4-2D05-4251-9AAF-40C8105D9A42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842-35CC-4661-A060-E8C618D47E1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6" name="Rechteck 5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09B-B68D-4757-BE29-750C22B8297F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259-8A0C-4E48-8CF6-84C9A625ADD8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9BB-6147-41ED-A6A6-4E22FA8775A2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57E4-9DFF-424E-BF3F-D3544DBE335C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62F9-3CA3-4336-9E36-35E1F02E26B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517-76C7-4A44-87E3-DBC1E2B40162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3BD-643B-4ABD-96B8-7FF0190D5CD5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80B9-0454-4137-B139-8ADDC650E717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F26-E65B-4E6B-990A-9A87B63E7E7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A7CD-78E4-483F-A0D0-B8A19DA25CFE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146-F181-48A8-A792-AACB6AB56816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22BD-590C-4B9B-BA1B-E9420245807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2866-3D4D-4B08-8463-B879C350146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F14C144-C222-4D9F-BBC4-B9C32D4925C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5FC875E-32E0-4B21-8733-6A8A5DC860C8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24A45C3-CCB0-4A07-949A-75785C06BA6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B5FC2B7-9598-4208-AD05-42F179FA921F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209BDA-F337-40DC-9A7A-21B1000047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384EFE-3619-4BEB-8970-AE4C72F9853C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944DCA-F415-4C1F-83A5-5F965CBB3C5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90D4235-8573-4669-9187-4EA81DF3EC80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e.serlo.org/mathe/geometrie/raeumliche-figuren/volumen-massenberechnung/aufgaben-kegel/6056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instructables.com/FMK/1ZLS/J283520X/FMK1ZLSJ283520X.MEDIUM.jpg" TargetMode="External"/><Relationship Id="rId2" Type="http://schemas.openxmlformats.org/officeDocument/2006/relationships/hyperlink" Target="http://nerei.org/wp-content/uploads/2016/07/Nerei-Virtual-reality-Environments-612x278.jp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artoonresource.com/archive/education-teachers/teaching/computer-is-smoking.aspx" TargetMode="External"/><Relationship Id="rId5" Type="http://schemas.openxmlformats.org/officeDocument/2006/relationships/hyperlink" Target="https://sites.google.com/site/yorkyuhuang/_/rsrc/1455602233247/home/research/computer-vision-augmented-reality/image-based-relocalization-in-slam/image_camerapose.jpg" TargetMode="External"/><Relationship Id="rId4" Type="http://schemas.openxmlformats.org/officeDocument/2006/relationships/hyperlink" Target="https://www.frsco.com/completene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CH" dirty="0"/>
              <a:t>3D Vision Paper </a:t>
            </a:r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1B0D-80B3-44B8-8B10-527E24A331AD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Reconstructing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World* in Six Days</a:t>
            </a:r>
            <a:br>
              <a:rPr lang="de-CH" dirty="0"/>
            </a:br>
            <a:r>
              <a:rPr lang="de-CH" dirty="0"/>
              <a:t>*(As </a:t>
            </a:r>
            <a:r>
              <a:rPr lang="de-CH" dirty="0" err="1"/>
              <a:t>Captured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Yahoo 100 Million Image Dataset)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416" y="1406240"/>
            <a:ext cx="6227283" cy="4210046"/>
          </a:xfrm>
        </p:spPr>
        <p:txBody>
          <a:bodyPr/>
          <a:lstStyle/>
          <a:p>
            <a:r>
              <a:rPr lang="en-GB" dirty="0"/>
              <a:t>Major goal over decades</a:t>
            </a:r>
          </a:p>
          <a:p>
            <a:r>
              <a:rPr lang="en-GB" dirty="0"/>
              <a:t>Tremendous amount of image data</a:t>
            </a:r>
          </a:p>
          <a:p>
            <a:r>
              <a:rPr lang="en-GB" dirty="0"/>
              <a:t>Fast increasing</a:t>
            </a:r>
          </a:p>
          <a:p>
            <a:r>
              <a:rPr lang="en-GB" dirty="0"/>
              <a:t>Many Applications</a:t>
            </a:r>
          </a:p>
          <a:p>
            <a:pPr lvl="1"/>
            <a:r>
              <a:rPr lang="en-GB" dirty="0"/>
              <a:t>Virtual Reality</a:t>
            </a:r>
          </a:p>
          <a:p>
            <a:pPr lvl="1"/>
            <a:r>
              <a:rPr lang="en-GB" dirty="0"/>
              <a:t>Image based localization</a:t>
            </a:r>
          </a:p>
          <a:p>
            <a:pPr lvl="1"/>
            <a:r>
              <a:rPr lang="en-GB" dirty="0"/>
              <a:t>Autonomous Navigation</a:t>
            </a:r>
          </a:p>
          <a:p>
            <a:pPr lvl="1"/>
            <a:r>
              <a:rPr lang="en-GB" dirty="0"/>
              <a:t>Etc.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AA8-20D7-4008-B030-5544C53C1C3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490108"/>
          </a:xfrm>
        </p:spPr>
        <p:txBody>
          <a:bodyPr/>
          <a:lstStyle/>
          <a:p>
            <a:r>
              <a:rPr lang="en-GB" dirty="0"/>
              <a:t>Why</a:t>
            </a:r>
            <a:r>
              <a:rPr lang="de-CH" dirty="0"/>
              <a:t> </a:t>
            </a:r>
            <a:r>
              <a:rPr lang="en-GB" dirty="0"/>
              <a:t>is it important?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78B983-D186-4543-A21D-EF5612D3197B}"/>
              </a:ext>
            </a:extLst>
          </p:cNvPr>
          <p:cNvSpPr txBox="1"/>
          <p:nvPr/>
        </p:nvSpPr>
        <p:spPr>
          <a:xfrm>
            <a:off x="320895" y="6169282"/>
            <a:ext cx="2359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)</a:t>
            </a:r>
          </a:p>
          <a:p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34AF00D-BBD9-4A3A-82A4-CF5979FD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10" y="3957969"/>
            <a:ext cx="4631883" cy="20956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44DDDDE-F2A5-4FE7-AAA3-692B6F0C60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44"/>
          <a:stretch/>
        </p:blipFill>
        <p:spPr>
          <a:xfrm>
            <a:off x="7557039" y="659417"/>
            <a:ext cx="4187783" cy="276958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D2F3E6-65E5-41EE-AD92-7D8AA72EF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379" y="3584348"/>
            <a:ext cx="2634443" cy="28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606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7179D-DEC9-4BE6-BDAE-2AD718C2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Robustness</a:t>
            </a:r>
          </a:p>
          <a:p>
            <a:endParaRPr lang="en-GB" dirty="0"/>
          </a:p>
          <a:p>
            <a:r>
              <a:rPr lang="en-GB" dirty="0"/>
              <a:t>Compute &amp; Storage Scalability</a:t>
            </a:r>
          </a:p>
          <a:p>
            <a:endParaRPr lang="en-GB" dirty="0"/>
          </a:p>
          <a:p>
            <a:r>
              <a:rPr lang="en-GB" dirty="0"/>
              <a:t>Registration Comprehensiveness</a:t>
            </a:r>
          </a:p>
          <a:p>
            <a:endParaRPr lang="en-GB" dirty="0"/>
          </a:p>
          <a:p>
            <a:r>
              <a:rPr lang="en-GB" dirty="0"/>
              <a:t>Model Completeness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706730-11AA-4F6E-87A9-306C6756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78CAE-1444-4BAD-87E3-6A7BDD3D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4F79A-9FFE-4B5E-8A29-E8CFD59A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B2763C-D2E9-4C42-8233-8D69C42C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Challenges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71E35F0-CE8F-4AFB-A86A-97D1105203D1}"/>
              </a:ext>
            </a:extLst>
          </p:cNvPr>
          <p:cNvGrpSpPr/>
          <p:nvPr/>
        </p:nvGrpSpPr>
        <p:grpSpPr>
          <a:xfrm>
            <a:off x="5307555" y="1176533"/>
            <a:ext cx="1222828" cy="1796080"/>
            <a:chOff x="6525679" y="1264683"/>
            <a:chExt cx="2240604" cy="4157309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063444E-816B-489B-90BD-564E091AC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6525679" y="2385062"/>
              <a:ext cx="2240604" cy="2327900"/>
            </a:xfrm>
            <a:prstGeom prst="rect">
              <a:avLst/>
            </a:prstGeom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98B8100-EE8F-4333-B423-0599EB7FD149}"/>
                </a:ext>
              </a:extLst>
            </p:cNvPr>
            <p:cNvSpPr/>
            <p:nvPr/>
          </p:nvSpPr>
          <p:spPr>
            <a:xfrm rot="1393412">
              <a:off x="6867214" y="1738582"/>
              <a:ext cx="445655" cy="41004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BC9B1BD-8A47-4FE7-AB0B-E2CC4B727D4B}"/>
                </a:ext>
              </a:extLst>
            </p:cNvPr>
            <p:cNvSpPr/>
            <p:nvPr/>
          </p:nvSpPr>
          <p:spPr>
            <a:xfrm>
              <a:off x="7817013" y="1735668"/>
              <a:ext cx="220875" cy="3217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43E40298-0362-49C1-99B5-D9B60FC1D536}"/>
                </a:ext>
              </a:extLst>
            </p:cNvPr>
            <p:cNvSpPr/>
            <p:nvPr/>
          </p:nvSpPr>
          <p:spPr>
            <a:xfrm>
              <a:off x="7957504" y="1881109"/>
              <a:ext cx="521738" cy="360997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ern: 5 Zacken 12">
              <a:extLst>
                <a:ext uri="{FF2B5EF4-FFF2-40B4-BE49-F238E27FC236}">
                  <a16:creationId xmlns:a16="http://schemas.microsoft.com/office/drawing/2014/main" id="{C01101B1-A3D6-4477-956D-8F4D20773797}"/>
                </a:ext>
              </a:extLst>
            </p:cNvPr>
            <p:cNvSpPr/>
            <p:nvPr/>
          </p:nvSpPr>
          <p:spPr>
            <a:xfrm>
              <a:off x="7245779" y="1825073"/>
              <a:ext cx="432060" cy="50728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103C034-2B21-4A55-88A8-D95DAEF6130E}"/>
                </a:ext>
              </a:extLst>
            </p:cNvPr>
            <p:cNvSpPr/>
            <p:nvPr/>
          </p:nvSpPr>
          <p:spPr>
            <a:xfrm rot="19446395">
              <a:off x="7877985" y="1278910"/>
              <a:ext cx="445655" cy="410047"/>
            </a:xfrm>
            <a:prstGeom prst="rect">
              <a:avLst/>
            </a:prstGeom>
            <a:solidFill>
              <a:srgbClr val="007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AC863E1-E8B1-4138-A680-9A54FC269A3E}"/>
                </a:ext>
              </a:extLst>
            </p:cNvPr>
            <p:cNvSpPr/>
            <p:nvPr/>
          </p:nvSpPr>
          <p:spPr>
            <a:xfrm>
              <a:off x="7053103" y="1353541"/>
              <a:ext cx="220875" cy="32176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2A550A76-A83D-4988-84F3-49692FD30601}"/>
                </a:ext>
              </a:extLst>
            </p:cNvPr>
            <p:cNvSpPr/>
            <p:nvPr/>
          </p:nvSpPr>
          <p:spPr>
            <a:xfrm rot="3366181">
              <a:off x="7339356" y="1345053"/>
              <a:ext cx="521738" cy="360997"/>
            </a:xfrm>
            <a:prstGeom prst="triangle">
              <a:avLst/>
            </a:prstGeom>
            <a:solidFill>
              <a:srgbClr val="A83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tern: 5 Zacken 16">
              <a:extLst>
                <a:ext uri="{FF2B5EF4-FFF2-40B4-BE49-F238E27FC236}">
                  <a16:creationId xmlns:a16="http://schemas.microsoft.com/office/drawing/2014/main" id="{683C2B67-E82C-4696-B651-BC4C2391F7E8}"/>
                </a:ext>
              </a:extLst>
            </p:cNvPr>
            <p:cNvSpPr/>
            <p:nvPr/>
          </p:nvSpPr>
          <p:spPr>
            <a:xfrm>
              <a:off x="8142901" y="1605781"/>
              <a:ext cx="341167" cy="275328"/>
            </a:xfrm>
            <a:prstGeom prst="star5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201EFE4-90B1-4918-BBF5-DA1948D359D8}"/>
                </a:ext>
              </a:extLst>
            </p:cNvPr>
            <p:cNvSpPr/>
            <p:nvPr/>
          </p:nvSpPr>
          <p:spPr>
            <a:xfrm>
              <a:off x="7600781" y="4701893"/>
              <a:ext cx="154116" cy="720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51C3A078-E065-49EB-A936-86B0557C1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016" y="1275716"/>
            <a:ext cx="3556349" cy="2808930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981058B-548B-45C4-9E0A-1434E6BB48AD}"/>
              </a:ext>
            </a:extLst>
          </p:cNvPr>
          <p:cNvGrpSpPr>
            <a:grpSpLocks noChangeAspect="1"/>
          </p:cNvGrpSpPr>
          <p:nvPr/>
        </p:nvGrpSpPr>
        <p:grpSpPr>
          <a:xfrm>
            <a:off x="4499793" y="4185918"/>
            <a:ext cx="3189240" cy="2023023"/>
            <a:chOff x="2500772" y="726989"/>
            <a:chExt cx="8311298" cy="5272087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8D1A788B-3008-4369-B39B-5C30A638F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1354" y="1120484"/>
              <a:ext cx="1478000" cy="1440000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F60F56E9-393B-41BC-8ABE-4C5B66E40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4943" y="726989"/>
              <a:ext cx="1478000" cy="144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3D405DBF-7939-4293-BA92-830876E3E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0772" y="4339062"/>
              <a:ext cx="1478000" cy="144000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BAA8B2D7-2F7B-4198-B150-30D9B472D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4069" y="4559076"/>
              <a:ext cx="1478001" cy="1440000"/>
            </a:xfrm>
            <a:prstGeom prst="rect">
              <a:avLst/>
            </a:prstGeom>
          </p:spPr>
        </p:pic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3EC51FDB-60EC-460D-B8AC-51090625D71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3239772" y="2166989"/>
              <a:ext cx="1434171" cy="2172073"/>
            </a:xfrm>
            <a:prstGeom prst="line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C0FA6B78-A4BF-4730-8A02-A91A33FCA4B4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5412943" y="1446989"/>
              <a:ext cx="2258411" cy="393495"/>
            </a:xfrm>
            <a:prstGeom prst="line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0A73EF7C-A71F-4D1D-9AB9-7D868FC6F6EE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>
              <a:off x="9149354" y="1840484"/>
              <a:ext cx="923716" cy="2718592"/>
            </a:xfrm>
            <a:prstGeom prst="line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6D1FD1F2-576C-4B15-87DF-FD64F877A979}"/>
                </a:ext>
              </a:extLst>
            </p:cNvPr>
            <p:cNvCxnSpPr>
              <a:cxnSpLocks/>
              <a:stCxn id="27" idx="2"/>
              <a:endCxn id="29" idx="3"/>
            </p:cNvCxnSpPr>
            <p:nvPr/>
          </p:nvCxnSpPr>
          <p:spPr>
            <a:xfrm flipH="1">
              <a:off x="3978772" y="2560484"/>
              <a:ext cx="4431582" cy="2498578"/>
            </a:xfrm>
            <a:prstGeom prst="line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4D0A7765-4E53-4EC5-A526-ED6DE8741851}"/>
                </a:ext>
              </a:extLst>
            </p:cNvPr>
            <p:cNvCxnSpPr>
              <a:cxnSpLocks/>
              <a:stCxn id="28" idx="2"/>
              <a:endCxn id="30" idx="1"/>
            </p:cNvCxnSpPr>
            <p:nvPr/>
          </p:nvCxnSpPr>
          <p:spPr>
            <a:xfrm>
              <a:off x="4673943" y="2166989"/>
              <a:ext cx="4660126" cy="3112087"/>
            </a:xfrm>
            <a:prstGeom prst="line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FBF91D4-6ECB-4AAB-B3F9-ABFDF6E241B0}"/>
                </a:ext>
              </a:extLst>
            </p:cNvPr>
            <p:cNvCxnSpPr>
              <a:cxnSpLocks/>
              <a:stCxn id="30" idx="1"/>
              <a:endCxn id="29" idx="3"/>
            </p:cNvCxnSpPr>
            <p:nvPr/>
          </p:nvCxnSpPr>
          <p:spPr>
            <a:xfrm flipH="1" flipV="1">
              <a:off x="3978772" y="5059062"/>
              <a:ext cx="5355297" cy="220014"/>
            </a:xfrm>
            <a:prstGeom prst="line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49F168D9-491E-41FF-8B62-923138A05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1190" y="4331466"/>
            <a:ext cx="2752253" cy="20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70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AE79B8-0BF1-4265-8DDC-DB0294AB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18A32E-3ABD-4772-82D5-F1B11821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71AAD1-4C25-4042-B8F8-7DD9A84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C9A5B00-8803-4A45-A5F0-0FF28475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Works – Achievements and Challenges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FD85F4B-02CB-4E1A-B485-4F9BCDA18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51776"/>
              </p:ext>
            </p:extLst>
          </p:nvPr>
        </p:nvGraphicFramePr>
        <p:xfrm>
          <a:off x="323850" y="1988800"/>
          <a:ext cx="11537950" cy="414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189">
                  <a:extLst>
                    <a:ext uri="{9D8B030D-6E8A-4147-A177-3AD203B41FA5}">
                      <a16:colId xmlns:a16="http://schemas.microsoft.com/office/drawing/2014/main" val="4190956126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732225129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37625351"/>
                    </a:ext>
                  </a:extLst>
                </a:gridCol>
                <a:gridCol w="3168440">
                  <a:extLst>
                    <a:ext uri="{9D8B030D-6E8A-4147-A177-3AD203B41FA5}">
                      <a16:colId xmlns:a16="http://schemas.microsoft.com/office/drawing/2014/main" val="4160553538"/>
                    </a:ext>
                  </a:extLst>
                </a:gridCol>
                <a:gridCol w="2383711">
                  <a:extLst>
                    <a:ext uri="{9D8B030D-6E8A-4147-A177-3AD203B41FA5}">
                      <a16:colId xmlns:a16="http://schemas.microsoft.com/office/drawing/2014/main" val="3785029489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90478"/>
                  </a:ext>
                </a:extLst>
              </a:tr>
              <a:tr h="579696">
                <a:tc>
                  <a:txBody>
                    <a:bodyPr/>
                    <a:lstStyle/>
                    <a:p>
                      <a:r>
                        <a:rPr lang="en-GB" dirty="0"/>
                        <a:t>Frahm </a:t>
                      </a:r>
                      <a:r>
                        <a:rPr lang="en-GB" i="1" dirty="0"/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Arguably the most scalable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Compromises in model 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1’000’000 </a:t>
                      </a:r>
                    </a:p>
                    <a:p>
                      <a:r>
                        <a:rPr lang="en-GB" dirty="0"/>
                        <a:t>single PC/ 24h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62086"/>
                  </a:ext>
                </a:extLst>
              </a:tr>
              <a:tr h="579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Agarwal </a:t>
                      </a:r>
                      <a:r>
                        <a:rPr lang="en-GB" i="1" dirty="0"/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Image recognition by retrieval-based overlap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 Computing Power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150’000 (24h with 62 Computer cluster)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02273"/>
                  </a:ext>
                </a:extLst>
              </a:tr>
              <a:tr h="80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Nister</a:t>
                      </a:r>
                      <a:r>
                        <a:rPr lang="en-GB" dirty="0"/>
                        <a:t> </a:t>
                      </a:r>
                      <a:r>
                        <a:rPr lang="en-GB" i="1" dirty="0"/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Features to “words”</a:t>
                      </a:r>
                    </a:p>
                    <a:p>
                      <a:r>
                        <a:rPr lang="en-GB" dirty="0"/>
                        <a:t>Introduction of Vocabulary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8374"/>
                  </a:ext>
                </a:extLst>
              </a:tr>
              <a:tr h="579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Havlena</a:t>
                      </a:r>
                      <a:r>
                        <a:rPr lang="en-GB" dirty="0"/>
                        <a:t> </a:t>
                      </a:r>
                      <a:r>
                        <a:rPr lang="en-GB" i="1" dirty="0"/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Significant increase in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 memory consumption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not </a:t>
                      </a:r>
                      <a:r>
                        <a:rPr lang="en-GB" dirty="0" err="1">
                          <a:sym typeface="Wingdings" panose="05000000000000000000" pitchFamily="2" charset="2"/>
                        </a:rPr>
                        <a:t>scaleable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 1’000’000</a:t>
                      </a:r>
                    </a:p>
                    <a:p>
                      <a:r>
                        <a:rPr lang="en-GB" dirty="0"/>
                        <a:t>&gt;24 h with GPU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730"/>
                  </a:ext>
                </a:extLst>
              </a:tr>
              <a:tr h="579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Klingner</a:t>
                      </a:r>
                      <a:r>
                        <a:rPr lang="en-GB" dirty="0"/>
                        <a:t> </a:t>
                      </a:r>
                      <a:r>
                        <a:rPr lang="en-GB" i="1" dirty="0"/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Image overlap detection on World-scale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Known geolocation needed,</a:t>
                      </a:r>
                    </a:p>
                    <a:p>
                      <a:r>
                        <a:rPr lang="en-GB" dirty="0"/>
                        <a:t>Sparse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2000 core-years for </a:t>
                      </a:r>
                      <a:r>
                        <a:rPr lang="en-GB" dirty="0" err="1"/>
                        <a:t>ww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SfM</a:t>
                      </a:r>
                      <a:r>
                        <a:rPr lang="en-GB" dirty="0"/>
                        <a:t>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99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50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D0D36B-31E1-4EAF-BEA2-E3F93AD4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Higher Performance</a:t>
            </a:r>
          </a:p>
          <a:p>
            <a:endParaRPr lang="en-GB" dirty="0"/>
          </a:p>
          <a:p>
            <a:r>
              <a:rPr lang="en-GB" dirty="0"/>
              <a:t>Scalable</a:t>
            </a:r>
          </a:p>
          <a:p>
            <a:endParaRPr lang="en-GB" dirty="0"/>
          </a:p>
          <a:p>
            <a:r>
              <a:rPr lang="en-GB" dirty="0"/>
              <a:t>Higher Model Completeness</a:t>
            </a:r>
          </a:p>
          <a:p>
            <a:endParaRPr lang="en-GB" dirty="0"/>
          </a:p>
          <a:p>
            <a:r>
              <a:rPr lang="en-GB" dirty="0"/>
              <a:t>No knowledge of geo-location needed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D0F204-1D7D-402E-9B6A-04D33E5A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56D26-EF8A-40D8-9887-25BF58BC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FD280-1BBF-4F8C-8760-9275E435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2ADBAB2-DA4E-4AB7-BCBF-A7CAB0E8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Novelties – Improvements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8DA3CA-994D-46BF-ADB2-9A7EA4350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8464">
            <a:off x="5556529" y="2120889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200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6FD694C-EFAA-42E7-8B87-EA0AA685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http://nerei.org/wp-content/uploads/2016/07/Nerei-Virtual-reality-Environments-612x278.jpg</a:t>
            </a:r>
            <a:r>
              <a:rPr lang="en-GB" dirty="0"/>
              <a:t> (13.08.2018)</a:t>
            </a:r>
          </a:p>
          <a:p>
            <a:r>
              <a:rPr lang="en-GB" dirty="0">
                <a:hlinkClick r:id="rId3"/>
              </a:rPr>
              <a:t>https://cdn.instructables.com/FMK/1ZLS/J283520X/FMK1ZLSJ283520X.MEDIUM.jpg</a:t>
            </a:r>
            <a:r>
              <a:rPr lang="en-GB" dirty="0"/>
              <a:t> (13.08.2018)</a:t>
            </a:r>
          </a:p>
          <a:p>
            <a:r>
              <a:rPr lang="en-GB" dirty="0">
                <a:hlinkClick r:id="rId4"/>
              </a:rPr>
              <a:t>https://www.frsco.com/completeness/</a:t>
            </a:r>
            <a:r>
              <a:rPr lang="en-GB" dirty="0"/>
              <a:t> (15.03.2018)</a:t>
            </a:r>
          </a:p>
          <a:p>
            <a:r>
              <a:rPr lang="en-GB" dirty="0">
                <a:hlinkClick r:id="rId5"/>
              </a:rPr>
              <a:t>https://sites.google.com/site/yorkyuhuang/_/rsrc/1455602233247/home/research/computer-vision-augmented-reality/image-based-relocalization-in-slam/image_camerapose.jpg</a:t>
            </a:r>
            <a:r>
              <a:rPr lang="en-GB" dirty="0"/>
              <a:t> (13.08.2018)</a:t>
            </a:r>
          </a:p>
          <a:p>
            <a:r>
              <a:rPr lang="en-GB" dirty="0">
                <a:hlinkClick r:id="rId6"/>
              </a:rPr>
              <a:t>http://www.cartoonresource.com/archive/education-teachers/teaching/computer-is-smoking.aspx</a:t>
            </a:r>
            <a:r>
              <a:rPr lang="en-GB" dirty="0"/>
              <a:t> (13.08.2018)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960342-861F-4825-ADF1-A9A25E33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350AFF-00C2-4605-A4E3-218A2975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0CB572-C561-48A7-913F-96B0A0EC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D2A1E28-F117-41F5-8C7D-69F187D8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Part 1</a:t>
            </a:r>
          </a:p>
        </p:txBody>
      </p:sp>
    </p:spTree>
    <p:extLst>
      <p:ext uri="{BB962C8B-B14F-4D97-AF65-F5344CB8AC3E}">
        <p14:creationId xmlns:p14="http://schemas.microsoft.com/office/powerpoint/2010/main" val="24622998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84C4DBEA-B742-4F99-8AF3-B56AFD5EB30B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1EB95126-192D-4552-B330-471B4D0CEDCE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A7DDD9D9-B419-4D3B-AAB8-475E1CC7D4F7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62CEE520-3C11-449F-AC7F-ADC56AB2257B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9503863-96F6-4046-B463-EC22C8E27B64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B20EC6D-38E1-4E52-BF38-A75C971FD4EC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4F7EEAFC-7AEE-4382-89BB-3F169531FB12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93FC0488-8085-4803-B922-45C01966EFF8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623</Words>
  <Application>Microsoft Office PowerPoint</Application>
  <PresentationFormat>Benutzerdefiniert</PresentationFormat>
  <Paragraphs>107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Reconstructing the World* in Six Days *(As Captured by the Yahoo 100 Million Image Dataset)</vt:lpstr>
      <vt:lpstr>Why is it important?</vt:lpstr>
      <vt:lpstr>Challenges</vt:lpstr>
      <vt:lpstr>Other Works – Achievements and Challenges</vt:lpstr>
      <vt:lpstr>Novelties – Improvements </vt:lpstr>
      <vt:lpstr>References Part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Gian-Andrea Heinrich</dc:creator>
  <cp:keywords/>
  <dc:description/>
  <cp:lastModifiedBy>Gian-Andrea Heinrich</cp:lastModifiedBy>
  <cp:revision>178</cp:revision>
  <cp:lastPrinted>2013-06-08T11:22:51Z</cp:lastPrinted>
  <dcterms:created xsi:type="dcterms:W3CDTF">2013-05-24T16:23:39Z</dcterms:created>
  <dcterms:modified xsi:type="dcterms:W3CDTF">2018-03-15T20:00:44Z</dcterms:modified>
  <cp:category/>
</cp:coreProperties>
</file>