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6"/>
  </p:notesMasterIdLst>
  <p:handoutMasterIdLst>
    <p:handoutMasterId r:id="rId17"/>
  </p:handoutMasterIdLst>
  <p:sldIdLst>
    <p:sldId id="318" r:id="rId9"/>
    <p:sldId id="322" r:id="rId10"/>
    <p:sldId id="317" r:id="rId11"/>
    <p:sldId id="319" r:id="rId12"/>
    <p:sldId id="324" r:id="rId13"/>
    <p:sldId id="323" r:id="rId14"/>
    <p:sldId id="321" r:id="rId15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2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B03F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6" autoAdjust="0"/>
    <p:restoredTop sz="78275" autoAdjust="0"/>
  </p:normalViewPr>
  <p:slideViewPr>
    <p:cSldViewPr snapToObjects="1">
      <p:cViewPr varScale="1">
        <p:scale>
          <a:sx n="91" d="100"/>
          <a:sy n="91" d="100"/>
        </p:scale>
        <p:origin x="-1104" y="-96"/>
      </p:cViewPr>
      <p:guideLst>
        <p:guide orient="horz" pos="391"/>
        <p:guide orient="horz" pos="1275"/>
        <p:guide orient="horz" pos="3929"/>
        <p:guide orient="horz" pos="2160"/>
        <p:guide orient="horz" pos="3022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16.03.2018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16.03.2018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2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759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r>
              <a:rPr lang="de-CH" sz="800" baseline="0" dirty="0"/>
              <a:t/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556740"/>
            <a:ext cx="11537950" cy="1440200"/>
          </a:xfrm>
        </p:spPr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clusters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similar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Solution: </a:t>
            </a:r>
            <a:r>
              <a:rPr lang="de-CH" dirty="0" err="1" smtClean="0"/>
              <a:t>Merging</a:t>
            </a:r>
            <a:endParaRPr lang="de-CH" dirty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Cluster </a:t>
            </a:r>
            <a:r>
              <a:rPr lang="de-CH" dirty="0" err="1" smtClean="0"/>
              <a:t>Merging</a:t>
            </a:r>
            <a:endParaRPr lang="de-CH" dirty="0"/>
          </a:p>
        </p:txBody>
      </p:sp>
      <p:sp>
        <p:nvSpPr>
          <p:cNvPr id="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764879" y="3388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223626" y="3574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369071" y="3638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17279" y="3540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376026" y="3726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521471" y="3790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1069679" y="36933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528426" y="3878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673871" y="3943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1222079" y="38457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1680826" y="4031242"/>
            <a:ext cx="306679" cy="202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826271" y="4095605"/>
            <a:ext cx="519856" cy="3538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437389" y="33814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4896136" y="35669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041581" y="36313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589789" y="35338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048536" y="37193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193981" y="37837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742189" y="36862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200936" y="38717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346381" y="39361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4894589" y="38386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353336" y="40241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498781" y="40885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5046989" y="39910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505736" y="41765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651181" y="42409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5199389" y="41434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658136" y="4328944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803581" y="4393307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5351789" y="4295822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5810536" y="4481344"/>
            <a:ext cx="306679" cy="202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5955981" y="4545707"/>
            <a:ext cx="519856" cy="353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7729682" y="3388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188429" y="3574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333874" y="3638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7882082" y="3540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340829" y="3726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486274" y="3790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034482" y="36933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493229" y="3878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638674" y="3943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186882" y="38457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645629" y="40312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791074" y="40956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339282" y="39981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798029" y="41836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8943474" y="42480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491682" y="4150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8950429" y="4336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095874" y="4400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644082" y="4302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102829" y="4488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248274" y="4552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102829" y="44884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248274" y="45528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796482" y="44553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255229" y="4640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400674" y="4705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255229" y="46408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400674" y="47052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8948882" y="46077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407629" y="47932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553074" y="48576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407629" y="47932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553074" y="48576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101282" y="47601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560029" y="49456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705474" y="50100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560029" y="49456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705474" y="50100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3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253682" y="49125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712429" y="5098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857874" y="5162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712429" y="5098042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9857874" y="5162405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Rechteck: gefaltete Ecke 61">
            <a:extLst>
              <a:ext uri="{FF2B5EF4-FFF2-40B4-BE49-F238E27FC236}">
                <a16:creationId xmlns:a16="http://schemas.microsoft.com/office/drawing/2014/main" xmlns="" id="{939B2952-EE24-48A6-A9EB-707400E5FA58}"/>
              </a:ext>
            </a:extLst>
          </p:cNvPr>
          <p:cNvSpPr/>
          <p:nvPr/>
        </p:nvSpPr>
        <p:spPr>
          <a:xfrm flipV="1">
            <a:off x="9406082" y="5064920"/>
            <a:ext cx="1224167" cy="768388"/>
          </a:xfrm>
          <a:prstGeom prst="foldedCorner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xmlns="" id="{C901412C-8B17-4701-8313-D7E74D80B151}"/>
              </a:ext>
            </a:extLst>
          </p:cNvPr>
          <p:cNvSpPr/>
          <p:nvPr/>
        </p:nvSpPr>
        <p:spPr>
          <a:xfrm>
            <a:off x="9864829" y="5250442"/>
            <a:ext cx="306679" cy="202682"/>
          </a:xfrm>
          <a:prstGeom prst="ellipse">
            <a:avLst/>
          </a:prstGeom>
          <a:noFill/>
          <a:ln>
            <a:solidFill>
              <a:srgbClr val="A83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xmlns="" id="{B9CF8DA7-09F0-4A39-9B44-942E0A7DAF06}"/>
              </a:ext>
            </a:extLst>
          </p:cNvPr>
          <p:cNvSpPr/>
          <p:nvPr/>
        </p:nvSpPr>
        <p:spPr>
          <a:xfrm rot="4778072">
            <a:off x="10010274" y="5314805"/>
            <a:ext cx="519856" cy="353866"/>
          </a:xfrm>
          <a:prstGeom prst="ellipse">
            <a:avLst/>
          </a:prstGeom>
          <a:noFill/>
          <a:ln>
            <a:solidFill>
              <a:srgbClr val="A83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Inhaltsplatzhalter 1">
            <a:extLst>
              <a:ext uri="{FF2B5EF4-FFF2-40B4-BE49-F238E27FC236}">
                <a16:creationId xmlns:a16="http://schemas.microsoft.com/office/drawing/2014/main" xmlns="" id="{154F5521-3B0C-4A30-8AA3-16C21CC121D9}"/>
              </a:ext>
            </a:extLst>
          </p:cNvPr>
          <p:cNvSpPr txBox="1">
            <a:spLocks/>
          </p:cNvSpPr>
          <p:nvPr/>
        </p:nvSpPr>
        <p:spPr>
          <a:xfrm>
            <a:off x="2385090" y="5745632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 smtClean="0"/>
              <a:t>Merging Clusters</a:t>
            </a:r>
            <a:endParaRPr lang="en-GB" baseline="30000" dirty="0"/>
          </a:p>
        </p:txBody>
      </p:sp>
      <p:sp>
        <p:nvSpPr>
          <p:cNvPr id="182" name="Geschweifte Klammer links 181">
            <a:extLst>
              <a:ext uri="{FF2B5EF4-FFF2-40B4-BE49-F238E27FC236}">
                <a16:creationId xmlns:a16="http://schemas.microsoft.com/office/drawing/2014/main" xmlns="" id="{AA225C2C-BDF5-448F-B56C-2D0D24109B3B}"/>
              </a:ext>
            </a:extLst>
          </p:cNvPr>
          <p:cNvSpPr/>
          <p:nvPr/>
        </p:nvSpPr>
        <p:spPr>
          <a:xfrm rot="16200000">
            <a:off x="3543936" y="3386324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25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533784"/>
                <a:ext cx="11537950" cy="4210046"/>
              </a:xfrm>
            </p:spPr>
            <p:txBody>
              <a:bodyPr/>
              <a:lstStyle/>
              <a:p>
                <a:r>
                  <a:rPr lang="de-CH" dirty="0" smtClean="0"/>
                  <a:t>Problem: World-</a:t>
                </a:r>
                <a:r>
                  <a:rPr lang="de-CH" dirty="0" err="1" smtClean="0"/>
                  <a:t>scale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can</a:t>
                </a:r>
                <a:r>
                  <a:rPr lang="de-CH" dirty="0" smtClean="0"/>
                  <a:t> not </a:t>
                </a:r>
                <a:r>
                  <a:rPr lang="de-CH" dirty="0" err="1" smtClean="0"/>
                  <a:t>be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kept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completely</a:t>
                </a:r>
                <a:r>
                  <a:rPr lang="de-CH" dirty="0" smtClean="0"/>
                  <a:t> in </a:t>
                </a:r>
                <a:r>
                  <a:rPr lang="de-CH" dirty="0" err="1" smtClean="0"/>
                  <a:t>memory</a:t>
                </a:r>
                <a:endParaRPr lang="de-CH" dirty="0" smtClean="0"/>
              </a:p>
              <a:p>
                <a:endParaRPr lang="de-CH" dirty="0" smtClean="0"/>
              </a:p>
              <a:p>
                <a:r>
                  <a:rPr lang="de-CH" dirty="0" smtClean="0"/>
                  <a:t>Solution 1:</a:t>
                </a:r>
              </a:p>
              <a:p>
                <a:pPr lvl="1"/>
                <a:r>
                  <a:rPr lang="de-CH" dirty="0" err="1" smtClean="0"/>
                  <a:t>keep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clusters</a:t>
                </a:r>
                <a:r>
                  <a:rPr lang="de-CH" dirty="0" smtClean="0"/>
                  <a:t> </a:t>
                </a:r>
                <a:r>
                  <a:rPr lang="de-CH" dirty="0" err="1"/>
                  <a:t>that</a:t>
                </a:r>
                <a:r>
                  <a:rPr lang="de-CH" dirty="0"/>
                  <a:t> </a:t>
                </a:r>
                <a:r>
                  <a:rPr lang="de-CH" dirty="0" err="1"/>
                  <a:t>have</a:t>
                </a:r>
                <a:r>
                  <a:rPr lang="de-CH" dirty="0"/>
                  <a:t> </a:t>
                </a:r>
                <a:r>
                  <a:rPr lang="de-CH" dirty="0" err="1"/>
                  <a:t>size</a:t>
                </a:r>
                <a:r>
                  <a:rPr lang="de-CH" dirty="0"/>
                  <a:t> </a:t>
                </a:r>
                <a:r>
                  <a:rPr lang="de-CH" dirty="0" err="1"/>
                  <a:t>less</a:t>
                </a:r>
                <a:r>
                  <a:rPr lang="de-CH" dirty="0"/>
                  <a:t> </a:t>
                </a:r>
                <a:r>
                  <a:rPr lang="de-CH" dirty="0" err="1" smtClean="0"/>
                  <a:t>than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critical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size</a:t>
                </a:r>
                <a:r>
                  <a:rPr lang="de-CH" dirty="0" smtClean="0"/>
                  <a:t> </a:t>
                </a:r>
                <a:r>
                  <a:rPr lang="de-CH" dirty="0" smtClean="0"/>
                  <a:t>c</a:t>
                </a:r>
                <a:endParaRPr lang="de-CH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de-CH" dirty="0" err="1" smtClean="0"/>
                  <a:t>keep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only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iconic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pictures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size</a:t>
                </a:r>
                <a:r>
                  <a:rPr lang="de-CH" dirty="0" smtClean="0"/>
                  <a:t> larger </a:t>
                </a:r>
                <a:r>
                  <a:rPr lang="de-CH" dirty="0" err="1" smtClean="0"/>
                  <a:t>than</a:t>
                </a:r>
                <a:r>
                  <a:rPr lang="de-CH" dirty="0" smtClean="0"/>
                  <a:t> c in </a:t>
                </a:r>
                <a:r>
                  <a:rPr lang="de-CH" dirty="0" err="1" smtClean="0"/>
                  <a:t>memory</a:t>
                </a:r>
                <a:r>
                  <a:rPr lang="de-CH" dirty="0" smtClean="0"/>
                  <a:t>, </a:t>
                </a:r>
                <a:r>
                  <a:rPr lang="de-CH" dirty="0" err="1" smtClean="0"/>
                  <a:t>discard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/>
                  <a:t> </a:t>
                </a:r>
                <a:r>
                  <a:rPr lang="de-CH" dirty="0" err="1" smtClean="0"/>
                  <a:t>other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endParaRPr lang="de-CH" dirty="0"/>
              </a:p>
              <a:p>
                <a:endParaRPr lang="de-CH" dirty="0" smtClean="0"/>
              </a:p>
              <a:p>
                <a:r>
                  <a:rPr lang="de-CH" dirty="0" smtClean="0"/>
                  <a:t>Solution 2: Set a </a:t>
                </a:r>
                <a:r>
                  <a:rPr lang="de-CH" dirty="0" err="1" smtClean="0"/>
                  <a:t>minimum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learning</a:t>
                </a:r>
                <a:r>
                  <a:rPr lang="de-CH" dirty="0" smtClean="0"/>
                  <a:t> rate </a:t>
                </a:r>
                <a:r>
                  <a:rPr lang="de-CH" dirty="0" err="1" smtClean="0"/>
                  <a:t>for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each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:</a:t>
                </a:r>
              </a:p>
              <a:p>
                <a:pPr lvl="1"/>
                <a:r>
                  <a:rPr lang="de-CH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sz="36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de-CH" sz="36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de-CH" sz="36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de-CH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CH" sz="3600" b="0" i="1" smtClean="0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de-CH" sz="3600" b="0" dirty="0" smtClean="0"/>
              </a:p>
              <a:p>
                <a:pPr marL="361950" lvl="1" indent="0">
                  <a:buNone/>
                </a:pPr>
                <a:r>
                  <a:rPr lang="de-CH" dirty="0"/>
                  <a:t> </a:t>
                </a:r>
                <a:r>
                  <a:rPr lang="de-CH" b="0" dirty="0" smtClean="0"/>
                  <a:t>m = #</a:t>
                </a:r>
                <a:r>
                  <a:rPr lang="de-CH" b="0" dirty="0" err="1" smtClean="0"/>
                  <a:t>images</a:t>
                </a:r>
                <a:r>
                  <a:rPr lang="de-CH" b="0" dirty="0" smtClean="0"/>
                  <a:t> in Cluster, p = #</a:t>
                </a:r>
                <a:r>
                  <a:rPr lang="de-CH" b="0" dirty="0" err="1" smtClean="0"/>
                  <a:t>processed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images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since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cluster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creation</a:t>
                </a:r>
                <a:r>
                  <a:rPr lang="de-CH" b="0" dirty="0" smtClean="0"/>
                  <a:t>,   d = </a:t>
                </a:r>
                <a:r>
                  <a:rPr lang="de-CH" b="0" dirty="0" err="1" smtClean="0"/>
                  <a:t>growth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parameter</a:t>
                </a:r>
                <a:endParaRPr lang="de-CH" b="0" dirty="0" smtClean="0"/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533784"/>
                <a:ext cx="11537950" cy="4210046"/>
              </a:xfrm>
              <a:blipFill rotWithShape="1">
                <a:blip r:embed="rId2"/>
                <a:stretch>
                  <a:fillRect l="-264" t="-2174" b="-69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864016"/>
          </a:xfrm>
        </p:spPr>
        <p:txBody>
          <a:bodyPr/>
          <a:lstStyle/>
          <a:p>
            <a:r>
              <a:rPr lang="de-CH" dirty="0" smtClean="0"/>
              <a:t>Data Management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843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Motion (</a:t>
            </a:r>
            <a:r>
              <a:rPr lang="de-CH" dirty="0" err="1"/>
              <a:t>SfM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3933319" y="1902131"/>
            <a:ext cx="1872260" cy="10842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Search </a:t>
            </a:r>
            <a:r>
              <a:rPr lang="de-CH" dirty="0" err="1" smtClean="0">
                <a:solidFill>
                  <a:schemeClr val="tx1"/>
                </a:solidFill>
              </a:rPr>
              <a:t>for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connections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33319" y="4077090"/>
            <a:ext cx="1872260" cy="10842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s</a:t>
            </a:r>
            <a:r>
              <a:rPr lang="de-CH" dirty="0" err="1" smtClean="0">
                <a:solidFill>
                  <a:schemeClr val="tx1"/>
                </a:solidFill>
              </a:rPr>
              <a:t>earch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for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connections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694119" y="2996940"/>
            <a:ext cx="2232310" cy="10842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Register </a:t>
            </a:r>
            <a:r>
              <a:rPr lang="de-CH" dirty="0" err="1" smtClean="0">
                <a:solidFill>
                  <a:schemeClr val="tx1"/>
                </a:solidFill>
              </a:rPr>
              <a:t>remaining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connecting</a:t>
            </a:r>
            <a:r>
              <a:rPr lang="de-CH" dirty="0" smtClean="0">
                <a:solidFill>
                  <a:schemeClr val="tx1"/>
                </a:solidFill>
              </a:rPr>
              <a:t>  </a:t>
            </a:r>
            <a:r>
              <a:rPr lang="de-CH" dirty="0" err="1" smtClean="0">
                <a:solidFill>
                  <a:schemeClr val="tx1"/>
                </a:solidFill>
              </a:rPr>
              <a:t>images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with</a:t>
            </a:r>
            <a:r>
              <a:rPr lang="de-CH" dirty="0" smtClean="0">
                <a:solidFill>
                  <a:schemeClr val="tx1"/>
                </a:solidFill>
              </a:rPr>
              <a:t> P3P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Zylinder 15">
            <a:extLst>
              <a:ext uri="{FF2B5EF4-FFF2-40B4-BE49-F238E27FC236}">
                <a16:creationId xmlns="" xmlns:a16="http://schemas.microsoft.com/office/drawing/2014/main" id="{ADBCEDE9-249B-4697-BC7E-EFC1CC83C913}"/>
              </a:ext>
            </a:extLst>
          </p:cNvPr>
          <p:cNvSpPr/>
          <p:nvPr/>
        </p:nvSpPr>
        <p:spPr>
          <a:xfrm>
            <a:off x="1268949" y="1772770"/>
            <a:ext cx="993388" cy="1314497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Zylinder 16">
            <a:extLst>
              <a:ext uri="{FF2B5EF4-FFF2-40B4-BE49-F238E27FC236}">
                <a16:creationId xmlns="" xmlns:a16="http://schemas.microsoft.com/office/drawing/2014/main" id="{ADBCEDE9-249B-4697-BC7E-EFC1CC83C913}"/>
              </a:ext>
            </a:extLst>
          </p:cNvPr>
          <p:cNvSpPr/>
          <p:nvPr/>
        </p:nvSpPr>
        <p:spPr>
          <a:xfrm>
            <a:off x="1283701" y="3933070"/>
            <a:ext cx="993388" cy="1314497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Inhaltsplatzhalter 5"/>
          <p:cNvSpPr>
            <a:spLocks noGrp="1"/>
          </p:cNvSpPr>
          <p:nvPr>
            <p:ph sz="half" idx="1"/>
          </p:nvPr>
        </p:nvSpPr>
        <p:spPr>
          <a:xfrm>
            <a:off x="764879" y="3224814"/>
            <a:ext cx="1944270" cy="420216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 err="1"/>
              <a:t>i</a:t>
            </a:r>
            <a:r>
              <a:rPr lang="de-CH" dirty="0" err="1" smtClean="0"/>
              <a:t>conic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endParaRPr lang="de-CH" dirty="0"/>
          </a:p>
        </p:txBody>
      </p:sp>
      <p:sp>
        <p:nvSpPr>
          <p:cNvPr id="19" name="Inhaltsplatzhalter 5"/>
          <p:cNvSpPr>
            <a:spLocks noGrp="1"/>
          </p:cNvSpPr>
          <p:nvPr>
            <p:ph sz="half" idx="1"/>
          </p:nvPr>
        </p:nvSpPr>
        <p:spPr>
          <a:xfrm>
            <a:off x="476839" y="5457124"/>
            <a:ext cx="2664370" cy="420216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 err="1" smtClean="0"/>
              <a:t>connecting</a:t>
            </a:r>
            <a:r>
              <a:rPr lang="de-CH" dirty="0" smtClean="0"/>
              <a:t> Images</a:t>
            </a:r>
            <a:endParaRPr lang="de-CH" dirty="0"/>
          </a:p>
        </p:txBody>
      </p:sp>
      <p:grpSp>
        <p:nvGrpSpPr>
          <p:cNvPr id="20" name="Gruppieren 19">
            <a:extLst>
              <a:ext uri="{FF2B5EF4-FFF2-40B4-BE49-F238E27FC236}">
                <a16:creationId xmlns="" xmlns:a16="http://schemas.microsoft.com/office/drawing/2014/main" id="{70F76854-6D1D-4FD7-92DF-DB1982CB87C8}"/>
              </a:ext>
            </a:extLst>
          </p:cNvPr>
          <p:cNvGrpSpPr/>
          <p:nvPr/>
        </p:nvGrpSpPr>
        <p:grpSpPr>
          <a:xfrm>
            <a:off x="2349100" y="2458960"/>
            <a:ext cx="1512210" cy="2239615"/>
            <a:chOff x="4330732" y="2420860"/>
            <a:chExt cx="1002048" cy="2239615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="" xmlns:a16="http://schemas.microsoft.com/office/drawing/2014/main" id="{6B9A14A1-BF3B-457F-A0A4-CDBE6DF45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="" xmlns:a16="http://schemas.microsoft.com/office/drawing/2014/main" id="{B6656257-8216-4646-BD6A-8D7584FD96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3" y="2420860"/>
              <a:ext cx="1002047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>
            <a:extLst>
              <a:ext uri="{FF2B5EF4-FFF2-40B4-BE49-F238E27FC236}">
                <a16:creationId xmlns="" xmlns:a16="http://schemas.microsoft.com/office/drawing/2014/main" id="{B6656257-8216-4646-BD6A-8D7584FD96EF}"/>
              </a:ext>
            </a:extLst>
          </p:cNvPr>
          <p:cNvCxnSpPr>
            <a:cxnSpLocks/>
          </p:cNvCxnSpPr>
          <p:nvPr/>
        </p:nvCxnSpPr>
        <p:spPr>
          <a:xfrm>
            <a:off x="2349099" y="2573260"/>
            <a:ext cx="1512208" cy="2017058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="" xmlns:a16="http://schemas.microsoft.com/office/drawing/2014/main" id="{B6656257-8216-4646-BD6A-8D7584FD96EF}"/>
              </a:ext>
            </a:extLst>
          </p:cNvPr>
          <p:cNvCxnSpPr>
            <a:cxnSpLocks/>
          </p:cNvCxnSpPr>
          <p:nvPr/>
        </p:nvCxnSpPr>
        <p:spPr>
          <a:xfrm>
            <a:off x="5949601" y="2420860"/>
            <a:ext cx="648088" cy="1080150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B6656257-8216-4646-BD6A-8D7584FD96EF}"/>
              </a:ext>
            </a:extLst>
          </p:cNvPr>
          <p:cNvCxnSpPr>
            <a:cxnSpLocks/>
          </p:cNvCxnSpPr>
          <p:nvPr/>
        </p:nvCxnSpPr>
        <p:spPr>
          <a:xfrm flipV="1">
            <a:off x="5949599" y="3581789"/>
            <a:ext cx="648088" cy="1071381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="" xmlns:a16="http://schemas.microsoft.com/office/drawing/2014/main" id="{B6656257-8216-4646-BD6A-8D7584FD96EF}"/>
              </a:ext>
            </a:extLst>
          </p:cNvPr>
          <p:cNvCxnSpPr>
            <a:cxnSpLocks/>
          </p:cNvCxnSpPr>
          <p:nvPr/>
        </p:nvCxnSpPr>
        <p:spPr>
          <a:xfrm>
            <a:off x="8715949" y="3511520"/>
            <a:ext cx="792110" cy="0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6669699" y="2992791"/>
            <a:ext cx="1872260" cy="10842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Skeletal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SfM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of</a:t>
            </a:r>
            <a:r>
              <a:rPr lang="de-CH" dirty="0" smtClean="0">
                <a:solidFill>
                  <a:schemeClr val="tx1"/>
                </a:solidFill>
              </a:rPr>
              <a:t> Scene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9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556740"/>
            <a:ext cx="11537950" cy="4210046"/>
          </a:xfrm>
        </p:spPr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clusters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similar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endParaRPr lang="de-CH" dirty="0" smtClean="0"/>
          </a:p>
          <a:p>
            <a:pPr lvl="1"/>
            <a:r>
              <a:rPr lang="de-CH" dirty="0" smtClean="0"/>
              <a:t>Image </a:t>
            </a:r>
            <a:r>
              <a:rPr lang="de-CH" dirty="0" err="1" smtClean="0"/>
              <a:t>retrieval</a:t>
            </a:r>
            <a:r>
              <a:rPr lang="de-CH" dirty="0" smtClean="0"/>
              <a:t> </a:t>
            </a:r>
            <a:r>
              <a:rPr lang="de-CH" dirty="0" err="1" smtClean="0"/>
              <a:t>failures</a:t>
            </a:r>
            <a:endParaRPr lang="de-CH" dirty="0"/>
          </a:p>
          <a:p>
            <a:pPr lvl="1"/>
            <a:r>
              <a:rPr lang="de-CH" dirty="0" smtClean="0"/>
              <a:t>limited </a:t>
            </a:r>
            <a:r>
              <a:rPr lang="de-CH" dirty="0" err="1" smtClean="0"/>
              <a:t>computing</a:t>
            </a:r>
            <a:r>
              <a:rPr lang="de-CH" dirty="0" smtClean="0"/>
              <a:t> </a:t>
            </a:r>
            <a:r>
              <a:rPr lang="de-CH" dirty="0" err="1" smtClean="0"/>
              <a:t>budget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discussed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Solution: </a:t>
            </a:r>
            <a:r>
              <a:rPr lang="de-CH" dirty="0" err="1" smtClean="0"/>
              <a:t>Merging</a:t>
            </a:r>
            <a:endParaRPr lang="de-CH" dirty="0"/>
          </a:p>
          <a:p>
            <a:pPr lvl="1"/>
            <a:r>
              <a:rPr lang="de-CH" dirty="0" err="1" smtClean="0"/>
              <a:t>Merging</a:t>
            </a:r>
            <a:r>
              <a:rPr lang="de-CH" dirty="0" smtClean="0"/>
              <a:t> </a:t>
            </a:r>
            <a:r>
              <a:rPr lang="de-CH" dirty="0" err="1" smtClean="0"/>
              <a:t>strategy</a:t>
            </a:r>
            <a:r>
              <a:rPr lang="de-CH" dirty="0" smtClean="0"/>
              <a:t>: </a:t>
            </a:r>
            <a:r>
              <a:rPr lang="de-CH" dirty="0" err="1" smtClean="0"/>
              <a:t>Maximize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-</a:t>
            </a:r>
            <a:r>
              <a:rPr lang="de-CH" dirty="0" err="1" smtClean="0"/>
              <a:t>to</a:t>
            </a:r>
            <a:r>
              <a:rPr lang="de-CH" dirty="0" smtClean="0"/>
              <a:t>-cluster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ratio</a:t>
            </a:r>
            <a:r>
              <a:rPr lang="de-CH" dirty="0" smtClean="0"/>
              <a:t>.</a:t>
            </a:r>
          </a:p>
          <a:p>
            <a:pPr lvl="1"/>
            <a:r>
              <a:rPr lang="de-CH" dirty="0" smtClean="0"/>
              <a:t>Keep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Cluster </a:t>
            </a:r>
            <a:r>
              <a:rPr lang="de-CH" dirty="0" err="1" smtClean="0"/>
              <a:t>Merging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0450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533784"/>
                <a:ext cx="11537950" cy="4210046"/>
              </a:xfrm>
            </p:spPr>
            <p:txBody>
              <a:bodyPr/>
              <a:lstStyle/>
              <a:p>
                <a:r>
                  <a:rPr lang="de-CH" dirty="0" smtClean="0"/>
                  <a:t>Problem: World-</a:t>
                </a:r>
                <a:r>
                  <a:rPr lang="de-CH" dirty="0" err="1" smtClean="0"/>
                  <a:t>scale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can</a:t>
                </a:r>
                <a:r>
                  <a:rPr lang="de-CH" dirty="0" smtClean="0"/>
                  <a:t> not </a:t>
                </a:r>
                <a:r>
                  <a:rPr lang="de-CH" dirty="0" err="1" smtClean="0"/>
                  <a:t>be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kept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completely</a:t>
                </a:r>
                <a:r>
                  <a:rPr lang="de-CH" dirty="0" smtClean="0"/>
                  <a:t> in </a:t>
                </a:r>
                <a:r>
                  <a:rPr lang="de-CH" dirty="0" err="1" smtClean="0"/>
                  <a:t>memory</a:t>
                </a:r>
                <a:endParaRPr lang="de-CH" dirty="0" smtClean="0"/>
              </a:p>
              <a:p>
                <a:endParaRPr lang="de-CH" dirty="0" smtClean="0"/>
              </a:p>
              <a:p>
                <a:r>
                  <a:rPr lang="de-CH" dirty="0" smtClean="0"/>
                  <a:t>Solution 1:</a:t>
                </a:r>
              </a:p>
              <a:p>
                <a:pPr lvl="1"/>
                <a:r>
                  <a:rPr lang="de-CH" dirty="0" err="1" smtClean="0"/>
                  <a:t>keep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clusters</a:t>
                </a:r>
                <a:r>
                  <a:rPr lang="de-CH" dirty="0" smtClean="0"/>
                  <a:t> </a:t>
                </a:r>
                <a:r>
                  <a:rPr lang="de-CH" dirty="0" err="1"/>
                  <a:t>that</a:t>
                </a:r>
                <a:r>
                  <a:rPr lang="de-CH" dirty="0"/>
                  <a:t> </a:t>
                </a:r>
                <a:r>
                  <a:rPr lang="de-CH" dirty="0" err="1"/>
                  <a:t>have</a:t>
                </a:r>
                <a:r>
                  <a:rPr lang="de-CH" dirty="0"/>
                  <a:t> </a:t>
                </a:r>
                <a:r>
                  <a:rPr lang="de-CH" dirty="0" err="1"/>
                  <a:t>size</a:t>
                </a:r>
                <a:r>
                  <a:rPr lang="de-CH" dirty="0"/>
                  <a:t> </a:t>
                </a:r>
                <a:r>
                  <a:rPr lang="de-CH" dirty="0" err="1"/>
                  <a:t>less</a:t>
                </a:r>
                <a:r>
                  <a:rPr lang="de-CH" dirty="0"/>
                  <a:t> </a:t>
                </a:r>
                <a:r>
                  <a:rPr lang="de-CH" dirty="0" err="1" smtClean="0"/>
                  <a:t>than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critical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size</a:t>
                </a:r>
                <a:r>
                  <a:rPr lang="de-CH" dirty="0" smtClean="0"/>
                  <a:t> c</a:t>
                </a:r>
                <a:r>
                  <a:rPr lang="de-CH" dirty="0" smtClean="0">
                    <a:solidFill>
                      <a:srgbClr val="FF0000"/>
                    </a:solidFill>
                  </a:rPr>
                  <a:t>,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no</a:t>
                </a:r>
                <a:r>
                  <a:rPr lang="de-CH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iconic</a:t>
                </a:r>
                <a:r>
                  <a:rPr lang="de-CH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image</a:t>
                </a:r>
                <a:r>
                  <a:rPr lang="de-CH" dirty="0">
                    <a:solidFill>
                      <a:srgbClr val="FF0000"/>
                    </a:solidFill>
                  </a:rPr>
                  <a:t> </a:t>
                </a:r>
                <a:r>
                  <a:rPr lang="de-CH" dirty="0" err="1" smtClean="0">
                    <a:solidFill>
                      <a:srgbClr val="FF0000"/>
                    </a:solidFill>
                  </a:rPr>
                  <a:t>yet</a:t>
                </a:r>
                <a:endParaRPr lang="de-CH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de-CH" dirty="0" err="1" smtClean="0"/>
                  <a:t>keep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only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iconic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pictures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size</a:t>
                </a:r>
                <a:r>
                  <a:rPr lang="de-CH" dirty="0" smtClean="0"/>
                  <a:t> larger </a:t>
                </a:r>
                <a:r>
                  <a:rPr lang="de-CH" dirty="0" err="1" smtClean="0"/>
                  <a:t>than</a:t>
                </a:r>
                <a:r>
                  <a:rPr lang="de-CH" dirty="0" smtClean="0"/>
                  <a:t> c in </a:t>
                </a:r>
                <a:r>
                  <a:rPr lang="de-CH" dirty="0" err="1" smtClean="0"/>
                  <a:t>memory</a:t>
                </a:r>
                <a:r>
                  <a:rPr lang="de-CH" dirty="0" smtClean="0"/>
                  <a:t>, </a:t>
                </a:r>
                <a:r>
                  <a:rPr lang="de-CH" dirty="0" err="1" smtClean="0"/>
                  <a:t>discard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/>
                  <a:t> </a:t>
                </a:r>
                <a:r>
                  <a:rPr lang="de-CH" dirty="0" err="1" smtClean="0"/>
                  <a:t>other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image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endParaRPr lang="de-CH" dirty="0"/>
              </a:p>
              <a:p>
                <a:endParaRPr lang="de-CH" dirty="0" smtClean="0"/>
              </a:p>
              <a:p>
                <a:r>
                  <a:rPr lang="de-CH" dirty="0" smtClean="0"/>
                  <a:t>Solution 2: Set a </a:t>
                </a:r>
                <a:r>
                  <a:rPr lang="de-CH" dirty="0" err="1" smtClean="0"/>
                  <a:t>minimum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learning</a:t>
                </a:r>
                <a:r>
                  <a:rPr lang="de-CH" dirty="0" smtClean="0"/>
                  <a:t> rate </a:t>
                </a:r>
                <a:r>
                  <a:rPr lang="de-CH" dirty="0" err="1" smtClean="0"/>
                  <a:t>for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each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cluster</a:t>
                </a:r>
                <a:r>
                  <a:rPr lang="de-CH" dirty="0" smtClean="0"/>
                  <a:t>:</a:t>
                </a:r>
              </a:p>
              <a:p>
                <a:pPr lvl="1"/>
                <a:r>
                  <a:rPr lang="de-CH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sz="36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de-CH" sz="36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de-CH" sz="36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de-CH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CH" sz="3600" b="0" i="1" smtClean="0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de-CH" sz="3600" b="0" dirty="0" smtClean="0"/>
              </a:p>
              <a:p>
                <a:pPr marL="361950" lvl="1" indent="0">
                  <a:buNone/>
                </a:pPr>
                <a:r>
                  <a:rPr lang="de-CH" dirty="0"/>
                  <a:t> </a:t>
                </a:r>
                <a:r>
                  <a:rPr lang="de-CH" b="0" dirty="0" smtClean="0"/>
                  <a:t>m = #</a:t>
                </a:r>
                <a:r>
                  <a:rPr lang="de-CH" b="0" dirty="0" err="1" smtClean="0"/>
                  <a:t>images</a:t>
                </a:r>
                <a:r>
                  <a:rPr lang="de-CH" b="0" dirty="0" smtClean="0"/>
                  <a:t> in Cluster, p = #</a:t>
                </a:r>
                <a:r>
                  <a:rPr lang="de-CH" b="0" dirty="0" err="1" smtClean="0"/>
                  <a:t>processed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images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since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cluster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creation</a:t>
                </a:r>
                <a:r>
                  <a:rPr lang="de-CH" b="0" dirty="0" smtClean="0"/>
                  <a:t>,   d = </a:t>
                </a:r>
                <a:r>
                  <a:rPr lang="de-CH" b="0" dirty="0" err="1" smtClean="0"/>
                  <a:t>growth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parameter</a:t>
                </a:r>
                <a:endParaRPr lang="de-CH" b="0" dirty="0" smtClean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533784"/>
                <a:ext cx="11537950" cy="4210046"/>
              </a:xfrm>
              <a:blipFill rotWithShape="1">
                <a:blip r:embed="rId2"/>
                <a:stretch>
                  <a:fillRect l="-264" t="-2174" b="-69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864016"/>
          </a:xfrm>
        </p:spPr>
        <p:txBody>
          <a:bodyPr/>
          <a:lstStyle/>
          <a:p>
            <a:r>
              <a:rPr lang="de-CH" dirty="0" smtClean="0"/>
              <a:t>Data Management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614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DIAGRAM OUT OF TEXT</a:t>
            </a:r>
          </a:p>
          <a:p>
            <a:endParaRPr lang="de-CH" dirty="0" smtClean="0"/>
          </a:p>
          <a:p>
            <a:r>
              <a:rPr lang="de-CH" dirty="0" err="1" smtClean="0"/>
              <a:t>Previously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clusters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base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SfM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perform</a:t>
            </a:r>
            <a:r>
              <a:rPr lang="de-CH" dirty="0" smtClean="0"/>
              <a:t> </a:t>
            </a:r>
            <a:r>
              <a:rPr lang="de-CH" dirty="0" err="1" smtClean="0"/>
              <a:t>cluster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matching</a:t>
            </a:r>
            <a:endParaRPr lang="de-CH" dirty="0" smtClean="0"/>
          </a:p>
          <a:p>
            <a:r>
              <a:rPr lang="de-CH" dirty="0" err="1"/>
              <a:t>Iconic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do not </a:t>
            </a:r>
            <a:r>
              <a:rPr lang="de-CH" dirty="0" err="1"/>
              <a:t>match</a:t>
            </a:r>
            <a:r>
              <a:rPr lang="de-CH" dirty="0"/>
              <a:t> </a:t>
            </a:r>
            <a:r>
              <a:rPr lang="de-CH" dirty="0" err="1"/>
              <a:t>densly</a:t>
            </a:r>
            <a:r>
              <a:rPr lang="de-CH" dirty="0"/>
              <a:t>, </a:t>
            </a:r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connect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err="1" smtClean="0"/>
              <a:t>Seperate</a:t>
            </a:r>
            <a:r>
              <a:rPr lang="de-CH" dirty="0" smtClean="0"/>
              <a:t> </a:t>
            </a:r>
            <a:r>
              <a:rPr lang="de-CH" dirty="0" err="1" smtClean="0"/>
              <a:t>hierachical</a:t>
            </a:r>
            <a:r>
              <a:rPr lang="de-CH" dirty="0" smtClean="0"/>
              <a:t> </a:t>
            </a:r>
            <a:r>
              <a:rPr lang="de-CH" dirty="0" err="1" smtClean="0"/>
              <a:t>SfM</a:t>
            </a:r>
            <a:r>
              <a:rPr lang="de-CH" dirty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</a:t>
            </a:r>
            <a:r>
              <a:rPr lang="de-CH" dirty="0" err="1" smtClean="0"/>
              <a:t>connected</a:t>
            </a:r>
            <a:r>
              <a:rPr lang="de-CH" dirty="0" smtClean="0"/>
              <a:t> </a:t>
            </a:r>
            <a:r>
              <a:rPr lang="de-CH" dirty="0" err="1" smtClean="0"/>
              <a:t>component</a:t>
            </a:r>
            <a:endParaRPr lang="de-CH" dirty="0" smtClean="0"/>
          </a:p>
          <a:p>
            <a:r>
              <a:rPr lang="de-CH" dirty="0" err="1" smtClean="0"/>
              <a:t>Greedy</a:t>
            </a:r>
            <a:r>
              <a:rPr lang="de-CH" dirty="0" smtClean="0"/>
              <a:t> </a:t>
            </a:r>
            <a:r>
              <a:rPr lang="de-CH" dirty="0" err="1" smtClean="0"/>
              <a:t>strategy</a:t>
            </a:r>
            <a:r>
              <a:rPr lang="de-CH" dirty="0" smtClean="0"/>
              <a:t>: </a:t>
            </a:r>
            <a:r>
              <a:rPr lang="de-CH" dirty="0" err="1" smtClean="0"/>
              <a:t>algorithm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 MAYBE NEW SHEET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P3P</a:t>
            </a:r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Matrix M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Images</a:t>
            </a:r>
          </a:p>
          <a:p>
            <a:r>
              <a:rPr lang="de-CH" dirty="0" smtClean="0"/>
              <a:t>Matrix M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iconic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subset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connecting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/>
              <a:t>F</a:t>
            </a:r>
            <a:r>
              <a:rPr lang="de-CH" dirty="0" err="1" smtClean="0"/>
              <a:t>rom</a:t>
            </a:r>
            <a:r>
              <a:rPr lang="de-CH" dirty="0" smtClean="0"/>
              <a:t> Motion (</a:t>
            </a:r>
            <a:r>
              <a:rPr lang="de-CH" dirty="0" err="1" smtClean="0"/>
              <a:t>SfM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520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Perform</a:t>
            </a:r>
            <a:r>
              <a:rPr lang="de-CH" dirty="0" smtClean="0"/>
              <a:t> </a:t>
            </a:r>
            <a:r>
              <a:rPr lang="de-CH" dirty="0" err="1" smtClean="0"/>
              <a:t>Perspective</a:t>
            </a:r>
            <a:r>
              <a:rPr lang="de-CH" dirty="0" smtClean="0"/>
              <a:t> 3-Point </a:t>
            </a:r>
            <a:r>
              <a:rPr lang="de-CH" dirty="0" err="1" smtClean="0"/>
              <a:t>algorithm</a:t>
            </a:r>
            <a:r>
              <a:rPr lang="de-CH" dirty="0" smtClean="0"/>
              <a:t> on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After </a:t>
            </a:r>
            <a:r>
              <a:rPr lang="de-CH" dirty="0" err="1" smtClean="0"/>
              <a:t>creation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skeleton</a:t>
            </a:r>
            <a:r>
              <a:rPr lang="de-CH" dirty="0"/>
              <a:t> </a:t>
            </a:r>
            <a:r>
              <a:rPr lang="de-CH" dirty="0" err="1" smtClean="0"/>
              <a:t>populate</a:t>
            </a:r>
            <a:r>
              <a:rPr lang="de-CH" dirty="0" smtClean="0"/>
              <a:t> </a:t>
            </a:r>
            <a:r>
              <a:rPr lang="de-CH" dirty="0" err="1" smtClean="0"/>
              <a:t>skeleton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connecting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endParaRPr lang="de-CH" dirty="0" smtClean="0"/>
          </a:p>
          <a:p>
            <a:r>
              <a:rPr lang="de-CH" dirty="0" err="1" smtClean="0"/>
              <a:t>Put</a:t>
            </a:r>
            <a:r>
              <a:rPr lang="de-CH" dirty="0" smtClean="0"/>
              <a:t> </a:t>
            </a:r>
            <a:r>
              <a:rPr lang="de-CH" dirty="0" err="1" smtClean="0"/>
              <a:t>connected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 </a:t>
            </a:r>
            <a:r>
              <a:rPr lang="de-CH" dirty="0" err="1" smtClean="0"/>
              <a:t>togheter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Varin Buff, Gian-Andrea Heinrich, Björn Joos, Robin Stähli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7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P3P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271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Benutzerdefiniert</PresentationFormat>
  <Paragraphs>78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8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Cluster Merging</vt:lpstr>
      <vt:lpstr>Data Management</vt:lpstr>
      <vt:lpstr>Structure From Motion (SfM)</vt:lpstr>
      <vt:lpstr>Cluster Merging</vt:lpstr>
      <vt:lpstr>Data Management</vt:lpstr>
      <vt:lpstr>Structure From Motion (SfM)</vt:lpstr>
      <vt:lpstr>P3P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Varin</cp:lastModifiedBy>
  <cp:revision>303</cp:revision>
  <cp:lastPrinted>2013-06-08T11:22:51Z</cp:lastPrinted>
  <dcterms:created xsi:type="dcterms:W3CDTF">2013-05-24T16:23:39Z</dcterms:created>
  <dcterms:modified xsi:type="dcterms:W3CDTF">2018-03-16T10:10:45Z</dcterms:modified>
  <cp:category/>
</cp:coreProperties>
</file>