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4" r:id="rId7"/>
    <p:sldId id="275" r:id="rId8"/>
    <p:sldId id="278" r:id="rId9"/>
    <p:sldId id="271" r:id="rId10"/>
    <p:sldId id="272" r:id="rId11"/>
    <p:sldId id="273" r:id="rId12"/>
    <p:sldId id="279" r:id="rId13"/>
    <p:sldId id="280" r:id="rId14"/>
    <p:sldId id="281" r:id="rId15"/>
    <p:sldId id="282" r:id="rId16"/>
    <p:sldId id="262" r:id="rId17"/>
    <p:sldId id="263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5B21-0504-4A40-9CB1-82DDC9C31FC7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5748-E87C-4251-BF50-91FDF35AB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0647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075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6630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2623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5949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874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0376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8D27-57D9-4ACA-87B9-FF09F7D622B1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2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30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44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2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7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82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0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2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32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49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0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17BF-E44A-4848-9603-8FCA1BD96F7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022B-ADEB-4A8E-8222-12FB4BAC8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4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Knowledge-based recommenders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CS616</a:t>
            </a:r>
          </a:p>
        </p:txBody>
      </p:sp>
    </p:spTree>
    <p:extLst>
      <p:ext uri="{BB962C8B-B14F-4D97-AF65-F5344CB8AC3E}">
        <p14:creationId xmlns:p14="http://schemas.microsoft.com/office/powerpoint/2010/main" xmlns="" val="15061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1626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81275"/>
            <a:ext cx="32575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733800"/>
            <a:ext cx="46386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60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product description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905000"/>
            <a:ext cx="617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200400"/>
            <a:ext cx="4619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26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the RS output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no exact match is found?</a:t>
            </a:r>
          </a:p>
          <a:p>
            <a:r>
              <a:rPr lang="en-US" dirty="0" smtClean="0"/>
              <a:t>Approach: find maximal subset of query that removes conflict</a:t>
            </a:r>
          </a:p>
          <a:p>
            <a:r>
              <a:rPr lang="en-US" dirty="0" smtClean="0"/>
              <a:t>Naïve solution has exponential complexity</a:t>
            </a:r>
          </a:p>
          <a:p>
            <a:r>
              <a:rPr lang="en-US" dirty="0" smtClean="0"/>
              <a:t>Can you design a better solution?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466240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7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Iterate over products to find # relaxations needed to satisfy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68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also involve customer</a:t>
            </a: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>
          <a:xfrm>
            <a:off x="457200" y="141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Computation of minimal revisions of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you want to relax your brand preference?</a:t>
            </a:r>
          </a:p>
          <a:p>
            <a:pPr lvl="2"/>
            <a:r>
              <a:rPr lang="en-US" dirty="0" smtClean="0"/>
              <a:t>Accept </a:t>
            </a:r>
            <a:r>
              <a:rPr lang="en-US" i="1" dirty="0" smtClean="0"/>
              <a:t>Panasonic</a:t>
            </a:r>
            <a:r>
              <a:rPr lang="en-US" dirty="0" smtClean="0"/>
              <a:t> instead of </a:t>
            </a:r>
            <a:r>
              <a:rPr lang="en-US" i="1" dirty="0" smtClean="0"/>
              <a:t>Canon</a:t>
            </a:r>
            <a:r>
              <a:rPr lang="en-US" dirty="0" smtClean="0"/>
              <a:t> brand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is photographing landscapes with a wide-angle lens and maximum cost less important?</a:t>
            </a:r>
          </a:p>
          <a:p>
            <a:pPr lvl="2"/>
            <a:r>
              <a:rPr lang="en-US" dirty="0" smtClean="0"/>
              <a:t>Lower focal length &gt; 28mm and Price &gt; 350 EUR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guided by some predefined weights or past  community behavior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 aware of possible biases </a:t>
            </a:r>
            <a:r>
              <a:rPr lang="en-US" sz="1800" b="0" dirty="0"/>
              <a:t>(e.g. age, family status, …)</a:t>
            </a:r>
          </a:p>
        </p:txBody>
      </p:sp>
    </p:spTree>
    <p:extLst>
      <p:ext uri="{BB962C8B-B14F-4D97-AF65-F5344CB8AC3E}">
        <p14:creationId xmlns:p14="http://schemas.microsoft.com/office/powerpoint/2010/main" xmlns="" val="33975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170" name="Picture 2" descr="http://test2.evolvingpf.com/wp-content/uploads/2014/03/explain-yoursel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0628"/>
            <a:ext cx="635471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53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suited for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8321257"/>
              </p:ext>
            </p:extLst>
          </p:nvPr>
        </p:nvGraphicFramePr>
        <p:xfrm>
          <a:off x="1371600" y="2819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59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Utility-based knowledge bases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3272" cy="4525963"/>
          </a:xfrm>
        </p:spPr>
        <p:txBody>
          <a:bodyPr/>
          <a:lstStyle/>
          <a:p>
            <a:r>
              <a:rPr lang="en-US" dirty="0" smtClean="0"/>
              <a:t>Multi-Attribute Utility Theory (MAUT)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item is evaluated according to a predefined set of dimensions that provide an aggregated view on the basic item properties</a:t>
            </a:r>
          </a:p>
          <a:p>
            <a:r>
              <a:rPr lang="en-IE" dirty="0" smtClean="0"/>
              <a:t>E.g. </a:t>
            </a:r>
            <a:r>
              <a:rPr lang="en-IE" u="sng" dirty="0" smtClean="0"/>
              <a:t>quality</a:t>
            </a:r>
            <a:r>
              <a:rPr lang="en-IE" dirty="0" smtClean="0"/>
              <a:t> and </a:t>
            </a:r>
            <a:r>
              <a:rPr lang="en-IE" u="sng" dirty="0" smtClean="0"/>
              <a:t>economy</a:t>
            </a:r>
            <a:r>
              <a:rPr lang="en-IE" dirty="0" smtClean="0"/>
              <a:t> are dimensions in the domain of digital cameras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6761038"/>
              </p:ext>
            </p:extLst>
          </p:nvPr>
        </p:nvGraphicFramePr>
        <p:xfrm>
          <a:off x="1547663" y="4052896"/>
          <a:ext cx="6048673" cy="2650672"/>
        </p:xfrm>
        <a:graphic>
          <a:graphicData uri="http://schemas.openxmlformats.org/drawingml/2006/table">
            <a:tbl>
              <a:tblPr/>
              <a:tblGrid>
                <a:gridCol w="1861348"/>
                <a:gridCol w="1466709"/>
                <a:gridCol w="1446983"/>
                <a:gridCol w="1273633"/>
              </a:tblGrid>
              <a:tr h="254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id </a:t>
                      </a:r>
                      <a:endParaRPr lang="de-DE" sz="18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value</a:t>
                      </a:r>
                      <a:endParaRPr lang="de-DE" sz="18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 </a:t>
                      </a:r>
                      <a:endParaRPr lang="de-DE" sz="18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</a:t>
                      </a:r>
                      <a:endParaRPr lang="de-DE" sz="18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184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price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≤250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&gt;250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10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38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mpix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≤8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&gt;8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58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opt-zoom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≤9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&gt;9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800" dirty="0" smtClean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838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Customer-item utilities with MAUT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9997"/>
            <a:ext cx="8363272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Customer interests:</a:t>
            </a:r>
          </a:p>
          <a:p>
            <a:endParaRPr lang="en-IE" i="1" dirty="0" smtClean="0"/>
          </a:p>
          <a:p>
            <a:pPr>
              <a:spcBef>
                <a:spcPts val="200"/>
              </a:spcBef>
            </a:pPr>
            <a:endParaRPr lang="en-IE" dirty="0" smtClean="0"/>
          </a:p>
          <a:p>
            <a:pPr>
              <a:spcBef>
                <a:spcPts val="200"/>
              </a:spcBef>
            </a:pPr>
            <a:r>
              <a:rPr lang="en-IE" dirty="0" smtClean="0"/>
              <a:t>Item utilities:</a:t>
            </a:r>
          </a:p>
          <a:p>
            <a:pPr>
              <a:spcBef>
                <a:spcPts val="200"/>
              </a:spcBef>
            </a:pPr>
            <a:endParaRPr lang="en-IE" dirty="0"/>
          </a:p>
          <a:p>
            <a:pPr>
              <a:spcBef>
                <a:spcPts val="200"/>
              </a:spcBef>
            </a:pPr>
            <a:endParaRPr lang="en-IE" dirty="0" smtClean="0"/>
          </a:p>
          <a:p>
            <a:pPr>
              <a:spcBef>
                <a:spcPts val="200"/>
              </a:spcBef>
            </a:pPr>
            <a:endParaRPr lang="en-IE" dirty="0"/>
          </a:p>
          <a:p>
            <a:pPr>
              <a:spcBef>
                <a:spcPts val="200"/>
              </a:spcBef>
            </a:pPr>
            <a:endParaRPr lang="en-IE" dirty="0" smtClean="0"/>
          </a:p>
          <a:p>
            <a:pPr>
              <a:spcBef>
                <a:spcPts val="200"/>
              </a:spcBef>
            </a:pPr>
            <a:endParaRPr lang="en-IE" dirty="0"/>
          </a:p>
          <a:p>
            <a:pPr>
              <a:spcBef>
                <a:spcPts val="200"/>
              </a:spcBef>
            </a:pPr>
            <a:endParaRPr lang="en-IE" dirty="0" smtClean="0"/>
          </a:p>
          <a:p>
            <a:pPr>
              <a:spcBef>
                <a:spcPts val="200"/>
              </a:spcBef>
            </a:pPr>
            <a:endParaRPr lang="en-IE" sz="1000" dirty="0" smtClean="0"/>
          </a:p>
          <a:p>
            <a:pPr>
              <a:spcBef>
                <a:spcPts val="200"/>
              </a:spcBef>
            </a:pPr>
            <a:endParaRPr lang="en-IE" sz="10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IE" dirty="0" smtClean="0"/>
              <a:t> </a:t>
            </a:r>
          </a:p>
          <a:p>
            <a:endParaRPr lang="en-IE" i="1" dirty="0" smtClean="0"/>
          </a:p>
          <a:p>
            <a:endParaRPr lang="en-IE" i="1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8625482"/>
              </p:ext>
            </p:extLst>
          </p:nvPr>
        </p:nvGraphicFramePr>
        <p:xfrm>
          <a:off x="3131840" y="1340768"/>
          <a:ext cx="3240360" cy="1115568"/>
        </p:xfrm>
        <a:graphic>
          <a:graphicData uri="http://schemas.openxmlformats.org/drawingml/2006/table">
            <a:tbl>
              <a:tblPr/>
              <a:tblGrid>
                <a:gridCol w="1361830"/>
                <a:gridCol w="881737"/>
                <a:gridCol w="996793"/>
              </a:tblGrid>
              <a:tr h="262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c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ustomer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 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dirty="0"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de-DE" sz="16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de-DE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>
                          <a:latin typeface="Calibri"/>
                          <a:ea typeface="SimSun"/>
                          <a:cs typeface="Times New Roman"/>
                        </a:rPr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>
                          <a:latin typeface="Calibri"/>
                          <a:ea typeface="SimSun"/>
                          <a:cs typeface="Times New Roman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dirty="0"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de-DE" sz="16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de-DE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dirty="0">
                          <a:latin typeface="Calibri"/>
                          <a:ea typeface="SimSun"/>
                          <a:cs typeface="Times New Roman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dirty="0">
                          <a:latin typeface="Calibri"/>
                          <a:ea typeface="SimSun"/>
                          <a:cs typeface="Times New Roman"/>
                        </a:rPr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7100441"/>
              </p:ext>
            </p:extLst>
          </p:nvPr>
        </p:nvGraphicFramePr>
        <p:xfrm>
          <a:off x="583696" y="2780928"/>
          <a:ext cx="7804728" cy="2722205"/>
        </p:xfrm>
        <a:graphic>
          <a:graphicData uri="http://schemas.openxmlformats.org/drawingml/2006/table">
            <a:tbl>
              <a:tblPr/>
              <a:tblGrid>
                <a:gridCol w="2699108"/>
                <a:gridCol w="2701492"/>
                <a:gridCol w="1184484"/>
                <a:gridCol w="1219644"/>
              </a:tblGrid>
              <a:tr h="393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 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 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utility: cu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6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utility: cu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48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P1 Σ(5,4,6,6,3,7,10) = 41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Times-Roman"/>
                        <a:ea typeface="SimSun"/>
                        <a:cs typeface="Times-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Σ 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(10,10,9,10,10,10,6) = 65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45.8 [8]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55.4 [6]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8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P2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Σ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(5,4,6,6,10,10,8) = 49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Σ 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(10,10,9,10,7,8,10) = 64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52.0 [7]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58.0 [1]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48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P3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Σ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(5,4,10,6,10,10,8) = 53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Σ 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(10,10,6,10,7,8,10) = 61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54.6 [5]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57.8 [2]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488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...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Times-Roman"/>
                        <a:ea typeface="SimSun"/>
                        <a:cs typeface="Times-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...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Times-Roman"/>
                        <a:ea typeface="SimSun"/>
                        <a:cs typeface="Times-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...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Times-Roman"/>
                        <a:ea typeface="SimSun"/>
                        <a:cs typeface="Times-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Times-Roman"/>
                          <a:ea typeface="SimSun"/>
                          <a:cs typeface="Times-Roman"/>
                        </a:rPr>
                        <a:t>...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Times-Roman"/>
                        <a:ea typeface="SimSun"/>
                        <a:cs typeface="Times-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70689"/>
            <a:ext cx="7206016" cy="134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eschweifte Klammer rechts 3"/>
          <p:cNvSpPr/>
          <p:nvPr/>
        </p:nvSpPr>
        <p:spPr bwMode="auto">
          <a:xfrm>
            <a:off x="7172348" y="1340768"/>
            <a:ext cx="128338" cy="1127280"/>
          </a:xfrm>
          <a:prstGeom prst="righ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Geschweifte Klammer rechts 10"/>
          <p:cNvSpPr/>
          <p:nvPr/>
        </p:nvSpPr>
        <p:spPr bwMode="auto">
          <a:xfrm>
            <a:off x="8437852" y="2877650"/>
            <a:ext cx="209546" cy="1512168"/>
          </a:xfrm>
          <a:prstGeom prst="righ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0382" y="17511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8677951" y="3492440"/>
            <a:ext cx="51547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**</a:t>
            </a:r>
            <a:endParaRPr lang="de-AT" dirty="0"/>
          </a:p>
        </p:txBody>
      </p:sp>
      <p:sp>
        <p:nvSpPr>
          <p:cNvPr id="14" name="Geschweifte Klammer rechts 13"/>
          <p:cNvSpPr/>
          <p:nvPr/>
        </p:nvSpPr>
        <p:spPr bwMode="auto">
          <a:xfrm rot="5400000">
            <a:off x="4424514" y="5115380"/>
            <a:ext cx="150956" cy="1296144"/>
          </a:xfrm>
          <a:prstGeom prst="rightBrace">
            <a:avLst>
              <a:gd name="adj1" fmla="val 8333"/>
              <a:gd name="adj2" fmla="val 47354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Geschweifte Klammer rechts 14"/>
          <p:cNvSpPr/>
          <p:nvPr/>
        </p:nvSpPr>
        <p:spPr bwMode="auto">
          <a:xfrm rot="5400000">
            <a:off x="6437196" y="4686875"/>
            <a:ext cx="151822" cy="2154021"/>
          </a:xfrm>
          <a:prstGeom prst="rightBrace">
            <a:avLst>
              <a:gd name="adj1" fmla="val 8333"/>
              <a:gd name="adj2" fmla="val 47354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375334" y="58679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6336262" y="58286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**</a:t>
            </a:r>
            <a:endParaRPr lang="de-AT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197988"/>
            <a:ext cx="59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items ranked by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Constraint-based recommendation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1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More variants of recommendation task</a:t>
            </a:r>
          </a:p>
          <a:p>
            <a:pPr lvl="1">
              <a:defRPr/>
            </a:pPr>
            <a:r>
              <a:rPr lang="en-US"/>
              <a:t>Customers </a:t>
            </a:r>
            <a:r>
              <a:rPr lang="en-US" smtClean="0"/>
              <a:t>may </a:t>
            </a:r>
            <a:r>
              <a:rPr lang="en-US" dirty="0"/>
              <a:t>not know what they are </a:t>
            </a:r>
            <a:r>
              <a:rPr lang="en-US" dirty="0" smtClean="0"/>
              <a:t>seeking</a:t>
            </a:r>
          </a:p>
          <a:p>
            <a:pPr lvl="1">
              <a:defRPr/>
            </a:pPr>
            <a:r>
              <a:rPr lang="en-US" dirty="0" smtClean="0"/>
              <a:t>Find "diverse" sets of items</a:t>
            </a:r>
          </a:p>
          <a:p>
            <a:pPr lvl="2">
              <a:defRPr/>
            </a:pPr>
            <a:r>
              <a:rPr lang="en-US" dirty="0" smtClean="0"/>
              <a:t>Notion of similarity/dissimilarity</a:t>
            </a:r>
          </a:p>
          <a:p>
            <a:pPr lvl="2">
              <a:defRPr/>
            </a:pPr>
            <a:r>
              <a:rPr lang="en-US" dirty="0" smtClean="0"/>
              <a:t>Idea that users navigate a product space</a:t>
            </a:r>
          </a:p>
          <a:p>
            <a:pPr lvl="2">
              <a:defRPr/>
            </a:pPr>
            <a:r>
              <a:rPr lang="en-US" dirty="0" smtClean="0"/>
              <a:t>If recommendations are more diverse than users can navigate via critiques on recommended "entry points" more efficiently (less steps of interaction)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Bundling of recommendations</a:t>
            </a:r>
          </a:p>
          <a:p>
            <a:pPr lvl="2">
              <a:defRPr/>
            </a:pPr>
            <a:r>
              <a:rPr lang="en-US" dirty="0" smtClean="0"/>
              <a:t>Find item bundles that match together according to some knowledge</a:t>
            </a:r>
          </a:p>
          <a:p>
            <a:pPr lvl="3">
              <a:defRPr/>
            </a:pPr>
            <a:r>
              <a:rPr lang="en-US" dirty="0" smtClean="0"/>
              <a:t>E.g. travel packages, skin care treatments or financial portfolios</a:t>
            </a:r>
          </a:p>
          <a:p>
            <a:pPr lvl="3">
              <a:defRPr/>
            </a:pPr>
            <a:r>
              <a:rPr lang="en-US" dirty="0" smtClean="0"/>
              <a:t>RS for different item categories, CSP restricts configuring  of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en-US" dirty="0" smtClean="0"/>
              <a:t>Conversational strategies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412776"/>
            <a:ext cx="5182344" cy="475252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Process consisting of multiple conversational moves</a:t>
            </a:r>
          </a:p>
          <a:p>
            <a:pPr lvl="1"/>
            <a:r>
              <a:rPr lang="en-US" smtClean="0"/>
              <a:t>Resembles natural sales interactions</a:t>
            </a:r>
          </a:p>
          <a:p>
            <a:pPr lvl="1"/>
            <a:r>
              <a:rPr lang="en-US" smtClean="0"/>
              <a:t>Not all user requirements known beforehand</a:t>
            </a:r>
          </a:p>
          <a:p>
            <a:pPr lvl="1"/>
            <a:r>
              <a:rPr lang="en-US" smtClean="0"/>
              <a:t>Customers are rarely satisfied with the initial recommendations</a:t>
            </a:r>
          </a:p>
          <a:p>
            <a:r>
              <a:rPr lang="en-US" smtClean="0"/>
              <a:t>Different styles of preference elicitation:</a:t>
            </a:r>
          </a:p>
          <a:p>
            <a:pPr lvl="1"/>
            <a:r>
              <a:rPr lang="en-US" smtClean="0"/>
              <a:t>Free text query interface</a:t>
            </a:r>
          </a:p>
          <a:p>
            <a:pPr lvl="1"/>
            <a:r>
              <a:rPr lang="en-US" smtClean="0"/>
              <a:t>Asking technical/generic properties</a:t>
            </a:r>
          </a:p>
          <a:p>
            <a:pPr lvl="1"/>
            <a:r>
              <a:rPr lang="en-US" smtClean="0"/>
              <a:t>Images / inspiration</a:t>
            </a:r>
          </a:p>
          <a:p>
            <a:pPr lvl="1"/>
            <a:r>
              <a:rPr lang="en-US" smtClean="0"/>
              <a:t>Proposing and Critiquing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8055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9145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Knowledge-based recommendation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59838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8"/>
          <p:cNvGrpSpPr/>
          <p:nvPr/>
        </p:nvGrpSpPr>
        <p:grpSpPr>
          <a:xfrm>
            <a:off x="775667" y="3177685"/>
            <a:ext cx="7429500" cy="2100833"/>
            <a:chOff x="755576" y="3861048"/>
            <a:chExt cx="7429500" cy="210083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933056"/>
              <a:ext cx="7429500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hteck 10"/>
            <p:cNvSpPr/>
            <p:nvPr/>
          </p:nvSpPr>
          <p:spPr bwMode="auto">
            <a:xfrm>
              <a:off x="899592" y="3861048"/>
              <a:ext cx="4104456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59024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adaptive strategy selection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303" y="1812497"/>
            <a:ext cx="8134672" cy="1514078"/>
          </a:xfrm>
        </p:spPr>
        <p:txBody>
          <a:bodyPr/>
          <a:lstStyle/>
          <a:p>
            <a:r>
              <a:rPr lang="en-US" dirty="0" smtClean="0"/>
              <a:t>State model, different actions possible</a:t>
            </a:r>
          </a:p>
          <a:p>
            <a:pPr lvl="1"/>
            <a:r>
              <a:rPr lang="en-US" dirty="0" smtClean="0"/>
              <a:t>Propose item, ask user, relax/tighten result set,…</a:t>
            </a:r>
          </a:p>
        </p:txBody>
      </p:sp>
      <p:sp>
        <p:nvSpPr>
          <p:cNvPr id="7" name="Rechteck 6"/>
          <p:cNvSpPr/>
          <p:nvPr/>
        </p:nvSpPr>
        <p:spPr>
          <a:xfrm>
            <a:off x="793630" y="5030148"/>
            <a:ext cx="186692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b="0" smtClean="0">
                <a:latin typeface="Calibri" pitchFamily="34" charset="0"/>
              </a:rPr>
              <a:t>[Ricci et al., JITT, 2009] </a:t>
            </a:r>
            <a:endParaRPr lang="en-US" sz="14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65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knowledge-based recommendation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Cost of knowledge acquisition</a:t>
            </a:r>
          </a:p>
          <a:p>
            <a:pPr lvl="1"/>
            <a:r>
              <a:rPr lang="en-US" dirty="0" smtClean="0"/>
              <a:t>From domain experts</a:t>
            </a:r>
          </a:p>
          <a:p>
            <a:pPr lvl="1"/>
            <a:r>
              <a:rPr lang="en-US" dirty="0" smtClean="0"/>
              <a:t>From users</a:t>
            </a:r>
          </a:p>
          <a:p>
            <a:pPr lvl="1"/>
            <a:r>
              <a:rPr lang="en-US" dirty="0" smtClean="0"/>
              <a:t>Remedy: exploit web resources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Accuracy of preference models</a:t>
            </a:r>
          </a:p>
          <a:p>
            <a:pPr lvl="1"/>
            <a:r>
              <a:rPr lang="en-US" dirty="0" smtClean="0"/>
              <a:t>Very fine granular preference models require many interaction cycles with the user or sufficient detailed data about the user </a:t>
            </a:r>
          </a:p>
          <a:p>
            <a:pPr lvl="1"/>
            <a:r>
              <a:rPr lang="en-US" dirty="0" smtClean="0"/>
              <a:t>Remedy: use collaborative filtering, estimates the preference of a user </a:t>
            </a:r>
          </a:p>
          <a:p>
            <a:pPr marL="0" indent="0">
              <a:buNone/>
              <a:tabLst>
                <a:tab pos="714375" algn="l"/>
              </a:tabLst>
            </a:pPr>
            <a:r>
              <a:rPr lang="en-US" dirty="0" smtClean="0"/>
              <a:t>	However: preference models may be instable </a:t>
            </a:r>
          </a:p>
          <a:p>
            <a:pPr lvl="2"/>
            <a:r>
              <a:rPr lang="en-US" dirty="0" smtClean="0"/>
              <a:t>E.g. asymmetric dominance effects, conjunction effects, sunk cost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Knowledge-based recommendation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Explicit domain knowledge</a:t>
            </a:r>
          </a:p>
          <a:p>
            <a:pPr lvl="1"/>
            <a:r>
              <a:rPr lang="en-US" dirty="0" smtClean="0"/>
              <a:t>Sales knowledge elicitation </a:t>
            </a:r>
            <a:r>
              <a:rPr lang="en-US" dirty="0"/>
              <a:t>from domain experts</a:t>
            </a:r>
          </a:p>
          <a:p>
            <a:pPr lvl="1"/>
            <a:r>
              <a:rPr lang="en-US" dirty="0"/>
              <a:t>System mimics the behavior of experienced sales assistant</a:t>
            </a:r>
          </a:p>
          <a:p>
            <a:pPr lvl="1"/>
            <a:r>
              <a:rPr lang="en-US" dirty="0"/>
              <a:t>Best-practice sales interactions</a:t>
            </a:r>
          </a:p>
          <a:p>
            <a:pPr lvl="1"/>
            <a:r>
              <a:rPr lang="en-US" dirty="0"/>
              <a:t>Can guarantee “correct” recommendations (determinism) with respect to expert knowledge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Conversational interaction strategy</a:t>
            </a:r>
          </a:p>
          <a:p>
            <a:pPr lvl="1"/>
            <a:r>
              <a:rPr lang="en-US" dirty="0" smtClean="0"/>
              <a:t>Opposed to one-shot interaction</a:t>
            </a:r>
          </a:p>
          <a:p>
            <a:pPr lvl="1"/>
            <a:r>
              <a:rPr lang="en-US" dirty="0" smtClean="0"/>
              <a:t>Elicitation of user requirements</a:t>
            </a:r>
          </a:p>
          <a:p>
            <a:pPr lvl="1"/>
            <a:r>
              <a:rPr lang="en-US" dirty="0" smtClean="0"/>
              <a:t>Transfer of product knowledge (“educating users”)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5407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Different views on “knowledge”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2000" dirty="0"/>
              <a:t>Logic-based knowledge descriptions (from domain expert)</a:t>
            </a:r>
          </a:p>
          <a:p>
            <a:pPr lvl="2"/>
            <a:r>
              <a:rPr lang="en-US" sz="1800" dirty="0"/>
              <a:t>E.g. Hard and soft constraints</a:t>
            </a:r>
            <a:endParaRPr lang="en-US" sz="2000" dirty="0"/>
          </a:p>
          <a:p>
            <a:pPr marL="914400" lvl="2" indent="0">
              <a:buNone/>
            </a:pPr>
            <a:endParaRPr lang="en-US" sz="1800" dirty="0" smtClean="0"/>
          </a:p>
          <a:p>
            <a:pPr lvl="1"/>
            <a:r>
              <a:rPr lang="en-US" sz="2000" dirty="0" smtClean="0"/>
              <a:t>Utility-based RS</a:t>
            </a:r>
          </a:p>
          <a:p>
            <a:pPr lvl="2"/>
            <a:r>
              <a:rPr lang="en-US" sz="1800" dirty="0" smtClean="0"/>
              <a:t>E.g. MAUT – Multi-attribute utility theory</a:t>
            </a:r>
          </a:p>
          <a:p>
            <a:pPr lvl="2"/>
            <a:endParaRPr lang="en-US" sz="18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776426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Logic-based knowledge base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8460432" cy="432048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Design an RS knowledge base</a:t>
                </a:r>
              </a:p>
              <a:p>
                <a:pPr lvl="1"/>
                <a:r>
                  <a:rPr lang="en-US" sz="1600" dirty="0" smtClean="0"/>
                  <a:t>Customer properties (V</a:t>
                </a:r>
                <a:r>
                  <a:rPr lang="en-US" sz="1600" baseline="-25000" dirty="0" smtClean="0"/>
                  <a:t>C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Product properties (V</a:t>
                </a:r>
                <a:r>
                  <a:rPr lang="en-US" sz="1600" baseline="-25000" dirty="0" smtClean="0"/>
                  <a:t>PROD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Fundamental  domain constraints (C</a:t>
                </a:r>
                <a:r>
                  <a:rPr lang="en-US" sz="1600" baseline="-25000" dirty="0" smtClean="0"/>
                  <a:t>R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Optional (filter) constraints (C</a:t>
                </a:r>
                <a:r>
                  <a:rPr lang="en-US" sz="1600" baseline="-25000" dirty="0" smtClean="0"/>
                  <a:t>F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 smtClean="0"/>
                  <a:t>Input requirements (C</a:t>
                </a:r>
                <a:r>
                  <a:rPr lang="en-US" sz="1600" baseline="-25000" dirty="0" smtClean="0"/>
                  <a:t>C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2000" dirty="0" smtClean="0"/>
                  <a:t>Useful to represent using first order logic</a:t>
                </a:r>
              </a:p>
              <a:p>
                <a:pPr lvl="1"/>
                <a:r>
                  <a:rPr lang="en-US" sz="1600" dirty="0" smtClean="0"/>
                  <a:t>Represent products as conjunctions of features</a:t>
                </a:r>
              </a:p>
              <a:p>
                <a:r>
                  <a:rPr lang="en-US" sz="2000" dirty="0" smtClean="0"/>
                  <a:t>Can treat RS as a constraint satisfaction problem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Goal: Output some logically </a:t>
                </a:r>
                <a:r>
                  <a:rPr lang="en-US" sz="2000" u="sng" dirty="0" smtClean="0"/>
                  <a:t>consistent</a:t>
                </a:r>
                <a:r>
                  <a:rPr lang="en-US" sz="2000" dirty="0" smtClean="0"/>
                  <a:t> V</a:t>
                </a:r>
                <a:r>
                  <a:rPr lang="en-US" sz="2000" baseline="-25000" dirty="0" smtClean="0"/>
                  <a:t>PROD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∪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∪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𝑃𝑅𝑂𝐷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 ∪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8460432" cy="4320480"/>
              </a:xfrm>
              <a:blipFill rotWithShape="1">
                <a:blip r:embed="rId3" cstate="print"/>
                <a:stretch>
                  <a:fillRect l="-576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362200" y="4572000"/>
                <a:ext cx="401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𝐶𝑆𝑃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𝑃𝑅𝑂𝐷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∪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𝑃𝑅𝑂𝐷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401289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2720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consistency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set of statements is logically consistent if they can all be simultaneously true</a:t>
            </a:r>
          </a:p>
          <a:p>
            <a:r>
              <a:rPr lang="en-US" dirty="0" smtClean="0"/>
              <a:t>Shall we work through some examples?</a:t>
            </a:r>
          </a:p>
          <a:p>
            <a:r>
              <a:rPr lang="en-US" dirty="0"/>
              <a:t>I am a man. I have </a:t>
            </a:r>
            <a:r>
              <a:rPr lang="en-US" dirty="0" smtClean="0"/>
              <a:t>short </a:t>
            </a:r>
            <a:r>
              <a:rPr lang="en-US" dirty="0"/>
              <a:t>hair. You have </a:t>
            </a:r>
            <a:r>
              <a:rPr lang="en-US" dirty="0" smtClean="0"/>
              <a:t>long </a:t>
            </a:r>
            <a:r>
              <a:rPr lang="en-US" dirty="0"/>
              <a:t>hair</a:t>
            </a:r>
            <a:r>
              <a:rPr lang="en-US" dirty="0" smtClean="0"/>
              <a:t>. You are a woman.</a:t>
            </a:r>
          </a:p>
          <a:p>
            <a:r>
              <a:rPr lang="en-US" dirty="0"/>
              <a:t>Everyone should be tolerant because there is no way to judge another person's beliefs</a:t>
            </a:r>
            <a:r>
              <a:rPr lang="en-US" dirty="0" smtClean="0"/>
              <a:t>.</a:t>
            </a:r>
          </a:p>
          <a:p>
            <a:r>
              <a:rPr lang="en-US" dirty="0"/>
              <a:t>It is raining. It is not raining</a:t>
            </a:r>
            <a:r>
              <a:rPr lang="en-US" dirty="0" smtClean="0"/>
              <a:t>.</a:t>
            </a:r>
          </a:p>
          <a:p>
            <a:r>
              <a:rPr lang="en-US" dirty="0"/>
              <a:t>Light is simultaneously both a wave and a particle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God can do anything.</a:t>
            </a:r>
          </a:p>
          <a:p>
            <a:r>
              <a:rPr lang="en-US" dirty="0" smtClean="0"/>
              <a:t>This sentence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solution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Backtracking</a:t>
            </a:r>
          </a:p>
          <a:p>
            <a:pPr lvl="1"/>
            <a:r>
              <a:rPr lang="en-US" dirty="0" smtClean="0"/>
              <a:t>Recursive depth first search</a:t>
            </a:r>
          </a:p>
          <a:p>
            <a:r>
              <a:rPr lang="en-US" dirty="0" smtClean="0"/>
              <a:t>Constraint propagation (e.g. AC-3)</a:t>
            </a:r>
          </a:p>
          <a:p>
            <a:pPr lvl="1"/>
            <a:r>
              <a:rPr lang="en-US" dirty="0" smtClean="0"/>
              <a:t>Store arcs that represent constraints between variable pairs</a:t>
            </a:r>
          </a:p>
          <a:p>
            <a:pPr lvl="1"/>
            <a:r>
              <a:rPr lang="en-US" dirty="0" smtClean="0"/>
              <a:t>Eliminate one variables possible values based on constraints</a:t>
            </a:r>
          </a:p>
          <a:p>
            <a:pPr lvl="1"/>
            <a:r>
              <a:rPr lang="en-US" dirty="0" smtClean="0"/>
              <a:t>Iterate</a:t>
            </a:r>
          </a:p>
          <a:p>
            <a:r>
              <a:rPr lang="en-US" dirty="0" smtClean="0"/>
              <a:t>Local search (e.g. min-conflicts)</a:t>
            </a:r>
          </a:p>
          <a:p>
            <a:pPr lvl="1"/>
            <a:r>
              <a:rPr lang="en-US" dirty="0" smtClean="0"/>
              <a:t>Assign values to all variables</a:t>
            </a:r>
          </a:p>
          <a:p>
            <a:pPr lvl="1"/>
            <a:r>
              <a:rPr lang="en-US" dirty="0" smtClean="0"/>
              <a:t>Pick a violating variable</a:t>
            </a:r>
          </a:p>
          <a:p>
            <a:pPr lvl="1"/>
            <a:r>
              <a:rPr lang="en-US" dirty="0" smtClean="0"/>
              <a:t>Assign a value that minimizes conflicts for it</a:t>
            </a:r>
          </a:p>
          <a:p>
            <a:pPr lvl="1"/>
            <a:r>
              <a:rPr lang="en-US" dirty="0" smtClean="0"/>
              <a:t>Iterate</a:t>
            </a:r>
          </a:p>
          <a:p>
            <a:r>
              <a:rPr lang="en-US" dirty="0" smtClean="0"/>
              <a:t>Historically computationally complex, but recent work shows promise of scalability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0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well suited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Situations with subjective preferences</a:t>
            </a:r>
          </a:p>
          <a:p>
            <a:r>
              <a:rPr lang="en-US" dirty="0" smtClean="0"/>
              <a:t>Because of conjunction fallacies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Sharmishtha </a:t>
            </a:r>
            <a:r>
              <a:rPr lang="en-US" i="1" dirty="0"/>
              <a:t>is 31 years old</a:t>
            </a:r>
            <a:r>
              <a:rPr lang="en-US" dirty="0"/>
              <a:t>, </a:t>
            </a:r>
            <a:r>
              <a:rPr lang="en-US" i="1" dirty="0"/>
              <a:t>single</a:t>
            </a:r>
            <a:r>
              <a:rPr lang="en-US" dirty="0"/>
              <a:t>, </a:t>
            </a:r>
            <a:r>
              <a:rPr lang="en-US" i="1" dirty="0"/>
              <a:t>outspoken</a:t>
            </a:r>
            <a:r>
              <a:rPr lang="en-US" dirty="0"/>
              <a:t>, </a:t>
            </a:r>
            <a:r>
              <a:rPr lang="en-US" i="1" dirty="0"/>
              <a:t>and very bright. She majored in philosophy. As a student</a:t>
            </a:r>
            <a:r>
              <a:rPr lang="en-US" dirty="0"/>
              <a:t>, </a:t>
            </a:r>
            <a:r>
              <a:rPr lang="en-US" i="1" dirty="0"/>
              <a:t>she was deeply concerned with issues of discrimination and social justice</a:t>
            </a:r>
            <a:r>
              <a:rPr lang="en-US" dirty="0"/>
              <a:t>, </a:t>
            </a:r>
            <a:r>
              <a:rPr lang="en-US" i="1" dirty="0"/>
              <a:t>and also participated in </a:t>
            </a:r>
            <a:r>
              <a:rPr lang="en-US" i="1" dirty="0" smtClean="0"/>
              <a:t>antiwar </a:t>
            </a:r>
            <a:r>
              <a:rPr lang="en-US" i="1" dirty="0"/>
              <a:t>demonstrations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Assign probabilities to the following sentences being true</a:t>
            </a:r>
          </a:p>
          <a:p>
            <a:pPr lvl="1"/>
            <a:r>
              <a:rPr lang="en-US" dirty="0" smtClean="0"/>
              <a:t>She </a:t>
            </a:r>
            <a:r>
              <a:rPr lang="en-US" dirty="0"/>
              <a:t>is </a:t>
            </a:r>
            <a:r>
              <a:rPr lang="en-US" dirty="0" smtClean="0"/>
              <a:t>an investment banker.</a:t>
            </a:r>
            <a:endParaRPr lang="en-US" dirty="0"/>
          </a:p>
          <a:p>
            <a:pPr lvl="1"/>
            <a:r>
              <a:rPr lang="en-US" dirty="0" smtClean="0"/>
              <a:t>She </a:t>
            </a:r>
            <a:r>
              <a:rPr lang="en-US" dirty="0"/>
              <a:t>is active in the feminist movement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She </a:t>
            </a:r>
            <a:r>
              <a:rPr lang="en-US" dirty="0"/>
              <a:t>is </a:t>
            </a:r>
            <a:r>
              <a:rPr lang="en-US" dirty="0" smtClean="0"/>
              <a:t>an investment banker and </a:t>
            </a:r>
            <a:r>
              <a:rPr lang="en-US" dirty="0"/>
              <a:t>is active in the feminist movement.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7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constraint-based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791" y="2500313"/>
            <a:ext cx="7148609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87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838</Words>
  <Application>Microsoft Office PowerPoint</Application>
  <PresentationFormat>On-screen Show (4:3)</PresentationFormat>
  <Paragraphs>219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Knowledge-based recommenders</vt:lpstr>
      <vt:lpstr>Knowledge-based recommendation</vt:lpstr>
      <vt:lpstr>Knowledge-based recommendation</vt:lpstr>
      <vt:lpstr>Types</vt:lpstr>
      <vt:lpstr>Logic-based knowledge base</vt:lpstr>
      <vt:lpstr>Logical consistency check</vt:lpstr>
      <vt:lpstr>Typical solution approaches</vt:lpstr>
      <vt:lpstr>Not well suited for</vt:lpstr>
      <vt:lpstr>Sample constraint-based problem</vt:lpstr>
      <vt:lpstr>Slide 10</vt:lpstr>
      <vt:lpstr>Logical product description</vt:lpstr>
      <vt:lpstr>Query relaxation</vt:lpstr>
      <vt:lpstr>Can also involve customer</vt:lpstr>
      <vt:lpstr>Use case</vt:lpstr>
      <vt:lpstr>Best suited for</vt:lpstr>
      <vt:lpstr>Utility-based knowledge bases</vt:lpstr>
      <vt:lpstr>Customer-item utilities with MAUT</vt:lpstr>
      <vt:lpstr>Constraint-based recommendation III</vt:lpstr>
      <vt:lpstr>Conversational strategies</vt:lpstr>
      <vt:lpstr>Example: adaptive strategy selection</vt:lpstr>
      <vt:lpstr>Limitations of knowledge-based recommendation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Knowledge-based recommenders</dc:title>
  <dc:creator>New User</dc:creator>
  <cp:lastModifiedBy>nisheeth</cp:lastModifiedBy>
  <cp:revision>17</cp:revision>
  <dcterms:created xsi:type="dcterms:W3CDTF">2017-03-30T09:56:30Z</dcterms:created>
  <dcterms:modified xsi:type="dcterms:W3CDTF">2023-09-22T16:45:11Z</dcterms:modified>
</cp:coreProperties>
</file>