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301" r:id="rId10"/>
    <p:sldId id="30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88" r:id="rId28"/>
    <p:sldId id="289" r:id="rId29"/>
    <p:sldId id="302" r:id="rId30"/>
    <p:sldId id="303" r:id="rId31"/>
    <p:sldId id="304" r:id="rId32"/>
    <p:sldId id="305" r:id="rId33"/>
    <p:sldId id="306" r:id="rId34"/>
    <p:sldId id="334" r:id="rId35"/>
    <p:sldId id="307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31" r:id="rId49"/>
    <p:sldId id="332" r:id="rId50"/>
    <p:sldId id="333" r:id="rId51"/>
    <p:sldId id="329" r:id="rId52"/>
    <p:sldId id="330" r:id="rId53"/>
    <p:sldId id="324" r:id="rId54"/>
    <p:sldId id="328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AEFC57-E38D-46DC-89C3-524BAACD316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7"/>
            <p14:sldId id="301"/>
            <p14:sldId id="309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7"/>
            <p14:sldId id="288"/>
            <p14:sldId id="289"/>
            <p14:sldId id="302"/>
            <p14:sldId id="303"/>
            <p14:sldId id="304"/>
            <p14:sldId id="305"/>
            <p14:sldId id="306"/>
            <p14:sldId id="334"/>
            <p14:sldId id="307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31"/>
            <p14:sldId id="332"/>
            <p14:sldId id="333"/>
            <p14:sldId id="329"/>
            <p14:sldId id="330"/>
            <p14:sldId id="324"/>
            <p14:sldId id="3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0F3C-9EE8-407E-B1D0-4E86F3682B0C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96C24-487C-48C3-ABB0-D7CAC0C4C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7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0B6E01-B0ED-4077-969E-969AA1AE0327}" type="slidenum">
              <a:rPr lang="en-US" altLang="en-US" sz="11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100">
              <a:latin typeface="Lucida Sans" pitchFamily="34" charset="0"/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5342" tIns="42671" rIns="85342" bIns="42671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160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itchFamily="34" charset="-128"/>
              </a:rPr>
              <a:t>Grep is line-oriented; IR is document oriented.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3A14C8-7AE0-43BC-B478-D5B385DD2FDC}" type="slidenum">
              <a:rPr lang="en-US" altLang="en-US" sz="11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100">
              <a:latin typeface="Lucida Sans" pitchFamily="34" charset="0"/>
              <a:ea typeface="ＭＳ Ｐゴシック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mtClean="0"/>
              <a:t>Wikimedia commons picture of Shake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857CAD-2472-4AF4-907A-64E7AA11842A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mtClean="0">
                <a:ea typeface="ＭＳ Ｐゴシック" pitchFamily="34" charset="-128"/>
              </a:rPr>
              <a:t>Linked lists generally preferred to arrays</a:t>
            </a:r>
          </a:p>
          <a:p>
            <a:pPr lvl="1">
              <a:spcBef>
                <a:spcPct val="0"/>
              </a:spcBef>
            </a:pPr>
            <a:r>
              <a:rPr lang="en-US" altLang="en-US" smtClean="0">
                <a:ea typeface="ＭＳ Ｐゴシック" pitchFamily="34" charset="-128"/>
              </a:rPr>
              <a:t>Dynamic space allocation</a:t>
            </a:r>
          </a:p>
          <a:p>
            <a:pPr lvl="1">
              <a:spcBef>
                <a:spcPct val="0"/>
              </a:spcBef>
            </a:pPr>
            <a:r>
              <a:rPr lang="en-US" altLang="en-US" smtClean="0">
                <a:ea typeface="ＭＳ Ｐゴシック" pitchFamily="34" charset="-128"/>
              </a:rPr>
              <a:t>Insertion of terms into documents easy</a:t>
            </a:r>
          </a:p>
          <a:p>
            <a:pPr lvl="1">
              <a:spcBef>
                <a:spcPct val="0"/>
              </a:spcBef>
            </a:pPr>
            <a:r>
              <a:rPr lang="en-US" altLang="en-US" smtClean="0">
                <a:ea typeface="ＭＳ Ｐゴシック" pitchFamily="34" charset="-128"/>
              </a:rPr>
              <a:t>Space overhead of pointers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7522D1-8C02-44E3-BEB9-A9BFFE6AE18C}" type="slidenum">
              <a:rPr lang="en-US" altLang="en-US" sz="11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100">
              <a:latin typeface="Lucida Sans" pitchFamily="34" charset="0"/>
              <a:ea typeface="ＭＳ Ｐゴシック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mtClean="0"/>
              <a:t>Document icons from free icon set: http://www.icojoy.com/articles/44/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356EB6-7237-4FDA-9492-A25E7F252702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150C-E3FC-40C3-8020-AF46D419322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B73-A0E9-4F68-A796-1A965DB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9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150C-E3FC-40C3-8020-AF46D419322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B73-A0E9-4F68-A796-1A965DB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4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150C-E3FC-40C3-8020-AF46D419322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B73-A0E9-4F68-A796-1A965DB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79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638C-8761-4990-A887-95AD6A18E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7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150C-E3FC-40C3-8020-AF46D419322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B73-A0E9-4F68-A796-1A965DB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7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150C-E3FC-40C3-8020-AF46D419322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B73-A0E9-4F68-A796-1A965DB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150C-E3FC-40C3-8020-AF46D419322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B73-A0E9-4F68-A796-1A965DB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1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150C-E3FC-40C3-8020-AF46D419322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B73-A0E9-4F68-A796-1A965DB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8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150C-E3FC-40C3-8020-AF46D419322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B73-A0E9-4F68-A796-1A965DB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9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150C-E3FC-40C3-8020-AF46D419322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B73-A0E9-4F68-A796-1A965DB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150C-E3FC-40C3-8020-AF46D419322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B73-A0E9-4F68-A796-1A965DB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2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150C-E3FC-40C3-8020-AF46D419322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81B73-A0E9-4F68-A796-1A965DB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8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150C-E3FC-40C3-8020-AF46D419322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81B73-A0E9-4F68-A796-1A965DB8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3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oleObject" Target="../embeddings/Microsoft_Excel_97-2003_Worksheet4.xls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6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Search: the beginning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Nisheeth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Boolean retrieval: Exact match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229600" cy="48768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solidFill>
                  <a:srgbClr val="139CB7"/>
                </a:solidFill>
                <a:ea typeface="ＭＳ Ｐゴシック" charset="0"/>
                <a:cs typeface="ＭＳ Ｐゴシック" charset="0"/>
              </a:rPr>
              <a:t>Boolean retrieval model</a:t>
            </a:r>
            <a:r>
              <a:rPr lang="en-US" dirty="0">
                <a:ea typeface="ＭＳ Ｐゴシック" charset="0"/>
                <a:cs typeface="ＭＳ Ｐゴシック" charset="0"/>
              </a:rPr>
              <a:t> is being able to ask a query that is a Boolean expression: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Boolean Queries are queries using </a:t>
            </a:r>
            <a:r>
              <a:rPr lang="en-US" i="1" dirty="0">
                <a:ea typeface="ＭＳ Ｐゴシック" charset="0"/>
              </a:rPr>
              <a:t>AND, OR</a:t>
            </a:r>
            <a:r>
              <a:rPr lang="en-US" dirty="0">
                <a:ea typeface="ＭＳ Ｐゴシック" charset="0"/>
              </a:rPr>
              <a:t> and </a:t>
            </a:r>
            <a:r>
              <a:rPr lang="en-US" i="1" dirty="0">
                <a:ea typeface="ＭＳ Ｐゴシック" charset="0"/>
              </a:rPr>
              <a:t>NOT</a:t>
            </a:r>
            <a:r>
              <a:rPr lang="en-US" dirty="0">
                <a:ea typeface="ＭＳ Ｐゴシック" charset="0"/>
              </a:rPr>
              <a:t> to join query terms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Views each document as a </a:t>
            </a:r>
            <a:r>
              <a:rPr lang="en-US" u="sng" dirty="0">
                <a:ea typeface="ＭＳ Ｐゴシック" charset="0"/>
              </a:rPr>
              <a:t>set</a:t>
            </a:r>
            <a:r>
              <a:rPr lang="en-US" dirty="0">
                <a:ea typeface="ＭＳ Ｐゴシック" charset="0"/>
              </a:rPr>
              <a:t> of words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Is precise: document matches condition or not.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Perhaps the simplest model to build an IR system on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Primary commercial retrieval tool for 3 decades.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Many search systems you still use are Boolean: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Email, library catalog, Mac OS X Spotlight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CC8604-5F95-432E-B540-7DCD7587DDA9}" type="slidenum">
              <a:rPr lang="en-US" alt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265422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Example document corpus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Which plays of Shakespeare contain the words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Caesar</a:t>
            </a:r>
            <a:r>
              <a:rPr lang="en-US" dirty="0">
                <a:ea typeface="ＭＳ Ｐゴシック" charset="0"/>
                <a:cs typeface="ＭＳ Ｐゴシック" charset="0"/>
              </a:rPr>
              <a:t>  but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ea typeface="ＭＳ Ｐゴシック" charset="0"/>
                <a:cs typeface="ＭＳ Ｐゴシック" charset="0"/>
              </a:rPr>
              <a:t>?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One could </a:t>
            </a:r>
            <a:r>
              <a:rPr lang="en-US" dirty="0">
                <a:latin typeface="Lucida Sans Typewriter" charset="0"/>
                <a:ea typeface="ＭＳ Ｐゴシック" charset="0"/>
                <a:cs typeface="Lucida Sans Typewriter" charset="0"/>
              </a:rPr>
              <a:t>grep</a:t>
            </a:r>
            <a:r>
              <a:rPr lang="en-US" dirty="0">
                <a:ea typeface="ＭＳ Ｐゴシック" charset="0"/>
                <a:cs typeface="ＭＳ Ｐゴシック" charset="0"/>
              </a:rPr>
              <a:t> all of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Shakespeare’s </a:t>
            </a:r>
            <a:r>
              <a:rPr lang="en-US" dirty="0">
                <a:ea typeface="ＭＳ Ｐゴシック" charset="0"/>
                <a:cs typeface="ＭＳ Ｐゴシック" charset="0"/>
              </a:rPr>
              <a:t>plays for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Caesar,</a:t>
            </a:r>
            <a:r>
              <a:rPr lang="en-US" dirty="0">
                <a:ea typeface="ＭＳ Ｐゴシック" charset="0"/>
                <a:cs typeface="ＭＳ Ｐゴシック" charset="0"/>
              </a:rPr>
              <a:t> then strip out lines containing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ea typeface="ＭＳ Ｐゴシック" charset="0"/>
                <a:cs typeface="ＭＳ Ｐゴシック" charset="0"/>
              </a:rPr>
              <a:t>?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Why is that not the answer?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Slow (for large corpora)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i="1" u="sng" dirty="0">
                <a:ea typeface="ＭＳ Ｐゴシック" charset="0"/>
              </a:rPr>
              <a:t>NOT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b="1" i="1" dirty="0">
                <a:ea typeface="ＭＳ Ｐゴシック" charset="0"/>
              </a:rPr>
              <a:t>Calpurnia</a:t>
            </a:r>
            <a:r>
              <a:rPr lang="en-US" dirty="0">
                <a:ea typeface="ＭＳ Ｐゴシック" charset="0"/>
              </a:rPr>
              <a:t> is non-trivial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Other operations (e.g., find the word </a:t>
            </a:r>
            <a:r>
              <a:rPr lang="en-US" b="1" i="1" dirty="0">
                <a:ea typeface="ＭＳ Ｐゴシック" charset="0"/>
              </a:rPr>
              <a:t>Romans </a:t>
            </a:r>
            <a:r>
              <a:rPr lang="en-US" dirty="0">
                <a:ea typeface="ＭＳ Ｐゴシック" charset="0"/>
              </a:rPr>
              <a:t>near</a:t>
            </a:r>
            <a:r>
              <a:rPr lang="en-US" b="1" dirty="0">
                <a:ea typeface="ＭＳ Ｐゴシック" charset="0"/>
              </a:rPr>
              <a:t> </a:t>
            </a:r>
            <a:r>
              <a:rPr lang="en-US" b="1" i="1" dirty="0">
                <a:ea typeface="ＭＳ Ｐゴシック" charset="0"/>
              </a:rPr>
              <a:t>countrymen</a:t>
            </a:r>
            <a:r>
              <a:rPr lang="en-US" dirty="0">
                <a:ea typeface="ＭＳ Ｐゴシック" charset="0"/>
              </a:rPr>
              <a:t>) not feasible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Ranked retrieval (best documents to return)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Later lectures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CDE148-07FD-4E24-BDC4-CE98195AC89C}" type="slidenum">
              <a:rPr lang="en-US" alt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396978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Term-document incidence matrices</a:t>
            </a:r>
          </a:p>
        </p:txBody>
      </p:sp>
      <p:graphicFrame>
        <p:nvGraphicFramePr>
          <p:cNvPr id="13315" name="Object 1028"/>
          <p:cNvGraphicFramePr>
            <a:graphicFrameLocks noGrp="1" noChangeAspect="1"/>
          </p:cNvGraphicFramePr>
          <p:nvPr>
            <p:ph idx="1"/>
          </p:nvPr>
        </p:nvGraphicFramePr>
        <p:xfrm>
          <a:off x="762000" y="2525713"/>
          <a:ext cx="7637463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Worksheet" r:id="rId3" imgW="10888920" imgH="3355200" progId="Excel.Sheet.8">
                  <p:embed/>
                </p:oleObj>
              </mc:Choice>
              <mc:Fallback>
                <p:oleObj name="Worksheet" r:id="rId3" imgW="10888920" imgH="3355200" progId="Excel.Shee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25713"/>
                        <a:ext cx="7637463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5638800" y="5568950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Arial" charset="0"/>
                <a:ea typeface="ＭＳ Ｐゴシック" pitchFamily="34" charset="-128"/>
                <a:cs typeface="Arial Unicode MS" pitchFamily="34" charset="-128"/>
              </a:rPr>
              <a:t>1 if </a:t>
            </a:r>
            <a:r>
              <a:rPr lang="en-US" altLang="en-US" sz="2400">
                <a:solidFill>
                  <a:schemeClr val="tx2"/>
                </a:solidFill>
                <a:latin typeface="Arial" charset="0"/>
                <a:ea typeface="ＭＳ Ｐゴシック" pitchFamily="34" charset="-128"/>
                <a:cs typeface="Arial Unicode MS" pitchFamily="34" charset="-128"/>
              </a:rPr>
              <a:t>play</a:t>
            </a:r>
            <a:r>
              <a:rPr lang="en-US" altLang="en-US" sz="2400">
                <a:latin typeface="Arial" charset="0"/>
                <a:ea typeface="ＭＳ Ｐゴシック" pitchFamily="34" charset="-128"/>
                <a:cs typeface="Arial Unicode MS" pitchFamily="34" charset="-128"/>
              </a:rPr>
              <a:t> contains </a:t>
            </a:r>
            <a:r>
              <a:rPr lang="en-US" altLang="en-US" sz="2400">
                <a:solidFill>
                  <a:srgbClr val="990033"/>
                </a:solidFill>
                <a:latin typeface="Arial" charset="0"/>
                <a:ea typeface="ＭＳ Ｐゴシック" pitchFamily="34" charset="-128"/>
                <a:cs typeface="Arial Unicode MS" pitchFamily="34" charset="-128"/>
              </a:rPr>
              <a:t>word</a:t>
            </a:r>
            <a:r>
              <a:rPr lang="en-US" altLang="en-US" sz="2400">
                <a:latin typeface="Arial" charset="0"/>
                <a:ea typeface="ＭＳ Ｐゴシック" pitchFamily="34" charset="-128"/>
                <a:cs typeface="Arial Unicode MS" pitchFamily="34" charset="-128"/>
              </a:rPr>
              <a:t>, 0 otherwise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 flipV="1">
            <a:off x="4267200" y="3733800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762000" y="5715000"/>
            <a:ext cx="397827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000" b="1" i="1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Brutus</a:t>
            </a:r>
            <a:r>
              <a:rPr lang="en-US" altLang="en-US" sz="20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 </a:t>
            </a:r>
            <a:r>
              <a:rPr lang="en-US" altLang="en-US" sz="2000" i="1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AND</a:t>
            </a:r>
            <a:r>
              <a:rPr lang="en-US" altLang="en-US" sz="20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 </a:t>
            </a:r>
            <a:r>
              <a:rPr lang="en-US" altLang="en-US" sz="2000" b="1" i="1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Caesar</a:t>
            </a:r>
            <a:r>
              <a:rPr lang="en-US" altLang="en-US" sz="20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 </a:t>
            </a:r>
            <a:r>
              <a:rPr lang="en-US" altLang="en-US" sz="2000" i="1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BUT</a:t>
            </a:r>
            <a:r>
              <a:rPr lang="en-US" altLang="en-US" sz="20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 </a:t>
            </a:r>
            <a:r>
              <a:rPr lang="en-US" altLang="en-US" sz="2000" i="1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NOT</a:t>
            </a:r>
            <a:r>
              <a:rPr lang="en-US" altLang="en-US" sz="20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 </a:t>
            </a:r>
            <a:r>
              <a:rPr lang="en-US" altLang="en-US" sz="2000" b="1" i="1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Calpurnia</a:t>
            </a:r>
          </a:p>
        </p:txBody>
      </p:sp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30911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Incidence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So we have a 0/1 vector for each term.</a:t>
            </a:r>
          </a:p>
          <a:p>
            <a:r>
              <a:rPr lang="en-US" altLang="en-US" smtClean="0">
                <a:ea typeface="ＭＳ Ｐゴシック" pitchFamily="34" charset="-128"/>
              </a:rPr>
              <a:t>To answer query: take the vectors for </a:t>
            </a:r>
            <a:r>
              <a:rPr lang="en-US" altLang="en-US" b="1" i="1" smtClean="0">
                <a:ea typeface="ＭＳ Ｐゴシック" pitchFamily="34" charset="-128"/>
              </a:rPr>
              <a:t>Brutus, Caesar</a:t>
            </a:r>
            <a:r>
              <a:rPr lang="en-US" altLang="en-US" smtClean="0">
                <a:ea typeface="ＭＳ Ｐゴシック" pitchFamily="34" charset="-128"/>
              </a:rPr>
              <a:t> and </a:t>
            </a:r>
            <a:r>
              <a:rPr lang="en-US" altLang="en-US" b="1" i="1" smtClean="0">
                <a:ea typeface="ＭＳ Ｐゴシック" pitchFamily="34" charset="-128"/>
              </a:rPr>
              <a:t>Calpurnia</a:t>
            </a:r>
            <a:r>
              <a:rPr lang="en-US" altLang="en-US" smtClean="0">
                <a:ea typeface="ＭＳ Ｐゴシック" pitchFamily="34" charset="-128"/>
              </a:rPr>
              <a:t> (complemented) </a:t>
            </a:r>
            <a:r>
              <a:rPr lang="en-US" altLang="en-US" smtClean="0">
                <a:ea typeface="ＭＳ Ｐゴシック" pitchFamily="34" charset="-128"/>
                <a:sym typeface="Wingdings" pitchFamily="2" charset="2"/>
              </a:rPr>
              <a:t>  b</a:t>
            </a:r>
            <a:r>
              <a:rPr lang="en-US" altLang="en-US" smtClean="0">
                <a:ea typeface="ＭＳ Ｐゴシック" pitchFamily="34" charset="-128"/>
              </a:rPr>
              <a:t>itwise </a:t>
            </a:r>
            <a:r>
              <a:rPr lang="en-US" altLang="en-US" i="1" smtClean="0">
                <a:ea typeface="ＭＳ Ｐゴシック" pitchFamily="34" charset="-128"/>
              </a:rPr>
              <a:t>AND</a:t>
            </a:r>
            <a:r>
              <a:rPr lang="en-US" altLang="en-US" smtClean="0">
                <a:ea typeface="ＭＳ Ｐゴシック" pitchFamily="34" charset="-128"/>
              </a:rPr>
              <a:t>.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110100 </a:t>
            </a:r>
            <a:r>
              <a:rPr lang="en-US" altLang="en-US" i="1" smtClean="0">
                <a:ea typeface="ＭＳ Ｐゴシック" pitchFamily="34" charset="-128"/>
              </a:rPr>
              <a:t>AND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110111 </a:t>
            </a:r>
            <a:r>
              <a:rPr lang="en-US" altLang="en-US" i="1" smtClean="0">
                <a:ea typeface="ＭＳ Ｐゴシック" pitchFamily="34" charset="-128"/>
              </a:rPr>
              <a:t>AND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101111 = </a:t>
            </a:r>
          </a:p>
          <a:p>
            <a:pPr lvl="1"/>
            <a:r>
              <a:rPr lang="en-US" altLang="en-US" b="1" smtClean="0">
                <a:ea typeface="ＭＳ Ｐゴシック" pitchFamily="34" charset="-128"/>
              </a:rPr>
              <a:t>100100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032171B-B96F-412A-B22E-77196979D779}" type="slidenum">
              <a:rPr lang="en-US" alt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1.1</a:t>
            </a:r>
          </a:p>
        </p:txBody>
      </p:sp>
      <p:graphicFrame>
        <p:nvGraphicFramePr>
          <p:cNvPr id="14342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78228"/>
              </p:ext>
            </p:extLst>
          </p:nvPr>
        </p:nvGraphicFramePr>
        <p:xfrm>
          <a:off x="3276600" y="4430713"/>
          <a:ext cx="5638800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Worksheet" r:id="rId3" imgW="10888920" imgH="3355200" progId="Excel.Sheet.8">
                  <p:embed/>
                </p:oleObj>
              </mc:Choice>
              <mc:Fallback>
                <p:oleObj name="Worksheet" r:id="rId3" imgW="10888920" imgH="3355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30713"/>
                        <a:ext cx="5638800" cy="174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177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Answers to query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876800"/>
          </a:xfrm>
        </p:spPr>
        <p:txBody>
          <a:bodyPr/>
          <a:lstStyle/>
          <a:p>
            <a:r>
              <a:rPr lang="en-US" altLang="en-US" sz="3400" smtClean="0">
                <a:latin typeface="Arial" charset="0"/>
                <a:ea typeface="ＭＳ Ｐゴシック" pitchFamily="34" charset="-128"/>
              </a:rPr>
              <a:t>Antony and Cleopatra,</a:t>
            </a:r>
            <a:r>
              <a:rPr lang="en-US" altLang="en-US" sz="3400" smtClean="0">
                <a:ea typeface="ＭＳ Ｐゴシック" pitchFamily="34" charset="-128"/>
              </a:rPr>
              <a:t> </a:t>
            </a:r>
            <a:r>
              <a:rPr lang="en-US" altLang="en-US" sz="3400" smtClean="0">
                <a:latin typeface="Arial" charset="0"/>
                <a:ea typeface="ＭＳ Ｐゴシック" pitchFamily="34" charset="-128"/>
              </a:rPr>
              <a:t>Act III, Scene ii</a:t>
            </a:r>
          </a:p>
          <a:p>
            <a:pPr>
              <a:buFont typeface="Wingdings" pitchFamily="2" charset="2"/>
              <a:buNone/>
            </a:pPr>
            <a:r>
              <a:rPr lang="en-US" altLang="en-US" sz="1800" i="1" smtClean="0">
                <a:latin typeface="Arial" charset="0"/>
                <a:ea typeface="ＭＳ Ｐゴシック" pitchFamily="34" charset="-128"/>
              </a:rPr>
              <a:t>Agrippa</a:t>
            </a:r>
            <a:r>
              <a:rPr lang="en-US" altLang="en-US" sz="1800" smtClean="0">
                <a:latin typeface="Arial" charset="0"/>
                <a:ea typeface="ＭＳ Ｐゴシック" pitchFamily="34" charset="-128"/>
              </a:rPr>
              <a:t> [Aside to DOMITIUS ENOBARBUS]: Why, Enobarbus,</a:t>
            </a:r>
          </a:p>
          <a:p>
            <a:pPr>
              <a:buFont typeface="Wingdings" pitchFamily="2" charset="2"/>
              <a:buNone/>
            </a:pPr>
            <a:r>
              <a:rPr lang="en-US" altLang="en-US" sz="1800" smtClean="0">
                <a:latin typeface="Arial" charset="0"/>
                <a:ea typeface="ＭＳ Ｐゴシック" pitchFamily="34" charset="-128"/>
              </a:rPr>
              <a:t>                           When Antony found Julius </a:t>
            </a:r>
            <a:r>
              <a:rPr lang="en-US" altLang="en-US" sz="1800" b="1" i="1" smtClean="0">
                <a:latin typeface="Arial" charset="0"/>
                <a:ea typeface="ＭＳ Ｐゴシック" pitchFamily="34" charset="-128"/>
              </a:rPr>
              <a:t>Caesar</a:t>
            </a:r>
            <a:r>
              <a:rPr lang="en-US" altLang="en-US" sz="1800" smtClean="0">
                <a:latin typeface="Arial" charset="0"/>
                <a:ea typeface="ＭＳ Ｐゴシック" pitchFamily="34" charset="-128"/>
              </a:rPr>
              <a:t> dead,</a:t>
            </a:r>
          </a:p>
          <a:p>
            <a:pPr>
              <a:buFont typeface="Wingdings" pitchFamily="2" charset="2"/>
              <a:buNone/>
            </a:pPr>
            <a:r>
              <a:rPr lang="en-US" altLang="en-US" sz="1800" smtClean="0">
                <a:latin typeface="Arial" charset="0"/>
                <a:ea typeface="ＭＳ Ｐゴシック" pitchFamily="34" charset="-128"/>
              </a:rPr>
              <a:t>                           He cried almost to roaring; and he wept</a:t>
            </a:r>
          </a:p>
          <a:p>
            <a:pPr>
              <a:buFont typeface="Wingdings" pitchFamily="2" charset="2"/>
              <a:buNone/>
            </a:pPr>
            <a:r>
              <a:rPr lang="en-US" altLang="en-US" sz="1800" smtClean="0">
                <a:latin typeface="Arial" charset="0"/>
                <a:ea typeface="ＭＳ Ｐゴシック" pitchFamily="34" charset="-128"/>
              </a:rPr>
              <a:t>                           When at Philippi he found </a:t>
            </a:r>
            <a:r>
              <a:rPr lang="en-US" altLang="en-US" sz="1800" b="1" i="1" smtClean="0">
                <a:latin typeface="Arial" charset="0"/>
                <a:ea typeface="ＭＳ Ｐゴシック" pitchFamily="34" charset="-128"/>
              </a:rPr>
              <a:t>Brutus</a:t>
            </a:r>
            <a:r>
              <a:rPr lang="en-US" altLang="en-US" sz="1800" smtClean="0">
                <a:latin typeface="Arial" charset="0"/>
                <a:ea typeface="ＭＳ Ｐゴシック" pitchFamily="34" charset="-128"/>
              </a:rPr>
              <a:t> slain.</a:t>
            </a:r>
          </a:p>
          <a:p>
            <a:endParaRPr lang="en-US" altLang="en-US" sz="1800" smtClean="0">
              <a:latin typeface="Arial" charset="0"/>
              <a:ea typeface="ＭＳ Ｐゴシック" pitchFamily="34" charset="-128"/>
            </a:endParaRPr>
          </a:p>
          <a:p>
            <a:r>
              <a:rPr lang="en-US" altLang="en-US" sz="3400" smtClean="0">
                <a:latin typeface="Arial" charset="0"/>
                <a:ea typeface="ＭＳ Ｐゴシック" pitchFamily="34" charset="-128"/>
              </a:rPr>
              <a:t>Hamlet, Act III, Scene ii</a:t>
            </a:r>
            <a:endParaRPr lang="en-US" altLang="en-US" sz="1700" smtClean="0">
              <a:latin typeface="Arial" charset="0"/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i="1" smtClean="0">
                <a:latin typeface="Arial" charset="0"/>
                <a:ea typeface="ＭＳ Ｐゴシック" pitchFamily="34" charset="-128"/>
              </a:rPr>
              <a:t>Lord Polonius:</a:t>
            </a:r>
            <a:r>
              <a:rPr lang="en-US" altLang="en-US" sz="1800" smtClean="0">
                <a:latin typeface="Arial" charset="0"/>
                <a:ea typeface="ＭＳ Ｐゴシック" pitchFamily="34" charset="-128"/>
              </a:rPr>
              <a:t> I did enact Julius </a:t>
            </a:r>
            <a:r>
              <a:rPr lang="en-US" altLang="en-US" sz="1800" b="1" i="1" smtClean="0">
                <a:latin typeface="Arial" charset="0"/>
                <a:ea typeface="ＭＳ Ｐゴシック" pitchFamily="34" charset="-128"/>
              </a:rPr>
              <a:t>Caesar</a:t>
            </a:r>
            <a:r>
              <a:rPr lang="en-US" altLang="en-US" sz="1800" smtClean="0">
                <a:latin typeface="Arial" charset="0"/>
                <a:ea typeface="ＭＳ Ｐゴシック" pitchFamily="34" charset="-128"/>
              </a:rPr>
              <a:t> I was killed i’ the</a:t>
            </a:r>
          </a:p>
          <a:p>
            <a:pPr>
              <a:buFont typeface="Wingdings" pitchFamily="2" charset="2"/>
              <a:buNone/>
            </a:pPr>
            <a:r>
              <a:rPr lang="en-US" altLang="en-US" sz="1800" smtClean="0">
                <a:latin typeface="Arial" charset="0"/>
                <a:ea typeface="ＭＳ Ｐゴシック" pitchFamily="34" charset="-128"/>
              </a:rPr>
              <a:t>                       Capitol; </a:t>
            </a:r>
            <a:r>
              <a:rPr lang="en-US" altLang="en-US" sz="1800" b="1" i="1" smtClean="0">
                <a:latin typeface="Arial" charset="0"/>
                <a:ea typeface="ＭＳ Ｐゴシック" pitchFamily="34" charset="-128"/>
              </a:rPr>
              <a:t>Brutus</a:t>
            </a:r>
            <a:r>
              <a:rPr lang="en-US" altLang="en-US" sz="1800" smtClean="0">
                <a:latin typeface="Arial" charset="0"/>
                <a:ea typeface="ＭＳ Ｐゴシック" pitchFamily="34" charset="-128"/>
              </a:rPr>
              <a:t> killed me.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B3494F-E370-4E38-B7F1-BA12FAF0BA2F}" type="slidenum">
              <a:rPr lang="en-US" alt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1.1</a:t>
            </a:r>
          </a:p>
        </p:txBody>
      </p:sp>
      <p:pic>
        <p:nvPicPr>
          <p:cNvPr id="15366" name="Picture 5"/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962400"/>
            <a:ext cx="19748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1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Bigger collections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Consider </a:t>
            </a:r>
            <a:r>
              <a:rPr lang="en-US" altLang="en-US" i="1" smtClean="0">
                <a:ea typeface="ＭＳ Ｐゴシック" pitchFamily="34" charset="-128"/>
              </a:rPr>
              <a:t>N </a:t>
            </a:r>
            <a:r>
              <a:rPr lang="en-US" altLang="en-US" smtClean="0">
                <a:ea typeface="ＭＳ Ｐゴシック" pitchFamily="34" charset="-128"/>
              </a:rPr>
              <a:t>= 1 million documents, each with about 1000 words.</a:t>
            </a:r>
          </a:p>
          <a:p>
            <a:r>
              <a:rPr lang="en-US" altLang="en-US" smtClean="0">
                <a:ea typeface="ＭＳ Ｐゴシック" pitchFamily="34" charset="-128"/>
              </a:rPr>
              <a:t>Avg 6 bytes/word including spaces/punctuation 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6GB of data in the documents.</a:t>
            </a:r>
          </a:p>
          <a:p>
            <a:r>
              <a:rPr lang="en-US" altLang="en-US" smtClean="0">
                <a:ea typeface="ＭＳ Ｐゴシック" pitchFamily="34" charset="-128"/>
              </a:rPr>
              <a:t>Say there are </a:t>
            </a:r>
            <a:r>
              <a:rPr lang="en-US" altLang="en-US" i="1" smtClean="0">
                <a:ea typeface="ＭＳ Ｐゴシック" pitchFamily="34" charset="-128"/>
              </a:rPr>
              <a:t>M </a:t>
            </a:r>
            <a:r>
              <a:rPr lang="en-US" altLang="en-US" smtClean="0">
                <a:ea typeface="ＭＳ Ｐゴシック" pitchFamily="34" charset="-128"/>
              </a:rPr>
              <a:t>= 500K </a:t>
            </a:r>
            <a:r>
              <a:rPr lang="en-US" altLang="en-US" i="1" smtClean="0">
                <a:solidFill>
                  <a:srgbClr val="139CB7"/>
                </a:solidFill>
                <a:ea typeface="ＭＳ Ｐゴシック" pitchFamily="34" charset="-128"/>
              </a:rPr>
              <a:t>distinct</a:t>
            </a:r>
            <a:r>
              <a:rPr lang="en-US" altLang="en-US" smtClean="0">
                <a:ea typeface="ＭＳ Ｐゴシック" pitchFamily="34" charset="-128"/>
              </a:rPr>
              <a:t> terms among these.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782E94-2D03-4D82-A421-E6066DC00317}" type="slidenum">
              <a:rPr lang="en-US" alt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292987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Can’t build the matrix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500K x 1M matrix has half-a-trillion 0’s and 1’s.</a:t>
            </a:r>
          </a:p>
          <a:p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But it has no more than one billion 1’s.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matrix is extremely sparse.</a:t>
            </a:r>
          </a:p>
          <a:p>
            <a:pPr lvl="1"/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What’s a better representation?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We only record the 1 positions.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34918E-B789-4109-BB9F-41961DEDF406}" type="slidenum">
              <a:rPr lang="en-US" alt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7391400" y="2667000"/>
            <a:ext cx="1447800" cy="609600"/>
          </a:xfrm>
          <a:prstGeom prst="leftArrowCallout">
            <a:avLst>
              <a:gd name="adj1" fmla="val 25000"/>
              <a:gd name="adj2" fmla="val 25000"/>
              <a:gd name="adj3" fmla="val 3958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>
                <a:latin typeface="Arial" charset="0"/>
              </a:rPr>
              <a:t>Why?</a:t>
            </a:r>
          </a:p>
        </p:txBody>
      </p:sp>
      <p:sp>
        <p:nvSpPr>
          <p:cNvPr id="1741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25542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Inverted index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For each term </a:t>
            </a:r>
            <a:r>
              <a:rPr lang="en-US" altLang="en-US" i="1" dirty="0" smtClean="0">
                <a:ea typeface="ＭＳ Ｐゴシック" pitchFamily="34" charset="-128"/>
              </a:rPr>
              <a:t>t</a:t>
            </a:r>
            <a:r>
              <a:rPr lang="en-US" altLang="en-US" dirty="0" smtClean="0">
                <a:ea typeface="ＭＳ Ｐゴシック" pitchFamily="34" charset="-128"/>
              </a:rPr>
              <a:t>, we must store a list of all documents that contain </a:t>
            </a:r>
            <a:r>
              <a:rPr lang="en-US" altLang="en-US" i="1" dirty="0" smtClean="0">
                <a:ea typeface="ＭＳ Ｐゴシック" pitchFamily="34" charset="-128"/>
              </a:rPr>
              <a:t>t</a:t>
            </a:r>
            <a:r>
              <a:rPr lang="en-US" altLang="en-US" dirty="0" smtClean="0">
                <a:ea typeface="ＭＳ Ｐゴシック" pitchFamily="34" charset="-128"/>
              </a:rPr>
              <a:t>.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Identify each doc by a </a:t>
            </a:r>
            <a:r>
              <a:rPr lang="en-US" altLang="en-US" b="1" dirty="0" smtClean="0">
                <a:ea typeface="ＭＳ Ｐゴシック" pitchFamily="34" charset="-128"/>
              </a:rPr>
              <a:t>docID</a:t>
            </a:r>
            <a:r>
              <a:rPr lang="en-US" altLang="en-US" dirty="0" smtClean="0">
                <a:ea typeface="ＭＳ Ｐゴシック" pitchFamily="34" charset="-128"/>
              </a:rPr>
              <a:t>, a document serial number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Can we used fixed-size arrays for this?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8A8EA5-6D6D-4047-B370-C4DD36F4148E}" type="slidenum">
              <a:rPr lang="en-US" alt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1199158" name="Text Box 54"/>
          <p:cNvSpPr txBox="1">
            <a:spLocks noChangeArrowheads="1"/>
          </p:cNvSpPr>
          <p:nvPr/>
        </p:nvSpPr>
        <p:spPr bwMode="auto">
          <a:xfrm>
            <a:off x="2895600" y="5562600"/>
            <a:ext cx="4495800" cy="830263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What happens if the word </a:t>
            </a:r>
            <a:r>
              <a:rPr lang="en-US" b="1" i="1" dirty="0">
                <a:latin typeface="+mn-lt"/>
              </a:rPr>
              <a:t>Caesar</a:t>
            </a:r>
            <a:r>
              <a:rPr lang="en-US" dirty="0">
                <a:latin typeface="+mn-lt"/>
              </a:rPr>
              <a:t> is added to document 14? </a:t>
            </a:r>
          </a:p>
        </p:txBody>
      </p:sp>
      <p:sp>
        <p:nvSpPr>
          <p:cNvPr id="19462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81000" y="3733800"/>
            <a:ext cx="7854950" cy="1528763"/>
            <a:chOff x="381000" y="3733800"/>
            <a:chExt cx="7854950" cy="1528763"/>
          </a:xfrm>
        </p:grpSpPr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381000" y="3733800"/>
              <a:ext cx="1092200" cy="4619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dirty="0">
                  <a:latin typeface="+mn-lt"/>
                </a:rPr>
                <a:t>Brutus</a:t>
              </a:r>
            </a:p>
          </p:txBody>
        </p:sp>
        <p:sp>
          <p:nvSpPr>
            <p:cNvPr id="33798" name="Text Box 5"/>
            <p:cNvSpPr txBox="1">
              <a:spLocks noChangeArrowheads="1"/>
            </p:cNvSpPr>
            <p:nvPr/>
          </p:nvSpPr>
          <p:spPr bwMode="auto">
            <a:xfrm>
              <a:off x="381000" y="4791075"/>
              <a:ext cx="1490663" cy="4619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dirty="0">
                  <a:latin typeface="+mn-lt"/>
                </a:rPr>
                <a:t>Calpurnia</a:t>
              </a:r>
            </a:p>
          </p:txBody>
        </p:sp>
        <p:sp>
          <p:nvSpPr>
            <p:cNvPr id="33799" name="Text Box 6"/>
            <p:cNvSpPr txBox="1">
              <a:spLocks noChangeArrowheads="1"/>
            </p:cNvSpPr>
            <p:nvPr/>
          </p:nvSpPr>
          <p:spPr bwMode="auto">
            <a:xfrm>
              <a:off x="381000" y="4267200"/>
              <a:ext cx="1295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dirty="0">
                  <a:latin typeface="+mn-lt"/>
                </a:rPr>
                <a:t>Caesar</a:t>
              </a:r>
            </a:p>
          </p:txBody>
        </p:sp>
        <p:sp>
          <p:nvSpPr>
            <p:cNvPr id="19467" name="AutoShape 7"/>
            <p:cNvSpPr>
              <a:spLocks noChangeArrowheads="1"/>
            </p:cNvSpPr>
            <p:nvPr/>
          </p:nvSpPr>
          <p:spPr bwMode="auto">
            <a:xfrm>
              <a:off x="2057400" y="38100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468" name="AutoShape 8"/>
            <p:cNvSpPr>
              <a:spLocks noChangeArrowheads="1"/>
            </p:cNvSpPr>
            <p:nvPr/>
          </p:nvSpPr>
          <p:spPr bwMode="auto">
            <a:xfrm>
              <a:off x="2057400" y="43434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9469" name="Group 26"/>
            <p:cNvGrpSpPr>
              <a:grpSpLocks/>
            </p:cNvGrpSpPr>
            <p:nvPr/>
          </p:nvGrpSpPr>
          <p:grpSpPr bwMode="auto">
            <a:xfrm>
              <a:off x="3276600" y="4876800"/>
              <a:ext cx="4876800" cy="304800"/>
              <a:chOff x="2064" y="2448"/>
              <a:chExt cx="3072" cy="192"/>
            </a:xfrm>
          </p:grpSpPr>
          <p:sp>
            <p:nvSpPr>
              <p:cNvPr id="19506" name="Rectangle 2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07" name="Rectangle 2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08" name="Rectangle 2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09" name="Rectangle 3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10" name="Line 3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470" name="Group 51"/>
            <p:cNvGrpSpPr>
              <a:grpSpLocks/>
            </p:cNvGrpSpPr>
            <p:nvPr/>
          </p:nvGrpSpPr>
          <p:grpSpPr bwMode="auto">
            <a:xfrm>
              <a:off x="3276600" y="4267200"/>
              <a:ext cx="4959350" cy="461963"/>
              <a:chOff x="2064" y="2688"/>
              <a:chExt cx="3124" cy="291"/>
            </a:xfrm>
          </p:grpSpPr>
          <p:grpSp>
            <p:nvGrpSpPr>
              <p:cNvPr id="19492" name="Group 20"/>
              <p:cNvGrpSpPr>
                <a:grpSpLocks/>
              </p:cNvGrpSpPr>
              <p:nvPr/>
            </p:nvGrpSpPr>
            <p:grpSpPr bwMode="auto">
              <a:xfrm>
                <a:off x="2064" y="2736"/>
                <a:ext cx="3072" cy="192"/>
                <a:chOff x="2064" y="2448"/>
                <a:chExt cx="3072" cy="192"/>
              </a:xfrm>
            </p:grpSpPr>
            <p:sp>
              <p:nvSpPr>
                <p:cNvPr id="19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04" name="Rectangle 24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05" name="Line 25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493" name="Text Box 32"/>
              <p:cNvSpPr txBox="1">
                <a:spLocks noChangeArrowheads="1"/>
              </p:cNvSpPr>
              <p:nvPr/>
            </p:nvSpPr>
            <p:spPr bwMode="auto">
              <a:xfrm>
                <a:off x="2150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sp>
            <p:nvSpPr>
              <p:cNvPr id="19494" name="Text Box 33"/>
              <p:cNvSpPr txBox="1">
                <a:spLocks noChangeArrowheads="1"/>
              </p:cNvSpPr>
              <p:nvPr/>
            </p:nvSpPr>
            <p:spPr bwMode="auto">
              <a:xfrm>
                <a:off x="258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sp>
            <p:nvSpPr>
              <p:cNvPr id="19495" name="Text Box 34"/>
              <p:cNvSpPr txBox="1">
                <a:spLocks noChangeArrowheads="1"/>
              </p:cNvSpPr>
              <p:nvPr/>
            </p:nvSpPr>
            <p:spPr bwMode="auto">
              <a:xfrm>
                <a:off x="294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sp>
            <p:nvSpPr>
              <p:cNvPr id="19496" name="Text Box 35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sp>
            <p:nvSpPr>
              <p:cNvPr id="19497" name="Text Box 36"/>
              <p:cNvSpPr txBox="1">
                <a:spLocks noChangeArrowheads="1"/>
              </p:cNvSpPr>
              <p:nvPr/>
            </p:nvSpPr>
            <p:spPr bwMode="auto">
              <a:xfrm>
                <a:off x="366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6</a:t>
                </a:r>
              </a:p>
            </p:txBody>
          </p:sp>
          <p:sp>
            <p:nvSpPr>
              <p:cNvPr id="19498" name="Text Box 37"/>
              <p:cNvSpPr txBox="1">
                <a:spLocks noChangeArrowheads="1"/>
              </p:cNvSpPr>
              <p:nvPr/>
            </p:nvSpPr>
            <p:spPr bwMode="auto">
              <a:xfrm>
                <a:off x="4049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sp>
            <p:nvSpPr>
              <p:cNvPr id="19499" name="Text Box 38"/>
              <p:cNvSpPr txBox="1">
                <a:spLocks noChangeArrowheads="1"/>
              </p:cNvSpPr>
              <p:nvPr/>
            </p:nvSpPr>
            <p:spPr bwMode="auto">
              <a:xfrm>
                <a:off x="4416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57</a:t>
                </a:r>
              </a:p>
            </p:txBody>
          </p:sp>
          <p:sp>
            <p:nvSpPr>
              <p:cNvPr id="19500" name="Text Box 39"/>
              <p:cNvSpPr txBox="1">
                <a:spLocks noChangeArrowheads="1"/>
              </p:cNvSpPr>
              <p:nvPr/>
            </p:nvSpPr>
            <p:spPr bwMode="auto">
              <a:xfrm>
                <a:off x="4704" y="2688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132</a:t>
                </a:r>
              </a:p>
            </p:txBody>
          </p:sp>
        </p:grpSp>
        <p:grpSp>
          <p:nvGrpSpPr>
            <p:cNvPr id="19471" name="Group 52"/>
            <p:cNvGrpSpPr>
              <a:grpSpLocks/>
            </p:cNvGrpSpPr>
            <p:nvPr/>
          </p:nvGrpSpPr>
          <p:grpSpPr bwMode="auto">
            <a:xfrm>
              <a:off x="3276600" y="3733800"/>
              <a:ext cx="4876800" cy="461963"/>
              <a:chOff x="2064" y="2400"/>
              <a:chExt cx="3072" cy="291"/>
            </a:xfrm>
          </p:grpSpPr>
          <p:grpSp>
            <p:nvGrpSpPr>
              <p:cNvPr id="19478" name="Group 19"/>
              <p:cNvGrpSpPr>
                <a:grpSpLocks/>
              </p:cNvGrpSpPr>
              <p:nvPr/>
            </p:nvGrpSpPr>
            <p:grpSpPr bwMode="auto">
              <a:xfrm>
                <a:off x="2064" y="2448"/>
                <a:ext cx="3072" cy="192"/>
                <a:chOff x="2064" y="2448"/>
                <a:chExt cx="3072" cy="192"/>
              </a:xfrm>
            </p:grpSpPr>
            <p:sp>
              <p:nvSpPr>
                <p:cNvPr id="19487" name="Rectangle 1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8" name="Rectangle 13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9" name="Rectangle 15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0" name="Rectangle 16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1" name="Line 18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479" name="Text Box 40"/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sp>
            <p:nvSpPr>
              <p:cNvPr id="19480" name="Text Box 41"/>
              <p:cNvSpPr txBox="1">
                <a:spLocks noChangeArrowheads="1"/>
              </p:cNvSpPr>
              <p:nvPr/>
            </p:nvSpPr>
            <p:spPr bwMode="auto">
              <a:xfrm>
                <a:off x="2513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sp>
            <p:nvSpPr>
              <p:cNvPr id="19481" name="Text Box 42"/>
              <p:cNvSpPr txBox="1">
                <a:spLocks noChangeArrowheads="1"/>
              </p:cNvSpPr>
              <p:nvPr/>
            </p:nvSpPr>
            <p:spPr bwMode="auto">
              <a:xfrm>
                <a:off x="2928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sp>
            <p:nvSpPr>
              <p:cNvPr id="19482" name="Text Box 43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11</a:t>
                </a:r>
              </a:p>
            </p:txBody>
          </p:sp>
          <p:sp>
            <p:nvSpPr>
              <p:cNvPr id="19483" name="Text Box 44"/>
              <p:cNvSpPr txBox="1">
                <a:spLocks noChangeArrowheads="1"/>
              </p:cNvSpPr>
              <p:nvPr/>
            </p:nvSpPr>
            <p:spPr bwMode="auto">
              <a:xfrm>
                <a:off x="3665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31</a:t>
                </a:r>
              </a:p>
            </p:txBody>
          </p:sp>
          <p:sp>
            <p:nvSpPr>
              <p:cNvPr id="19484" name="Text Box 45"/>
              <p:cNvSpPr txBox="1">
                <a:spLocks noChangeArrowheads="1"/>
              </p:cNvSpPr>
              <p:nvPr/>
            </p:nvSpPr>
            <p:spPr bwMode="auto">
              <a:xfrm>
                <a:off x="4049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45</a:t>
                </a:r>
              </a:p>
            </p:txBody>
          </p:sp>
          <p:sp>
            <p:nvSpPr>
              <p:cNvPr id="19485" name="Text Box 46"/>
              <p:cNvSpPr txBox="1">
                <a:spLocks noChangeArrowheads="1"/>
              </p:cNvSpPr>
              <p:nvPr/>
            </p:nvSpPr>
            <p:spPr bwMode="auto">
              <a:xfrm>
                <a:off x="4320" y="2400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173</a:t>
                </a:r>
              </a:p>
            </p:txBody>
          </p:sp>
          <p:sp>
            <p:nvSpPr>
              <p:cNvPr id="19486" name="Text Box 47"/>
              <p:cNvSpPr txBox="1">
                <a:spLocks noChangeArrowheads="1"/>
              </p:cNvSpPr>
              <p:nvPr/>
            </p:nvSpPr>
            <p:spPr bwMode="auto">
              <a:xfrm>
                <a:off x="4747" y="24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endParaRPr>
              </a:p>
            </p:txBody>
          </p:sp>
        </p:grpSp>
        <p:sp>
          <p:nvSpPr>
            <p:cNvPr id="19472" name="Text Box 48"/>
            <p:cNvSpPr txBox="1">
              <a:spLocks noChangeArrowheads="1"/>
            </p:cNvSpPr>
            <p:nvPr/>
          </p:nvSpPr>
          <p:spPr bwMode="auto">
            <a:xfrm>
              <a:off x="3276600" y="4800600"/>
              <a:ext cx="3794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19473" name="AutoShape 49"/>
            <p:cNvSpPr>
              <a:spLocks noChangeArrowheads="1"/>
            </p:cNvSpPr>
            <p:nvPr/>
          </p:nvSpPr>
          <p:spPr bwMode="auto">
            <a:xfrm>
              <a:off x="2057400" y="48768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474" name="Text Box 50"/>
            <p:cNvSpPr txBox="1">
              <a:spLocks noChangeArrowheads="1"/>
            </p:cNvSpPr>
            <p:nvPr/>
          </p:nvSpPr>
          <p:spPr bwMode="auto">
            <a:xfrm>
              <a:off x="38957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31</a:t>
              </a:r>
            </a:p>
          </p:txBody>
        </p:sp>
        <p:sp>
          <p:nvSpPr>
            <p:cNvPr id="19475" name="Text Box 46"/>
            <p:cNvSpPr txBox="1">
              <a:spLocks noChangeArrowheads="1"/>
            </p:cNvSpPr>
            <p:nvPr/>
          </p:nvSpPr>
          <p:spPr bwMode="auto">
            <a:xfrm>
              <a:off x="7467600" y="37338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174</a:t>
              </a:r>
            </a:p>
          </p:txBody>
        </p:sp>
        <p:sp>
          <p:nvSpPr>
            <p:cNvPr id="19476" name="Text Box 50"/>
            <p:cNvSpPr txBox="1">
              <a:spLocks noChangeArrowheads="1"/>
            </p:cNvSpPr>
            <p:nvPr/>
          </p:nvSpPr>
          <p:spPr bwMode="auto">
            <a:xfrm>
              <a:off x="46069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54</a:t>
              </a:r>
            </a:p>
          </p:txBody>
        </p:sp>
        <p:sp>
          <p:nvSpPr>
            <p:cNvPr id="19477" name="Text Box 50"/>
            <p:cNvSpPr txBox="1">
              <a:spLocks noChangeArrowheads="1"/>
            </p:cNvSpPr>
            <p:nvPr/>
          </p:nvSpPr>
          <p:spPr bwMode="auto">
            <a:xfrm>
              <a:off x="5029200" y="48006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94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119915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Inverted index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We need variable-size </a:t>
            </a:r>
            <a:r>
              <a:rPr lang="en-US" altLang="en-US" dirty="0" smtClean="0">
                <a:solidFill>
                  <a:schemeClr val="accent2"/>
                </a:solidFill>
                <a:ea typeface="ＭＳ Ｐゴシック" pitchFamily="34" charset="-128"/>
              </a:rPr>
              <a:t>postings lists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On disk, a continuous run of postings is normal and best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In memory, can use linked lists or variable length arrays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Some tradeoffs in size/ease of insertion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73AC59-B82D-4E60-A9B6-EB8B3608020B}" type="slidenum">
              <a:rPr lang="en-US" alt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04800" y="3971925"/>
            <a:ext cx="1666875" cy="2398713"/>
            <a:chOff x="192" y="2502"/>
            <a:chExt cx="1050" cy="1511"/>
          </a:xfrm>
        </p:grpSpPr>
        <p:sp>
          <p:nvSpPr>
            <p:cNvPr id="20541" name="AutoShape 46"/>
            <p:cNvSpPr>
              <a:spLocks/>
            </p:cNvSpPr>
            <p:nvPr/>
          </p:nvSpPr>
          <p:spPr bwMode="auto">
            <a:xfrm>
              <a:off x="192" y="250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838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964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1">
                  <a:latin typeface="Tahoma" charset="0"/>
                  <a:ea typeface="Arial Unicode MS" charset="0"/>
                  <a:cs typeface="+mn-cs"/>
                </a:rPr>
                <a:t>Dictionary</a:t>
              </a:r>
            </a:p>
          </p:txBody>
        </p:sp>
        <p:cxnSp>
          <p:nvCxnSpPr>
            <p:cNvPr id="20543" name="AutoShape 48"/>
            <p:cNvCxnSpPr>
              <a:cxnSpLocks noChangeShapeType="1"/>
              <a:stCxn id="33838" idx="1"/>
              <a:endCxn id="20541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657600" y="5495925"/>
            <a:ext cx="5334000" cy="803275"/>
            <a:chOff x="2352" y="3600"/>
            <a:chExt cx="3360" cy="506"/>
          </a:xfrm>
        </p:grpSpPr>
        <p:sp>
          <p:nvSpPr>
            <p:cNvPr id="20539" name="AutoShape 51"/>
            <p:cNvSpPr>
              <a:spLocks/>
            </p:cNvSpPr>
            <p:nvPr/>
          </p:nvSpPr>
          <p:spPr bwMode="auto">
            <a:xfrm rot="-5400000">
              <a:off x="3924" y="2028"/>
              <a:ext cx="216" cy="3360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0" name="Text Box 52"/>
            <p:cNvSpPr txBox="1">
              <a:spLocks noChangeArrowheads="1"/>
            </p:cNvSpPr>
            <p:nvPr/>
          </p:nvSpPr>
          <p:spPr bwMode="auto">
            <a:xfrm>
              <a:off x="3600" y="3815"/>
              <a:ext cx="880" cy="291"/>
            </a:xfrm>
            <a:prstGeom prst="rect">
              <a:avLst/>
            </a:prstGeom>
            <a:solidFill>
              <a:srgbClr val="83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i="1">
                  <a:latin typeface="Tahoma" pitchFamily="34" charset="0"/>
                  <a:ea typeface="ＭＳ Ｐゴシック" pitchFamily="34" charset="-128"/>
                  <a:cs typeface="Arial Unicode MS" pitchFamily="34" charset="-128"/>
                </a:rPr>
                <a:t>Postings</a:t>
              </a:r>
            </a:p>
          </p:txBody>
        </p:sp>
      </p:grpSp>
      <p:sp>
        <p:nvSpPr>
          <p:cNvPr id="1200183" name="Text Box 55"/>
          <p:cNvSpPr txBox="1">
            <a:spLocks noChangeArrowheads="1"/>
          </p:cNvSpPr>
          <p:nvPr/>
        </p:nvSpPr>
        <p:spPr bwMode="auto">
          <a:xfrm>
            <a:off x="3124200" y="6284913"/>
            <a:ext cx="56054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Sorted by docID (more later on why).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467600" y="3048000"/>
            <a:ext cx="1143000" cy="838200"/>
            <a:chOff x="7467600" y="3048000"/>
            <a:chExt cx="1143000" cy="838200"/>
          </a:xfrm>
        </p:grpSpPr>
        <p:sp>
          <p:nvSpPr>
            <p:cNvPr id="22568" name="Rectangle 73"/>
            <p:cNvSpPr>
              <a:spLocks noChangeArrowheads="1"/>
            </p:cNvSpPr>
            <p:nvPr/>
          </p:nvSpPr>
          <p:spPr bwMode="auto">
            <a:xfrm>
              <a:off x="7467600" y="3048000"/>
              <a:ext cx="1143000" cy="406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i="1" dirty="0">
                  <a:solidFill>
                    <a:srgbClr val="000000"/>
                  </a:solidFill>
                  <a:ea typeface="Arial Unicode MS" charset="0"/>
                  <a:cs typeface="Arial Unicode MS" charset="0"/>
                </a:rPr>
                <a:t>Posting</a:t>
              </a:r>
            </a:p>
          </p:txBody>
        </p:sp>
        <p:sp>
          <p:nvSpPr>
            <p:cNvPr id="20538" name="Line 75"/>
            <p:cNvSpPr>
              <a:spLocks noChangeShapeType="1"/>
            </p:cNvSpPr>
            <p:nvPr/>
          </p:nvSpPr>
          <p:spPr bwMode="auto">
            <a:xfrm flipH="1">
              <a:off x="7620000" y="3505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0489" name="TextBox 52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  <p:sp>
        <p:nvSpPr>
          <p:cNvPr id="20490" name="Text Box 4"/>
          <p:cNvSpPr txBox="1">
            <a:spLocks noChangeArrowheads="1"/>
          </p:cNvSpPr>
          <p:nvPr/>
        </p:nvSpPr>
        <p:spPr bwMode="auto">
          <a:xfrm>
            <a:off x="755650" y="38862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 i="1">
                <a:ea typeface="Arial Unicode MS" pitchFamily="34" charset="-128"/>
                <a:cs typeface="Arial Unicode MS" pitchFamily="34" charset="-128"/>
              </a:rPr>
              <a:t>Brutus</a:t>
            </a:r>
          </a:p>
        </p:txBody>
      </p:sp>
      <p:sp>
        <p:nvSpPr>
          <p:cNvPr id="20491" name="Text Box 5"/>
          <p:cNvSpPr txBox="1">
            <a:spLocks noChangeArrowheads="1"/>
          </p:cNvSpPr>
          <p:nvPr/>
        </p:nvSpPr>
        <p:spPr bwMode="auto">
          <a:xfrm>
            <a:off x="755650" y="4943475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 i="1">
                <a:ea typeface="Arial Unicode MS" pitchFamily="34" charset="-128"/>
                <a:cs typeface="Arial Unicode MS" pitchFamily="34" charset="-128"/>
              </a:rPr>
              <a:t>Calpurnia</a:t>
            </a:r>
          </a:p>
        </p:txBody>
      </p:sp>
      <p:sp>
        <p:nvSpPr>
          <p:cNvPr id="20492" name="Text Box 6"/>
          <p:cNvSpPr txBox="1">
            <a:spLocks noChangeArrowheads="1"/>
          </p:cNvSpPr>
          <p:nvPr/>
        </p:nvSpPr>
        <p:spPr bwMode="auto">
          <a:xfrm>
            <a:off x="755650" y="4419600"/>
            <a:ext cx="1149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 i="1">
                <a:ea typeface="Arial Unicode MS" pitchFamily="34" charset="-128"/>
                <a:cs typeface="Arial Unicode MS" pitchFamily="34" charset="-128"/>
              </a:rPr>
              <a:t>Caesar</a:t>
            </a:r>
          </a:p>
        </p:txBody>
      </p:sp>
      <p:sp>
        <p:nvSpPr>
          <p:cNvPr id="20493" name="AutoShape 7"/>
          <p:cNvSpPr>
            <a:spLocks noChangeArrowheads="1"/>
          </p:cNvSpPr>
          <p:nvPr/>
        </p:nvSpPr>
        <p:spPr bwMode="auto">
          <a:xfrm>
            <a:off x="2432050" y="3962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4" name="AutoShape 8"/>
          <p:cNvSpPr>
            <a:spLocks noChangeArrowheads="1"/>
          </p:cNvSpPr>
          <p:nvPr/>
        </p:nvSpPr>
        <p:spPr bwMode="auto">
          <a:xfrm>
            <a:off x="2432050" y="4495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0495" name="Group 26"/>
          <p:cNvGrpSpPr>
            <a:grpSpLocks/>
          </p:cNvGrpSpPr>
          <p:nvPr/>
        </p:nvGrpSpPr>
        <p:grpSpPr bwMode="auto">
          <a:xfrm>
            <a:off x="3651250" y="5029200"/>
            <a:ext cx="4876800" cy="304800"/>
            <a:chOff x="2064" y="2448"/>
            <a:chExt cx="3072" cy="192"/>
          </a:xfrm>
        </p:grpSpPr>
        <p:sp>
          <p:nvSpPr>
            <p:cNvPr id="20532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3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4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5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6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496" name="Group 51"/>
          <p:cNvGrpSpPr>
            <a:grpSpLocks/>
          </p:cNvGrpSpPr>
          <p:nvPr/>
        </p:nvGrpSpPr>
        <p:grpSpPr bwMode="auto">
          <a:xfrm>
            <a:off x="3651250" y="4419600"/>
            <a:ext cx="4959350" cy="461963"/>
            <a:chOff x="2064" y="2688"/>
            <a:chExt cx="3124" cy="291"/>
          </a:xfrm>
        </p:grpSpPr>
        <p:grpSp>
          <p:nvGrpSpPr>
            <p:cNvPr id="20518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20527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8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9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30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31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0519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20520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20521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20522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5</a:t>
              </a:r>
            </a:p>
          </p:txBody>
        </p:sp>
        <p:sp>
          <p:nvSpPr>
            <p:cNvPr id="20523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6</a:t>
              </a:r>
            </a:p>
          </p:txBody>
        </p:sp>
        <p:sp>
          <p:nvSpPr>
            <p:cNvPr id="20524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16</a:t>
              </a:r>
            </a:p>
          </p:txBody>
        </p:sp>
        <p:sp>
          <p:nvSpPr>
            <p:cNvPr id="20525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57</a:t>
              </a:r>
            </a:p>
          </p:txBody>
        </p:sp>
        <p:sp>
          <p:nvSpPr>
            <p:cNvPr id="20526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132</a:t>
              </a:r>
            </a:p>
          </p:txBody>
        </p:sp>
      </p:grpSp>
      <p:grpSp>
        <p:nvGrpSpPr>
          <p:cNvPr id="20497" name="Group 52"/>
          <p:cNvGrpSpPr>
            <a:grpSpLocks/>
          </p:cNvGrpSpPr>
          <p:nvPr/>
        </p:nvGrpSpPr>
        <p:grpSpPr bwMode="auto">
          <a:xfrm>
            <a:off x="3651250" y="3886200"/>
            <a:ext cx="4876800" cy="461963"/>
            <a:chOff x="2064" y="2400"/>
            <a:chExt cx="3072" cy="291"/>
          </a:xfrm>
        </p:grpSpPr>
        <p:grpSp>
          <p:nvGrpSpPr>
            <p:cNvPr id="20504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20513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14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15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16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17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0505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20506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20507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20508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11</a:t>
              </a:r>
            </a:p>
          </p:txBody>
        </p:sp>
        <p:sp>
          <p:nvSpPr>
            <p:cNvPr id="20509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31</a:t>
              </a:r>
            </a:p>
          </p:txBody>
        </p:sp>
        <p:sp>
          <p:nvSpPr>
            <p:cNvPr id="20510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45</a:t>
              </a:r>
            </a:p>
          </p:txBody>
        </p:sp>
        <p:sp>
          <p:nvSpPr>
            <p:cNvPr id="20511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173</a:t>
              </a:r>
            </a:p>
          </p:txBody>
        </p:sp>
        <p:sp>
          <p:nvSpPr>
            <p:cNvPr id="20512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0498" name="Text Box 48"/>
          <p:cNvSpPr txBox="1">
            <a:spLocks noChangeArrowheads="1"/>
          </p:cNvSpPr>
          <p:nvPr/>
        </p:nvSpPr>
        <p:spPr bwMode="auto">
          <a:xfrm>
            <a:off x="3651250" y="4953000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20499" name="AutoShape 49"/>
          <p:cNvSpPr>
            <a:spLocks noChangeArrowheads="1"/>
          </p:cNvSpPr>
          <p:nvPr/>
        </p:nvSpPr>
        <p:spPr bwMode="auto">
          <a:xfrm>
            <a:off x="2432050" y="5029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0" name="Text Box 50"/>
          <p:cNvSpPr txBox="1">
            <a:spLocks noChangeArrowheads="1"/>
          </p:cNvSpPr>
          <p:nvPr/>
        </p:nvSpPr>
        <p:spPr bwMode="auto">
          <a:xfrm>
            <a:off x="4270375" y="4953000"/>
            <a:ext cx="57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31</a:t>
            </a:r>
          </a:p>
        </p:txBody>
      </p:sp>
      <p:sp>
        <p:nvSpPr>
          <p:cNvPr id="20501" name="Text Box 46"/>
          <p:cNvSpPr txBox="1">
            <a:spLocks noChangeArrowheads="1"/>
          </p:cNvSpPr>
          <p:nvPr/>
        </p:nvSpPr>
        <p:spPr bwMode="auto">
          <a:xfrm>
            <a:off x="7842250" y="38862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174</a:t>
            </a:r>
          </a:p>
        </p:txBody>
      </p:sp>
      <p:sp>
        <p:nvSpPr>
          <p:cNvPr id="20502" name="Text Box 50"/>
          <p:cNvSpPr txBox="1">
            <a:spLocks noChangeArrowheads="1"/>
          </p:cNvSpPr>
          <p:nvPr/>
        </p:nvSpPr>
        <p:spPr bwMode="auto">
          <a:xfrm>
            <a:off x="4981575" y="49530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54</a:t>
            </a:r>
          </a:p>
        </p:txBody>
      </p:sp>
      <p:sp>
        <p:nvSpPr>
          <p:cNvPr id="20503" name="Text Box 50"/>
          <p:cNvSpPr txBox="1">
            <a:spLocks noChangeArrowheads="1"/>
          </p:cNvSpPr>
          <p:nvPr/>
        </p:nvSpPr>
        <p:spPr bwMode="auto">
          <a:xfrm>
            <a:off x="5403850" y="49530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402900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62000" y="2743200"/>
            <a:ext cx="8285163" cy="1143000"/>
            <a:chOff x="470" y="1728"/>
            <a:chExt cx="5219" cy="720"/>
          </a:xfrm>
        </p:grpSpPr>
        <p:sp>
          <p:nvSpPr>
            <p:cNvPr id="21552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/>
                <a:t>Tokenizer</a:t>
              </a:r>
            </a:p>
          </p:txBody>
        </p:sp>
        <p:sp>
          <p:nvSpPr>
            <p:cNvPr id="21553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54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Token stream</a:t>
              </a:r>
            </a:p>
          </p:txBody>
        </p:sp>
        <p:sp>
          <p:nvSpPr>
            <p:cNvPr id="21555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itchFamily="18" charset="0"/>
                </a:rPr>
                <a:t>Friends</a:t>
              </a:r>
            </a:p>
          </p:txBody>
        </p:sp>
        <p:sp>
          <p:nvSpPr>
            <p:cNvPr id="21556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itchFamily="18" charset="0"/>
                </a:rPr>
                <a:t>Romans</a:t>
              </a:r>
            </a:p>
          </p:txBody>
        </p:sp>
        <p:sp>
          <p:nvSpPr>
            <p:cNvPr id="21557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itchFamily="18" charset="0"/>
                </a:rPr>
                <a:t>Countrymen</a:t>
              </a:r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21546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/>
                <a:t>Linguistic modules</a:t>
              </a:r>
            </a:p>
          </p:txBody>
        </p:sp>
        <p:sp>
          <p:nvSpPr>
            <p:cNvPr id="21547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48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Modified tokens</a:t>
              </a:r>
            </a:p>
          </p:txBody>
        </p:sp>
        <p:sp>
          <p:nvSpPr>
            <p:cNvPr id="21549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itchFamily="18" charset="0"/>
                </a:rPr>
                <a:t>friend</a:t>
              </a:r>
            </a:p>
          </p:txBody>
        </p:sp>
        <p:sp>
          <p:nvSpPr>
            <p:cNvPr id="21550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itchFamily="18" charset="0"/>
                </a:rPr>
                <a:t>roman</a:t>
              </a:r>
            </a:p>
          </p:txBody>
        </p:sp>
        <p:sp>
          <p:nvSpPr>
            <p:cNvPr id="21551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itchFamily="18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62000" y="5172075"/>
            <a:ext cx="8350250" cy="1604963"/>
            <a:chOff x="480" y="3258"/>
            <a:chExt cx="5260" cy="1011"/>
          </a:xfrm>
        </p:grpSpPr>
        <p:sp>
          <p:nvSpPr>
            <p:cNvPr id="21524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/>
                <a:t>Indexer</a:t>
              </a:r>
            </a:p>
          </p:txBody>
        </p:sp>
        <p:sp>
          <p:nvSpPr>
            <p:cNvPr id="21525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26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0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Inverted index</a:t>
              </a:r>
            </a:p>
          </p:txBody>
        </p:sp>
        <p:grpSp>
          <p:nvGrpSpPr>
            <p:cNvPr id="21527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21528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2154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r>
                    <a:rPr lang="en-US" altLang="en-US" b="1" i="1">
                      <a:ea typeface="Arial Unicode MS" pitchFamily="34" charset="-128"/>
                      <a:cs typeface="Arial Unicode MS" pitchFamily="34" charset="-128"/>
                    </a:rPr>
                    <a:t>friend</a:t>
                  </a:r>
                </a:p>
              </p:txBody>
            </p:sp>
            <p:sp>
              <p:nvSpPr>
                <p:cNvPr id="2154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r>
                    <a:rPr lang="en-US" altLang="en-US" b="1" i="1">
                      <a:ea typeface="Arial Unicode MS" pitchFamily="34" charset="-128"/>
                      <a:cs typeface="Arial Unicode MS" pitchFamily="34" charset="-128"/>
                    </a:rPr>
                    <a:t>roman</a:t>
                  </a:r>
                </a:p>
              </p:txBody>
            </p:sp>
            <p:sp>
              <p:nvSpPr>
                <p:cNvPr id="2154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r>
                    <a:rPr lang="en-US" altLang="en-US" b="1" i="1">
                      <a:ea typeface="Arial Unicode MS" pitchFamily="34" charset="-128"/>
                      <a:cs typeface="Arial Unicode MS" pitchFamily="34" charset="-128"/>
                    </a:rPr>
                    <a:t>countryman</a:t>
                  </a:r>
                </a:p>
              </p:txBody>
            </p:sp>
            <p:sp>
              <p:nvSpPr>
                <p:cNvPr id="21543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4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45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529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sp>
            <p:nvSpPr>
              <p:cNvPr id="21530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4</a:t>
                </a:r>
              </a:p>
            </p:txBody>
          </p:sp>
          <p:sp>
            <p:nvSpPr>
              <p:cNvPr id="21531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sp>
            <p:nvSpPr>
              <p:cNvPr id="21532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13</a:t>
                </a:r>
              </a:p>
            </p:txBody>
          </p:sp>
          <p:sp>
            <p:nvSpPr>
              <p:cNvPr id="2153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16</a:t>
                </a:r>
              </a:p>
            </p:txBody>
          </p:sp>
          <p:cxnSp>
            <p:nvCxnSpPr>
              <p:cNvPr id="21534" name="AutoShape 44"/>
              <p:cNvCxnSpPr>
                <a:cxnSpLocks noChangeShapeType="1"/>
                <a:stCxn id="21529" idx="3"/>
                <a:endCxn id="21530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5" name="AutoShape 45"/>
              <p:cNvCxnSpPr>
                <a:cxnSpLocks noChangeShapeType="1"/>
                <a:stCxn id="21530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36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Lucida Sans" pitchFamily="34" charset="0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21537" name="AutoShape 47"/>
              <p:cNvCxnSpPr>
                <a:cxnSpLocks noChangeShapeType="1"/>
                <a:stCxn id="21536" idx="3"/>
                <a:endCxn id="21531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8" name="AutoShape 48"/>
              <p:cNvCxnSpPr>
                <a:cxnSpLocks noChangeShapeType="1"/>
                <a:stCxn id="21531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9" name="AutoShape 49"/>
              <p:cNvCxnSpPr>
                <a:cxnSpLocks noChangeShapeType="1"/>
                <a:stCxn id="21532" idx="3"/>
                <a:endCxn id="21533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1510" name="AutoShape 16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1" name="Text Box 19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0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Documents to</a:t>
            </a:r>
          </a:p>
          <a:p>
            <a:r>
              <a:rPr lang="en-US" altLang="en-US" sz="20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be indexed</a:t>
            </a:r>
          </a:p>
        </p:txBody>
      </p:sp>
      <p:sp>
        <p:nvSpPr>
          <p:cNvPr id="21512" name="Rectangle 24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>
                <a:latin typeface="Times New Roman" pitchFamily="18" charset="0"/>
              </a:rPr>
              <a:t>Friends, Romans, countrymen.</a:t>
            </a:r>
          </a:p>
        </p:txBody>
      </p:sp>
      <p:sp>
        <p:nvSpPr>
          <p:cNvPr id="21513" name="Oval 62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4" name="Oval 6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5" name="Oval 64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16" name="TextBox 5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  <p:grpSp>
        <p:nvGrpSpPr>
          <p:cNvPr id="21517" name="Group 6"/>
          <p:cNvGrpSpPr>
            <a:grpSpLocks/>
          </p:cNvGrpSpPr>
          <p:nvPr/>
        </p:nvGrpSpPr>
        <p:grpSpPr bwMode="auto">
          <a:xfrm>
            <a:off x="3200400" y="1600200"/>
            <a:ext cx="1524000" cy="685800"/>
            <a:chOff x="3200400" y="1600200"/>
            <a:chExt cx="1524000" cy="685800"/>
          </a:xfrm>
        </p:grpSpPr>
        <p:pic>
          <p:nvPicPr>
            <p:cNvPr id="21518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1674446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9" name="Picture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1826846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0" name="Picture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752600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1" name="Picture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1600200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2" name="Picture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1752600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3" name="Picture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1600200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243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Interdisciplinary area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29000" y="3200400"/>
            <a:ext cx="1905000" cy="838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43000" y="18288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retrieval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66800" y="45720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43600" y="1828800"/>
            <a:ext cx="1905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NLP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43600" y="46482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Initial stages of text processing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ym typeface="Symbol" charset="2"/>
              </a:rPr>
              <a:t>Tokenization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ym typeface="Symbol" charset="2"/>
              </a:rPr>
              <a:t>Cut character sequence into word tokens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ym typeface="Symbol" charset="2"/>
              </a:rPr>
              <a:t>Deal with </a:t>
            </a:r>
            <a:r>
              <a:rPr lang="en-US" b="1" i="1" dirty="0" smtClean="0">
                <a:sym typeface="Symbol" charset="2"/>
              </a:rPr>
              <a:t>“John’s”</a:t>
            </a:r>
            <a:r>
              <a:rPr lang="en-US" dirty="0" smtClean="0">
                <a:sym typeface="Symbol" charset="2"/>
              </a:rPr>
              <a:t>, </a:t>
            </a:r>
            <a:r>
              <a:rPr lang="en-US" b="1" i="1" dirty="0" smtClean="0">
                <a:sym typeface="Symbol" charset="2"/>
              </a:rPr>
              <a:t>a state-of-the-art solution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ym typeface="Symbol" charset="2"/>
              </a:rPr>
              <a:t>Normalization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ym typeface="Symbol" charset="2"/>
              </a:rPr>
              <a:t>Map text and query term to same form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ym typeface="Symbol" charset="2"/>
              </a:rPr>
              <a:t>You want </a:t>
            </a:r>
            <a:r>
              <a:rPr lang="en-US" b="1" i="1" dirty="0" smtClean="0">
                <a:sym typeface="Symbol" charset="2"/>
              </a:rPr>
              <a:t>U.S.A.</a:t>
            </a:r>
            <a:r>
              <a:rPr lang="en-US" dirty="0" smtClean="0">
                <a:sym typeface="Symbol" charset="2"/>
              </a:rPr>
              <a:t> and </a:t>
            </a:r>
            <a:r>
              <a:rPr lang="en-US" b="1" i="1" dirty="0" smtClean="0">
                <a:sym typeface="Symbol" charset="2"/>
              </a:rPr>
              <a:t>USA </a:t>
            </a:r>
            <a:r>
              <a:rPr lang="en-US" dirty="0" smtClean="0">
                <a:sym typeface="Symbol" charset="2"/>
              </a:rPr>
              <a:t>to match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ym typeface="Symbol" charset="2"/>
              </a:rPr>
              <a:t>Stemming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ym typeface="Symbol" charset="2"/>
              </a:rPr>
              <a:t>We may wish different forms of a root to match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b="1" i="1" dirty="0" smtClean="0">
                <a:sym typeface="Symbol" charset="2"/>
              </a:rPr>
              <a:t>authorize</a:t>
            </a:r>
            <a:r>
              <a:rPr lang="en-US" dirty="0" smtClean="0">
                <a:sym typeface="Symbol" charset="2"/>
              </a:rPr>
              <a:t>,</a:t>
            </a:r>
            <a:r>
              <a:rPr lang="en-US" b="1" i="1" dirty="0" smtClean="0">
                <a:sym typeface="Symbol" charset="2"/>
              </a:rPr>
              <a:t> authorization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ym typeface="Symbol" charset="2"/>
              </a:rPr>
              <a:t>Stop words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ym typeface="Symbol" charset="2"/>
              </a:rPr>
              <a:t>We may omit very common words (or not)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b="1" i="1" dirty="0" smtClean="0">
                <a:sym typeface="Symbol" charset="2"/>
              </a:rPr>
              <a:t>the, a, to, of</a:t>
            </a:r>
          </a:p>
        </p:txBody>
      </p:sp>
    </p:spTree>
    <p:extLst>
      <p:ext uri="{BB962C8B-B14F-4D97-AF65-F5344CB8AC3E}">
        <p14:creationId xmlns:p14="http://schemas.microsoft.com/office/powerpoint/2010/main" val="49180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Indexer steps: Token sequence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67818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smtClean="0">
                <a:ea typeface="ＭＳ Ｐゴシック" pitchFamily="34" charset="-128"/>
              </a:rPr>
              <a:t>Sequence of (Modified token, Document ID) pairs.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04775" y="4324350"/>
            <a:ext cx="2838450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>
                <a:latin typeface="Arial" charset="0"/>
              </a:rPr>
              <a:t>I did enact Julius</a:t>
            </a:r>
          </a:p>
          <a:p>
            <a:pPr algn="ctr"/>
            <a:r>
              <a:rPr lang="en-US" altLang="en-US">
                <a:latin typeface="Arial" charset="0"/>
              </a:rPr>
              <a:t>Caesar I was killed </a:t>
            </a:r>
          </a:p>
          <a:p>
            <a:pPr algn="ctr"/>
            <a:r>
              <a:rPr lang="en-US" altLang="en-US">
                <a:latin typeface="Arial" charset="0"/>
              </a:rPr>
              <a:t>i’ the Capitol; </a:t>
            </a:r>
          </a:p>
          <a:p>
            <a:pPr algn="ctr"/>
            <a:r>
              <a:rPr lang="en-US" altLang="en-US">
                <a:latin typeface="Arial" charset="0"/>
              </a:rPr>
              <a:t>Brutus killed me.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Arial" charset="0"/>
                <a:ea typeface="ＭＳ Ｐゴシック" pitchFamily="34" charset="-128"/>
                <a:cs typeface="Arial Unicode MS" pitchFamily="34" charset="-128"/>
              </a:rPr>
              <a:t>Doc 1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3165475" y="4400550"/>
            <a:ext cx="3195638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>
                <a:latin typeface="Arial" charset="0"/>
              </a:rPr>
              <a:t>So let it be with</a:t>
            </a:r>
          </a:p>
          <a:p>
            <a:pPr algn="ctr"/>
            <a:r>
              <a:rPr lang="en-US" altLang="en-US">
                <a:latin typeface="Arial" charset="0"/>
              </a:rPr>
              <a:t>Caesar. The noble</a:t>
            </a:r>
          </a:p>
          <a:p>
            <a:pPr algn="ctr"/>
            <a:r>
              <a:rPr lang="en-US" altLang="en-US">
                <a:latin typeface="Arial" charset="0"/>
              </a:rPr>
              <a:t>Brutus hath told you</a:t>
            </a:r>
          </a:p>
          <a:p>
            <a:pPr algn="ctr"/>
            <a:r>
              <a:rPr lang="en-US" altLang="en-US">
                <a:latin typeface="Arial" charset="0"/>
              </a:rPr>
              <a:t>Caesar was ambitious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Arial" charset="0"/>
                <a:ea typeface="ＭＳ Ｐゴシック" pitchFamily="34" charset="-128"/>
                <a:cs typeface="Arial Unicode MS" pitchFamily="34" charset="-128"/>
              </a:rPr>
              <a:t>Doc 2</a:t>
            </a:r>
          </a:p>
        </p:txBody>
      </p:sp>
      <p:graphicFrame>
        <p:nvGraphicFramePr>
          <p:cNvPr id="23560" name="Object 4"/>
          <p:cNvGraphicFramePr>
            <a:graphicFrameLocks noChangeAspect="1"/>
          </p:cNvGraphicFramePr>
          <p:nvPr/>
        </p:nvGraphicFramePr>
        <p:xfrm>
          <a:off x="7327900" y="1782763"/>
          <a:ext cx="1319213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Worksheet" r:id="rId3" imgW="2717460" imgH="10158730" progId="Excel.Sheet.8">
                  <p:embed/>
                </p:oleObj>
              </mc:Choice>
              <mc:Fallback>
                <p:oleObj name="Worksheet" r:id="rId3" imgW="2717460" imgH="1015873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1782763"/>
                        <a:ext cx="1319213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58674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TextBox 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9447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Indexer steps: Sort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4572000" cy="6096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3400" dirty="0">
                <a:ea typeface="ＭＳ Ｐゴシック" charset="0"/>
                <a:cs typeface="ＭＳ Ｐゴシック" charset="0"/>
              </a:rPr>
              <a:t>Sort by terms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sz="1800" dirty="0">
                <a:ea typeface="ＭＳ Ｐゴシック" charset="0"/>
                <a:cs typeface="ＭＳ Ｐゴシック" charset="0"/>
              </a:rPr>
              <a:t>And then docID 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7562850" y="1782763"/>
          <a:ext cx="1217613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Worksheet" r:id="rId3" imgW="2717460" imgH="10844444" progId="Excel.Sheet.8">
                  <p:embed/>
                </p:oleObj>
              </mc:Choice>
              <mc:Fallback>
                <p:oleObj name="Worksheet" r:id="rId3" imgW="2717460" imgH="1084444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0" y="1782763"/>
                        <a:ext cx="1217613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7162800" y="38862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82" name="Object 3"/>
          <p:cNvGraphicFramePr>
            <a:graphicFrameLocks noChangeAspect="1"/>
          </p:cNvGraphicFramePr>
          <p:nvPr/>
        </p:nvGraphicFramePr>
        <p:xfrm>
          <a:off x="5880100" y="1733550"/>
          <a:ext cx="13525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Worksheet" r:id="rId5" imgW="2717460" imgH="10082540" progId="Excel.Sheet.8">
                  <p:embed/>
                </p:oleObj>
              </mc:Choice>
              <mc:Fallback>
                <p:oleObj name="Worksheet" r:id="rId5" imgW="2717460" imgH="100825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733550"/>
                        <a:ext cx="135255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914400" y="3124200"/>
            <a:ext cx="2932113" cy="781050"/>
          </a:xfrm>
          <a:prstGeom prst="upArrowCallout">
            <a:avLst>
              <a:gd name="adj1" fmla="val 105218"/>
              <a:gd name="adj2" fmla="val 105235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2800" b="1"/>
              <a:t>Core indexing step</a:t>
            </a: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39776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Indexer steps: Dictionary &amp; Postings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3429000" cy="25908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Multiple term entries in a single document are merged.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Split into Dictionary and Postings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Doc. frequency information is added.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533400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5" name="Object 35"/>
          <p:cNvGraphicFramePr>
            <a:graphicFrameLocks noChangeAspect="1"/>
          </p:cNvGraphicFramePr>
          <p:nvPr/>
        </p:nvGraphicFramePr>
        <p:xfrm>
          <a:off x="3962400" y="1827213"/>
          <a:ext cx="1217613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Worksheet" r:id="rId3" imgW="2717460" imgH="10844444" progId="Excel.Sheet.8">
                  <p:embed/>
                </p:oleObj>
              </mc:Choice>
              <mc:Fallback>
                <p:oleObj name="Worksheet" r:id="rId3" imgW="2717460" imgH="1084444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7213"/>
                        <a:ext cx="1217613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685800" y="5311775"/>
            <a:ext cx="2317750" cy="1241425"/>
          </a:xfrm>
          <a:prstGeom prst="upArrowCallout">
            <a:avLst>
              <a:gd name="adj1" fmla="val 57860"/>
              <a:gd name="adj2" fmla="val 57860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>
                <a:ea typeface="Arial Unicode MS" pitchFamily="34" charset="-128"/>
                <a:cs typeface="Arial Unicode MS" pitchFamily="34" charset="-128"/>
              </a:rPr>
              <a:t>Why frequency?</a:t>
            </a:r>
          </a:p>
          <a:p>
            <a:pPr algn="ctr"/>
            <a:r>
              <a:rPr lang="en-US" altLang="en-US">
                <a:ea typeface="Arial Unicode MS" pitchFamily="34" charset="-128"/>
                <a:cs typeface="Arial Unicode MS" pitchFamily="34" charset="-128"/>
              </a:rPr>
              <a:t>Will discuss later.</a:t>
            </a:r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  <p:pic>
        <p:nvPicPr>
          <p:cNvPr id="2560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00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mtClean="0">
                <a:ea typeface="ＭＳ Ｐゴシック" pitchFamily="34" charset="-128"/>
              </a:rPr>
              <a:t>Where do we pay in storage?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E30D2C-9A38-4530-A0BC-9B428CF4CE0D}" type="slidenum">
              <a:rPr lang="en-US" alt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40965" name="AutoShape 32"/>
          <p:cNvSpPr>
            <a:spLocks noChangeArrowheads="1"/>
          </p:cNvSpPr>
          <p:nvPr/>
        </p:nvSpPr>
        <p:spPr bwMode="auto">
          <a:xfrm>
            <a:off x="3581400" y="5867400"/>
            <a:ext cx="1189038" cy="914400"/>
          </a:xfrm>
          <a:prstGeom prst="upArrowCallout">
            <a:avLst>
              <a:gd name="adj1" fmla="val 32509"/>
              <a:gd name="adj2" fmla="val 3250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>
                <a:latin typeface="Arial" charset="0"/>
              </a:rPr>
              <a:t>Pointers</a:t>
            </a:r>
          </a:p>
        </p:txBody>
      </p:sp>
      <p:sp>
        <p:nvSpPr>
          <p:cNvPr id="39945" name="AutoShape 33"/>
          <p:cNvSpPr>
            <a:spLocks noChangeArrowheads="1"/>
          </p:cNvSpPr>
          <p:nvPr/>
        </p:nvSpPr>
        <p:spPr bwMode="auto">
          <a:xfrm>
            <a:off x="990600" y="2890838"/>
            <a:ext cx="1600200" cy="1200150"/>
          </a:xfrm>
          <a:prstGeom prst="rightArrowCallout">
            <a:avLst>
              <a:gd name="adj1" fmla="val 25000"/>
              <a:gd name="adj2" fmla="val 25000"/>
              <a:gd name="adj3" fmla="val 3750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/>
              <a:t>Terms and counts</a:t>
            </a: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5867400" y="3662363"/>
            <a:ext cx="2743200" cy="2738437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IR system implementation</a:t>
            </a:r>
            <a:endParaRPr lang="en-US" dirty="0">
              <a:latin typeface="+mn-lt"/>
            </a:endParaRPr>
          </a:p>
          <a:p>
            <a:pPr marL="434340" indent="-342900" eaLnBrk="1" fontAlgn="auto" hangingPunct="1">
              <a:spcBef>
                <a:spcPts val="238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+mn-lt"/>
              </a:rPr>
              <a:t>How do we index efficiently?</a:t>
            </a:r>
          </a:p>
          <a:p>
            <a:pPr marL="434340" indent="-342900" eaLnBrk="1" fontAlgn="auto" hangingPunct="1">
              <a:spcBef>
                <a:spcPts val="238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+mn-lt"/>
              </a:rPr>
              <a:t>How much storage do we need?</a:t>
            </a:r>
          </a:p>
        </p:txBody>
      </p:sp>
      <p:sp>
        <p:nvSpPr>
          <p:cNvPr id="26632" name="TextBox 3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257800" y="1905000"/>
            <a:ext cx="1905000" cy="831850"/>
          </a:xfrm>
          <a:prstGeom prst="leftArrowCallout">
            <a:avLst>
              <a:gd name="adj1" fmla="val 25000"/>
              <a:gd name="adj2" fmla="val 25000"/>
              <a:gd name="adj3" fmla="val 4119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/>
              <a:t>Lists of docIDs</a:t>
            </a:r>
          </a:p>
        </p:txBody>
      </p:sp>
    </p:spTree>
    <p:extLst>
      <p:ext uri="{BB962C8B-B14F-4D97-AF65-F5344CB8AC3E}">
        <p14:creationId xmlns:p14="http://schemas.microsoft.com/office/powerpoint/2010/main" val="236417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39945" grpId="0" animBg="1"/>
      <p:bldP spid="115746" grpId="0" animBg="1" autoUpdateAnimBg="0"/>
      <p:bldP spid="4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Query processing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How do we process a query?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Later - what kinds of queries can we process?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6884041-3D42-45CD-A045-2345C3647ACE}" type="slidenum">
              <a:rPr lang="en-US" alt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28678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130751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Query processing: AND</a:t>
            </a:r>
          </a:p>
        </p:txBody>
      </p:sp>
      <p:sp>
        <p:nvSpPr>
          <p:cNvPr id="29699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Consider processing the query: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i="1" smtClean="0">
                <a:ea typeface="ＭＳ Ｐゴシック" pitchFamily="34" charset="-128"/>
              </a:rPr>
              <a:t>Brutus</a:t>
            </a:r>
            <a:r>
              <a:rPr lang="en-US" altLang="en-US" smtClean="0">
                <a:ea typeface="ＭＳ Ｐゴシック" pitchFamily="34" charset="-128"/>
              </a:rPr>
              <a:t> </a:t>
            </a:r>
            <a:r>
              <a:rPr lang="en-US" altLang="en-US" i="1" smtClean="0">
                <a:ea typeface="ＭＳ Ｐゴシック" pitchFamily="34" charset="-128"/>
              </a:rPr>
              <a:t>AND</a:t>
            </a:r>
            <a:r>
              <a:rPr lang="en-US" altLang="en-US" smtClean="0">
                <a:ea typeface="ＭＳ Ｐゴシック" pitchFamily="34" charset="-128"/>
              </a:rPr>
              <a:t> </a:t>
            </a:r>
            <a:r>
              <a:rPr lang="en-US" altLang="en-US" b="1" i="1" smtClean="0">
                <a:ea typeface="ＭＳ Ｐゴシック" pitchFamily="34" charset="-128"/>
              </a:rPr>
              <a:t>Caesar</a:t>
            </a:r>
            <a:endParaRPr lang="en-US" altLang="en-US" smtClean="0">
              <a:ea typeface="ＭＳ Ｐゴシック" pitchFamily="34" charset="-128"/>
            </a:endParaRPr>
          </a:p>
          <a:p>
            <a:pPr lvl="1"/>
            <a:r>
              <a:rPr lang="en-US" altLang="en-US" smtClean="0">
                <a:ea typeface="ＭＳ Ｐゴシック" pitchFamily="34" charset="-128"/>
              </a:rPr>
              <a:t>Locate </a:t>
            </a:r>
            <a:r>
              <a:rPr lang="en-US" altLang="en-US" b="1" i="1" smtClean="0">
                <a:ea typeface="ＭＳ Ｐゴシック" pitchFamily="34" charset="-128"/>
              </a:rPr>
              <a:t>Brutus</a:t>
            </a:r>
            <a:r>
              <a:rPr lang="en-US" altLang="en-US" smtClean="0">
                <a:ea typeface="ＭＳ Ｐゴシック" pitchFamily="34" charset="-128"/>
              </a:rPr>
              <a:t> in the Dictionary;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Retrieve its postings.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Locate </a:t>
            </a:r>
            <a:r>
              <a:rPr lang="en-US" altLang="en-US" b="1" i="1" smtClean="0">
                <a:ea typeface="ＭＳ Ｐゴシック" pitchFamily="34" charset="-128"/>
              </a:rPr>
              <a:t>Caesar</a:t>
            </a:r>
            <a:r>
              <a:rPr lang="en-US" altLang="en-US" smtClean="0">
                <a:ea typeface="ＭＳ Ｐゴシック" pitchFamily="34" charset="-128"/>
              </a:rPr>
              <a:t> in the Dictionary;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Retrieve its postings.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“Merge” the two postings (intersect the document sets):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7E5163-6C9C-4DE9-B588-D8A8AE8278B8}" type="slidenum">
              <a:rPr lang="en-US" alt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29701" name="Text Box 2058"/>
          <p:cNvSpPr txBox="1">
            <a:spLocks noChangeArrowheads="1"/>
          </p:cNvSpPr>
          <p:nvPr/>
        </p:nvSpPr>
        <p:spPr bwMode="auto">
          <a:xfrm>
            <a:off x="6878638" y="5019675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128</a:t>
            </a:r>
          </a:p>
        </p:txBody>
      </p:sp>
      <p:sp>
        <p:nvSpPr>
          <p:cNvPr id="29702" name="Text Box 2065"/>
          <p:cNvSpPr txBox="1">
            <a:spLocks noChangeArrowheads="1"/>
          </p:cNvSpPr>
          <p:nvPr/>
        </p:nvSpPr>
        <p:spPr bwMode="auto">
          <a:xfrm>
            <a:off x="7183438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34</a:t>
            </a:r>
          </a:p>
        </p:txBody>
      </p:sp>
      <p:grpSp>
        <p:nvGrpSpPr>
          <p:cNvPr id="29703" name="Group 2083"/>
          <p:cNvGrpSpPr>
            <a:grpSpLocks/>
          </p:cNvGrpSpPr>
          <p:nvPr/>
        </p:nvGrpSpPr>
        <p:grpSpPr bwMode="auto">
          <a:xfrm>
            <a:off x="2514600" y="5019675"/>
            <a:ext cx="647700" cy="466725"/>
            <a:chOff x="1584" y="3162"/>
            <a:chExt cx="408" cy="294"/>
          </a:xfrm>
        </p:grpSpPr>
        <p:sp>
          <p:nvSpPr>
            <p:cNvPr id="29744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cxnSp>
          <p:nvCxnSpPr>
            <p:cNvPr id="29745" name="AutoShape 2066"/>
            <p:cNvCxnSpPr>
              <a:cxnSpLocks noChangeShapeType="1"/>
              <a:stCxn id="29744" idx="3"/>
              <a:endCxn id="29742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4" name="Group 2084"/>
          <p:cNvGrpSpPr>
            <a:grpSpLocks/>
          </p:cNvGrpSpPr>
          <p:nvPr/>
        </p:nvGrpSpPr>
        <p:grpSpPr bwMode="auto">
          <a:xfrm>
            <a:off x="3162300" y="5019675"/>
            <a:ext cx="668338" cy="466725"/>
            <a:chOff x="1992" y="3162"/>
            <a:chExt cx="421" cy="294"/>
          </a:xfrm>
        </p:grpSpPr>
        <p:sp>
          <p:nvSpPr>
            <p:cNvPr id="29742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4</a:t>
              </a:r>
            </a:p>
          </p:txBody>
        </p:sp>
        <p:cxnSp>
          <p:nvCxnSpPr>
            <p:cNvPr id="29743" name="AutoShape 2067"/>
            <p:cNvCxnSpPr>
              <a:cxnSpLocks noChangeShapeType="1"/>
              <a:stCxn id="29742" idx="3"/>
              <a:endCxn id="29740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5" name="Group 2085"/>
          <p:cNvGrpSpPr>
            <a:grpSpLocks/>
          </p:cNvGrpSpPr>
          <p:nvPr/>
        </p:nvGrpSpPr>
        <p:grpSpPr bwMode="auto">
          <a:xfrm>
            <a:off x="3830638" y="5019675"/>
            <a:ext cx="609600" cy="466725"/>
            <a:chOff x="2413" y="3162"/>
            <a:chExt cx="384" cy="294"/>
          </a:xfrm>
        </p:grpSpPr>
        <p:sp>
          <p:nvSpPr>
            <p:cNvPr id="29740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8</a:t>
              </a:r>
            </a:p>
          </p:txBody>
        </p:sp>
        <p:cxnSp>
          <p:nvCxnSpPr>
            <p:cNvPr id="29741" name="AutoShape 2068"/>
            <p:cNvCxnSpPr>
              <a:cxnSpLocks noChangeShapeType="1"/>
              <a:stCxn id="29740" idx="3"/>
              <a:endCxn id="29738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6" name="Group 2086"/>
          <p:cNvGrpSpPr>
            <a:grpSpLocks/>
          </p:cNvGrpSpPr>
          <p:nvPr/>
        </p:nvGrpSpPr>
        <p:grpSpPr bwMode="auto">
          <a:xfrm>
            <a:off x="4440238" y="5019675"/>
            <a:ext cx="762000" cy="466725"/>
            <a:chOff x="2797" y="3162"/>
            <a:chExt cx="480" cy="294"/>
          </a:xfrm>
        </p:grpSpPr>
        <p:sp>
          <p:nvSpPr>
            <p:cNvPr id="29738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16</a:t>
              </a:r>
            </a:p>
          </p:txBody>
        </p:sp>
        <p:cxnSp>
          <p:nvCxnSpPr>
            <p:cNvPr id="29739" name="AutoShape 2069"/>
            <p:cNvCxnSpPr>
              <a:cxnSpLocks noChangeShapeType="1"/>
              <a:stCxn id="29738" idx="3"/>
              <a:endCxn id="29736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7" name="Group 2087"/>
          <p:cNvGrpSpPr>
            <a:grpSpLocks/>
          </p:cNvGrpSpPr>
          <p:nvPr/>
        </p:nvGrpSpPr>
        <p:grpSpPr bwMode="auto">
          <a:xfrm>
            <a:off x="5202238" y="5019675"/>
            <a:ext cx="838200" cy="466725"/>
            <a:chOff x="3277" y="3162"/>
            <a:chExt cx="528" cy="294"/>
          </a:xfrm>
        </p:grpSpPr>
        <p:sp>
          <p:nvSpPr>
            <p:cNvPr id="29736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32</a:t>
              </a:r>
            </a:p>
          </p:txBody>
        </p:sp>
        <p:cxnSp>
          <p:nvCxnSpPr>
            <p:cNvPr id="29737" name="AutoShape 2070"/>
            <p:cNvCxnSpPr>
              <a:cxnSpLocks noChangeShapeType="1"/>
              <a:stCxn id="29736" idx="3"/>
              <a:endCxn id="29734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8" name="Group 2088"/>
          <p:cNvGrpSpPr>
            <a:grpSpLocks/>
          </p:cNvGrpSpPr>
          <p:nvPr/>
        </p:nvGrpSpPr>
        <p:grpSpPr bwMode="auto">
          <a:xfrm>
            <a:off x="6040438" y="5019675"/>
            <a:ext cx="838200" cy="466725"/>
            <a:chOff x="3805" y="3162"/>
            <a:chExt cx="528" cy="294"/>
          </a:xfrm>
        </p:grpSpPr>
        <p:sp>
          <p:nvSpPr>
            <p:cNvPr id="29734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64</a:t>
              </a:r>
            </a:p>
          </p:txBody>
        </p:sp>
        <p:cxnSp>
          <p:nvCxnSpPr>
            <p:cNvPr id="29735" name="AutoShape 2071"/>
            <p:cNvCxnSpPr>
              <a:cxnSpLocks noChangeShapeType="1"/>
              <a:stCxn id="29734" idx="3"/>
              <a:endCxn id="29701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9" name="Group 2089"/>
          <p:cNvGrpSpPr>
            <a:grpSpLocks/>
          </p:cNvGrpSpPr>
          <p:nvPr/>
        </p:nvGrpSpPr>
        <p:grpSpPr bwMode="auto">
          <a:xfrm>
            <a:off x="2535238" y="5553075"/>
            <a:ext cx="647700" cy="466725"/>
            <a:chOff x="1597" y="3498"/>
            <a:chExt cx="408" cy="294"/>
          </a:xfrm>
        </p:grpSpPr>
        <p:sp>
          <p:nvSpPr>
            <p:cNvPr id="29732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</a:t>
              </a:r>
            </a:p>
          </p:txBody>
        </p:sp>
        <p:cxnSp>
          <p:nvCxnSpPr>
            <p:cNvPr id="29733" name="AutoShape 2073"/>
            <p:cNvCxnSpPr>
              <a:cxnSpLocks noChangeShapeType="1"/>
              <a:stCxn id="29732" idx="3"/>
              <a:endCxn id="29730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0" name="Group 2090"/>
          <p:cNvGrpSpPr>
            <a:grpSpLocks/>
          </p:cNvGrpSpPr>
          <p:nvPr/>
        </p:nvGrpSpPr>
        <p:grpSpPr bwMode="auto">
          <a:xfrm>
            <a:off x="3182938" y="5553075"/>
            <a:ext cx="647700" cy="466725"/>
            <a:chOff x="2005" y="3498"/>
            <a:chExt cx="408" cy="294"/>
          </a:xfrm>
        </p:grpSpPr>
        <p:sp>
          <p:nvSpPr>
            <p:cNvPr id="29730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cxnSp>
          <p:nvCxnSpPr>
            <p:cNvPr id="29731" name="AutoShape 2074"/>
            <p:cNvCxnSpPr>
              <a:cxnSpLocks noChangeShapeType="1"/>
              <a:stCxn id="29730" idx="3"/>
              <a:endCxn id="29728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1" name="Group 2091"/>
          <p:cNvGrpSpPr>
            <a:grpSpLocks/>
          </p:cNvGrpSpPr>
          <p:nvPr/>
        </p:nvGrpSpPr>
        <p:grpSpPr bwMode="auto">
          <a:xfrm>
            <a:off x="3830638" y="5553075"/>
            <a:ext cx="630237" cy="466725"/>
            <a:chOff x="2413" y="3498"/>
            <a:chExt cx="397" cy="294"/>
          </a:xfrm>
        </p:grpSpPr>
        <p:sp>
          <p:nvSpPr>
            <p:cNvPr id="29728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</a:t>
              </a:r>
            </a:p>
          </p:txBody>
        </p:sp>
        <p:cxnSp>
          <p:nvCxnSpPr>
            <p:cNvPr id="29729" name="AutoShape 2075"/>
            <p:cNvCxnSpPr>
              <a:cxnSpLocks noChangeShapeType="1"/>
              <a:stCxn id="29728" idx="3"/>
              <a:endCxn id="29726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2" name="Group 2092"/>
          <p:cNvGrpSpPr>
            <a:grpSpLocks/>
          </p:cNvGrpSpPr>
          <p:nvPr/>
        </p:nvGrpSpPr>
        <p:grpSpPr bwMode="auto">
          <a:xfrm>
            <a:off x="4460875" y="5553075"/>
            <a:ext cx="606425" cy="466725"/>
            <a:chOff x="2810" y="3498"/>
            <a:chExt cx="382" cy="294"/>
          </a:xfrm>
        </p:grpSpPr>
        <p:sp>
          <p:nvSpPr>
            <p:cNvPr id="29726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5</a:t>
              </a:r>
            </a:p>
          </p:txBody>
        </p:sp>
        <p:cxnSp>
          <p:nvCxnSpPr>
            <p:cNvPr id="29727" name="AutoShape 2076"/>
            <p:cNvCxnSpPr>
              <a:cxnSpLocks noChangeShapeType="1"/>
              <a:stCxn id="29726" idx="3"/>
              <a:endCxn id="29724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3" name="Group 2093"/>
          <p:cNvGrpSpPr>
            <a:grpSpLocks/>
          </p:cNvGrpSpPr>
          <p:nvPr/>
        </p:nvGrpSpPr>
        <p:grpSpPr bwMode="auto">
          <a:xfrm>
            <a:off x="5067300" y="5553075"/>
            <a:ext cx="592138" cy="466725"/>
            <a:chOff x="3192" y="3498"/>
            <a:chExt cx="373" cy="294"/>
          </a:xfrm>
        </p:grpSpPr>
        <p:sp>
          <p:nvSpPr>
            <p:cNvPr id="29724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8</a:t>
              </a:r>
            </a:p>
          </p:txBody>
        </p:sp>
        <p:cxnSp>
          <p:nvCxnSpPr>
            <p:cNvPr id="29725" name="AutoShape 2077"/>
            <p:cNvCxnSpPr>
              <a:cxnSpLocks noChangeShapeType="1"/>
              <a:stCxn id="29724" idx="3"/>
              <a:endCxn id="29722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4" name="Group 2094"/>
          <p:cNvGrpSpPr>
            <a:grpSpLocks/>
          </p:cNvGrpSpPr>
          <p:nvPr/>
        </p:nvGrpSpPr>
        <p:grpSpPr bwMode="auto">
          <a:xfrm>
            <a:off x="5659438" y="5553075"/>
            <a:ext cx="762000" cy="466725"/>
            <a:chOff x="3565" y="3498"/>
            <a:chExt cx="480" cy="294"/>
          </a:xfrm>
        </p:grpSpPr>
        <p:sp>
          <p:nvSpPr>
            <p:cNvPr id="29722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13</a:t>
              </a:r>
            </a:p>
          </p:txBody>
        </p:sp>
        <p:cxnSp>
          <p:nvCxnSpPr>
            <p:cNvPr id="29723" name="AutoShape 2078"/>
            <p:cNvCxnSpPr>
              <a:cxnSpLocks noChangeShapeType="1"/>
              <a:stCxn id="29722" idx="3"/>
              <a:endCxn id="29720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5" name="Group 2095"/>
          <p:cNvGrpSpPr>
            <a:grpSpLocks/>
          </p:cNvGrpSpPr>
          <p:nvPr/>
        </p:nvGrpSpPr>
        <p:grpSpPr bwMode="auto">
          <a:xfrm>
            <a:off x="6421438" y="5553075"/>
            <a:ext cx="762000" cy="466725"/>
            <a:chOff x="4045" y="3498"/>
            <a:chExt cx="480" cy="294"/>
          </a:xfrm>
        </p:grpSpPr>
        <p:sp>
          <p:nvSpPr>
            <p:cNvPr id="29720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21</a:t>
              </a:r>
            </a:p>
          </p:txBody>
        </p:sp>
        <p:cxnSp>
          <p:nvCxnSpPr>
            <p:cNvPr id="29721" name="AutoShape 2079"/>
            <p:cNvCxnSpPr>
              <a:cxnSpLocks noChangeShapeType="1"/>
              <a:stCxn id="29720" idx="3"/>
              <a:endCxn id="29702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16" name="Text Box 2080"/>
          <p:cNvSpPr txBox="1">
            <a:spLocks noChangeArrowheads="1"/>
          </p:cNvSpPr>
          <p:nvPr/>
        </p:nvSpPr>
        <p:spPr bwMode="auto">
          <a:xfrm>
            <a:off x="7772400" y="5038725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b="1" i="1"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Brutus</a:t>
            </a:r>
          </a:p>
        </p:txBody>
      </p:sp>
      <p:sp>
        <p:nvSpPr>
          <p:cNvPr id="29717" name="Text Box 2081"/>
          <p:cNvSpPr txBox="1">
            <a:spLocks noChangeArrowheads="1"/>
          </p:cNvSpPr>
          <p:nvPr/>
        </p:nvSpPr>
        <p:spPr bwMode="auto">
          <a:xfrm>
            <a:off x="7772400" y="5495925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b="1" i="1"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t>Caesar</a:t>
            </a:r>
          </a:p>
        </p:txBody>
      </p:sp>
      <p:sp>
        <p:nvSpPr>
          <p:cNvPr id="29718" name="AutoShape 2082"/>
          <p:cNvSpPr>
            <a:spLocks noChangeArrowheads="1"/>
          </p:cNvSpPr>
          <p:nvPr/>
        </p:nvSpPr>
        <p:spPr bwMode="auto">
          <a:xfrm rot="10800000">
            <a:off x="1462088" y="5305425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719" name="TextBox 4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39738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The merge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Walk through the two postings simultaneously, in time linear in the total number of postings entries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CBC07A-EE11-4AA5-97E4-59B5E6CBF00B}" type="slidenum">
              <a:rPr lang="en-US" alt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grpSp>
        <p:nvGrpSpPr>
          <p:cNvPr id="30725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30732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  <p:grpSp>
          <p:nvGrpSpPr>
            <p:cNvPr id="30733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30754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128</a:t>
                </a:r>
              </a:p>
            </p:txBody>
          </p:sp>
          <p:grpSp>
            <p:nvGrpSpPr>
              <p:cNvPr id="30755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3077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r>
                    <a:rPr lang="en-US" altLang="en-US" sz="2400">
                      <a:latin typeface="Arial Unicode MS" pitchFamily="34" charset="-128"/>
                      <a:ea typeface="ＭＳ Ｐゴシック" pitchFamily="34" charset="-128"/>
                      <a:cs typeface="Arial Unicode MS" pitchFamily="34" charset="-128"/>
                    </a:rPr>
                    <a:t>2</a:t>
                  </a:r>
                </a:p>
              </p:txBody>
            </p:sp>
            <p:cxnSp>
              <p:nvCxnSpPr>
                <p:cNvPr id="30772" name="AutoShape 57"/>
                <p:cNvCxnSpPr>
                  <a:cxnSpLocks noChangeShapeType="1"/>
                  <a:stCxn id="30771" idx="3"/>
                  <a:endCxn id="30769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6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3076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r>
                    <a:rPr lang="en-US" altLang="en-US" sz="2400">
                      <a:latin typeface="Arial Unicode MS" pitchFamily="34" charset="-128"/>
                      <a:ea typeface="ＭＳ Ｐゴシック" pitchFamily="34" charset="-128"/>
                      <a:cs typeface="Arial Unicode MS" pitchFamily="34" charset="-128"/>
                    </a:rPr>
                    <a:t>4</a:t>
                  </a:r>
                </a:p>
              </p:txBody>
            </p:sp>
            <p:cxnSp>
              <p:nvCxnSpPr>
                <p:cNvPr id="30770" name="AutoShape 60"/>
                <p:cNvCxnSpPr>
                  <a:cxnSpLocks noChangeShapeType="1"/>
                  <a:stCxn id="30769" idx="3"/>
                  <a:endCxn id="30767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7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307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r>
                    <a:rPr lang="en-US" altLang="en-US" sz="2400">
                      <a:latin typeface="Arial Unicode MS" pitchFamily="34" charset="-128"/>
                      <a:ea typeface="ＭＳ Ｐゴシック" pitchFamily="34" charset="-128"/>
                      <a:cs typeface="Arial Unicode MS" pitchFamily="34" charset="-128"/>
                    </a:rPr>
                    <a:t>8</a:t>
                  </a:r>
                </a:p>
              </p:txBody>
            </p:sp>
            <p:cxnSp>
              <p:nvCxnSpPr>
                <p:cNvPr id="30768" name="AutoShape 63"/>
                <p:cNvCxnSpPr>
                  <a:cxnSpLocks noChangeShapeType="1"/>
                  <a:stCxn id="30767" idx="3"/>
                  <a:endCxn id="30765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8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3076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r>
                    <a:rPr lang="en-US" altLang="en-US" sz="2400">
                      <a:latin typeface="Arial Unicode MS" pitchFamily="34" charset="-128"/>
                      <a:ea typeface="ＭＳ Ｐゴシック" pitchFamily="34" charset="-128"/>
                      <a:cs typeface="Arial Unicode MS" pitchFamily="34" charset="-128"/>
                    </a:rPr>
                    <a:t>16</a:t>
                  </a:r>
                </a:p>
              </p:txBody>
            </p:sp>
            <p:cxnSp>
              <p:nvCxnSpPr>
                <p:cNvPr id="30766" name="AutoShape 66"/>
                <p:cNvCxnSpPr>
                  <a:cxnSpLocks noChangeShapeType="1"/>
                  <a:stCxn id="30765" idx="3"/>
                  <a:endCxn id="30763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9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30763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r>
                    <a:rPr lang="en-US" altLang="en-US" sz="2400">
                      <a:latin typeface="Arial Unicode MS" pitchFamily="34" charset="-128"/>
                      <a:ea typeface="ＭＳ Ｐゴシック" pitchFamily="34" charset="-128"/>
                      <a:cs typeface="Arial Unicode MS" pitchFamily="34" charset="-128"/>
                    </a:rPr>
                    <a:t>32</a:t>
                  </a:r>
                </a:p>
              </p:txBody>
            </p:sp>
            <p:cxnSp>
              <p:nvCxnSpPr>
                <p:cNvPr id="30764" name="AutoShape 69"/>
                <p:cNvCxnSpPr>
                  <a:cxnSpLocks noChangeShapeType="1"/>
                  <a:stCxn id="30763" idx="3"/>
                  <a:endCxn id="30761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60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3076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r>
                    <a:rPr lang="en-US" altLang="en-US" sz="2400">
                      <a:latin typeface="Arial Unicode MS" pitchFamily="34" charset="-128"/>
                      <a:ea typeface="ＭＳ Ｐゴシック" pitchFamily="34" charset="-128"/>
                      <a:cs typeface="Arial Unicode MS" pitchFamily="34" charset="-128"/>
                    </a:rPr>
                    <a:t>64</a:t>
                  </a:r>
                </a:p>
              </p:txBody>
            </p:sp>
            <p:cxnSp>
              <p:nvCxnSpPr>
                <p:cNvPr id="30762" name="AutoShape 72"/>
                <p:cNvCxnSpPr>
                  <a:cxnSpLocks noChangeShapeType="1"/>
                  <a:stCxn id="30761" idx="3"/>
                  <a:endCxn id="30754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0734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30752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1</a:t>
                </a:r>
              </a:p>
            </p:txBody>
          </p:sp>
          <p:cxnSp>
            <p:nvCxnSpPr>
              <p:cNvPr id="30753" name="AutoShape 75"/>
              <p:cNvCxnSpPr>
                <a:cxnSpLocks noChangeShapeType="1"/>
                <a:stCxn id="30752" idx="3"/>
                <a:endCxn id="30750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5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30750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</a:t>
                </a:r>
              </a:p>
            </p:txBody>
          </p:sp>
          <p:cxnSp>
            <p:nvCxnSpPr>
              <p:cNvPr id="30751" name="AutoShape 78"/>
              <p:cNvCxnSpPr>
                <a:cxnSpLocks noChangeShapeType="1"/>
                <a:stCxn id="30750" idx="3"/>
                <a:endCxn id="30748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6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30748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3</a:t>
                </a:r>
              </a:p>
            </p:txBody>
          </p:sp>
          <p:cxnSp>
            <p:nvCxnSpPr>
              <p:cNvPr id="30749" name="AutoShape 81"/>
              <p:cNvCxnSpPr>
                <a:cxnSpLocks noChangeShapeType="1"/>
                <a:stCxn id="30748" idx="3"/>
                <a:endCxn id="30746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7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30746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5</a:t>
                </a:r>
              </a:p>
            </p:txBody>
          </p:sp>
          <p:cxnSp>
            <p:nvCxnSpPr>
              <p:cNvPr id="30747" name="AutoShape 84"/>
              <p:cNvCxnSpPr>
                <a:cxnSpLocks noChangeShapeType="1"/>
                <a:stCxn id="30746" idx="3"/>
                <a:endCxn id="30744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8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30744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8</a:t>
                </a:r>
              </a:p>
            </p:txBody>
          </p:sp>
          <p:cxnSp>
            <p:nvCxnSpPr>
              <p:cNvPr id="30745" name="AutoShape 87"/>
              <p:cNvCxnSpPr>
                <a:cxnSpLocks noChangeShapeType="1"/>
                <a:stCxn id="30744" idx="3"/>
                <a:endCxn id="30739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39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13</a:t>
              </a:r>
            </a:p>
          </p:txBody>
        </p:sp>
        <p:cxnSp>
          <p:nvCxnSpPr>
            <p:cNvPr id="30740" name="AutoShape 90"/>
            <p:cNvCxnSpPr>
              <a:cxnSpLocks noChangeShapeType="1"/>
              <a:stCxn id="30739" idx="3"/>
              <a:endCxn id="30742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741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30742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altLang="en-US" sz="2400">
                    <a:latin typeface="Arial Unicode MS" pitchFamily="34" charset="-128"/>
                    <a:ea typeface="ＭＳ Ｐゴシック" pitchFamily="34" charset="-128"/>
                    <a:cs typeface="Arial Unicode MS" pitchFamily="34" charset="-128"/>
                  </a:rPr>
                  <a:t>21</a:t>
                </a:r>
              </a:p>
            </p:txBody>
          </p:sp>
          <p:cxnSp>
            <p:nvCxnSpPr>
              <p:cNvPr id="30743" name="AutoShape 93"/>
              <p:cNvCxnSpPr>
                <a:cxnSpLocks noChangeShapeType="1"/>
                <a:stCxn id="30742" idx="3"/>
                <a:endCxn id="30732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0726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30730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b="1" i="1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Brutus</a:t>
              </a:r>
            </a:p>
          </p:txBody>
        </p:sp>
        <p:sp>
          <p:nvSpPr>
            <p:cNvPr id="30731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 b="1" i="1">
                  <a:latin typeface="Arial Unicode MS" pitchFamily="34" charset="-128"/>
                  <a:ea typeface="ＭＳ Ｐゴシック" pitchFamily="34" charset="-128"/>
                  <a:cs typeface="Arial Unicode MS" pitchFamily="34" charset="-128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381000" y="5221288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dirty="0">
                <a:solidFill>
                  <a:srgbClr val="C0504D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If the list lengths are </a:t>
            </a:r>
            <a:r>
              <a:rPr lang="en-US" altLang="en-US" sz="2400" i="1" dirty="0">
                <a:solidFill>
                  <a:srgbClr val="C0504D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x</a:t>
            </a:r>
            <a:r>
              <a:rPr lang="en-US" altLang="en-US" sz="2400" dirty="0">
                <a:solidFill>
                  <a:srgbClr val="C0504D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 and </a:t>
            </a:r>
            <a:r>
              <a:rPr lang="en-US" altLang="en-US" sz="2400" i="1" dirty="0">
                <a:solidFill>
                  <a:srgbClr val="C0504D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y</a:t>
            </a:r>
            <a:r>
              <a:rPr lang="en-US" altLang="en-US" sz="2400" dirty="0">
                <a:solidFill>
                  <a:srgbClr val="C0504D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, the merge takes O(</a:t>
            </a:r>
            <a:r>
              <a:rPr lang="en-US" altLang="en-US" sz="2400" i="1" dirty="0" err="1">
                <a:solidFill>
                  <a:srgbClr val="C0504D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x+y</a:t>
            </a:r>
            <a:r>
              <a:rPr lang="en-US" altLang="en-US" sz="2400" dirty="0">
                <a:solidFill>
                  <a:srgbClr val="C0504D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)</a:t>
            </a:r>
          </a:p>
          <a:p>
            <a:r>
              <a:rPr lang="en-US" altLang="en-US" sz="2400" dirty="0">
                <a:solidFill>
                  <a:srgbClr val="C0504D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operations.</a:t>
            </a:r>
          </a:p>
          <a:p>
            <a:r>
              <a:rPr lang="en-US" altLang="en-US" sz="2400" u="sng" dirty="0">
                <a:solidFill>
                  <a:srgbClr val="357E69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Crucial</a:t>
            </a:r>
            <a:r>
              <a:rPr lang="en-US" altLang="en-US" sz="2400" dirty="0">
                <a:solidFill>
                  <a:srgbClr val="357E69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: postings sorted by docID.</a:t>
            </a:r>
          </a:p>
        </p:txBody>
      </p:sp>
      <p:sp>
        <p:nvSpPr>
          <p:cNvPr id="30729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247126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439" grpId="0" animBg="1"/>
      <p:bldP spid="121149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Intersecting two postings lists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(a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“merge” </a:t>
            </a:r>
            <a:r>
              <a:rPr lang="en-US" dirty="0">
                <a:ea typeface="ＭＳ Ｐゴシック" charset="0"/>
                <a:cs typeface="ＭＳ Ｐゴシック" charset="0"/>
              </a:rPr>
              <a:t>algorithm)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6E4EF4-740F-43CB-8FBB-52C2AD3C6DC1}" type="slidenum">
              <a:rPr lang="en-US" alt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pic>
        <p:nvPicPr>
          <p:cNvPr id="3174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9725"/>
            <a:ext cx="68580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21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>
                <a:ea typeface="ＭＳ Ｐゴシック" charset="0"/>
                <a:cs typeface="ＭＳ Ｐゴシック" charset="0"/>
              </a:rPr>
              <a:t>Boolean queries: </a:t>
            </a:r>
            <a:br>
              <a:rPr lang="en-US" sz="3600">
                <a:ea typeface="ＭＳ Ｐゴシック" charset="0"/>
                <a:cs typeface="ＭＳ Ｐゴシック" charset="0"/>
              </a:rPr>
            </a:br>
            <a:r>
              <a:rPr lang="en-US" sz="3600">
                <a:ea typeface="ＭＳ Ｐゴシック" charset="0"/>
                <a:cs typeface="ＭＳ Ｐゴシック" charset="0"/>
              </a:rPr>
              <a:t>More general merges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u="sng" smtClean="0">
                <a:solidFill>
                  <a:srgbClr val="A50021"/>
                </a:solidFill>
                <a:ea typeface="ＭＳ Ｐゴシック" pitchFamily="34" charset="-128"/>
              </a:rPr>
              <a:t>Exercise</a:t>
            </a:r>
            <a:r>
              <a:rPr lang="en-US" altLang="en-US" sz="3000" smtClean="0">
                <a:ea typeface="ＭＳ Ｐゴシック" pitchFamily="34" charset="-128"/>
              </a:rPr>
              <a:t>: Adapt the merge for the queries:</a:t>
            </a:r>
          </a:p>
          <a:p>
            <a:pPr>
              <a:buFont typeface="Wingdings" pitchFamily="2" charset="2"/>
              <a:buNone/>
            </a:pPr>
            <a:r>
              <a:rPr lang="en-US" altLang="en-US" sz="3000" smtClean="0">
                <a:ea typeface="ＭＳ Ｐゴシック" pitchFamily="34" charset="-128"/>
              </a:rPr>
              <a:t>	</a:t>
            </a:r>
            <a:r>
              <a:rPr lang="en-US" altLang="en-US" sz="3000" b="1" i="1" smtClean="0">
                <a:ea typeface="ＭＳ Ｐゴシック" pitchFamily="34" charset="-128"/>
              </a:rPr>
              <a:t>Brutus</a:t>
            </a:r>
            <a:r>
              <a:rPr lang="en-US" altLang="en-US" sz="3000" smtClean="0">
                <a:ea typeface="ＭＳ Ｐゴシック" pitchFamily="34" charset="-128"/>
              </a:rPr>
              <a:t> </a:t>
            </a:r>
            <a:r>
              <a:rPr lang="en-US" altLang="en-US" sz="3000" i="1" smtClean="0">
                <a:ea typeface="ＭＳ Ｐゴシック" pitchFamily="34" charset="-128"/>
              </a:rPr>
              <a:t>AND NOT</a:t>
            </a:r>
            <a:r>
              <a:rPr lang="en-US" altLang="en-US" sz="3000" smtClean="0">
                <a:ea typeface="ＭＳ Ｐゴシック" pitchFamily="34" charset="-128"/>
              </a:rPr>
              <a:t> </a:t>
            </a:r>
            <a:r>
              <a:rPr lang="en-US" altLang="en-US" sz="3000" b="1" i="1" smtClean="0">
                <a:ea typeface="ＭＳ Ｐゴシック" pitchFamily="34" charset="-128"/>
              </a:rPr>
              <a:t>Caesar</a:t>
            </a:r>
          </a:p>
          <a:p>
            <a:pPr>
              <a:buFont typeface="Wingdings" pitchFamily="2" charset="2"/>
              <a:buNone/>
            </a:pPr>
            <a:r>
              <a:rPr lang="en-US" altLang="en-US" sz="3000" b="1" i="1" smtClean="0">
                <a:ea typeface="ＭＳ Ｐゴシック" pitchFamily="34" charset="-128"/>
              </a:rPr>
              <a:t>	Brutus</a:t>
            </a:r>
            <a:r>
              <a:rPr lang="en-US" altLang="en-US" sz="3000" smtClean="0">
                <a:ea typeface="ＭＳ Ｐゴシック" pitchFamily="34" charset="-128"/>
              </a:rPr>
              <a:t> </a:t>
            </a:r>
            <a:r>
              <a:rPr lang="en-US" altLang="en-US" sz="3000" i="1" smtClean="0">
                <a:ea typeface="ＭＳ Ｐゴシック" pitchFamily="34" charset="-128"/>
              </a:rPr>
              <a:t>OR NOT</a:t>
            </a:r>
            <a:r>
              <a:rPr lang="en-US" altLang="en-US" sz="3000" smtClean="0">
                <a:ea typeface="ＭＳ Ｐゴシック" pitchFamily="34" charset="-128"/>
              </a:rPr>
              <a:t> </a:t>
            </a:r>
            <a:r>
              <a:rPr lang="en-US" altLang="en-US" sz="3000" b="1" i="1" smtClean="0">
                <a:ea typeface="ＭＳ Ｐゴシック" pitchFamily="34" charset="-128"/>
              </a:rPr>
              <a:t>Caesar</a:t>
            </a:r>
          </a:p>
          <a:p>
            <a:pPr>
              <a:buFont typeface="Wingdings" pitchFamily="2" charset="2"/>
              <a:buNone/>
            </a:pPr>
            <a:endParaRPr lang="en-US" altLang="en-US" sz="3000" b="1" i="1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Can we still run through the merge in time O(</a:t>
            </a:r>
            <a:r>
              <a:rPr lang="en-US" altLang="en-US" i="1" smtClean="0">
                <a:ea typeface="ＭＳ Ｐゴシック" pitchFamily="34" charset="-128"/>
              </a:rPr>
              <a:t>x+y</a:t>
            </a:r>
            <a:r>
              <a:rPr lang="en-US" altLang="en-US" smtClean="0">
                <a:ea typeface="ＭＳ Ｐゴシック" pitchFamily="34" charset="-128"/>
              </a:rPr>
              <a:t>)?   What can we achieve?</a:t>
            </a:r>
          </a:p>
          <a:p>
            <a:pPr>
              <a:buFont typeface="Wingdings" pitchFamily="2" charset="2"/>
              <a:buNone/>
            </a:pPr>
            <a:endParaRPr lang="en-US" altLang="en-US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z="2200" b="1" i="1" smtClean="0">
              <a:ea typeface="ＭＳ Ｐゴシック" pitchFamily="34" charset="-128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399F1D-185A-45E1-BC29-23142D692909}" type="slidenum">
              <a:rPr lang="en-US" alt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357331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Crawling</a:t>
            </a:r>
          </a:p>
          <a:p>
            <a:pPr lvl="1"/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Evaluation</a:t>
            </a:r>
          </a:p>
          <a:p>
            <a:r>
              <a:rPr lang="en-US" dirty="0" smtClean="0"/>
              <a:t>Research areas</a:t>
            </a:r>
          </a:p>
          <a:p>
            <a:pPr lvl="1"/>
            <a:r>
              <a:rPr lang="en-US" dirty="0" smtClean="0"/>
              <a:t>Text processing</a:t>
            </a:r>
          </a:p>
          <a:p>
            <a:pPr lvl="2"/>
            <a:r>
              <a:rPr lang="en-US" dirty="0" smtClean="0"/>
              <a:t>Beyond bag-of-words representations</a:t>
            </a:r>
          </a:p>
          <a:p>
            <a:pPr lvl="1"/>
            <a:r>
              <a:rPr lang="en-US" dirty="0" smtClean="0"/>
              <a:t>Retrieval algorithms</a:t>
            </a:r>
          </a:p>
          <a:p>
            <a:pPr lvl="2"/>
            <a:r>
              <a:rPr lang="en-US" dirty="0" smtClean="0"/>
              <a:t>Context sensitivity </a:t>
            </a:r>
          </a:p>
          <a:p>
            <a:pPr lvl="2"/>
            <a:r>
              <a:rPr lang="en-US" dirty="0" smtClean="0"/>
              <a:t>Personalization</a:t>
            </a:r>
          </a:p>
          <a:p>
            <a:pPr lvl="2"/>
            <a:r>
              <a:rPr lang="en-US" dirty="0" smtClean="0"/>
              <a:t>Diversity and serendipity</a:t>
            </a:r>
          </a:p>
          <a:p>
            <a:pPr lvl="1"/>
            <a:r>
              <a:rPr lang="en-US" dirty="0" smtClean="0"/>
              <a:t>Evaluation methods</a:t>
            </a:r>
          </a:p>
          <a:p>
            <a:pPr lvl="2"/>
            <a:r>
              <a:rPr lang="en-US" dirty="0" smtClean="0"/>
              <a:t>Usability studies</a:t>
            </a:r>
          </a:p>
          <a:p>
            <a:pPr lvl="2"/>
            <a:r>
              <a:rPr lang="en-US" dirty="0" smtClean="0"/>
              <a:t>Real-time tracking</a:t>
            </a:r>
          </a:p>
        </p:txBody>
      </p:sp>
    </p:spTree>
    <p:extLst>
      <p:ext uri="{BB962C8B-B14F-4D97-AF65-F5344CB8AC3E}">
        <p14:creationId xmlns:p14="http://schemas.microsoft.com/office/powerpoint/2010/main" val="4040688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Merging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What about an arbitrary Boolean formula?</a:t>
            </a:r>
          </a:p>
          <a:p>
            <a:pPr>
              <a:buFont typeface="Wingdings" pitchFamily="2" charset="2"/>
              <a:buNone/>
            </a:pPr>
            <a:r>
              <a:rPr lang="en-US" altLang="en-US" b="1" i="1" smtClean="0">
                <a:ea typeface="ＭＳ Ｐゴシック" pitchFamily="34" charset="-128"/>
              </a:rPr>
              <a:t>(Brutus</a:t>
            </a:r>
            <a:r>
              <a:rPr lang="en-US" altLang="en-US" smtClean="0">
                <a:ea typeface="ＭＳ Ｐゴシック" pitchFamily="34" charset="-128"/>
              </a:rPr>
              <a:t> </a:t>
            </a:r>
            <a:r>
              <a:rPr lang="en-US" altLang="en-US" i="1" smtClean="0">
                <a:ea typeface="ＭＳ Ｐゴシック" pitchFamily="34" charset="-128"/>
              </a:rPr>
              <a:t>OR </a:t>
            </a:r>
            <a:r>
              <a:rPr lang="en-US" altLang="en-US" b="1" i="1" smtClean="0">
                <a:ea typeface="ＭＳ Ｐゴシック" pitchFamily="34" charset="-128"/>
              </a:rPr>
              <a:t>Caesar) </a:t>
            </a:r>
            <a:r>
              <a:rPr lang="en-US" altLang="en-US" i="1" smtClean="0">
                <a:ea typeface="ＭＳ Ｐゴシック" pitchFamily="34" charset="-128"/>
              </a:rPr>
              <a:t>AND NOT</a:t>
            </a:r>
            <a:endParaRPr lang="en-US" altLang="en-US" b="1" i="1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b="1" i="1" smtClean="0">
                <a:ea typeface="ＭＳ Ｐゴシック" pitchFamily="34" charset="-128"/>
              </a:rPr>
              <a:t>(Antony </a:t>
            </a:r>
            <a:r>
              <a:rPr lang="en-US" altLang="en-US" i="1" smtClean="0">
                <a:ea typeface="ＭＳ Ｐゴシック" pitchFamily="34" charset="-128"/>
              </a:rPr>
              <a:t>OR </a:t>
            </a:r>
            <a:r>
              <a:rPr lang="en-US" altLang="en-US" b="1" i="1" smtClean="0">
                <a:ea typeface="ＭＳ Ｐゴシック" pitchFamily="34" charset="-128"/>
              </a:rPr>
              <a:t>Cleopatra)</a:t>
            </a:r>
            <a:endParaRPr lang="en-US" altLang="en-US" sz="2200" b="1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Can we always merge in “linear” time?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Linear in what?</a:t>
            </a:r>
          </a:p>
          <a:p>
            <a:r>
              <a:rPr lang="en-US" altLang="en-US" smtClean="0">
                <a:ea typeface="ＭＳ Ｐゴシック" pitchFamily="34" charset="-128"/>
              </a:rPr>
              <a:t>Can we do better?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B84EB0-7669-40F3-A49C-2649778F4E7E}" type="slidenum">
              <a:rPr lang="en-US" alt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42535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Query optimization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772400" cy="41148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What is the best order for query processing?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Consider a query that is an </a:t>
            </a:r>
            <a:r>
              <a:rPr lang="en-US" altLang="en-US" i="1" dirty="0" smtClean="0">
                <a:ea typeface="ＭＳ Ｐゴシック" pitchFamily="34" charset="-128"/>
              </a:rPr>
              <a:t>AND</a:t>
            </a:r>
            <a:r>
              <a:rPr lang="en-US" altLang="en-US" dirty="0" smtClean="0">
                <a:ea typeface="ＭＳ Ｐゴシック" pitchFamily="34" charset="-128"/>
              </a:rPr>
              <a:t> of </a:t>
            </a:r>
            <a:r>
              <a:rPr lang="en-US" altLang="en-US" i="1" dirty="0" smtClean="0">
                <a:ea typeface="ＭＳ Ｐゴシック" pitchFamily="34" charset="-128"/>
              </a:rPr>
              <a:t>n</a:t>
            </a:r>
            <a:r>
              <a:rPr lang="en-US" altLang="en-US" dirty="0" smtClean="0">
                <a:ea typeface="ＭＳ Ｐゴシック" pitchFamily="34" charset="-128"/>
              </a:rPr>
              <a:t> terms.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For each of the </a:t>
            </a:r>
            <a:r>
              <a:rPr lang="en-US" altLang="en-US" i="1" dirty="0" smtClean="0">
                <a:ea typeface="ＭＳ Ｐゴシック" pitchFamily="34" charset="-128"/>
              </a:rPr>
              <a:t>n</a:t>
            </a:r>
            <a:r>
              <a:rPr lang="en-US" altLang="en-US" dirty="0" smtClean="0">
                <a:ea typeface="ＭＳ Ｐゴシック" pitchFamily="34" charset="-128"/>
              </a:rPr>
              <a:t> terms, get its postings, then </a:t>
            </a:r>
            <a:r>
              <a:rPr lang="en-US" altLang="en-US" i="1" dirty="0" smtClean="0">
                <a:ea typeface="ＭＳ Ｐゴシック" pitchFamily="34" charset="-128"/>
              </a:rPr>
              <a:t>AND</a:t>
            </a:r>
            <a:r>
              <a:rPr lang="en-US" altLang="en-US" dirty="0" smtClean="0">
                <a:ea typeface="ＭＳ Ｐゴシック" pitchFamily="34" charset="-128"/>
              </a:rPr>
              <a:t> them together.</a:t>
            </a:r>
          </a:p>
        </p:txBody>
      </p:sp>
      <p:sp>
        <p:nvSpPr>
          <p:cNvPr id="38916" name="Text Box 1029"/>
          <p:cNvSpPr txBox="1">
            <a:spLocks noChangeArrowheads="1"/>
          </p:cNvSpPr>
          <p:nvPr/>
        </p:nvSpPr>
        <p:spPr bwMode="auto">
          <a:xfrm>
            <a:off x="390525" y="41910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 i="1">
                <a:ea typeface="Arial Unicode MS" pitchFamily="34" charset="-128"/>
                <a:cs typeface="Arial Unicode MS" pitchFamily="34" charset="-128"/>
              </a:rPr>
              <a:t>Brutus</a:t>
            </a:r>
          </a:p>
        </p:txBody>
      </p:sp>
      <p:sp>
        <p:nvSpPr>
          <p:cNvPr id="38917" name="Text Box 1030"/>
          <p:cNvSpPr txBox="1">
            <a:spLocks noChangeArrowheads="1"/>
          </p:cNvSpPr>
          <p:nvPr/>
        </p:nvSpPr>
        <p:spPr bwMode="auto">
          <a:xfrm>
            <a:off x="390525" y="4724400"/>
            <a:ext cx="11239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b="1" i="1">
                <a:ea typeface="ＭＳ Ｐゴシック" pitchFamily="34" charset="-128"/>
                <a:cs typeface="Arial Unicode MS" pitchFamily="34" charset="-128"/>
              </a:rPr>
              <a:t>Caesar</a:t>
            </a:r>
          </a:p>
        </p:txBody>
      </p:sp>
      <p:sp>
        <p:nvSpPr>
          <p:cNvPr id="38918" name="Text Box 1031"/>
          <p:cNvSpPr txBox="1">
            <a:spLocks noChangeArrowheads="1"/>
          </p:cNvSpPr>
          <p:nvPr/>
        </p:nvSpPr>
        <p:spPr bwMode="auto">
          <a:xfrm>
            <a:off x="390525" y="5257800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 i="1">
                <a:ea typeface="Arial Unicode MS" pitchFamily="34" charset="-128"/>
                <a:cs typeface="Arial Unicode MS" pitchFamily="34" charset="-128"/>
              </a:rPr>
              <a:t>Calpurnia</a:t>
            </a:r>
          </a:p>
        </p:txBody>
      </p:sp>
      <p:sp>
        <p:nvSpPr>
          <p:cNvPr id="38919" name="AutoShape 1032"/>
          <p:cNvSpPr>
            <a:spLocks noChangeArrowheads="1"/>
          </p:cNvSpPr>
          <p:nvPr/>
        </p:nvSpPr>
        <p:spPr bwMode="auto">
          <a:xfrm>
            <a:off x="2066925" y="4267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0" name="AutoShape 1033"/>
          <p:cNvSpPr>
            <a:spLocks noChangeArrowheads="1"/>
          </p:cNvSpPr>
          <p:nvPr/>
        </p:nvSpPr>
        <p:spPr bwMode="auto">
          <a:xfrm>
            <a:off x="2066925" y="48006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8921" name="Group 1034"/>
          <p:cNvGrpSpPr>
            <a:grpSpLocks/>
          </p:cNvGrpSpPr>
          <p:nvPr/>
        </p:nvGrpSpPr>
        <p:grpSpPr bwMode="auto">
          <a:xfrm>
            <a:off x="3286125" y="5334000"/>
            <a:ext cx="4876800" cy="304800"/>
            <a:chOff x="2064" y="2448"/>
            <a:chExt cx="3072" cy="192"/>
          </a:xfrm>
        </p:grpSpPr>
        <p:sp>
          <p:nvSpPr>
            <p:cNvPr id="38958" name="Rectangle 1035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9" name="Rectangle 1036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60" name="Rectangle 1037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61" name="Rectangle 1038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62" name="Line 1039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922" name="Group 1040"/>
          <p:cNvGrpSpPr>
            <a:grpSpLocks/>
          </p:cNvGrpSpPr>
          <p:nvPr/>
        </p:nvGrpSpPr>
        <p:grpSpPr bwMode="auto">
          <a:xfrm>
            <a:off x="3286125" y="4724400"/>
            <a:ext cx="4987925" cy="457200"/>
            <a:chOff x="2064" y="2688"/>
            <a:chExt cx="3142" cy="288"/>
          </a:xfrm>
        </p:grpSpPr>
        <p:grpSp>
          <p:nvGrpSpPr>
            <p:cNvPr id="38944" name="Group 1041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38953" name="Rectangle 1042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54" name="Rectangle 104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55" name="Rectangle 1044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56" name="Rectangle 1045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57" name="Line 104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8945" name="Text Box 1047"/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38946" name="Text Box 1048"/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38947" name="Text Box 1049"/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3</a:t>
              </a:r>
            </a:p>
          </p:txBody>
        </p:sp>
        <p:sp>
          <p:nvSpPr>
            <p:cNvPr id="38948" name="Text Box 1050"/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5</a:t>
              </a:r>
            </a:p>
          </p:txBody>
        </p:sp>
        <p:sp>
          <p:nvSpPr>
            <p:cNvPr id="38949" name="Text Box 1051"/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8</a:t>
              </a:r>
            </a:p>
          </p:txBody>
        </p:sp>
        <p:sp>
          <p:nvSpPr>
            <p:cNvPr id="38950" name="Text Box 1052"/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16</a:t>
              </a:r>
            </a:p>
          </p:txBody>
        </p:sp>
        <p:sp>
          <p:nvSpPr>
            <p:cNvPr id="38951" name="Text Box 1053"/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21</a:t>
              </a:r>
            </a:p>
          </p:txBody>
        </p:sp>
        <p:sp>
          <p:nvSpPr>
            <p:cNvPr id="38952" name="Text Box 1054"/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</p:grpSp>
      <p:grpSp>
        <p:nvGrpSpPr>
          <p:cNvPr id="38923" name="Group 1055"/>
          <p:cNvGrpSpPr>
            <a:grpSpLocks/>
          </p:cNvGrpSpPr>
          <p:nvPr/>
        </p:nvGrpSpPr>
        <p:grpSpPr bwMode="auto">
          <a:xfrm>
            <a:off x="3286125" y="4191000"/>
            <a:ext cx="4876800" cy="457200"/>
            <a:chOff x="2064" y="2400"/>
            <a:chExt cx="3072" cy="288"/>
          </a:xfrm>
        </p:grpSpPr>
        <p:grpSp>
          <p:nvGrpSpPr>
            <p:cNvPr id="38930" name="Group 1056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38939" name="Rectangle 105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0" name="Rectangle 105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1" name="Rectangle 105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2" name="Rectangle 106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3" name="Line 106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8931" name="Text Box 1062"/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38932" name="Text Box 1063"/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38933" name="Text Box 1064"/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8</a:t>
              </a:r>
            </a:p>
          </p:txBody>
        </p:sp>
        <p:sp>
          <p:nvSpPr>
            <p:cNvPr id="38934" name="Text Box 1065"/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16</a:t>
              </a:r>
            </a:p>
          </p:txBody>
        </p:sp>
        <p:sp>
          <p:nvSpPr>
            <p:cNvPr id="38935" name="Text Box 1066"/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32</a:t>
              </a:r>
            </a:p>
          </p:txBody>
        </p:sp>
        <p:sp>
          <p:nvSpPr>
            <p:cNvPr id="38936" name="Text Box 1067"/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64</a:t>
              </a:r>
            </a:p>
          </p:txBody>
        </p:sp>
        <p:sp>
          <p:nvSpPr>
            <p:cNvPr id="38937" name="Text Box 1068"/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128</a:t>
              </a:r>
            </a:p>
          </p:txBody>
        </p:sp>
        <p:sp>
          <p:nvSpPr>
            <p:cNvPr id="38938" name="Text Box 1069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endParaRPr>
            </a:p>
          </p:txBody>
        </p:sp>
      </p:grpSp>
      <p:sp>
        <p:nvSpPr>
          <p:cNvPr id="38924" name="Text Box 1070"/>
          <p:cNvSpPr txBox="1">
            <a:spLocks noChangeArrowheads="1"/>
          </p:cNvSpPr>
          <p:nvPr/>
        </p:nvSpPr>
        <p:spPr bwMode="auto">
          <a:xfrm>
            <a:off x="3286125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13</a:t>
            </a:r>
          </a:p>
        </p:txBody>
      </p:sp>
      <p:sp>
        <p:nvSpPr>
          <p:cNvPr id="38925" name="AutoShape 1071"/>
          <p:cNvSpPr>
            <a:spLocks noChangeArrowheads="1"/>
          </p:cNvSpPr>
          <p:nvPr/>
        </p:nvSpPr>
        <p:spPr bwMode="auto">
          <a:xfrm>
            <a:off x="2066925" y="53340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6" name="Text Box 1072"/>
          <p:cNvSpPr txBox="1">
            <a:spLocks noChangeArrowheads="1"/>
          </p:cNvSpPr>
          <p:nvPr/>
        </p:nvSpPr>
        <p:spPr bwMode="auto">
          <a:xfrm>
            <a:off x="3905250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16</a:t>
            </a:r>
          </a:p>
        </p:txBody>
      </p:sp>
      <p:sp>
        <p:nvSpPr>
          <p:cNvPr id="38927" name="Text Box 1073"/>
          <p:cNvSpPr txBox="1">
            <a:spLocks noChangeArrowheads="1"/>
          </p:cNvSpPr>
          <p:nvPr/>
        </p:nvSpPr>
        <p:spPr bwMode="auto">
          <a:xfrm>
            <a:off x="922338" y="5932488"/>
            <a:ext cx="6392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800">
                <a:solidFill>
                  <a:srgbClr val="A50021"/>
                </a:solidFill>
                <a:ea typeface="Arial Unicode MS" pitchFamily="34" charset="-128"/>
                <a:cs typeface="Arial Unicode MS" pitchFamily="34" charset="-128"/>
              </a:rPr>
              <a:t>Query:</a:t>
            </a:r>
            <a:r>
              <a:rPr lang="en-US" altLang="en-US" sz="2800" b="1" i="1">
                <a:ea typeface="Arial Unicode MS" pitchFamily="34" charset="-128"/>
                <a:cs typeface="Arial Unicode MS" pitchFamily="34" charset="-128"/>
              </a:rPr>
              <a:t> Brutus</a:t>
            </a:r>
            <a:r>
              <a:rPr lang="en-US" altLang="en-US" sz="280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2800" i="1"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en-US" altLang="en-US" sz="280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2800" b="1" i="1">
                <a:ea typeface="Arial Unicode MS" pitchFamily="34" charset="-128"/>
                <a:cs typeface="Arial Unicode MS" pitchFamily="34" charset="-128"/>
              </a:rPr>
              <a:t>Calpurnia</a:t>
            </a:r>
            <a:r>
              <a:rPr lang="en-US" altLang="en-US" sz="280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2800" i="1"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en-US" altLang="en-US" sz="280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2800" b="1" i="1">
                <a:ea typeface="Arial Unicode MS" pitchFamily="34" charset="-128"/>
                <a:cs typeface="Arial Unicode MS" pitchFamily="34" charset="-128"/>
              </a:rPr>
              <a:t>Caesar</a:t>
            </a:r>
          </a:p>
        </p:txBody>
      </p:sp>
      <p:sp>
        <p:nvSpPr>
          <p:cNvPr id="3892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fld id="{58703327-B486-416F-BADB-F5B68B4878F5}" type="slidenum">
              <a:rPr lang="en-US" altLang="en-US" sz="1400">
                <a:latin typeface="Arial Unicode MS" pitchFamily="34" charset="-128"/>
                <a:ea typeface="ＭＳ Ｐゴシック" pitchFamily="34" charset="-128"/>
                <a:cs typeface="Arial Unicode MS" pitchFamily="34" charset="-128"/>
              </a:rPr>
              <a:pPr algn="r"/>
              <a:t>31</a:t>
            </a:fld>
            <a:endParaRPr lang="en-US" altLang="en-US" sz="1400">
              <a:latin typeface="Arial Unicode MS" pitchFamily="34" charset="-128"/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38929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24194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Query optimization example</a:t>
            </a:r>
          </a:p>
        </p:txBody>
      </p:sp>
      <p:sp>
        <p:nvSpPr>
          <p:cNvPr id="39939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smtClean="0">
                <a:ea typeface="ＭＳ Ｐゴシック" pitchFamily="34" charset="-128"/>
              </a:rPr>
              <a:t>Process in order of increasing freq</a:t>
            </a:r>
            <a:r>
              <a:rPr lang="en-US" altLang="en-US" smtClean="0">
                <a:ea typeface="ＭＳ Ｐゴシック" pitchFamily="34" charset="-128"/>
              </a:rPr>
              <a:t>:</a:t>
            </a:r>
          </a:p>
          <a:p>
            <a:pPr lvl="1"/>
            <a:r>
              <a:rPr lang="en-US" altLang="en-US" i="1" smtClean="0">
                <a:ea typeface="ＭＳ Ｐゴシック" pitchFamily="34" charset="-128"/>
              </a:rPr>
              <a:t>start with smallest set, then keep</a:t>
            </a:r>
            <a:r>
              <a:rPr lang="en-US" altLang="en-US" i="1" smtClean="0">
                <a:solidFill>
                  <a:srgbClr val="000000"/>
                </a:solidFill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altLang="en-US" i="1" smtClean="0">
                <a:ea typeface="ＭＳ Ｐゴシック" pitchFamily="34" charset="-128"/>
              </a:rPr>
              <a:t>cutting further</a:t>
            </a:r>
            <a:r>
              <a:rPr lang="en-US" altLang="en-US" smtClean="0">
                <a:ea typeface="ＭＳ Ｐゴシック" pitchFamily="34" charset="-128"/>
              </a:rPr>
              <a:t>.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16E99C-228B-4819-9490-DE4EAAA74C0F}" type="slidenum">
              <a:rPr lang="en-US" alt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1214513" name="AutoShape 2097"/>
          <p:cNvSpPr>
            <a:spLocks noChangeArrowheads="1"/>
          </p:cNvSpPr>
          <p:nvPr/>
        </p:nvSpPr>
        <p:spPr bwMode="auto">
          <a:xfrm>
            <a:off x="2362200" y="2763838"/>
            <a:ext cx="3733800" cy="1055687"/>
          </a:xfrm>
          <a:prstGeom prst="upArrowCallout">
            <a:avLst>
              <a:gd name="adj1" fmla="val 80725"/>
              <a:gd name="adj2" fmla="val 80725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r>
              <a:rPr lang="en-US" altLang="en-US" sz="2000"/>
              <a:t>This is why we kept</a:t>
            </a:r>
          </a:p>
          <a:p>
            <a:pPr algn="ctr" eaLnBrk="0" hangingPunct="0"/>
            <a:r>
              <a:rPr lang="en-US" altLang="en-US" sz="2000"/>
              <a:t>document freq. in dictionary</a:t>
            </a:r>
          </a:p>
        </p:txBody>
      </p:sp>
      <p:sp>
        <p:nvSpPr>
          <p:cNvPr id="1214514" name="Text Box 2098"/>
          <p:cNvSpPr txBox="1">
            <a:spLocks noChangeArrowheads="1"/>
          </p:cNvSpPr>
          <p:nvPr/>
        </p:nvSpPr>
        <p:spPr bwMode="auto">
          <a:xfrm>
            <a:off x="623888" y="5915025"/>
            <a:ext cx="7453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ea typeface="ＭＳ Ｐゴシック" pitchFamily="34" charset="-128"/>
                <a:cs typeface="Arial Unicode MS" pitchFamily="34" charset="-128"/>
              </a:rPr>
              <a:t>Execute the query as (</a:t>
            </a:r>
            <a:r>
              <a:rPr lang="en-US" altLang="en-US" sz="2400" b="1" i="1">
                <a:ea typeface="ＭＳ Ｐゴシック" pitchFamily="34" charset="-128"/>
                <a:cs typeface="Arial Unicode MS" pitchFamily="34" charset="-128"/>
              </a:rPr>
              <a:t>Calpurnia</a:t>
            </a:r>
            <a:r>
              <a:rPr lang="en-US" altLang="en-US" sz="2400">
                <a:ea typeface="ＭＳ Ｐゴシック" pitchFamily="34" charset="-128"/>
                <a:cs typeface="Arial Unicode MS" pitchFamily="34" charset="-128"/>
              </a:rPr>
              <a:t> </a:t>
            </a:r>
            <a:r>
              <a:rPr lang="en-US" altLang="en-US" sz="2400" i="1">
                <a:ea typeface="ＭＳ Ｐゴシック" pitchFamily="34" charset="-128"/>
                <a:cs typeface="Arial Unicode MS" pitchFamily="34" charset="-128"/>
              </a:rPr>
              <a:t>AND</a:t>
            </a:r>
            <a:r>
              <a:rPr lang="en-US" altLang="en-US" sz="2400">
                <a:ea typeface="ＭＳ Ｐゴシック" pitchFamily="34" charset="-128"/>
                <a:cs typeface="Arial Unicode MS" pitchFamily="34" charset="-128"/>
              </a:rPr>
              <a:t> </a:t>
            </a:r>
            <a:r>
              <a:rPr lang="en-US" altLang="en-US" sz="2400" b="1" i="1">
                <a:ea typeface="ＭＳ Ｐゴシック" pitchFamily="34" charset="-128"/>
                <a:cs typeface="Arial Unicode MS" pitchFamily="34" charset="-128"/>
              </a:rPr>
              <a:t>Brutus)</a:t>
            </a:r>
            <a:r>
              <a:rPr lang="en-US" altLang="en-US" sz="2400">
                <a:ea typeface="ＭＳ Ｐゴシック" pitchFamily="34" charset="-128"/>
                <a:cs typeface="Arial Unicode MS" pitchFamily="34" charset="-128"/>
              </a:rPr>
              <a:t> </a:t>
            </a:r>
            <a:r>
              <a:rPr lang="en-US" altLang="en-US" sz="2400" i="1">
                <a:ea typeface="ＭＳ Ｐゴシック" pitchFamily="34" charset="-128"/>
                <a:cs typeface="Arial Unicode MS" pitchFamily="34" charset="-128"/>
              </a:rPr>
              <a:t>AND </a:t>
            </a:r>
            <a:r>
              <a:rPr lang="en-US" altLang="en-US" sz="2400" b="1" i="1">
                <a:ea typeface="ＭＳ Ｐゴシック" pitchFamily="34" charset="-128"/>
                <a:cs typeface="Arial Unicode MS" pitchFamily="34" charset="-128"/>
              </a:rPr>
              <a:t>Caesar</a:t>
            </a:r>
            <a:r>
              <a:rPr lang="en-US" altLang="en-US" sz="2400">
                <a:ea typeface="ＭＳ Ｐゴシック" pitchFamily="34" charset="-128"/>
                <a:cs typeface="Arial Unicode MS" pitchFamily="34" charset="-128"/>
              </a:rPr>
              <a:t>.</a:t>
            </a:r>
          </a:p>
        </p:txBody>
      </p:sp>
      <p:sp>
        <p:nvSpPr>
          <p:cNvPr id="39943" name="TextBox 51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1.3</a:t>
            </a:r>
          </a:p>
        </p:txBody>
      </p:sp>
      <p:sp>
        <p:nvSpPr>
          <p:cNvPr id="39944" name="Text Box 1029"/>
          <p:cNvSpPr txBox="1">
            <a:spLocks noChangeArrowheads="1"/>
          </p:cNvSpPr>
          <p:nvPr/>
        </p:nvSpPr>
        <p:spPr bwMode="auto">
          <a:xfrm>
            <a:off x="390525" y="41910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 i="1">
                <a:ea typeface="Arial Unicode MS" pitchFamily="34" charset="-128"/>
                <a:cs typeface="Arial Unicode MS" pitchFamily="34" charset="-128"/>
              </a:rPr>
              <a:t>Brutus</a:t>
            </a:r>
          </a:p>
        </p:txBody>
      </p:sp>
      <p:sp>
        <p:nvSpPr>
          <p:cNvPr id="39945" name="Text Box 1030"/>
          <p:cNvSpPr txBox="1">
            <a:spLocks noChangeArrowheads="1"/>
          </p:cNvSpPr>
          <p:nvPr/>
        </p:nvSpPr>
        <p:spPr bwMode="auto">
          <a:xfrm>
            <a:off x="390525" y="4724400"/>
            <a:ext cx="11239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 b="1" i="1">
                <a:ea typeface="ＭＳ Ｐゴシック" pitchFamily="34" charset="-128"/>
                <a:cs typeface="Arial Unicode MS" pitchFamily="34" charset="-128"/>
              </a:rPr>
              <a:t>Caesar</a:t>
            </a:r>
          </a:p>
        </p:txBody>
      </p:sp>
      <p:sp>
        <p:nvSpPr>
          <p:cNvPr id="39946" name="Text Box 1031"/>
          <p:cNvSpPr txBox="1">
            <a:spLocks noChangeArrowheads="1"/>
          </p:cNvSpPr>
          <p:nvPr/>
        </p:nvSpPr>
        <p:spPr bwMode="auto">
          <a:xfrm>
            <a:off x="390525" y="5257800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b="1" i="1">
                <a:ea typeface="Arial Unicode MS" pitchFamily="34" charset="-128"/>
                <a:cs typeface="Arial Unicode MS" pitchFamily="34" charset="-128"/>
              </a:rPr>
              <a:t>Calpurnia</a:t>
            </a:r>
          </a:p>
        </p:txBody>
      </p:sp>
      <p:sp>
        <p:nvSpPr>
          <p:cNvPr id="39947" name="AutoShape 1032"/>
          <p:cNvSpPr>
            <a:spLocks noChangeArrowheads="1"/>
          </p:cNvSpPr>
          <p:nvPr/>
        </p:nvSpPr>
        <p:spPr bwMode="auto">
          <a:xfrm>
            <a:off x="2066925" y="4267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8" name="AutoShape 1033"/>
          <p:cNvSpPr>
            <a:spLocks noChangeArrowheads="1"/>
          </p:cNvSpPr>
          <p:nvPr/>
        </p:nvSpPr>
        <p:spPr bwMode="auto">
          <a:xfrm>
            <a:off x="2066925" y="48006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9949" name="Group 1034"/>
          <p:cNvGrpSpPr>
            <a:grpSpLocks/>
          </p:cNvGrpSpPr>
          <p:nvPr/>
        </p:nvGrpSpPr>
        <p:grpSpPr bwMode="auto">
          <a:xfrm>
            <a:off x="3286125" y="5334000"/>
            <a:ext cx="4876800" cy="304800"/>
            <a:chOff x="2064" y="2448"/>
            <a:chExt cx="3072" cy="192"/>
          </a:xfrm>
        </p:grpSpPr>
        <p:sp>
          <p:nvSpPr>
            <p:cNvPr id="39983" name="Rectangle 1035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84" name="Rectangle 1036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85" name="Rectangle 1037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86" name="Rectangle 1038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87" name="Line 1039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950" name="Group 1040"/>
          <p:cNvGrpSpPr>
            <a:grpSpLocks/>
          </p:cNvGrpSpPr>
          <p:nvPr/>
        </p:nvGrpSpPr>
        <p:grpSpPr bwMode="auto">
          <a:xfrm>
            <a:off x="3286125" y="4724400"/>
            <a:ext cx="4987925" cy="457200"/>
            <a:chOff x="2064" y="2688"/>
            <a:chExt cx="3142" cy="288"/>
          </a:xfrm>
        </p:grpSpPr>
        <p:grpSp>
          <p:nvGrpSpPr>
            <p:cNvPr id="39969" name="Group 1041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39978" name="Rectangle 1042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79" name="Rectangle 104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80" name="Rectangle 1044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81" name="Rectangle 1045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82" name="Line 104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70" name="Text Box 1047"/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39971" name="Text Box 1048"/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39972" name="Text Box 1049"/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3</a:t>
              </a:r>
            </a:p>
          </p:txBody>
        </p:sp>
        <p:sp>
          <p:nvSpPr>
            <p:cNvPr id="39973" name="Text Box 1050"/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5</a:t>
              </a:r>
            </a:p>
          </p:txBody>
        </p:sp>
        <p:sp>
          <p:nvSpPr>
            <p:cNvPr id="39974" name="Text Box 1051"/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8</a:t>
              </a:r>
            </a:p>
          </p:txBody>
        </p:sp>
        <p:sp>
          <p:nvSpPr>
            <p:cNvPr id="39975" name="Text Box 1052"/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16</a:t>
              </a:r>
            </a:p>
          </p:txBody>
        </p:sp>
        <p:sp>
          <p:nvSpPr>
            <p:cNvPr id="39976" name="Text Box 1053"/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21</a:t>
              </a:r>
            </a:p>
          </p:txBody>
        </p:sp>
        <p:sp>
          <p:nvSpPr>
            <p:cNvPr id="39977" name="Text Box 1054"/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34</a:t>
              </a:r>
            </a:p>
          </p:txBody>
        </p:sp>
      </p:grpSp>
      <p:grpSp>
        <p:nvGrpSpPr>
          <p:cNvPr id="39951" name="Group 1055"/>
          <p:cNvGrpSpPr>
            <a:grpSpLocks/>
          </p:cNvGrpSpPr>
          <p:nvPr/>
        </p:nvGrpSpPr>
        <p:grpSpPr bwMode="auto">
          <a:xfrm>
            <a:off x="3286125" y="4191000"/>
            <a:ext cx="4876800" cy="457200"/>
            <a:chOff x="2064" y="2400"/>
            <a:chExt cx="3072" cy="288"/>
          </a:xfrm>
        </p:grpSpPr>
        <p:grpSp>
          <p:nvGrpSpPr>
            <p:cNvPr id="39955" name="Group 1056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39964" name="Rectangle 105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5" name="Rectangle 105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6" name="Rectangle 105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7" name="Rectangle 106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8" name="Line 106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6" name="Text Box 1062"/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39957" name="Text Box 1063"/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39958" name="Text Box 1064"/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8</a:t>
              </a:r>
            </a:p>
          </p:txBody>
        </p:sp>
        <p:sp>
          <p:nvSpPr>
            <p:cNvPr id="39959" name="Text Box 1065"/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16</a:t>
              </a:r>
            </a:p>
          </p:txBody>
        </p:sp>
        <p:sp>
          <p:nvSpPr>
            <p:cNvPr id="39960" name="Text Box 1066"/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32</a:t>
              </a:r>
            </a:p>
          </p:txBody>
        </p:sp>
        <p:sp>
          <p:nvSpPr>
            <p:cNvPr id="39961" name="Text Box 1067"/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64</a:t>
              </a:r>
            </a:p>
          </p:txBody>
        </p:sp>
        <p:sp>
          <p:nvSpPr>
            <p:cNvPr id="39962" name="Text Box 1068"/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2400">
                  <a:latin typeface="Lucida Sans" pitchFamily="34" charset="0"/>
                  <a:ea typeface="ＭＳ Ｐゴシック" pitchFamily="34" charset="-128"/>
                  <a:cs typeface="Arial Unicode MS" pitchFamily="34" charset="-128"/>
                </a:rPr>
                <a:t>128</a:t>
              </a:r>
            </a:p>
          </p:txBody>
        </p:sp>
        <p:sp>
          <p:nvSpPr>
            <p:cNvPr id="39963" name="Text Box 1069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lang="en-US" alt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endParaRPr>
            </a:p>
          </p:txBody>
        </p:sp>
      </p:grpSp>
      <p:sp>
        <p:nvSpPr>
          <p:cNvPr id="39952" name="Text Box 1070"/>
          <p:cNvSpPr txBox="1">
            <a:spLocks noChangeArrowheads="1"/>
          </p:cNvSpPr>
          <p:nvPr/>
        </p:nvSpPr>
        <p:spPr bwMode="auto">
          <a:xfrm>
            <a:off x="3286125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13</a:t>
            </a:r>
          </a:p>
        </p:txBody>
      </p:sp>
      <p:sp>
        <p:nvSpPr>
          <p:cNvPr id="39953" name="AutoShape 1071"/>
          <p:cNvSpPr>
            <a:spLocks noChangeArrowheads="1"/>
          </p:cNvSpPr>
          <p:nvPr/>
        </p:nvSpPr>
        <p:spPr bwMode="auto">
          <a:xfrm>
            <a:off x="2066925" y="53340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4" name="Text Box 1072"/>
          <p:cNvSpPr txBox="1">
            <a:spLocks noChangeArrowheads="1"/>
          </p:cNvSpPr>
          <p:nvPr/>
        </p:nvSpPr>
        <p:spPr bwMode="auto">
          <a:xfrm>
            <a:off x="3905250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400"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18819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513" grpId="0" animBg="1" autoUpdateAnimBg="0"/>
      <p:bldP spid="121451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More general optimization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smtClean="0">
                <a:ea typeface="ＭＳ Ｐゴシック" pitchFamily="34" charset="-128"/>
              </a:rPr>
              <a:t>e.g., </a:t>
            </a:r>
            <a:r>
              <a:rPr lang="en-US" altLang="en-US" sz="3000" i="1" smtClean="0">
                <a:ea typeface="ＭＳ Ｐゴシック" pitchFamily="34" charset="-128"/>
              </a:rPr>
              <a:t>(</a:t>
            </a:r>
            <a:r>
              <a:rPr lang="en-US" altLang="en-US" sz="3000" b="1" i="1" smtClean="0">
                <a:ea typeface="ＭＳ Ｐゴシック" pitchFamily="34" charset="-128"/>
              </a:rPr>
              <a:t>madding</a:t>
            </a:r>
            <a:r>
              <a:rPr lang="en-US" altLang="en-US" sz="3000" i="1" smtClean="0">
                <a:ea typeface="ＭＳ Ｐゴシック" pitchFamily="34" charset="-128"/>
              </a:rPr>
              <a:t> OR </a:t>
            </a:r>
            <a:r>
              <a:rPr lang="en-US" altLang="en-US" sz="3000" b="1" i="1" smtClean="0">
                <a:ea typeface="ＭＳ Ｐゴシック" pitchFamily="34" charset="-128"/>
              </a:rPr>
              <a:t>crowd</a:t>
            </a:r>
            <a:r>
              <a:rPr lang="en-US" altLang="en-US" sz="3000" i="1" smtClean="0">
                <a:ea typeface="ＭＳ Ｐゴシック" pitchFamily="34" charset="-128"/>
              </a:rPr>
              <a:t>) AND (</a:t>
            </a:r>
            <a:r>
              <a:rPr lang="en-US" altLang="en-US" sz="3000" b="1" i="1" smtClean="0">
                <a:ea typeface="ＭＳ Ｐゴシック" pitchFamily="34" charset="-128"/>
              </a:rPr>
              <a:t>ignoble</a:t>
            </a:r>
            <a:r>
              <a:rPr lang="en-US" altLang="en-US" sz="3000" i="1" smtClean="0">
                <a:ea typeface="ＭＳ Ｐゴシック" pitchFamily="34" charset="-128"/>
              </a:rPr>
              <a:t> OR </a:t>
            </a:r>
            <a:r>
              <a:rPr lang="en-US" altLang="en-US" sz="3000" b="1" i="1" smtClean="0">
                <a:ea typeface="ＭＳ Ｐゴシック" pitchFamily="34" charset="-128"/>
              </a:rPr>
              <a:t>strife</a:t>
            </a:r>
            <a:r>
              <a:rPr lang="en-US" altLang="en-US" sz="3000" i="1" smtClean="0">
                <a:ea typeface="ＭＳ Ｐゴシック" pitchFamily="34" charset="-128"/>
              </a:rPr>
              <a:t>)</a:t>
            </a:r>
            <a:endParaRPr lang="en-US" altLang="en-US" sz="3000" smtClean="0">
              <a:ea typeface="ＭＳ Ｐゴシック" pitchFamily="34" charset="-128"/>
            </a:endParaRPr>
          </a:p>
          <a:p>
            <a:r>
              <a:rPr lang="en-US" altLang="en-US" sz="3000" smtClean="0">
                <a:ea typeface="ＭＳ Ｐゴシック" pitchFamily="34" charset="-128"/>
              </a:rPr>
              <a:t>Get doc. freq.’s for all terms.</a:t>
            </a:r>
          </a:p>
          <a:p>
            <a:r>
              <a:rPr lang="en-US" altLang="en-US" sz="3000" smtClean="0">
                <a:ea typeface="ＭＳ Ｐゴシック" pitchFamily="34" charset="-128"/>
              </a:rPr>
              <a:t>Estimate the size of each </a:t>
            </a:r>
            <a:r>
              <a:rPr lang="en-US" altLang="en-US" sz="3000" i="1" smtClean="0">
                <a:ea typeface="ＭＳ Ｐゴシック" pitchFamily="34" charset="-128"/>
              </a:rPr>
              <a:t>OR</a:t>
            </a:r>
            <a:r>
              <a:rPr lang="en-US" altLang="en-US" sz="3000" smtClean="0">
                <a:ea typeface="ＭＳ Ｐゴシック" pitchFamily="34" charset="-128"/>
              </a:rPr>
              <a:t> by the sum of its doc. freq.’s (conservative).</a:t>
            </a:r>
          </a:p>
          <a:p>
            <a:r>
              <a:rPr lang="en-US" altLang="en-US" sz="3000" smtClean="0">
                <a:ea typeface="ＭＳ Ｐゴシック" pitchFamily="34" charset="-128"/>
              </a:rPr>
              <a:t>Process in increasing order of </a:t>
            </a:r>
            <a:r>
              <a:rPr lang="en-US" altLang="en-US" sz="3000" i="1" smtClean="0">
                <a:ea typeface="ＭＳ Ｐゴシック" pitchFamily="34" charset="-128"/>
              </a:rPr>
              <a:t>OR</a:t>
            </a:r>
            <a:r>
              <a:rPr lang="en-US" altLang="en-US" sz="3000" smtClean="0">
                <a:ea typeface="ＭＳ Ｐゴシック" pitchFamily="34" charset="-128"/>
              </a:rPr>
              <a:t> sizes.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F65A88-27CD-40F2-A06C-FB09AB6EFFEB}" type="slidenum">
              <a:rPr lang="en-US" alt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333163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>
                <a:ea typeface="ＭＳ Ｐゴシック" pitchFamily="34" charset="-128"/>
              </a:rPr>
              <a:t>Quick review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E30D2C-9A38-4530-A0BC-9B428CF4CE0D}" type="slidenum">
              <a:rPr lang="en-US" alt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40965" name="AutoShape 32"/>
          <p:cNvSpPr>
            <a:spLocks noChangeArrowheads="1"/>
          </p:cNvSpPr>
          <p:nvPr/>
        </p:nvSpPr>
        <p:spPr bwMode="auto">
          <a:xfrm>
            <a:off x="3581400" y="5867400"/>
            <a:ext cx="1189038" cy="914400"/>
          </a:xfrm>
          <a:prstGeom prst="upArrowCallout">
            <a:avLst>
              <a:gd name="adj1" fmla="val 32509"/>
              <a:gd name="adj2" fmla="val 3250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>
                <a:latin typeface="Arial" charset="0"/>
              </a:rPr>
              <a:t>Pointers</a:t>
            </a:r>
          </a:p>
        </p:txBody>
      </p:sp>
      <p:sp>
        <p:nvSpPr>
          <p:cNvPr id="39945" name="AutoShape 33"/>
          <p:cNvSpPr>
            <a:spLocks noChangeArrowheads="1"/>
          </p:cNvSpPr>
          <p:nvPr/>
        </p:nvSpPr>
        <p:spPr bwMode="auto">
          <a:xfrm>
            <a:off x="990600" y="2890838"/>
            <a:ext cx="1600200" cy="1200150"/>
          </a:xfrm>
          <a:prstGeom prst="rightArrowCallout">
            <a:avLst>
              <a:gd name="adj1" fmla="val 25000"/>
              <a:gd name="adj2" fmla="val 25000"/>
              <a:gd name="adj3" fmla="val 3750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/>
              <a:t>Terms and counts</a:t>
            </a:r>
          </a:p>
        </p:txBody>
      </p:sp>
      <p:sp>
        <p:nvSpPr>
          <p:cNvPr id="26632" name="TextBox 3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1.2</a:t>
            </a: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257800" y="1905000"/>
            <a:ext cx="1905000" cy="831850"/>
          </a:xfrm>
          <a:prstGeom prst="leftArrowCallout">
            <a:avLst>
              <a:gd name="adj1" fmla="val 25000"/>
              <a:gd name="adj2" fmla="val 25000"/>
              <a:gd name="adj3" fmla="val 4119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/>
              <a:t>Lists of docIDs</a:t>
            </a:r>
          </a:p>
        </p:txBody>
      </p:sp>
    </p:spTree>
    <p:extLst>
      <p:ext uri="{BB962C8B-B14F-4D97-AF65-F5344CB8AC3E}">
        <p14:creationId xmlns:p14="http://schemas.microsoft.com/office/powerpoint/2010/main" val="15450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39945" grpId="0" animBg="1"/>
      <p:bldP spid="40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Exercise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200" smtClean="0">
                <a:ea typeface="ＭＳ Ｐゴシック" pitchFamily="34" charset="-128"/>
              </a:rPr>
              <a:t>Recommend a query processing order for</a:t>
            </a:r>
          </a:p>
          <a:p>
            <a:endParaRPr lang="en-US" altLang="en-US" sz="2200" smtClean="0">
              <a:ea typeface="ＭＳ Ｐゴシック" pitchFamily="34" charset="-128"/>
            </a:endParaRPr>
          </a:p>
          <a:p>
            <a:endParaRPr lang="en-US" altLang="en-US" sz="2200" smtClean="0">
              <a:ea typeface="ＭＳ Ｐゴシック" pitchFamily="34" charset="-128"/>
            </a:endParaRPr>
          </a:p>
          <a:p>
            <a:endParaRPr lang="en-US" altLang="en-US" sz="2200" smtClean="0">
              <a:ea typeface="ＭＳ Ｐゴシック" pitchFamily="34" charset="-128"/>
            </a:endParaRPr>
          </a:p>
          <a:p>
            <a:endParaRPr lang="en-US" altLang="en-US" sz="2200" smtClean="0">
              <a:ea typeface="ＭＳ Ｐゴシック" pitchFamily="34" charset="-128"/>
            </a:endParaRPr>
          </a:p>
          <a:p>
            <a:r>
              <a:rPr lang="en-US" altLang="en-US" sz="2200" smtClean="0">
                <a:ea typeface="ＭＳ Ｐゴシック" pitchFamily="34" charset="-128"/>
              </a:rPr>
              <a:t>Which two terms should we process first?</a:t>
            </a:r>
          </a:p>
          <a:p>
            <a:endParaRPr lang="en-US" altLang="en-US" sz="2200" smtClean="0">
              <a:ea typeface="ＭＳ Ｐゴシック" pitchFamily="34" charset="-128"/>
            </a:endParaRPr>
          </a:p>
        </p:txBody>
      </p:sp>
      <p:graphicFrame>
        <p:nvGraphicFramePr>
          <p:cNvPr id="41988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4876800" y="2901950"/>
          <a:ext cx="3590925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Worksheet" r:id="rId3" imgW="1755360" imgH="1106280" progId="Excel.Sheet.8">
                  <p:embed/>
                </p:oleObj>
              </mc:Choice>
              <mc:Fallback>
                <p:oleObj name="Worksheet" r:id="rId3" imgW="1755360" imgH="1106280" progId="Excel.Shee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901950"/>
                        <a:ext cx="3590925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5FA2E4-A007-49B3-94F7-5CB862655314}" type="slidenum">
              <a:rPr lang="en-US" altLang="en-US" smtClean="0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 smtClean="0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593725" y="2667000"/>
            <a:ext cx="36623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 b="1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(tangerine </a:t>
            </a:r>
            <a:r>
              <a:rPr lang="en-US" altLang="en-US" sz="2400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OR</a:t>
            </a:r>
            <a:r>
              <a:rPr lang="en-US" altLang="en-US" sz="2400" b="1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 trees) </a:t>
            </a:r>
            <a:r>
              <a:rPr lang="en-US" altLang="en-US" sz="2400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AND</a:t>
            </a:r>
            <a:endParaRPr lang="en-US" altLang="en-US" sz="2400" b="1" i="1">
              <a:latin typeface="Times New Roman" pitchFamily="18" charset="0"/>
              <a:ea typeface="ＭＳ Ｐゴシック" pitchFamily="34" charset="-128"/>
              <a:cs typeface="Arial Unicode MS" pitchFamily="34" charset="-128"/>
            </a:endParaRPr>
          </a:p>
          <a:p>
            <a:pPr eaLnBrk="0" hangingPunct="0"/>
            <a:r>
              <a:rPr lang="en-US" altLang="en-US" sz="2400" b="1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(marmalade </a:t>
            </a:r>
            <a:r>
              <a:rPr lang="en-US" altLang="en-US" sz="2400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OR</a:t>
            </a:r>
            <a:r>
              <a:rPr lang="en-US" altLang="en-US" sz="2400" b="1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 skies) </a:t>
            </a:r>
            <a:r>
              <a:rPr lang="en-US" altLang="en-US" sz="2400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AND</a:t>
            </a:r>
            <a:endParaRPr lang="en-US" altLang="en-US" sz="2400" b="1" i="1">
              <a:latin typeface="Times New Roman" pitchFamily="18" charset="0"/>
              <a:ea typeface="ＭＳ Ｐゴシック" pitchFamily="34" charset="-128"/>
              <a:cs typeface="Arial Unicode MS" pitchFamily="34" charset="-128"/>
            </a:endParaRPr>
          </a:p>
          <a:p>
            <a:pPr eaLnBrk="0" hangingPunct="0"/>
            <a:r>
              <a:rPr lang="en-US" altLang="en-US" sz="2400" b="1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(kaleidoscope </a:t>
            </a:r>
            <a:r>
              <a:rPr lang="en-US" altLang="en-US" sz="2400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OR</a:t>
            </a:r>
            <a:r>
              <a:rPr lang="en-US" altLang="en-US" sz="2400" b="1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 eyes)</a:t>
            </a:r>
          </a:p>
          <a:p>
            <a:pPr eaLnBrk="0" hangingPunct="0"/>
            <a:endParaRPr lang="en-US" altLang="en-US" sz="2400" i="1">
              <a:latin typeface="Times New Roman" pitchFamily="18" charset="0"/>
              <a:ea typeface="ＭＳ Ｐゴシック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19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More optimization: skip pointers</a:t>
            </a:r>
          </a:p>
        </p:txBody>
      </p:sp>
      <p:sp>
        <p:nvSpPr>
          <p:cNvPr id="38915" name="Rectangle 4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Walk through the two postings simultaneously, in time linear in the total number of postings entries</a:t>
            </a:r>
          </a:p>
        </p:txBody>
      </p:sp>
      <p:sp>
        <p:nvSpPr>
          <p:cNvPr id="38916" name="Text Box 46"/>
          <p:cNvSpPr txBox="1">
            <a:spLocks noChangeArrowheads="1"/>
          </p:cNvSpPr>
          <p:nvPr/>
        </p:nvSpPr>
        <p:spPr bwMode="auto">
          <a:xfrm>
            <a:off x="6878638" y="34290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128</a:t>
            </a:r>
          </a:p>
        </p:txBody>
      </p:sp>
      <p:sp>
        <p:nvSpPr>
          <p:cNvPr id="38917" name="Text Box 47"/>
          <p:cNvSpPr txBox="1">
            <a:spLocks noChangeArrowheads="1"/>
          </p:cNvSpPr>
          <p:nvPr/>
        </p:nvSpPr>
        <p:spPr bwMode="auto">
          <a:xfrm>
            <a:off x="7351713" y="3962400"/>
            <a:ext cx="577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31</a:t>
            </a:r>
          </a:p>
        </p:txBody>
      </p:sp>
      <p:sp>
        <p:nvSpPr>
          <p:cNvPr id="38918" name="Text Box 49"/>
          <p:cNvSpPr txBox="1">
            <a:spLocks noChangeArrowheads="1"/>
          </p:cNvSpPr>
          <p:nvPr/>
        </p:nvSpPr>
        <p:spPr bwMode="auto">
          <a:xfrm>
            <a:off x="2514600" y="34290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cxnSp>
        <p:nvCxnSpPr>
          <p:cNvPr id="38919" name="AutoShape 50"/>
          <p:cNvCxnSpPr>
            <a:cxnSpLocks noChangeShapeType="1"/>
            <a:stCxn id="38918" idx="3"/>
            <a:endCxn id="38920" idx="1"/>
          </p:cNvCxnSpPr>
          <p:nvPr/>
        </p:nvCxnSpPr>
        <p:spPr bwMode="auto">
          <a:xfrm>
            <a:off x="2878138" y="3662363"/>
            <a:ext cx="284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0" name="Text Box 52"/>
          <p:cNvSpPr txBox="1">
            <a:spLocks noChangeArrowheads="1"/>
          </p:cNvSpPr>
          <p:nvPr/>
        </p:nvSpPr>
        <p:spPr bwMode="auto">
          <a:xfrm>
            <a:off x="3162300" y="34290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cxnSp>
        <p:nvCxnSpPr>
          <p:cNvPr id="38921" name="AutoShape 53"/>
          <p:cNvCxnSpPr>
            <a:cxnSpLocks noChangeShapeType="1"/>
            <a:stCxn id="38920" idx="3"/>
            <a:endCxn id="38922" idx="1"/>
          </p:cNvCxnSpPr>
          <p:nvPr/>
        </p:nvCxnSpPr>
        <p:spPr bwMode="auto">
          <a:xfrm>
            <a:off x="3525838" y="366236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2" name="Text Box 55"/>
          <p:cNvSpPr txBox="1">
            <a:spLocks noChangeArrowheads="1"/>
          </p:cNvSpPr>
          <p:nvPr/>
        </p:nvSpPr>
        <p:spPr bwMode="auto">
          <a:xfrm>
            <a:off x="3830638" y="3429000"/>
            <a:ext cx="363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cxnSp>
        <p:nvCxnSpPr>
          <p:cNvPr id="38923" name="AutoShape 56"/>
          <p:cNvCxnSpPr>
            <a:cxnSpLocks noChangeShapeType="1"/>
            <a:stCxn id="38922" idx="3"/>
            <a:endCxn id="38924" idx="1"/>
          </p:cNvCxnSpPr>
          <p:nvPr/>
        </p:nvCxnSpPr>
        <p:spPr bwMode="auto">
          <a:xfrm flipV="1">
            <a:off x="4194175" y="3659188"/>
            <a:ext cx="246063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4" name="Text Box 58"/>
          <p:cNvSpPr txBox="1">
            <a:spLocks noChangeArrowheads="1"/>
          </p:cNvSpPr>
          <p:nvPr/>
        </p:nvSpPr>
        <p:spPr bwMode="auto">
          <a:xfrm>
            <a:off x="4440238" y="3429000"/>
            <a:ext cx="5746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41</a:t>
            </a:r>
          </a:p>
        </p:txBody>
      </p:sp>
      <p:cxnSp>
        <p:nvCxnSpPr>
          <p:cNvPr id="38925" name="AutoShape 59"/>
          <p:cNvCxnSpPr>
            <a:cxnSpLocks noChangeShapeType="1"/>
            <a:stCxn id="38924" idx="3"/>
            <a:endCxn id="38926" idx="1"/>
          </p:cNvCxnSpPr>
          <p:nvPr/>
        </p:nvCxnSpPr>
        <p:spPr bwMode="auto">
          <a:xfrm>
            <a:off x="5014913" y="3659188"/>
            <a:ext cx="1873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6" name="Text Box 61"/>
          <p:cNvSpPr txBox="1">
            <a:spLocks noChangeArrowheads="1"/>
          </p:cNvSpPr>
          <p:nvPr/>
        </p:nvSpPr>
        <p:spPr bwMode="auto">
          <a:xfrm>
            <a:off x="5202238" y="3429000"/>
            <a:ext cx="5746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48</a:t>
            </a:r>
          </a:p>
        </p:txBody>
      </p:sp>
      <p:cxnSp>
        <p:nvCxnSpPr>
          <p:cNvPr id="38927" name="AutoShape 62"/>
          <p:cNvCxnSpPr>
            <a:cxnSpLocks noChangeShapeType="1"/>
            <a:stCxn id="38926" idx="3"/>
            <a:endCxn id="38928" idx="1"/>
          </p:cNvCxnSpPr>
          <p:nvPr/>
        </p:nvCxnSpPr>
        <p:spPr bwMode="auto">
          <a:xfrm>
            <a:off x="5776913" y="3659188"/>
            <a:ext cx="26352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8" name="Text Box 64"/>
          <p:cNvSpPr txBox="1">
            <a:spLocks noChangeArrowheads="1"/>
          </p:cNvSpPr>
          <p:nvPr/>
        </p:nvSpPr>
        <p:spPr bwMode="auto">
          <a:xfrm>
            <a:off x="6040438" y="3429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64</a:t>
            </a:r>
          </a:p>
        </p:txBody>
      </p:sp>
      <p:cxnSp>
        <p:nvCxnSpPr>
          <p:cNvPr id="38929" name="AutoShape 65"/>
          <p:cNvCxnSpPr>
            <a:cxnSpLocks noChangeShapeType="1"/>
            <a:stCxn id="38928" idx="3"/>
            <a:endCxn id="38916" idx="1"/>
          </p:cNvCxnSpPr>
          <p:nvPr/>
        </p:nvCxnSpPr>
        <p:spPr bwMode="auto">
          <a:xfrm>
            <a:off x="6573838" y="3662363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0" name="Text Box 67"/>
          <p:cNvSpPr txBox="1">
            <a:spLocks noChangeArrowheads="1"/>
          </p:cNvSpPr>
          <p:nvPr/>
        </p:nvSpPr>
        <p:spPr bwMode="auto">
          <a:xfrm>
            <a:off x="2535238" y="3962400"/>
            <a:ext cx="363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cxnSp>
        <p:nvCxnSpPr>
          <p:cNvPr id="38931" name="AutoShape 68"/>
          <p:cNvCxnSpPr>
            <a:cxnSpLocks noChangeShapeType="1"/>
            <a:stCxn id="38930" idx="3"/>
            <a:endCxn id="38932" idx="1"/>
          </p:cNvCxnSpPr>
          <p:nvPr/>
        </p:nvCxnSpPr>
        <p:spPr bwMode="auto">
          <a:xfrm>
            <a:off x="2898775" y="4195763"/>
            <a:ext cx="284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2" name="Text Box 70"/>
          <p:cNvSpPr txBox="1">
            <a:spLocks noChangeArrowheads="1"/>
          </p:cNvSpPr>
          <p:nvPr/>
        </p:nvSpPr>
        <p:spPr bwMode="auto">
          <a:xfrm>
            <a:off x="3182938" y="3962400"/>
            <a:ext cx="363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cxnSp>
        <p:nvCxnSpPr>
          <p:cNvPr id="38933" name="AutoShape 71"/>
          <p:cNvCxnSpPr>
            <a:cxnSpLocks noChangeShapeType="1"/>
            <a:stCxn id="38932" idx="3"/>
            <a:endCxn id="38934" idx="1"/>
          </p:cNvCxnSpPr>
          <p:nvPr/>
        </p:nvCxnSpPr>
        <p:spPr bwMode="auto">
          <a:xfrm>
            <a:off x="3546475" y="4195763"/>
            <a:ext cx="284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4" name="Text Box 73"/>
          <p:cNvSpPr txBox="1">
            <a:spLocks noChangeArrowheads="1"/>
          </p:cNvSpPr>
          <p:nvPr/>
        </p:nvSpPr>
        <p:spPr bwMode="auto">
          <a:xfrm>
            <a:off x="3830638" y="3962400"/>
            <a:ext cx="363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cxnSp>
        <p:nvCxnSpPr>
          <p:cNvPr id="38935" name="AutoShape 74"/>
          <p:cNvCxnSpPr>
            <a:cxnSpLocks noChangeShapeType="1"/>
            <a:stCxn id="38934" idx="3"/>
            <a:endCxn id="38936" idx="1"/>
          </p:cNvCxnSpPr>
          <p:nvPr/>
        </p:nvCxnSpPr>
        <p:spPr bwMode="auto">
          <a:xfrm flipV="1">
            <a:off x="4194175" y="4192588"/>
            <a:ext cx="2667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6" name="Text Box 76"/>
          <p:cNvSpPr txBox="1">
            <a:spLocks noChangeArrowheads="1"/>
          </p:cNvSpPr>
          <p:nvPr/>
        </p:nvSpPr>
        <p:spPr bwMode="auto">
          <a:xfrm>
            <a:off x="4460875" y="3962400"/>
            <a:ext cx="37941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cxnSp>
        <p:nvCxnSpPr>
          <p:cNvPr id="38937" name="AutoShape 77"/>
          <p:cNvCxnSpPr>
            <a:cxnSpLocks noChangeShapeType="1"/>
            <a:stCxn id="38936" idx="3"/>
            <a:endCxn id="38938" idx="1"/>
          </p:cNvCxnSpPr>
          <p:nvPr/>
        </p:nvCxnSpPr>
        <p:spPr bwMode="auto">
          <a:xfrm>
            <a:off x="4840288" y="4192588"/>
            <a:ext cx="22701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8" name="Text Box 79"/>
          <p:cNvSpPr txBox="1">
            <a:spLocks noChangeArrowheads="1"/>
          </p:cNvSpPr>
          <p:nvPr/>
        </p:nvSpPr>
        <p:spPr bwMode="auto">
          <a:xfrm>
            <a:off x="5067300" y="3962400"/>
            <a:ext cx="5746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11</a:t>
            </a:r>
          </a:p>
        </p:txBody>
      </p:sp>
      <p:cxnSp>
        <p:nvCxnSpPr>
          <p:cNvPr id="38939" name="AutoShape 80"/>
          <p:cNvCxnSpPr>
            <a:cxnSpLocks noChangeShapeType="1"/>
            <a:stCxn id="38938" idx="3"/>
            <a:endCxn id="38940" idx="1"/>
          </p:cNvCxnSpPr>
          <p:nvPr/>
        </p:nvCxnSpPr>
        <p:spPr bwMode="auto">
          <a:xfrm>
            <a:off x="5641975" y="4192588"/>
            <a:ext cx="18573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0" name="Text Box 82"/>
          <p:cNvSpPr txBox="1">
            <a:spLocks noChangeArrowheads="1"/>
          </p:cNvSpPr>
          <p:nvPr/>
        </p:nvSpPr>
        <p:spPr bwMode="auto">
          <a:xfrm>
            <a:off x="5827713" y="3962400"/>
            <a:ext cx="5889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17</a:t>
            </a:r>
          </a:p>
        </p:txBody>
      </p:sp>
      <p:cxnSp>
        <p:nvCxnSpPr>
          <p:cNvPr id="38941" name="AutoShape 83"/>
          <p:cNvCxnSpPr>
            <a:cxnSpLocks noChangeShapeType="1"/>
            <a:stCxn id="38940" idx="3"/>
            <a:endCxn id="38942" idx="1"/>
          </p:cNvCxnSpPr>
          <p:nvPr/>
        </p:nvCxnSpPr>
        <p:spPr bwMode="auto">
          <a:xfrm>
            <a:off x="6416675" y="4195763"/>
            <a:ext cx="1730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2" name="Text Box 85"/>
          <p:cNvSpPr txBox="1">
            <a:spLocks noChangeArrowheads="1"/>
          </p:cNvSpPr>
          <p:nvPr/>
        </p:nvSpPr>
        <p:spPr bwMode="auto">
          <a:xfrm>
            <a:off x="6589713" y="3962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21</a:t>
            </a:r>
          </a:p>
        </p:txBody>
      </p:sp>
      <p:cxnSp>
        <p:nvCxnSpPr>
          <p:cNvPr id="38943" name="AutoShape 86"/>
          <p:cNvCxnSpPr>
            <a:cxnSpLocks noChangeShapeType="1"/>
            <a:stCxn id="38942" idx="3"/>
            <a:endCxn id="38917" idx="1"/>
          </p:cNvCxnSpPr>
          <p:nvPr/>
        </p:nvCxnSpPr>
        <p:spPr bwMode="auto">
          <a:xfrm>
            <a:off x="7123113" y="4195763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4" name="Text Box 88"/>
          <p:cNvSpPr txBox="1">
            <a:spLocks noChangeArrowheads="1"/>
          </p:cNvSpPr>
          <p:nvPr/>
        </p:nvSpPr>
        <p:spPr bwMode="auto">
          <a:xfrm>
            <a:off x="7772400" y="3429000"/>
            <a:ext cx="116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b="1" i="1"/>
              <a:t>Brutus</a:t>
            </a:r>
          </a:p>
        </p:txBody>
      </p:sp>
      <p:sp>
        <p:nvSpPr>
          <p:cNvPr id="38945" name="Text Box 89"/>
          <p:cNvSpPr txBox="1">
            <a:spLocks noChangeArrowheads="1"/>
          </p:cNvSpPr>
          <p:nvPr/>
        </p:nvSpPr>
        <p:spPr bwMode="auto">
          <a:xfrm>
            <a:off x="7848600" y="3962400"/>
            <a:ext cx="120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b="1" i="1"/>
              <a:t>Caesar</a:t>
            </a:r>
          </a:p>
        </p:txBody>
      </p:sp>
      <p:sp>
        <p:nvSpPr>
          <p:cNvPr id="38946" name="AutoShape 90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47" name="Text Box 91"/>
          <p:cNvSpPr txBox="1">
            <a:spLocks noChangeArrowheads="1"/>
          </p:cNvSpPr>
          <p:nvPr/>
        </p:nvSpPr>
        <p:spPr bwMode="auto">
          <a:xfrm>
            <a:off x="228600" y="37338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cxnSp>
        <p:nvCxnSpPr>
          <p:cNvPr id="38948" name="AutoShape 93"/>
          <p:cNvCxnSpPr>
            <a:cxnSpLocks noChangeShapeType="1"/>
            <a:stCxn id="38947" idx="3"/>
          </p:cNvCxnSpPr>
          <p:nvPr/>
        </p:nvCxnSpPr>
        <p:spPr bwMode="auto">
          <a:xfrm>
            <a:off x="592138" y="3967163"/>
            <a:ext cx="284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9" name="Text Box 94"/>
          <p:cNvSpPr txBox="1">
            <a:spLocks noChangeArrowheads="1"/>
          </p:cNvSpPr>
          <p:nvPr/>
        </p:nvSpPr>
        <p:spPr bwMode="auto">
          <a:xfrm>
            <a:off x="855663" y="3743325"/>
            <a:ext cx="363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50214" name="Text Box 95"/>
          <p:cNvSpPr txBox="1">
            <a:spLocks noChangeArrowheads="1"/>
          </p:cNvSpPr>
          <p:nvPr/>
        </p:nvSpPr>
        <p:spPr bwMode="auto">
          <a:xfrm>
            <a:off x="381000" y="4800600"/>
            <a:ext cx="6975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A50021"/>
                </a:solidFill>
                <a:latin typeface="+mn-lt"/>
              </a:rPr>
              <a:t>If the list lengths are </a:t>
            </a:r>
            <a:r>
              <a:rPr lang="en-US" i="1" dirty="0">
                <a:solidFill>
                  <a:srgbClr val="A50021"/>
                </a:solidFill>
                <a:latin typeface="+mn-lt"/>
              </a:rPr>
              <a:t>m</a:t>
            </a:r>
            <a:r>
              <a:rPr lang="en-US" dirty="0">
                <a:solidFill>
                  <a:srgbClr val="A50021"/>
                </a:solidFill>
                <a:latin typeface="+mn-lt"/>
              </a:rPr>
              <a:t> and </a:t>
            </a:r>
            <a:r>
              <a:rPr lang="en-US" i="1" dirty="0">
                <a:solidFill>
                  <a:srgbClr val="A50021"/>
                </a:solidFill>
                <a:latin typeface="+mn-lt"/>
              </a:rPr>
              <a:t>n</a:t>
            </a:r>
            <a:r>
              <a:rPr lang="en-US" dirty="0">
                <a:solidFill>
                  <a:srgbClr val="A50021"/>
                </a:solidFill>
                <a:latin typeface="+mn-lt"/>
              </a:rPr>
              <a:t>, the merge takes O(</a:t>
            </a:r>
            <a:r>
              <a:rPr lang="en-US" i="1" dirty="0" err="1">
                <a:solidFill>
                  <a:srgbClr val="A50021"/>
                </a:solidFill>
                <a:latin typeface="+mn-lt"/>
              </a:rPr>
              <a:t>m+n</a:t>
            </a:r>
            <a:r>
              <a:rPr lang="en-US" dirty="0">
                <a:solidFill>
                  <a:srgbClr val="A50021"/>
                </a:solidFill>
                <a:latin typeface="+mn-lt"/>
              </a:rPr>
              <a:t>)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A50021"/>
                </a:solidFill>
                <a:latin typeface="+mn-lt"/>
              </a:rPr>
              <a:t>operations.</a:t>
            </a:r>
          </a:p>
        </p:txBody>
      </p:sp>
      <p:sp>
        <p:nvSpPr>
          <p:cNvPr id="1264736" name="Text Box 96"/>
          <p:cNvSpPr txBox="1">
            <a:spLocks noChangeArrowheads="1"/>
          </p:cNvSpPr>
          <p:nvPr/>
        </p:nvSpPr>
        <p:spPr bwMode="auto">
          <a:xfrm>
            <a:off x="2286000" y="5791200"/>
            <a:ext cx="5130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+mn-lt"/>
              </a:rPr>
              <a:t>Can we do better?</a:t>
            </a:r>
          </a:p>
          <a:p>
            <a:pPr eaLnBrk="1" hangingPunct="1">
              <a:defRPr/>
            </a:pPr>
            <a:r>
              <a:rPr lang="en-US" dirty="0">
                <a:latin typeface="+mn-lt"/>
              </a:rPr>
              <a:t>Yes (if </a:t>
            </a:r>
            <a:r>
              <a:rPr lang="en-US" dirty="0" smtClean="0">
                <a:latin typeface="+mn-lt"/>
              </a:rPr>
              <a:t>the index isn’t </a:t>
            </a:r>
            <a:r>
              <a:rPr lang="en-US" dirty="0">
                <a:latin typeface="+mn-lt"/>
              </a:rPr>
              <a:t>changing too fast).</a:t>
            </a:r>
          </a:p>
        </p:txBody>
      </p:sp>
      <p:sp>
        <p:nvSpPr>
          <p:cNvPr id="3895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2.3</a:t>
            </a:r>
          </a:p>
        </p:txBody>
      </p:sp>
    </p:spTree>
    <p:extLst>
      <p:ext uri="{BB962C8B-B14F-4D97-AF65-F5344CB8AC3E}">
        <p14:creationId xmlns:p14="http://schemas.microsoft.com/office/powerpoint/2010/main" val="396844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73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Augment postings with </a:t>
            </a:r>
            <a:r>
              <a:rPr lang="en-US" altLang="en-US" smtClean="0">
                <a:solidFill>
                  <a:schemeClr val="folHlink"/>
                </a:solidFill>
                <a:ea typeface="ＭＳ Ｐゴシック" pitchFamily="34" charset="-128"/>
              </a:rPr>
              <a:t>skip pointers</a:t>
            </a:r>
            <a:r>
              <a:rPr lang="en-US" altLang="en-US" smtClean="0">
                <a:ea typeface="ＭＳ Ｐゴシック" pitchFamily="34" charset="-128"/>
              </a:rPr>
              <a:t> (at indexing time)</a:t>
            </a:r>
          </a:p>
        </p:txBody>
      </p:sp>
      <p:sp>
        <p:nvSpPr>
          <p:cNvPr id="39939" name="Rectangle 75"/>
          <p:cNvSpPr>
            <a:spLocks noGrp="1" noChangeArrowheads="1"/>
          </p:cNvSpPr>
          <p:nvPr>
            <p:ph idx="1"/>
          </p:nvPr>
        </p:nvSpPr>
        <p:spPr>
          <a:xfrm>
            <a:off x="457200" y="4038600"/>
            <a:ext cx="8229600" cy="2514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Why?</a:t>
            </a:r>
          </a:p>
          <a:p>
            <a:pPr eaLnBrk="1" hangingPunct="1"/>
            <a:r>
              <a:rPr lang="en-US" altLang="en-US" u="sng" smtClean="0">
                <a:ea typeface="ＭＳ Ｐゴシック" pitchFamily="34" charset="-128"/>
              </a:rPr>
              <a:t>To skip postings that will not figure in the search results.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How?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Where do we place skip pointers?</a:t>
            </a:r>
          </a:p>
        </p:txBody>
      </p:sp>
      <p:grpSp>
        <p:nvGrpSpPr>
          <p:cNvPr id="39940" name="Group 68"/>
          <p:cNvGrpSpPr>
            <a:grpSpLocks/>
          </p:cNvGrpSpPr>
          <p:nvPr/>
        </p:nvGrpSpPr>
        <p:grpSpPr bwMode="auto">
          <a:xfrm>
            <a:off x="1447800" y="2055813"/>
            <a:ext cx="5133975" cy="468312"/>
            <a:chOff x="912" y="1295"/>
            <a:chExt cx="3234" cy="295"/>
          </a:xfrm>
        </p:grpSpPr>
        <p:sp>
          <p:nvSpPr>
            <p:cNvPr id="39971" name="Text Box 18"/>
            <p:cNvSpPr txBox="1">
              <a:spLocks noChangeArrowheads="1"/>
            </p:cNvSpPr>
            <p:nvPr/>
          </p:nvSpPr>
          <p:spPr bwMode="auto">
            <a:xfrm>
              <a:off x="3661" y="1296"/>
              <a:ext cx="485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128</a:t>
              </a:r>
            </a:p>
          </p:txBody>
        </p:sp>
        <p:grpSp>
          <p:nvGrpSpPr>
            <p:cNvPr id="39972" name="Group 19"/>
            <p:cNvGrpSpPr>
              <a:grpSpLocks/>
            </p:cNvGrpSpPr>
            <p:nvPr/>
          </p:nvGrpSpPr>
          <p:grpSpPr bwMode="auto">
            <a:xfrm>
              <a:off x="912" y="1296"/>
              <a:ext cx="408" cy="294"/>
              <a:chOff x="1584" y="3162"/>
              <a:chExt cx="408" cy="294"/>
            </a:xfrm>
          </p:grpSpPr>
          <p:sp>
            <p:nvSpPr>
              <p:cNvPr id="39991" name="Text Box 20"/>
              <p:cNvSpPr txBox="1">
                <a:spLocks noChangeArrowheads="1"/>
              </p:cNvSpPr>
              <p:nvPr/>
            </p:nvSpPr>
            <p:spPr bwMode="auto">
              <a:xfrm>
                <a:off x="1584" y="3162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altLang="en-US"/>
                  <a:t>2</a:t>
                </a:r>
              </a:p>
            </p:txBody>
          </p:sp>
          <p:cxnSp>
            <p:nvCxnSpPr>
              <p:cNvPr id="39992" name="AutoShape 21"/>
              <p:cNvCxnSpPr>
                <a:cxnSpLocks noChangeShapeType="1"/>
                <a:stCxn id="39991" idx="3"/>
                <a:endCxn id="39989" idx="1"/>
              </p:cNvCxnSpPr>
              <p:nvPr/>
            </p:nvCxnSpPr>
            <p:spPr bwMode="auto">
              <a:xfrm>
                <a:off x="1813" y="3309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973" name="Group 22"/>
            <p:cNvGrpSpPr>
              <a:grpSpLocks/>
            </p:cNvGrpSpPr>
            <p:nvPr/>
          </p:nvGrpSpPr>
          <p:grpSpPr bwMode="auto">
            <a:xfrm>
              <a:off x="1320" y="1296"/>
              <a:ext cx="421" cy="294"/>
              <a:chOff x="1992" y="3162"/>
              <a:chExt cx="421" cy="294"/>
            </a:xfrm>
          </p:grpSpPr>
          <p:sp>
            <p:nvSpPr>
              <p:cNvPr id="39989" name="Text Box 23"/>
              <p:cNvSpPr txBox="1">
                <a:spLocks noChangeArrowheads="1"/>
              </p:cNvSpPr>
              <p:nvPr/>
            </p:nvSpPr>
            <p:spPr bwMode="auto">
              <a:xfrm>
                <a:off x="1992" y="3162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altLang="en-US"/>
                  <a:t>4</a:t>
                </a:r>
              </a:p>
            </p:txBody>
          </p:sp>
          <p:cxnSp>
            <p:nvCxnSpPr>
              <p:cNvPr id="39990" name="AutoShape 24"/>
              <p:cNvCxnSpPr>
                <a:cxnSpLocks noChangeShapeType="1"/>
                <a:stCxn id="39989" idx="3"/>
                <a:endCxn id="39987" idx="1"/>
              </p:cNvCxnSpPr>
              <p:nvPr/>
            </p:nvCxnSpPr>
            <p:spPr bwMode="auto">
              <a:xfrm>
                <a:off x="222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974" name="Group 25"/>
            <p:cNvGrpSpPr>
              <a:grpSpLocks/>
            </p:cNvGrpSpPr>
            <p:nvPr/>
          </p:nvGrpSpPr>
          <p:grpSpPr bwMode="auto">
            <a:xfrm>
              <a:off x="1741" y="1296"/>
              <a:ext cx="384" cy="294"/>
              <a:chOff x="2413" y="3162"/>
              <a:chExt cx="384" cy="294"/>
            </a:xfrm>
          </p:grpSpPr>
          <p:sp>
            <p:nvSpPr>
              <p:cNvPr id="39987" name="Text Box 26"/>
              <p:cNvSpPr txBox="1">
                <a:spLocks noChangeArrowheads="1"/>
              </p:cNvSpPr>
              <p:nvPr/>
            </p:nvSpPr>
            <p:spPr bwMode="auto">
              <a:xfrm>
                <a:off x="2413" y="3162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altLang="en-US"/>
                  <a:t>8</a:t>
                </a:r>
              </a:p>
            </p:txBody>
          </p:sp>
          <p:cxnSp>
            <p:nvCxnSpPr>
              <p:cNvPr id="39988" name="AutoShape 27"/>
              <p:cNvCxnSpPr>
                <a:cxnSpLocks noChangeShapeType="1"/>
                <a:stCxn id="39987" idx="3"/>
                <a:endCxn id="39985" idx="1"/>
              </p:cNvCxnSpPr>
              <p:nvPr/>
            </p:nvCxnSpPr>
            <p:spPr bwMode="auto">
              <a:xfrm flipV="1">
                <a:off x="2656" y="3307"/>
                <a:ext cx="141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975" name="Group 28"/>
            <p:cNvGrpSpPr>
              <a:grpSpLocks/>
            </p:cNvGrpSpPr>
            <p:nvPr/>
          </p:nvGrpSpPr>
          <p:grpSpPr bwMode="auto">
            <a:xfrm>
              <a:off x="2125" y="1296"/>
              <a:ext cx="480" cy="291"/>
              <a:chOff x="2797" y="3162"/>
              <a:chExt cx="480" cy="291"/>
            </a:xfrm>
          </p:grpSpPr>
          <p:sp>
            <p:nvSpPr>
              <p:cNvPr id="39985" name="Text Box 29"/>
              <p:cNvSpPr txBox="1">
                <a:spLocks noChangeArrowheads="1"/>
              </p:cNvSpPr>
              <p:nvPr/>
            </p:nvSpPr>
            <p:spPr bwMode="auto">
              <a:xfrm>
                <a:off x="2797" y="3162"/>
                <a:ext cx="36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altLang="en-US"/>
                  <a:t>41</a:t>
                </a:r>
              </a:p>
            </p:txBody>
          </p:sp>
          <p:cxnSp>
            <p:nvCxnSpPr>
              <p:cNvPr id="39986" name="AutoShape 30"/>
              <p:cNvCxnSpPr>
                <a:cxnSpLocks noChangeShapeType="1"/>
                <a:stCxn id="39985" idx="3"/>
                <a:endCxn id="39983" idx="1"/>
              </p:cNvCxnSpPr>
              <p:nvPr/>
            </p:nvCxnSpPr>
            <p:spPr bwMode="auto">
              <a:xfrm>
                <a:off x="3159" y="3307"/>
                <a:ext cx="118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976" name="Group 31"/>
            <p:cNvGrpSpPr>
              <a:grpSpLocks/>
            </p:cNvGrpSpPr>
            <p:nvPr/>
          </p:nvGrpSpPr>
          <p:grpSpPr bwMode="auto">
            <a:xfrm>
              <a:off x="2605" y="1296"/>
              <a:ext cx="528" cy="291"/>
              <a:chOff x="3277" y="3162"/>
              <a:chExt cx="528" cy="291"/>
            </a:xfrm>
          </p:grpSpPr>
          <p:sp>
            <p:nvSpPr>
              <p:cNvPr id="39983" name="Text Box 32"/>
              <p:cNvSpPr txBox="1">
                <a:spLocks noChangeArrowheads="1"/>
              </p:cNvSpPr>
              <p:nvPr/>
            </p:nvSpPr>
            <p:spPr bwMode="auto">
              <a:xfrm>
                <a:off x="3277" y="3162"/>
                <a:ext cx="36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altLang="en-US"/>
                  <a:t>48</a:t>
                </a:r>
              </a:p>
            </p:txBody>
          </p:sp>
          <p:cxnSp>
            <p:nvCxnSpPr>
              <p:cNvPr id="39984" name="AutoShape 33"/>
              <p:cNvCxnSpPr>
                <a:cxnSpLocks noChangeShapeType="1"/>
                <a:stCxn id="39983" idx="3"/>
                <a:endCxn id="39981" idx="1"/>
              </p:cNvCxnSpPr>
              <p:nvPr/>
            </p:nvCxnSpPr>
            <p:spPr bwMode="auto">
              <a:xfrm>
                <a:off x="3639" y="3307"/>
                <a:ext cx="166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977" name="Group 34"/>
            <p:cNvGrpSpPr>
              <a:grpSpLocks/>
            </p:cNvGrpSpPr>
            <p:nvPr/>
          </p:nvGrpSpPr>
          <p:grpSpPr bwMode="auto">
            <a:xfrm>
              <a:off x="3133" y="1296"/>
              <a:ext cx="528" cy="294"/>
              <a:chOff x="3805" y="3162"/>
              <a:chExt cx="528" cy="294"/>
            </a:xfrm>
          </p:grpSpPr>
          <p:sp>
            <p:nvSpPr>
              <p:cNvPr id="39981" name="Text Box 35"/>
              <p:cNvSpPr txBox="1">
                <a:spLocks noChangeArrowheads="1"/>
              </p:cNvSpPr>
              <p:nvPr/>
            </p:nvSpPr>
            <p:spPr bwMode="auto">
              <a:xfrm>
                <a:off x="3805" y="3162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en-US" altLang="en-US"/>
                  <a:t>64</a:t>
                </a:r>
              </a:p>
            </p:txBody>
          </p:sp>
          <p:cxnSp>
            <p:nvCxnSpPr>
              <p:cNvPr id="39982" name="AutoShape 36"/>
              <p:cNvCxnSpPr>
                <a:cxnSpLocks noChangeShapeType="1"/>
                <a:stCxn id="39981" idx="3"/>
                <a:endCxn id="39971" idx="1"/>
              </p:cNvCxnSpPr>
              <p:nvPr/>
            </p:nvCxnSpPr>
            <p:spPr bwMode="auto">
              <a:xfrm>
                <a:off x="4141" y="3309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978" name="Group 39"/>
            <p:cNvGrpSpPr>
              <a:grpSpLocks/>
            </p:cNvGrpSpPr>
            <p:nvPr/>
          </p:nvGrpSpPr>
          <p:grpSpPr bwMode="auto">
            <a:xfrm>
              <a:off x="1035" y="1295"/>
              <a:ext cx="2870" cy="1"/>
              <a:chOff x="1227" y="1817"/>
              <a:chExt cx="2870" cy="1"/>
            </a:xfrm>
          </p:grpSpPr>
          <p:cxnSp>
            <p:nvCxnSpPr>
              <p:cNvPr id="39979" name="AutoShape 37"/>
              <p:cNvCxnSpPr>
                <a:cxnSpLocks noChangeShapeType="1"/>
                <a:stCxn id="39991" idx="0"/>
                <a:endCxn id="39985" idx="0"/>
              </p:cNvCxnSpPr>
              <p:nvPr/>
            </p:nvCxnSpPr>
            <p:spPr bwMode="auto">
              <a:xfrm rot="5400000" flipH="1" flipV="1">
                <a:off x="1862" y="1182"/>
                <a:ext cx="1" cy="1272"/>
              </a:xfrm>
              <a:prstGeom prst="curvedConnector3">
                <a:avLst>
                  <a:gd name="adj1" fmla="val 14395468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80" name="AutoShape 38"/>
              <p:cNvCxnSpPr>
                <a:cxnSpLocks noChangeShapeType="1"/>
                <a:stCxn id="39985" idx="0"/>
                <a:endCxn id="39971" idx="0"/>
              </p:cNvCxnSpPr>
              <p:nvPr/>
            </p:nvCxnSpPr>
            <p:spPr bwMode="auto">
              <a:xfrm rot="5400000" flipH="1" flipV="1">
                <a:off x="3297" y="1019"/>
                <a:ext cx="1" cy="1598"/>
              </a:xfrm>
              <a:prstGeom prst="curvedConnector3">
                <a:avLst>
                  <a:gd name="adj1" fmla="val 14395468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9941" name="Text Box 40"/>
          <p:cNvSpPr txBox="1">
            <a:spLocks noChangeArrowheads="1"/>
          </p:cNvSpPr>
          <p:nvPr/>
        </p:nvSpPr>
        <p:spPr bwMode="auto">
          <a:xfrm>
            <a:off x="6356350" y="3352800"/>
            <a:ext cx="577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31</a:t>
            </a:r>
          </a:p>
        </p:txBody>
      </p:sp>
      <p:grpSp>
        <p:nvGrpSpPr>
          <p:cNvPr id="39942" name="Group 41"/>
          <p:cNvGrpSpPr>
            <a:grpSpLocks/>
          </p:cNvGrpSpPr>
          <p:nvPr/>
        </p:nvGrpSpPr>
        <p:grpSpPr bwMode="auto">
          <a:xfrm>
            <a:off x="1479550" y="3352800"/>
            <a:ext cx="647700" cy="466725"/>
            <a:chOff x="1597" y="3498"/>
            <a:chExt cx="408" cy="294"/>
          </a:xfrm>
        </p:grpSpPr>
        <p:sp>
          <p:nvSpPr>
            <p:cNvPr id="39969" name="Text Box 42"/>
            <p:cNvSpPr txBox="1">
              <a:spLocks noChangeArrowheads="1"/>
            </p:cNvSpPr>
            <p:nvPr/>
          </p:nvSpPr>
          <p:spPr bwMode="auto">
            <a:xfrm>
              <a:off x="1597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cxnSp>
          <p:nvCxnSpPr>
            <p:cNvPr id="39970" name="AutoShape 43"/>
            <p:cNvCxnSpPr>
              <a:cxnSpLocks noChangeShapeType="1"/>
              <a:stCxn id="39969" idx="3"/>
              <a:endCxn id="39967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943" name="Group 44"/>
          <p:cNvGrpSpPr>
            <a:grpSpLocks/>
          </p:cNvGrpSpPr>
          <p:nvPr/>
        </p:nvGrpSpPr>
        <p:grpSpPr bwMode="auto">
          <a:xfrm>
            <a:off x="2127250" y="3352800"/>
            <a:ext cx="647700" cy="466725"/>
            <a:chOff x="2005" y="3498"/>
            <a:chExt cx="408" cy="294"/>
          </a:xfrm>
        </p:grpSpPr>
        <p:sp>
          <p:nvSpPr>
            <p:cNvPr id="39967" name="Text Box 45"/>
            <p:cNvSpPr txBox="1">
              <a:spLocks noChangeArrowheads="1"/>
            </p:cNvSpPr>
            <p:nvPr/>
          </p:nvSpPr>
          <p:spPr bwMode="auto">
            <a:xfrm>
              <a:off x="2005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cxnSp>
          <p:nvCxnSpPr>
            <p:cNvPr id="39968" name="AutoShape 46"/>
            <p:cNvCxnSpPr>
              <a:cxnSpLocks noChangeShapeType="1"/>
              <a:stCxn id="39967" idx="3"/>
              <a:endCxn id="39965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944" name="Group 47"/>
          <p:cNvGrpSpPr>
            <a:grpSpLocks/>
          </p:cNvGrpSpPr>
          <p:nvPr/>
        </p:nvGrpSpPr>
        <p:grpSpPr bwMode="auto">
          <a:xfrm>
            <a:off x="2774950" y="3352800"/>
            <a:ext cx="630238" cy="466725"/>
            <a:chOff x="2413" y="3498"/>
            <a:chExt cx="397" cy="294"/>
          </a:xfrm>
        </p:grpSpPr>
        <p:sp>
          <p:nvSpPr>
            <p:cNvPr id="39965" name="Text Box 48"/>
            <p:cNvSpPr txBox="1">
              <a:spLocks noChangeArrowheads="1"/>
            </p:cNvSpPr>
            <p:nvPr/>
          </p:nvSpPr>
          <p:spPr bwMode="auto">
            <a:xfrm>
              <a:off x="2413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cxnSp>
          <p:nvCxnSpPr>
            <p:cNvPr id="39966" name="AutoShape 49"/>
            <p:cNvCxnSpPr>
              <a:cxnSpLocks noChangeShapeType="1"/>
              <a:stCxn id="39965" idx="3"/>
              <a:endCxn id="39963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945" name="Group 50"/>
          <p:cNvGrpSpPr>
            <a:grpSpLocks/>
          </p:cNvGrpSpPr>
          <p:nvPr/>
        </p:nvGrpSpPr>
        <p:grpSpPr bwMode="auto">
          <a:xfrm>
            <a:off x="3405188" y="3352800"/>
            <a:ext cx="557212" cy="466725"/>
            <a:chOff x="2810" y="3498"/>
            <a:chExt cx="351" cy="294"/>
          </a:xfrm>
        </p:grpSpPr>
        <p:sp>
          <p:nvSpPr>
            <p:cNvPr id="39963" name="Text Box 51"/>
            <p:cNvSpPr txBox="1">
              <a:spLocks noChangeArrowheads="1"/>
            </p:cNvSpPr>
            <p:nvPr/>
          </p:nvSpPr>
          <p:spPr bwMode="auto">
            <a:xfrm>
              <a:off x="2810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8</a:t>
              </a:r>
            </a:p>
          </p:txBody>
        </p:sp>
        <p:cxnSp>
          <p:nvCxnSpPr>
            <p:cNvPr id="39964" name="AutoShape 52"/>
            <p:cNvCxnSpPr>
              <a:cxnSpLocks noChangeShapeType="1"/>
              <a:stCxn id="39963" idx="3"/>
              <a:endCxn id="39961" idx="1"/>
            </p:cNvCxnSpPr>
            <p:nvPr/>
          </p:nvCxnSpPr>
          <p:spPr bwMode="auto">
            <a:xfrm flipV="1">
              <a:off x="3053" y="3643"/>
              <a:ext cx="108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946" name="Group 53"/>
          <p:cNvGrpSpPr>
            <a:grpSpLocks/>
          </p:cNvGrpSpPr>
          <p:nvPr/>
        </p:nvGrpSpPr>
        <p:grpSpPr bwMode="auto">
          <a:xfrm>
            <a:off x="3962400" y="3352800"/>
            <a:ext cx="869950" cy="461963"/>
            <a:chOff x="3161" y="3498"/>
            <a:chExt cx="548" cy="291"/>
          </a:xfrm>
        </p:grpSpPr>
        <p:sp>
          <p:nvSpPr>
            <p:cNvPr id="39961" name="Text Box 54"/>
            <p:cNvSpPr txBox="1">
              <a:spLocks noChangeArrowheads="1"/>
            </p:cNvSpPr>
            <p:nvPr/>
          </p:nvSpPr>
          <p:spPr bwMode="auto">
            <a:xfrm>
              <a:off x="3161" y="3498"/>
              <a:ext cx="384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11</a:t>
              </a:r>
            </a:p>
          </p:txBody>
        </p:sp>
        <p:cxnSp>
          <p:nvCxnSpPr>
            <p:cNvPr id="39962" name="AutoShape 55"/>
            <p:cNvCxnSpPr>
              <a:cxnSpLocks noChangeShapeType="1"/>
              <a:stCxn id="39961" idx="3"/>
              <a:endCxn id="39959" idx="1"/>
            </p:cNvCxnSpPr>
            <p:nvPr/>
          </p:nvCxnSpPr>
          <p:spPr bwMode="auto">
            <a:xfrm>
              <a:off x="3545" y="3643"/>
              <a:ext cx="16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947" name="Group 56"/>
          <p:cNvGrpSpPr>
            <a:grpSpLocks/>
          </p:cNvGrpSpPr>
          <p:nvPr/>
        </p:nvGrpSpPr>
        <p:grpSpPr bwMode="auto">
          <a:xfrm>
            <a:off x="4832350" y="3352800"/>
            <a:ext cx="762000" cy="466725"/>
            <a:chOff x="3565" y="2496"/>
            <a:chExt cx="480" cy="294"/>
          </a:xfrm>
        </p:grpSpPr>
        <p:sp>
          <p:nvSpPr>
            <p:cNvPr id="39959" name="Text Box 57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17</a:t>
              </a:r>
            </a:p>
          </p:txBody>
        </p:sp>
        <p:cxnSp>
          <p:nvCxnSpPr>
            <p:cNvPr id="39960" name="AutoShape 58"/>
            <p:cNvCxnSpPr>
              <a:cxnSpLocks noChangeShapeType="1"/>
              <a:stCxn id="39959" idx="3"/>
              <a:endCxn id="39957" idx="1"/>
            </p:cNvCxnSpPr>
            <p:nvPr/>
          </p:nvCxnSpPr>
          <p:spPr bwMode="auto">
            <a:xfrm>
              <a:off x="3936" y="2643"/>
              <a:ext cx="10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948" name="Group 59"/>
          <p:cNvGrpSpPr>
            <a:grpSpLocks/>
          </p:cNvGrpSpPr>
          <p:nvPr/>
        </p:nvGrpSpPr>
        <p:grpSpPr bwMode="auto">
          <a:xfrm>
            <a:off x="5594350" y="3352800"/>
            <a:ext cx="838200" cy="466725"/>
            <a:chOff x="4045" y="3498"/>
            <a:chExt cx="528" cy="294"/>
          </a:xfrm>
        </p:grpSpPr>
        <p:sp>
          <p:nvSpPr>
            <p:cNvPr id="39957" name="Text Box 60"/>
            <p:cNvSpPr txBox="1">
              <a:spLocks noChangeArrowheads="1"/>
            </p:cNvSpPr>
            <p:nvPr/>
          </p:nvSpPr>
          <p:spPr bwMode="auto">
            <a:xfrm>
              <a:off x="4045" y="3498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21</a:t>
              </a:r>
            </a:p>
          </p:txBody>
        </p:sp>
        <p:cxnSp>
          <p:nvCxnSpPr>
            <p:cNvPr id="39958" name="AutoShape 61"/>
            <p:cNvCxnSpPr>
              <a:cxnSpLocks noChangeShapeType="1"/>
              <a:stCxn id="39957" idx="3"/>
              <a:endCxn id="39941" idx="1"/>
            </p:cNvCxnSpPr>
            <p:nvPr/>
          </p:nvCxnSpPr>
          <p:spPr bwMode="auto">
            <a:xfrm>
              <a:off x="4409" y="3645"/>
              <a:ext cx="16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949" name="Group 67"/>
          <p:cNvGrpSpPr>
            <a:grpSpLocks/>
          </p:cNvGrpSpPr>
          <p:nvPr/>
        </p:nvGrpSpPr>
        <p:grpSpPr bwMode="auto">
          <a:xfrm>
            <a:off x="1674813" y="3351213"/>
            <a:ext cx="4972050" cy="1587"/>
            <a:chOff x="1055" y="1967"/>
            <a:chExt cx="3132" cy="1"/>
          </a:xfrm>
        </p:grpSpPr>
        <p:cxnSp>
          <p:nvCxnSpPr>
            <p:cNvPr id="39955" name="AutoShape 65"/>
            <p:cNvCxnSpPr>
              <a:cxnSpLocks noChangeShapeType="1"/>
              <a:stCxn id="39969" idx="0"/>
              <a:endCxn id="39961" idx="0"/>
            </p:cNvCxnSpPr>
            <p:nvPr/>
          </p:nvCxnSpPr>
          <p:spPr bwMode="auto">
            <a:xfrm rot="5400000" flipH="1" flipV="1">
              <a:off x="1871" y="1151"/>
              <a:ext cx="1" cy="1634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6" name="AutoShape 66"/>
            <p:cNvCxnSpPr>
              <a:cxnSpLocks noChangeShapeType="1"/>
              <a:stCxn id="39961" idx="0"/>
              <a:endCxn id="39941" idx="0"/>
            </p:cNvCxnSpPr>
            <p:nvPr/>
          </p:nvCxnSpPr>
          <p:spPr bwMode="auto">
            <a:xfrm rot="5400000" flipH="1" flipV="1">
              <a:off x="3437" y="1219"/>
              <a:ext cx="1" cy="1498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950" name="Text Box 70"/>
          <p:cNvSpPr txBox="1">
            <a:spLocks noChangeArrowheads="1"/>
          </p:cNvSpPr>
          <p:nvPr/>
        </p:nvSpPr>
        <p:spPr bwMode="auto">
          <a:xfrm>
            <a:off x="4251325" y="298132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31</a:t>
            </a:r>
          </a:p>
        </p:txBody>
      </p:sp>
      <p:sp>
        <p:nvSpPr>
          <p:cNvPr id="39951" name="Text Box 71"/>
          <p:cNvSpPr txBox="1">
            <a:spLocks noChangeArrowheads="1"/>
          </p:cNvSpPr>
          <p:nvPr/>
        </p:nvSpPr>
        <p:spPr bwMode="auto">
          <a:xfrm>
            <a:off x="1628775" y="3032125"/>
            <a:ext cx="50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39952" name="Text Box 72"/>
          <p:cNvSpPr txBox="1">
            <a:spLocks noChangeArrowheads="1"/>
          </p:cNvSpPr>
          <p:nvPr/>
        </p:nvSpPr>
        <p:spPr bwMode="auto">
          <a:xfrm>
            <a:off x="1628775" y="1676400"/>
            <a:ext cx="50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41</a:t>
            </a:r>
          </a:p>
        </p:txBody>
      </p:sp>
      <p:sp>
        <p:nvSpPr>
          <p:cNvPr id="39953" name="Text Box 73"/>
          <p:cNvSpPr txBox="1">
            <a:spLocks noChangeArrowheads="1"/>
          </p:cNvSpPr>
          <p:nvPr/>
        </p:nvSpPr>
        <p:spPr bwMode="auto">
          <a:xfrm>
            <a:off x="3657600" y="1660525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128</a:t>
            </a:r>
          </a:p>
        </p:txBody>
      </p:sp>
      <p:sp>
        <p:nvSpPr>
          <p:cNvPr id="3995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2.3</a:t>
            </a:r>
          </a:p>
        </p:txBody>
      </p:sp>
    </p:spTree>
    <p:extLst>
      <p:ext uri="{BB962C8B-B14F-4D97-AF65-F5344CB8AC3E}">
        <p14:creationId xmlns:p14="http://schemas.microsoft.com/office/powerpoint/2010/main" val="5977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Query processing with </a:t>
            </a:r>
            <a:r>
              <a:rPr lang="en-US" altLang="en-US" smtClean="0">
                <a:solidFill>
                  <a:schemeClr val="folHlink"/>
                </a:solidFill>
                <a:ea typeface="ＭＳ Ｐゴシック" pitchFamily="34" charset="-128"/>
              </a:rPr>
              <a:t>skip pointers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5811838" y="2057400"/>
            <a:ext cx="7699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128</a:t>
            </a:r>
          </a:p>
        </p:txBody>
      </p:sp>
      <p:grpSp>
        <p:nvGrpSpPr>
          <p:cNvPr id="40964" name="Group 6"/>
          <p:cNvGrpSpPr>
            <a:grpSpLocks/>
          </p:cNvGrpSpPr>
          <p:nvPr/>
        </p:nvGrpSpPr>
        <p:grpSpPr bwMode="auto">
          <a:xfrm>
            <a:off x="1447800" y="2057400"/>
            <a:ext cx="647700" cy="466725"/>
            <a:chOff x="1584" y="3162"/>
            <a:chExt cx="408" cy="294"/>
          </a:xfrm>
        </p:grpSpPr>
        <p:sp>
          <p:nvSpPr>
            <p:cNvPr id="41023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cxnSp>
          <p:nvCxnSpPr>
            <p:cNvPr id="41024" name="AutoShape 8"/>
            <p:cNvCxnSpPr>
              <a:cxnSpLocks noChangeShapeType="1"/>
              <a:stCxn id="41023" idx="3"/>
              <a:endCxn id="41021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965" name="Group 9"/>
          <p:cNvGrpSpPr>
            <a:grpSpLocks/>
          </p:cNvGrpSpPr>
          <p:nvPr/>
        </p:nvGrpSpPr>
        <p:grpSpPr bwMode="auto">
          <a:xfrm>
            <a:off x="2095500" y="2057400"/>
            <a:ext cx="668338" cy="466725"/>
            <a:chOff x="1992" y="3162"/>
            <a:chExt cx="421" cy="294"/>
          </a:xfrm>
        </p:grpSpPr>
        <p:sp>
          <p:nvSpPr>
            <p:cNvPr id="41021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cxnSp>
          <p:nvCxnSpPr>
            <p:cNvPr id="41022" name="AutoShape 11"/>
            <p:cNvCxnSpPr>
              <a:cxnSpLocks noChangeShapeType="1"/>
              <a:stCxn id="41021" idx="3"/>
              <a:endCxn id="41019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966" name="Group 12"/>
          <p:cNvGrpSpPr>
            <a:grpSpLocks/>
          </p:cNvGrpSpPr>
          <p:nvPr/>
        </p:nvGrpSpPr>
        <p:grpSpPr bwMode="auto">
          <a:xfrm>
            <a:off x="2763838" y="2057400"/>
            <a:ext cx="609600" cy="466725"/>
            <a:chOff x="2413" y="3162"/>
            <a:chExt cx="384" cy="294"/>
          </a:xfrm>
        </p:grpSpPr>
        <p:sp>
          <p:nvSpPr>
            <p:cNvPr id="41019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8</a:t>
              </a:r>
            </a:p>
          </p:txBody>
        </p:sp>
        <p:cxnSp>
          <p:nvCxnSpPr>
            <p:cNvPr id="41020" name="AutoShape 14"/>
            <p:cNvCxnSpPr>
              <a:cxnSpLocks noChangeShapeType="1"/>
              <a:stCxn id="41019" idx="3"/>
              <a:endCxn id="41017" idx="1"/>
            </p:cNvCxnSpPr>
            <p:nvPr/>
          </p:nvCxnSpPr>
          <p:spPr bwMode="auto">
            <a:xfrm flipV="1">
              <a:off x="2656" y="3307"/>
              <a:ext cx="141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967" name="Group 15"/>
          <p:cNvGrpSpPr>
            <a:grpSpLocks/>
          </p:cNvGrpSpPr>
          <p:nvPr/>
        </p:nvGrpSpPr>
        <p:grpSpPr bwMode="auto">
          <a:xfrm>
            <a:off x="3373438" y="2057400"/>
            <a:ext cx="762000" cy="461963"/>
            <a:chOff x="2797" y="3162"/>
            <a:chExt cx="480" cy="291"/>
          </a:xfrm>
        </p:grpSpPr>
        <p:sp>
          <p:nvSpPr>
            <p:cNvPr id="41017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6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41</a:t>
              </a:r>
            </a:p>
          </p:txBody>
        </p:sp>
        <p:cxnSp>
          <p:nvCxnSpPr>
            <p:cNvPr id="41018" name="AutoShape 17"/>
            <p:cNvCxnSpPr>
              <a:cxnSpLocks noChangeShapeType="1"/>
              <a:stCxn id="41017" idx="3"/>
              <a:endCxn id="41015" idx="1"/>
            </p:cNvCxnSpPr>
            <p:nvPr/>
          </p:nvCxnSpPr>
          <p:spPr bwMode="auto">
            <a:xfrm>
              <a:off x="3159" y="3307"/>
              <a:ext cx="11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968" name="Group 18"/>
          <p:cNvGrpSpPr>
            <a:grpSpLocks/>
          </p:cNvGrpSpPr>
          <p:nvPr/>
        </p:nvGrpSpPr>
        <p:grpSpPr bwMode="auto">
          <a:xfrm>
            <a:off x="4135438" y="2057400"/>
            <a:ext cx="838200" cy="461963"/>
            <a:chOff x="3277" y="3162"/>
            <a:chExt cx="528" cy="291"/>
          </a:xfrm>
        </p:grpSpPr>
        <p:sp>
          <p:nvSpPr>
            <p:cNvPr id="41015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6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48</a:t>
              </a:r>
            </a:p>
          </p:txBody>
        </p:sp>
        <p:cxnSp>
          <p:nvCxnSpPr>
            <p:cNvPr id="41016" name="AutoShape 20"/>
            <p:cNvCxnSpPr>
              <a:cxnSpLocks noChangeShapeType="1"/>
              <a:stCxn id="41015" idx="3"/>
              <a:endCxn id="41013" idx="1"/>
            </p:cNvCxnSpPr>
            <p:nvPr/>
          </p:nvCxnSpPr>
          <p:spPr bwMode="auto">
            <a:xfrm>
              <a:off x="3639" y="3307"/>
              <a:ext cx="166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969" name="Group 21"/>
          <p:cNvGrpSpPr>
            <a:grpSpLocks/>
          </p:cNvGrpSpPr>
          <p:nvPr/>
        </p:nvGrpSpPr>
        <p:grpSpPr bwMode="auto">
          <a:xfrm>
            <a:off x="4973638" y="2057400"/>
            <a:ext cx="838200" cy="466725"/>
            <a:chOff x="3805" y="3162"/>
            <a:chExt cx="528" cy="294"/>
          </a:xfrm>
        </p:grpSpPr>
        <p:sp>
          <p:nvSpPr>
            <p:cNvPr id="41013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64</a:t>
              </a:r>
            </a:p>
          </p:txBody>
        </p:sp>
        <p:cxnSp>
          <p:nvCxnSpPr>
            <p:cNvPr id="41014" name="AutoShape 23"/>
            <p:cNvCxnSpPr>
              <a:cxnSpLocks noChangeShapeType="1"/>
              <a:stCxn id="41013" idx="3"/>
              <a:endCxn id="40963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970" name="Group 24"/>
          <p:cNvGrpSpPr>
            <a:grpSpLocks/>
          </p:cNvGrpSpPr>
          <p:nvPr/>
        </p:nvGrpSpPr>
        <p:grpSpPr bwMode="auto">
          <a:xfrm>
            <a:off x="1643063" y="2055813"/>
            <a:ext cx="4556125" cy="1587"/>
            <a:chOff x="1227" y="1817"/>
            <a:chExt cx="2870" cy="1"/>
          </a:xfrm>
        </p:grpSpPr>
        <p:cxnSp>
          <p:nvCxnSpPr>
            <p:cNvPr id="41011" name="AutoShape 25"/>
            <p:cNvCxnSpPr>
              <a:cxnSpLocks noChangeShapeType="1"/>
              <a:stCxn id="41023" idx="0"/>
              <a:endCxn id="41017" idx="0"/>
            </p:cNvCxnSpPr>
            <p:nvPr/>
          </p:nvCxnSpPr>
          <p:spPr bwMode="auto">
            <a:xfrm rot="5400000" flipH="1" flipV="1">
              <a:off x="1862" y="1182"/>
              <a:ext cx="1" cy="1272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2" name="AutoShape 26"/>
            <p:cNvCxnSpPr>
              <a:cxnSpLocks noChangeShapeType="1"/>
              <a:stCxn id="41017" idx="0"/>
              <a:endCxn id="40963" idx="0"/>
            </p:cNvCxnSpPr>
            <p:nvPr/>
          </p:nvCxnSpPr>
          <p:spPr bwMode="auto">
            <a:xfrm rot="5400000" flipH="1" flipV="1">
              <a:off x="3297" y="1019"/>
              <a:ext cx="1" cy="1598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71" name="Text Box 28"/>
          <p:cNvSpPr txBox="1">
            <a:spLocks noChangeArrowheads="1"/>
          </p:cNvSpPr>
          <p:nvPr/>
        </p:nvSpPr>
        <p:spPr bwMode="auto">
          <a:xfrm>
            <a:off x="6356350" y="3352800"/>
            <a:ext cx="5778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31</a:t>
            </a:r>
          </a:p>
        </p:txBody>
      </p:sp>
      <p:grpSp>
        <p:nvGrpSpPr>
          <p:cNvPr id="40972" name="Group 29"/>
          <p:cNvGrpSpPr>
            <a:grpSpLocks/>
          </p:cNvGrpSpPr>
          <p:nvPr/>
        </p:nvGrpSpPr>
        <p:grpSpPr bwMode="auto">
          <a:xfrm>
            <a:off x="1479550" y="3352800"/>
            <a:ext cx="647700" cy="466725"/>
            <a:chOff x="1597" y="3498"/>
            <a:chExt cx="408" cy="294"/>
          </a:xfrm>
        </p:grpSpPr>
        <p:sp>
          <p:nvSpPr>
            <p:cNvPr id="41009" name="Text Box 30"/>
            <p:cNvSpPr txBox="1">
              <a:spLocks noChangeArrowheads="1"/>
            </p:cNvSpPr>
            <p:nvPr/>
          </p:nvSpPr>
          <p:spPr bwMode="auto">
            <a:xfrm>
              <a:off x="1597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cxnSp>
          <p:nvCxnSpPr>
            <p:cNvPr id="41010" name="AutoShape 31"/>
            <p:cNvCxnSpPr>
              <a:cxnSpLocks noChangeShapeType="1"/>
              <a:stCxn id="41009" idx="3"/>
              <a:endCxn id="41007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973" name="Group 32"/>
          <p:cNvGrpSpPr>
            <a:grpSpLocks/>
          </p:cNvGrpSpPr>
          <p:nvPr/>
        </p:nvGrpSpPr>
        <p:grpSpPr bwMode="auto">
          <a:xfrm>
            <a:off x="2127250" y="3352800"/>
            <a:ext cx="647700" cy="466725"/>
            <a:chOff x="2005" y="3498"/>
            <a:chExt cx="408" cy="294"/>
          </a:xfrm>
        </p:grpSpPr>
        <p:sp>
          <p:nvSpPr>
            <p:cNvPr id="41007" name="Text Box 33"/>
            <p:cNvSpPr txBox="1">
              <a:spLocks noChangeArrowheads="1"/>
            </p:cNvSpPr>
            <p:nvPr/>
          </p:nvSpPr>
          <p:spPr bwMode="auto">
            <a:xfrm>
              <a:off x="2005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cxnSp>
          <p:nvCxnSpPr>
            <p:cNvPr id="41008" name="AutoShape 34"/>
            <p:cNvCxnSpPr>
              <a:cxnSpLocks noChangeShapeType="1"/>
              <a:stCxn id="41007" idx="3"/>
              <a:endCxn id="41005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974" name="Group 35"/>
          <p:cNvGrpSpPr>
            <a:grpSpLocks/>
          </p:cNvGrpSpPr>
          <p:nvPr/>
        </p:nvGrpSpPr>
        <p:grpSpPr bwMode="auto">
          <a:xfrm>
            <a:off x="2774950" y="3352800"/>
            <a:ext cx="630238" cy="466725"/>
            <a:chOff x="2413" y="3498"/>
            <a:chExt cx="397" cy="294"/>
          </a:xfrm>
        </p:grpSpPr>
        <p:sp>
          <p:nvSpPr>
            <p:cNvPr id="41005" name="Text Box 36"/>
            <p:cNvSpPr txBox="1">
              <a:spLocks noChangeArrowheads="1"/>
            </p:cNvSpPr>
            <p:nvPr/>
          </p:nvSpPr>
          <p:spPr bwMode="auto">
            <a:xfrm>
              <a:off x="2413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cxnSp>
          <p:nvCxnSpPr>
            <p:cNvPr id="41006" name="AutoShape 37"/>
            <p:cNvCxnSpPr>
              <a:cxnSpLocks noChangeShapeType="1"/>
              <a:stCxn id="41005" idx="3"/>
              <a:endCxn id="41003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975" name="Group 38"/>
          <p:cNvGrpSpPr>
            <a:grpSpLocks/>
          </p:cNvGrpSpPr>
          <p:nvPr/>
        </p:nvGrpSpPr>
        <p:grpSpPr bwMode="auto">
          <a:xfrm>
            <a:off x="3405188" y="3352800"/>
            <a:ext cx="606425" cy="466725"/>
            <a:chOff x="2810" y="3498"/>
            <a:chExt cx="382" cy="294"/>
          </a:xfrm>
        </p:grpSpPr>
        <p:sp>
          <p:nvSpPr>
            <p:cNvPr id="41003" name="Text Box 39"/>
            <p:cNvSpPr txBox="1">
              <a:spLocks noChangeArrowheads="1"/>
            </p:cNvSpPr>
            <p:nvPr/>
          </p:nvSpPr>
          <p:spPr bwMode="auto">
            <a:xfrm>
              <a:off x="2810" y="3498"/>
              <a:ext cx="24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8</a:t>
              </a:r>
            </a:p>
          </p:txBody>
        </p:sp>
        <p:cxnSp>
          <p:nvCxnSpPr>
            <p:cNvPr id="41004" name="AutoShape 40"/>
            <p:cNvCxnSpPr>
              <a:cxnSpLocks noChangeShapeType="1"/>
              <a:stCxn id="41003" idx="3"/>
              <a:endCxn id="41001" idx="1"/>
            </p:cNvCxnSpPr>
            <p:nvPr/>
          </p:nvCxnSpPr>
          <p:spPr bwMode="auto">
            <a:xfrm flipV="1">
              <a:off x="3053" y="3643"/>
              <a:ext cx="139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976" name="Group 41"/>
          <p:cNvGrpSpPr>
            <a:grpSpLocks/>
          </p:cNvGrpSpPr>
          <p:nvPr/>
        </p:nvGrpSpPr>
        <p:grpSpPr bwMode="auto">
          <a:xfrm>
            <a:off x="4011613" y="3352800"/>
            <a:ext cx="820737" cy="461963"/>
            <a:chOff x="3192" y="3498"/>
            <a:chExt cx="517" cy="291"/>
          </a:xfrm>
        </p:grpSpPr>
        <p:sp>
          <p:nvSpPr>
            <p:cNvPr id="41001" name="Text Box 42"/>
            <p:cNvSpPr txBox="1">
              <a:spLocks noChangeArrowheads="1"/>
            </p:cNvSpPr>
            <p:nvPr/>
          </p:nvSpPr>
          <p:spPr bwMode="auto">
            <a:xfrm>
              <a:off x="3192" y="3498"/>
              <a:ext cx="362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11</a:t>
              </a:r>
            </a:p>
          </p:txBody>
        </p:sp>
        <p:cxnSp>
          <p:nvCxnSpPr>
            <p:cNvPr id="41002" name="AutoShape 43"/>
            <p:cNvCxnSpPr>
              <a:cxnSpLocks noChangeShapeType="1"/>
              <a:stCxn id="41001" idx="3"/>
              <a:endCxn id="40999" idx="1"/>
            </p:cNvCxnSpPr>
            <p:nvPr/>
          </p:nvCxnSpPr>
          <p:spPr bwMode="auto">
            <a:xfrm>
              <a:off x="3554" y="3643"/>
              <a:ext cx="15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977" name="Group 44"/>
          <p:cNvGrpSpPr>
            <a:grpSpLocks/>
          </p:cNvGrpSpPr>
          <p:nvPr/>
        </p:nvGrpSpPr>
        <p:grpSpPr bwMode="auto">
          <a:xfrm>
            <a:off x="4832350" y="3352800"/>
            <a:ext cx="762000" cy="466725"/>
            <a:chOff x="3565" y="2496"/>
            <a:chExt cx="480" cy="294"/>
          </a:xfrm>
        </p:grpSpPr>
        <p:sp>
          <p:nvSpPr>
            <p:cNvPr id="40999" name="Text Box 45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17</a:t>
              </a:r>
            </a:p>
          </p:txBody>
        </p:sp>
        <p:cxnSp>
          <p:nvCxnSpPr>
            <p:cNvPr id="41000" name="AutoShape 46"/>
            <p:cNvCxnSpPr>
              <a:cxnSpLocks noChangeShapeType="1"/>
              <a:stCxn id="40999" idx="3"/>
              <a:endCxn id="40997" idx="1"/>
            </p:cNvCxnSpPr>
            <p:nvPr/>
          </p:nvCxnSpPr>
          <p:spPr bwMode="auto">
            <a:xfrm>
              <a:off x="3936" y="2643"/>
              <a:ext cx="10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978" name="Group 47"/>
          <p:cNvGrpSpPr>
            <a:grpSpLocks/>
          </p:cNvGrpSpPr>
          <p:nvPr/>
        </p:nvGrpSpPr>
        <p:grpSpPr bwMode="auto">
          <a:xfrm>
            <a:off x="5594350" y="3352800"/>
            <a:ext cx="838200" cy="466725"/>
            <a:chOff x="4045" y="3498"/>
            <a:chExt cx="528" cy="294"/>
          </a:xfrm>
        </p:grpSpPr>
        <p:sp>
          <p:nvSpPr>
            <p:cNvPr id="40997" name="Text Box 48"/>
            <p:cNvSpPr txBox="1">
              <a:spLocks noChangeArrowheads="1"/>
            </p:cNvSpPr>
            <p:nvPr/>
          </p:nvSpPr>
          <p:spPr bwMode="auto">
            <a:xfrm>
              <a:off x="4045" y="3498"/>
              <a:ext cx="364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21</a:t>
              </a:r>
            </a:p>
          </p:txBody>
        </p:sp>
        <p:cxnSp>
          <p:nvCxnSpPr>
            <p:cNvPr id="40998" name="AutoShape 49"/>
            <p:cNvCxnSpPr>
              <a:cxnSpLocks noChangeShapeType="1"/>
              <a:stCxn id="40997" idx="3"/>
              <a:endCxn id="40971" idx="1"/>
            </p:cNvCxnSpPr>
            <p:nvPr/>
          </p:nvCxnSpPr>
          <p:spPr bwMode="auto">
            <a:xfrm>
              <a:off x="4409" y="3645"/>
              <a:ext cx="16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979" name="Group 50"/>
          <p:cNvGrpSpPr>
            <a:grpSpLocks/>
          </p:cNvGrpSpPr>
          <p:nvPr/>
        </p:nvGrpSpPr>
        <p:grpSpPr bwMode="auto">
          <a:xfrm>
            <a:off x="1674813" y="3351213"/>
            <a:ext cx="4972050" cy="1587"/>
            <a:chOff x="1055" y="1967"/>
            <a:chExt cx="3132" cy="1"/>
          </a:xfrm>
        </p:grpSpPr>
        <p:cxnSp>
          <p:nvCxnSpPr>
            <p:cNvPr id="40995" name="AutoShape 51"/>
            <p:cNvCxnSpPr>
              <a:cxnSpLocks noChangeShapeType="1"/>
              <a:stCxn id="41009" idx="0"/>
              <a:endCxn id="41001" idx="0"/>
            </p:cNvCxnSpPr>
            <p:nvPr/>
          </p:nvCxnSpPr>
          <p:spPr bwMode="auto">
            <a:xfrm rot="5400000" flipH="1" flipV="1">
              <a:off x="1881" y="1141"/>
              <a:ext cx="1" cy="1654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6" name="AutoShape 52"/>
            <p:cNvCxnSpPr>
              <a:cxnSpLocks noChangeShapeType="1"/>
              <a:stCxn id="41001" idx="0"/>
              <a:endCxn id="40971" idx="0"/>
            </p:cNvCxnSpPr>
            <p:nvPr/>
          </p:nvCxnSpPr>
          <p:spPr bwMode="auto">
            <a:xfrm rot="5400000" flipH="1" flipV="1">
              <a:off x="3447" y="1229"/>
              <a:ext cx="1" cy="1478"/>
            </a:xfrm>
            <a:prstGeom prst="curvedConnector3">
              <a:avLst>
                <a:gd name="adj1" fmla="val 14395468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980" name="Text Box 53"/>
          <p:cNvSpPr txBox="1">
            <a:spLocks noChangeArrowheads="1"/>
          </p:cNvSpPr>
          <p:nvPr/>
        </p:nvSpPr>
        <p:spPr bwMode="auto">
          <a:xfrm>
            <a:off x="4251325" y="298132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31</a:t>
            </a:r>
          </a:p>
        </p:txBody>
      </p:sp>
      <p:sp>
        <p:nvSpPr>
          <p:cNvPr id="40981" name="Text Box 54"/>
          <p:cNvSpPr txBox="1">
            <a:spLocks noChangeArrowheads="1"/>
          </p:cNvSpPr>
          <p:nvPr/>
        </p:nvSpPr>
        <p:spPr bwMode="auto">
          <a:xfrm>
            <a:off x="1628775" y="3032125"/>
            <a:ext cx="50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40982" name="Text Box 55"/>
          <p:cNvSpPr txBox="1">
            <a:spLocks noChangeArrowheads="1"/>
          </p:cNvSpPr>
          <p:nvPr/>
        </p:nvSpPr>
        <p:spPr bwMode="auto">
          <a:xfrm>
            <a:off x="1628775" y="1676400"/>
            <a:ext cx="509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41</a:t>
            </a:r>
          </a:p>
        </p:txBody>
      </p:sp>
      <p:sp>
        <p:nvSpPr>
          <p:cNvPr id="40983" name="Text Box 56"/>
          <p:cNvSpPr txBox="1">
            <a:spLocks noChangeArrowheads="1"/>
          </p:cNvSpPr>
          <p:nvPr/>
        </p:nvSpPr>
        <p:spPr bwMode="auto">
          <a:xfrm>
            <a:off x="3657600" y="1660525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hlink"/>
                </a:solidFill>
              </a:rPr>
              <a:t>128</a:t>
            </a:r>
          </a:p>
        </p:txBody>
      </p:sp>
      <p:sp>
        <p:nvSpPr>
          <p:cNvPr id="40984" name="Rectangle 57"/>
          <p:cNvSpPr>
            <a:spLocks noChangeArrowheads="1"/>
          </p:cNvSpPr>
          <p:nvPr/>
        </p:nvSpPr>
        <p:spPr bwMode="auto">
          <a:xfrm>
            <a:off x="3429000" y="3352800"/>
            <a:ext cx="3810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5" name="Rectangle 59"/>
          <p:cNvSpPr>
            <a:spLocks noChangeArrowheads="1"/>
          </p:cNvSpPr>
          <p:nvPr/>
        </p:nvSpPr>
        <p:spPr bwMode="auto">
          <a:xfrm>
            <a:off x="2743200" y="2057400"/>
            <a:ext cx="4572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6" name="Text Box 60"/>
          <p:cNvSpPr txBox="1">
            <a:spLocks noChangeArrowheads="1"/>
          </p:cNvSpPr>
          <p:nvPr/>
        </p:nvSpPr>
        <p:spPr bwMode="auto">
          <a:xfrm>
            <a:off x="381000" y="4038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None/>
            </a:pPr>
            <a:r>
              <a:rPr lang="en-US" altLang="en-US"/>
              <a:t>Suppose we’ve stepped through the lists until we process </a:t>
            </a:r>
            <a:r>
              <a:rPr lang="en-US" altLang="en-US" b="1"/>
              <a:t>8 </a:t>
            </a:r>
            <a:r>
              <a:rPr lang="en-US" altLang="en-US"/>
              <a:t>on each list. We match it and advance.</a:t>
            </a:r>
          </a:p>
        </p:txBody>
      </p:sp>
      <p:sp>
        <p:nvSpPr>
          <p:cNvPr id="40987" name="Text Box 63"/>
          <p:cNvSpPr txBox="1">
            <a:spLocks noChangeArrowheads="1"/>
          </p:cNvSpPr>
          <p:nvPr/>
        </p:nvSpPr>
        <p:spPr bwMode="auto">
          <a:xfrm>
            <a:off x="457200" y="5029200"/>
            <a:ext cx="8172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/>
              <a:t>We then have </a:t>
            </a:r>
            <a:r>
              <a:rPr lang="en-US" altLang="en-US" b="1"/>
              <a:t>41</a:t>
            </a:r>
            <a:r>
              <a:rPr lang="en-US" altLang="en-US"/>
              <a:t> and </a:t>
            </a:r>
            <a:r>
              <a:rPr lang="en-US" altLang="en-US" b="1"/>
              <a:t>11</a:t>
            </a:r>
            <a:r>
              <a:rPr lang="en-US" altLang="en-US"/>
              <a:t> on the lower.  </a:t>
            </a:r>
            <a:r>
              <a:rPr lang="en-US" altLang="en-US" b="1"/>
              <a:t>11</a:t>
            </a:r>
            <a:r>
              <a:rPr lang="en-US" altLang="en-US"/>
              <a:t> is smaller.</a:t>
            </a:r>
          </a:p>
        </p:txBody>
      </p:sp>
      <p:sp>
        <p:nvSpPr>
          <p:cNvPr id="49185" name="Rectangle 64"/>
          <p:cNvSpPr>
            <a:spLocks noChangeArrowheads="1"/>
          </p:cNvSpPr>
          <p:nvPr/>
        </p:nvSpPr>
        <p:spPr bwMode="auto">
          <a:xfrm>
            <a:off x="3352800" y="2057400"/>
            <a:ext cx="6096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9" name="Text Box 66"/>
          <p:cNvSpPr txBox="1">
            <a:spLocks noChangeArrowheads="1"/>
          </p:cNvSpPr>
          <p:nvPr/>
        </p:nvSpPr>
        <p:spPr bwMode="auto">
          <a:xfrm>
            <a:off x="425450" y="5827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7" name="Group 69"/>
          <p:cNvGrpSpPr>
            <a:grpSpLocks/>
          </p:cNvGrpSpPr>
          <p:nvPr/>
        </p:nvGrpSpPr>
        <p:grpSpPr bwMode="auto">
          <a:xfrm>
            <a:off x="685800" y="3352800"/>
            <a:ext cx="8294688" cy="3305175"/>
            <a:chOff x="278" y="2112"/>
            <a:chExt cx="5225" cy="2082"/>
          </a:xfrm>
        </p:grpSpPr>
        <p:sp>
          <p:nvSpPr>
            <p:cNvPr id="40993" name="Text Box 67"/>
            <p:cNvSpPr txBox="1">
              <a:spLocks noChangeArrowheads="1"/>
            </p:cNvSpPr>
            <p:nvPr/>
          </p:nvSpPr>
          <p:spPr bwMode="auto">
            <a:xfrm>
              <a:off x="278" y="3671"/>
              <a:ext cx="522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But the skip successor of </a:t>
              </a:r>
              <a:r>
                <a:rPr lang="en-US" altLang="en-US" b="1"/>
                <a:t>11</a:t>
              </a:r>
              <a:r>
                <a:rPr lang="en-US" altLang="en-US"/>
                <a:t> on the lower list is </a:t>
              </a:r>
              <a:r>
                <a:rPr lang="en-US" altLang="en-US" b="1"/>
                <a:t>31</a:t>
              </a:r>
              <a:r>
                <a:rPr lang="en-US" altLang="en-US"/>
                <a:t>, so</a:t>
              </a:r>
            </a:p>
            <a:p>
              <a:pPr eaLnBrk="1" hangingPunct="1"/>
              <a:r>
                <a:rPr lang="en-US" altLang="en-US"/>
                <a:t>we can skip ahead past the intervening postings.</a:t>
              </a:r>
            </a:p>
          </p:txBody>
        </p:sp>
        <p:sp>
          <p:nvSpPr>
            <p:cNvPr id="40994" name="Rectangle 68"/>
            <p:cNvSpPr>
              <a:spLocks noChangeArrowheads="1"/>
            </p:cNvSpPr>
            <p:nvPr/>
          </p:nvSpPr>
          <p:spPr bwMode="auto">
            <a:xfrm>
              <a:off x="2880" y="2112"/>
              <a:ext cx="1344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099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2.3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3962400" y="3352800"/>
            <a:ext cx="609600" cy="45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61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5" grpId="0" animBg="1"/>
      <p:bldP spid="6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Where do we place skips?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Tradeoff: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More skips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 </a:t>
            </a:r>
            <a:r>
              <a:rPr lang="en-US" altLang="en-US" smtClean="0">
                <a:ea typeface="ＭＳ Ｐゴシック" pitchFamily="34" charset="-128"/>
              </a:rPr>
              <a:t>shorter skip spans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 </a:t>
            </a:r>
            <a:r>
              <a:rPr lang="en-US" altLang="en-US" smtClean="0">
                <a:ea typeface="ＭＳ Ｐゴシック" pitchFamily="34" charset="-128"/>
              </a:rPr>
              <a:t>more likely to skip.  But lots of comparisons to skip pointers.</a:t>
            </a: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Fewer skips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 </a:t>
            </a:r>
            <a:r>
              <a:rPr lang="en-US" altLang="en-US" smtClean="0">
                <a:ea typeface="ＭＳ Ｐゴシック" pitchFamily="34" charset="-128"/>
              </a:rPr>
              <a:t>few pointer comparison, but then long skip spans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 </a:t>
            </a:r>
            <a:r>
              <a:rPr lang="en-US" altLang="en-US" smtClean="0">
                <a:ea typeface="ＭＳ Ｐゴシック" pitchFamily="34" charset="-128"/>
              </a:rPr>
              <a:t>few successful skips.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7543800" y="49530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989" name="Group 7"/>
          <p:cNvGrpSpPr>
            <a:grpSpLocks/>
          </p:cNvGrpSpPr>
          <p:nvPr/>
        </p:nvGrpSpPr>
        <p:grpSpPr bwMode="auto">
          <a:xfrm>
            <a:off x="1447800" y="4953000"/>
            <a:ext cx="609600" cy="304800"/>
            <a:chOff x="1104" y="3168"/>
            <a:chExt cx="384" cy="192"/>
          </a:xfrm>
        </p:grpSpPr>
        <p:sp>
          <p:nvSpPr>
            <p:cNvPr id="42056" name="Rectangle 4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42057" name="AutoShape 6"/>
            <p:cNvCxnSpPr>
              <a:cxnSpLocks noChangeShapeType="1"/>
              <a:stCxn id="42056" idx="3"/>
              <a:endCxn id="41988" idx="1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0" name="Group 8"/>
          <p:cNvGrpSpPr>
            <a:grpSpLocks/>
          </p:cNvGrpSpPr>
          <p:nvPr/>
        </p:nvGrpSpPr>
        <p:grpSpPr bwMode="auto">
          <a:xfrm>
            <a:off x="2057400" y="4953000"/>
            <a:ext cx="609600" cy="304800"/>
            <a:chOff x="1104" y="3168"/>
            <a:chExt cx="384" cy="192"/>
          </a:xfrm>
        </p:grpSpPr>
        <p:sp>
          <p:nvSpPr>
            <p:cNvPr id="42054" name="Rectangle 9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42055" name="AutoShape 10"/>
            <p:cNvCxnSpPr>
              <a:cxnSpLocks noChangeShapeType="1"/>
              <a:stCxn id="42054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1" name="Group 11"/>
          <p:cNvGrpSpPr>
            <a:grpSpLocks/>
          </p:cNvGrpSpPr>
          <p:nvPr/>
        </p:nvGrpSpPr>
        <p:grpSpPr bwMode="auto">
          <a:xfrm>
            <a:off x="2667000" y="4953000"/>
            <a:ext cx="609600" cy="304800"/>
            <a:chOff x="1104" y="3168"/>
            <a:chExt cx="384" cy="192"/>
          </a:xfrm>
        </p:grpSpPr>
        <p:sp>
          <p:nvSpPr>
            <p:cNvPr id="42052" name="Rectangle 12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42053" name="AutoShape 13"/>
            <p:cNvCxnSpPr>
              <a:cxnSpLocks noChangeShapeType="1"/>
              <a:stCxn id="42052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2" name="Group 14"/>
          <p:cNvGrpSpPr>
            <a:grpSpLocks/>
          </p:cNvGrpSpPr>
          <p:nvPr/>
        </p:nvGrpSpPr>
        <p:grpSpPr bwMode="auto">
          <a:xfrm>
            <a:off x="3276600" y="4953000"/>
            <a:ext cx="609600" cy="304800"/>
            <a:chOff x="1104" y="3168"/>
            <a:chExt cx="384" cy="192"/>
          </a:xfrm>
        </p:grpSpPr>
        <p:sp>
          <p:nvSpPr>
            <p:cNvPr id="42050" name="Rectangle 15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42051" name="AutoShape 16"/>
            <p:cNvCxnSpPr>
              <a:cxnSpLocks noChangeShapeType="1"/>
              <a:stCxn id="42050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3" name="Group 17"/>
          <p:cNvGrpSpPr>
            <a:grpSpLocks/>
          </p:cNvGrpSpPr>
          <p:nvPr/>
        </p:nvGrpSpPr>
        <p:grpSpPr bwMode="auto">
          <a:xfrm>
            <a:off x="3886200" y="4953000"/>
            <a:ext cx="609600" cy="304800"/>
            <a:chOff x="1104" y="3168"/>
            <a:chExt cx="384" cy="192"/>
          </a:xfrm>
        </p:grpSpPr>
        <p:sp>
          <p:nvSpPr>
            <p:cNvPr id="42048" name="Rectangle 18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42049" name="AutoShape 19"/>
            <p:cNvCxnSpPr>
              <a:cxnSpLocks noChangeShapeType="1"/>
              <a:stCxn id="42048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4" name="Group 20"/>
          <p:cNvGrpSpPr>
            <a:grpSpLocks/>
          </p:cNvGrpSpPr>
          <p:nvPr/>
        </p:nvGrpSpPr>
        <p:grpSpPr bwMode="auto">
          <a:xfrm>
            <a:off x="4495800" y="4953000"/>
            <a:ext cx="609600" cy="304800"/>
            <a:chOff x="1104" y="3168"/>
            <a:chExt cx="384" cy="192"/>
          </a:xfrm>
        </p:grpSpPr>
        <p:sp>
          <p:nvSpPr>
            <p:cNvPr id="42046" name="Rectangle 21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42047" name="AutoShape 22"/>
            <p:cNvCxnSpPr>
              <a:cxnSpLocks noChangeShapeType="1"/>
              <a:stCxn id="42046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5" name="Group 23"/>
          <p:cNvGrpSpPr>
            <a:grpSpLocks/>
          </p:cNvGrpSpPr>
          <p:nvPr/>
        </p:nvGrpSpPr>
        <p:grpSpPr bwMode="auto">
          <a:xfrm>
            <a:off x="5105400" y="4953000"/>
            <a:ext cx="609600" cy="304800"/>
            <a:chOff x="1104" y="3168"/>
            <a:chExt cx="384" cy="192"/>
          </a:xfrm>
        </p:grpSpPr>
        <p:sp>
          <p:nvSpPr>
            <p:cNvPr id="42044" name="Rectangle 24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42045" name="AutoShape 25"/>
            <p:cNvCxnSpPr>
              <a:cxnSpLocks noChangeShapeType="1"/>
              <a:stCxn id="42044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6" name="Group 26"/>
          <p:cNvGrpSpPr>
            <a:grpSpLocks/>
          </p:cNvGrpSpPr>
          <p:nvPr/>
        </p:nvGrpSpPr>
        <p:grpSpPr bwMode="auto">
          <a:xfrm>
            <a:off x="5715000" y="4953000"/>
            <a:ext cx="609600" cy="304800"/>
            <a:chOff x="1104" y="3168"/>
            <a:chExt cx="384" cy="192"/>
          </a:xfrm>
        </p:grpSpPr>
        <p:sp>
          <p:nvSpPr>
            <p:cNvPr id="42042" name="Rectangle 27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42043" name="AutoShape 28"/>
            <p:cNvCxnSpPr>
              <a:cxnSpLocks noChangeShapeType="1"/>
              <a:stCxn id="42042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7" name="Group 29"/>
          <p:cNvGrpSpPr>
            <a:grpSpLocks/>
          </p:cNvGrpSpPr>
          <p:nvPr/>
        </p:nvGrpSpPr>
        <p:grpSpPr bwMode="auto">
          <a:xfrm>
            <a:off x="6324600" y="4953000"/>
            <a:ext cx="609600" cy="304800"/>
            <a:chOff x="1104" y="3168"/>
            <a:chExt cx="384" cy="192"/>
          </a:xfrm>
        </p:grpSpPr>
        <p:sp>
          <p:nvSpPr>
            <p:cNvPr id="42040" name="Rectangle 30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42041" name="AutoShape 31"/>
            <p:cNvCxnSpPr>
              <a:cxnSpLocks noChangeShapeType="1"/>
              <a:stCxn id="42040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998" name="Rectangle 32"/>
          <p:cNvSpPr>
            <a:spLocks noChangeArrowheads="1"/>
          </p:cNvSpPr>
          <p:nvPr/>
        </p:nvSpPr>
        <p:spPr bwMode="auto">
          <a:xfrm>
            <a:off x="7543800" y="59436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999" name="Group 33"/>
          <p:cNvGrpSpPr>
            <a:grpSpLocks/>
          </p:cNvGrpSpPr>
          <p:nvPr/>
        </p:nvGrpSpPr>
        <p:grpSpPr bwMode="auto">
          <a:xfrm>
            <a:off x="1447800" y="5943600"/>
            <a:ext cx="609600" cy="304800"/>
            <a:chOff x="1104" y="3168"/>
            <a:chExt cx="384" cy="192"/>
          </a:xfrm>
        </p:grpSpPr>
        <p:sp>
          <p:nvSpPr>
            <p:cNvPr id="42038" name="Rectangle 34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42039" name="AutoShape 35"/>
            <p:cNvCxnSpPr>
              <a:cxnSpLocks noChangeShapeType="1"/>
              <a:stCxn id="42038" idx="3"/>
              <a:endCxn id="41998" idx="1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0" name="Group 36"/>
          <p:cNvGrpSpPr>
            <a:grpSpLocks/>
          </p:cNvGrpSpPr>
          <p:nvPr/>
        </p:nvGrpSpPr>
        <p:grpSpPr bwMode="auto">
          <a:xfrm>
            <a:off x="2057400" y="5943600"/>
            <a:ext cx="609600" cy="304800"/>
            <a:chOff x="1104" y="3168"/>
            <a:chExt cx="384" cy="192"/>
          </a:xfrm>
        </p:grpSpPr>
        <p:sp>
          <p:nvSpPr>
            <p:cNvPr id="42036" name="Rectangle 37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42037" name="AutoShape 38"/>
            <p:cNvCxnSpPr>
              <a:cxnSpLocks noChangeShapeType="1"/>
              <a:stCxn id="42036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1" name="Group 39"/>
          <p:cNvGrpSpPr>
            <a:grpSpLocks/>
          </p:cNvGrpSpPr>
          <p:nvPr/>
        </p:nvGrpSpPr>
        <p:grpSpPr bwMode="auto">
          <a:xfrm>
            <a:off x="2667000" y="5943600"/>
            <a:ext cx="609600" cy="304800"/>
            <a:chOff x="1104" y="3168"/>
            <a:chExt cx="384" cy="192"/>
          </a:xfrm>
        </p:grpSpPr>
        <p:sp>
          <p:nvSpPr>
            <p:cNvPr id="42034" name="Rectangle 40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42035" name="AutoShape 41"/>
            <p:cNvCxnSpPr>
              <a:cxnSpLocks noChangeShapeType="1"/>
              <a:stCxn id="42034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2" name="Group 42"/>
          <p:cNvGrpSpPr>
            <a:grpSpLocks/>
          </p:cNvGrpSpPr>
          <p:nvPr/>
        </p:nvGrpSpPr>
        <p:grpSpPr bwMode="auto">
          <a:xfrm>
            <a:off x="3276600" y="5943600"/>
            <a:ext cx="609600" cy="304800"/>
            <a:chOff x="1104" y="3168"/>
            <a:chExt cx="384" cy="192"/>
          </a:xfrm>
        </p:grpSpPr>
        <p:sp>
          <p:nvSpPr>
            <p:cNvPr id="42032" name="Rectangle 43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42033" name="AutoShape 44"/>
            <p:cNvCxnSpPr>
              <a:cxnSpLocks noChangeShapeType="1"/>
              <a:stCxn id="42032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3" name="Group 45"/>
          <p:cNvGrpSpPr>
            <a:grpSpLocks/>
          </p:cNvGrpSpPr>
          <p:nvPr/>
        </p:nvGrpSpPr>
        <p:grpSpPr bwMode="auto">
          <a:xfrm>
            <a:off x="3886200" y="5943600"/>
            <a:ext cx="609600" cy="304800"/>
            <a:chOff x="1104" y="3168"/>
            <a:chExt cx="384" cy="192"/>
          </a:xfrm>
        </p:grpSpPr>
        <p:sp>
          <p:nvSpPr>
            <p:cNvPr id="42030" name="Rectangle 46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42031" name="AutoShape 47"/>
            <p:cNvCxnSpPr>
              <a:cxnSpLocks noChangeShapeType="1"/>
              <a:stCxn id="42030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4" name="Group 48"/>
          <p:cNvGrpSpPr>
            <a:grpSpLocks/>
          </p:cNvGrpSpPr>
          <p:nvPr/>
        </p:nvGrpSpPr>
        <p:grpSpPr bwMode="auto">
          <a:xfrm>
            <a:off x="4495800" y="5943600"/>
            <a:ext cx="609600" cy="304800"/>
            <a:chOff x="1104" y="3168"/>
            <a:chExt cx="384" cy="192"/>
          </a:xfrm>
        </p:grpSpPr>
        <p:sp>
          <p:nvSpPr>
            <p:cNvPr id="42028" name="Rectangle 49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42029" name="AutoShape 50"/>
            <p:cNvCxnSpPr>
              <a:cxnSpLocks noChangeShapeType="1"/>
              <a:stCxn id="42028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5" name="Group 51"/>
          <p:cNvGrpSpPr>
            <a:grpSpLocks/>
          </p:cNvGrpSpPr>
          <p:nvPr/>
        </p:nvGrpSpPr>
        <p:grpSpPr bwMode="auto">
          <a:xfrm>
            <a:off x="5105400" y="5943600"/>
            <a:ext cx="609600" cy="304800"/>
            <a:chOff x="1104" y="3168"/>
            <a:chExt cx="384" cy="192"/>
          </a:xfrm>
        </p:grpSpPr>
        <p:sp>
          <p:nvSpPr>
            <p:cNvPr id="42026" name="Rectangle 52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42027" name="AutoShape 53"/>
            <p:cNvCxnSpPr>
              <a:cxnSpLocks noChangeShapeType="1"/>
              <a:stCxn id="42026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6" name="Group 54"/>
          <p:cNvGrpSpPr>
            <a:grpSpLocks/>
          </p:cNvGrpSpPr>
          <p:nvPr/>
        </p:nvGrpSpPr>
        <p:grpSpPr bwMode="auto">
          <a:xfrm>
            <a:off x="5715000" y="5943600"/>
            <a:ext cx="609600" cy="304800"/>
            <a:chOff x="1104" y="3168"/>
            <a:chExt cx="384" cy="192"/>
          </a:xfrm>
        </p:grpSpPr>
        <p:sp>
          <p:nvSpPr>
            <p:cNvPr id="42024" name="Rectangle 55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42025" name="AutoShape 56"/>
            <p:cNvCxnSpPr>
              <a:cxnSpLocks noChangeShapeType="1"/>
              <a:stCxn id="42024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7" name="Group 57"/>
          <p:cNvGrpSpPr>
            <a:grpSpLocks/>
          </p:cNvGrpSpPr>
          <p:nvPr/>
        </p:nvGrpSpPr>
        <p:grpSpPr bwMode="auto">
          <a:xfrm>
            <a:off x="6324600" y="5943600"/>
            <a:ext cx="609600" cy="304800"/>
            <a:chOff x="1104" y="3168"/>
            <a:chExt cx="384" cy="192"/>
          </a:xfrm>
        </p:grpSpPr>
        <p:sp>
          <p:nvSpPr>
            <p:cNvPr id="42022" name="Rectangle 58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42023" name="AutoShape 59"/>
            <p:cNvCxnSpPr>
              <a:cxnSpLocks noChangeShapeType="1"/>
              <a:stCxn id="42022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2008" name="AutoShape 60"/>
          <p:cNvCxnSpPr>
            <a:cxnSpLocks noChangeShapeType="1"/>
            <a:stCxn id="42056" idx="0"/>
            <a:endCxn id="42052" idx="0"/>
          </p:cNvCxnSpPr>
          <p:nvPr/>
        </p:nvCxnSpPr>
        <p:spPr bwMode="auto">
          <a:xfrm rot="5400000" flipV="1">
            <a:off x="2247106" y="4344194"/>
            <a:ext cx="1588" cy="12192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9" name="AutoShape 61"/>
          <p:cNvCxnSpPr>
            <a:cxnSpLocks noChangeShapeType="1"/>
            <a:stCxn id="42052" idx="0"/>
            <a:endCxn id="42048" idx="0"/>
          </p:cNvCxnSpPr>
          <p:nvPr/>
        </p:nvCxnSpPr>
        <p:spPr bwMode="auto">
          <a:xfrm rot="5400000" flipV="1">
            <a:off x="3466306" y="4344194"/>
            <a:ext cx="1588" cy="12192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0" name="AutoShape 62"/>
          <p:cNvCxnSpPr>
            <a:cxnSpLocks noChangeShapeType="1"/>
            <a:stCxn id="42048" idx="0"/>
            <a:endCxn id="42044" idx="0"/>
          </p:cNvCxnSpPr>
          <p:nvPr/>
        </p:nvCxnSpPr>
        <p:spPr bwMode="auto">
          <a:xfrm rot="5400000" flipV="1">
            <a:off x="4685506" y="4344194"/>
            <a:ext cx="1588" cy="12192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1" name="AutoShape 63"/>
          <p:cNvCxnSpPr>
            <a:cxnSpLocks noChangeShapeType="1"/>
            <a:stCxn id="42044" idx="0"/>
            <a:endCxn id="42040" idx="0"/>
          </p:cNvCxnSpPr>
          <p:nvPr/>
        </p:nvCxnSpPr>
        <p:spPr bwMode="auto">
          <a:xfrm rot="5400000" flipV="1">
            <a:off x="5904706" y="4344194"/>
            <a:ext cx="1588" cy="12192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2" name="AutoShape 64"/>
          <p:cNvCxnSpPr>
            <a:cxnSpLocks noChangeShapeType="1"/>
            <a:stCxn id="42038" idx="0"/>
            <a:endCxn id="42028" idx="0"/>
          </p:cNvCxnSpPr>
          <p:nvPr/>
        </p:nvCxnSpPr>
        <p:spPr bwMode="auto">
          <a:xfrm rot="5400000" flipV="1">
            <a:off x="3161506" y="4420394"/>
            <a:ext cx="1588" cy="30480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3" name="AutoShape 65"/>
          <p:cNvCxnSpPr>
            <a:cxnSpLocks noChangeShapeType="1"/>
            <a:stCxn id="42028" idx="0"/>
            <a:endCxn id="41998" idx="0"/>
          </p:cNvCxnSpPr>
          <p:nvPr/>
        </p:nvCxnSpPr>
        <p:spPr bwMode="auto">
          <a:xfrm rot="5400000" flipV="1">
            <a:off x="6209506" y="4420394"/>
            <a:ext cx="1588" cy="30480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2014" name="Group 66"/>
          <p:cNvGrpSpPr>
            <a:grpSpLocks/>
          </p:cNvGrpSpPr>
          <p:nvPr/>
        </p:nvGrpSpPr>
        <p:grpSpPr bwMode="auto">
          <a:xfrm>
            <a:off x="6934200" y="4953000"/>
            <a:ext cx="609600" cy="304800"/>
            <a:chOff x="1104" y="3168"/>
            <a:chExt cx="384" cy="192"/>
          </a:xfrm>
        </p:grpSpPr>
        <p:sp>
          <p:nvSpPr>
            <p:cNvPr id="42020" name="Rectangle 67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42021" name="AutoShape 68"/>
            <p:cNvCxnSpPr>
              <a:cxnSpLocks noChangeShapeType="1"/>
              <a:stCxn id="42020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15" name="Group 69"/>
          <p:cNvGrpSpPr>
            <a:grpSpLocks/>
          </p:cNvGrpSpPr>
          <p:nvPr/>
        </p:nvGrpSpPr>
        <p:grpSpPr bwMode="auto">
          <a:xfrm>
            <a:off x="6934200" y="5943600"/>
            <a:ext cx="609600" cy="304800"/>
            <a:chOff x="1104" y="3168"/>
            <a:chExt cx="384" cy="192"/>
          </a:xfrm>
        </p:grpSpPr>
        <p:sp>
          <p:nvSpPr>
            <p:cNvPr id="42018" name="Rectangle 70"/>
            <p:cNvSpPr>
              <a:spLocks noChangeArrowheads="1"/>
            </p:cNvSpPr>
            <p:nvPr/>
          </p:nvSpPr>
          <p:spPr bwMode="auto">
            <a:xfrm>
              <a:off x="1104" y="3168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42019" name="AutoShape 71"/>
            <p:cNvCxnSpPr>
              <a:cxnSpLocks noChangeShapeType="1"/>
              <a:stCxn id="42018" idx="3"/>
            </p:cNvCxnSpPr>
            <p:nvPr/>
          </p:nvCxnSpPr>
          <p:spPr bwMode="auto">
            <a:xfrm>
              <a:off x="1344" y="3264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2016" name="AutoShape 72"/>
          <p:cNvCxnSpPr>
            <a:cxnSpLocks noChangeShapeType="1"/>
            <a:stCxn id="42040" idx="0"/>
            <a:endCxn id="41988" idx="0"/>
          </p:cNvCxnSpPr>
          <p:nvPr/>
        </p:nvCxnSpPr>
        <p:spPr bwMode="auto">
          <a:xfrm rot="5400000" flipV="1">
            <a:off x="7123906" y="4344194"/>
            <a:ext cx="1588" cy="12192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2.3</a:t>
            </a:r>
          </a:p>
        </p:txBody>
      </p:sp>
    </p:spTree>
    <p:extLst>
      <p:ext uri="{BB962C8B-B14F-4D97-AF65-F5344CB8AC3E}">
        <p14:creationId xmlns:p14="http://schemas.microsoft.com/office/powerpoint/2010/main" val="39411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Emphasis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Text processing</a:t>
            </a:r>
          </a:p>
          <a:p>
            <a:pPr lvl="1"/>
            <a:r>
              <a:rPr lang="en-US" dirty="0" smtClean="0"/>
              <a:t>Basic algorithms</a:t>
            </a:r>
          </a:p>
          <a:p>
            <a:pPr lvl="1"/>
            <a:r>
              <a:rPr lang="en-US" dirty="0" smtClean="0"/>
              <a:t>Criteria for model selection</a:t>
            </a:r>
          </a:p>
          <a:p>
            <a:pPr lvl="1"/>
            <a:r>
              <a:rPr lang="en-US" dirty="0" smtClean="0"/>
              <a:t>Data transformations</a:t>
            </a:r>
          </a:p>
          <a:p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Ranking schemes</a:t>
            </a:r>
          </a:p>
          <a:p>
            <a:pPr lvl="1"/>
            <a:r>
              <a:rPr lang="en-US" dirty="0" smtClean="0"/>
              <a:t>Research foci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Existing methods</a:t>
            </a:r>
          </a:p>
          <a:p>
            <a:pPr lvl="1"/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Research foci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08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Placing skips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Simple heuristic: for postings of length </a:t>
            </a:r>
            <a:r>
              <a:rPr lang="en-US" altLang="en-US" i="1" smtClean="0">
                <a:ea typeface="ＭＳ Ｐゴシック" pitchFamily="34" charset="-128"/>
              </a:rPr>
              <a:t>L</a:t>
            </a:r>
            <a:r>
              <a:rPr lang="en-US" altLang="en-US" smtClean="0">
                <a:ea typeface="ＭＳ Ｐゴシック" pitchFamily="34" charset="-128"/>
              </a:rPr>
              <a:t>, use 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</a:t>
            </a:r>
            <a:r>
              <a:rPr lang="en-US" altLang="en-US" i="1" smtClean="0">
                <a:ea typeface="ＭＳ Ｐゴシック" pitchFamily="34" charset="-128"/>
              </a:rPr>
              <a:t>L</a:t>
            </a:r>
            <a:r>
              <a:rPr lang="en-US" altLang="en-US" smtClean="0">
                <a:ea typeface="ＭＳ Ｐゴシック" pitchFamily="34" charset="-128"/>
              </a:rPr>
              <a:t> evenly-spaced skip pointers     </a:t>
            </a:r>
            <a:r>
              <a:rPr lang="en-US" altLang="en-US" sz="2000" smtClean="0">
                <a:solidFill>
                  <a:srgbClr val="357E69"/>
                </a:solidFill>
                <a:ea typeface="ＭＳ Ｐゴシック" pitchFamily="34" charset="-128"/>
              </a:rPr>
              <a:t>[Moffat and Zobel 1996]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This ignores the distribution of query terms.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Easy if the index is relatively static; harder if </a:t>
            </a:r>
            <a:r>
              <a:rPr lang="en-US" altLang="en-US" i="1" smtClean="0">
                <a:ea typeface="ＭＳ Ｐゴシック" pitchFamily="34" charset="-128"/>
              </a:rPr>
              <a:t>L</a:t>
            </a:r>
            <a:r>
              <a:rPr lang="en-US" altLang="en-US" smtClean="0">
                <a:ea typeface="ＭＳ Ｐゴシック" pitchFamily="34" charset="-128"/>
              </a:rPr>
              <a:t> keeps changing because of updates.</a:t>
            </a:r>
          </a:p>
          <a:p>
            <a:pPr eaLnBrk="1" hangingPunct="1"/>
            <a:endParaRPr lang="en-US" altLang="en-US" sz="200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This definitely used to help; with modern hardware it may not unless you’re memory-based   </a:t>
            </a:r>
            <a:r>
              <a:rPr lang="en-US" altLang="en-US" sz="2000" smtClean="0">
                <a:solidFill>
                  <a:srgbClr val="357E69"/>
                </a:solidFill>
                <a:ea typeface="ＭＳ Ｐゴシック" pitchFamily="34" charset="-128"/>
              </a:rPr>
              <a:t>[Bahle et al. 2002] </a:t>
            </a:r>
            <a:endParaRPr lang="en-US" altLang="en-US" sz="2000" smtClean="0">
              <a:ea typeface="ＭＳ Ｐゴシック" pitchFamily="34" charset="-128"/>
            </a:endParaRPr>
          </a:p>
          <a:p>
            <a:pPr lvl="1" eaLnBrk="1" hangingPunct="1"/>
            <a:r>
              <a:rPr lang="en-US" altLang="en-US" smtClean="0">
                <a:ea typeface="ＭＳ Ｐゴシック" pitchFamily="34" charset="-128"/>
              </a:rPr>
              <a:t>The I/O cost of loading a bigger postings list can outweigh the gains from quicker in memory merging!</a:t>
            </a:r>
          </a:p>
        </p:txBody>
      </p:sp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2.3</a:t>
            </a:r>
          </a:p>
        </p:txBody>
      </p:sp>
    </p:spTree>
    <p:extLst>
      <p:ext uri="{BB962C8B-B14F-4D97-AF65-F5344CB8AC3E}">
        <p14:creationId xmlns:p14="http://schemas.microsoft.com/office/powerpoint/2010/main" val="10665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Phrase queries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We want </a:t>
            </a:r>
            <a:r>
              <a:rPr lang="en-US" dirty="0">
                <a:ea typeface="ＭＳ Ｐゴシック" charset="0"/>
                <a:cs typeface="ＭＳ Ｐゴシック" charset="0"/>
              </a:rPr>
              <a:t>to be able to answer queries such as </a:t>
            </a:r>
            <a:r>
              <a:rPr lang="en-US" b="1" dirty="0" smtClean="0">
                <a:ea typeface="ＭＳ Ｐゴシック" charset="0"/>
                <a:cs typeface="ＭＳ Ｐゴシック" charset="0"/>
              </a:rPr>
              <a:t>“</a:t>
            </a:r>
            <a:r>
              <a:rPr lang="en-US" b="1" i="1" dirty="0" err="1" smtClean="0"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 smtClean="0">
                <a:ea typeface="ＭＳ Ｐゴシック" charset="0"/>
                <a:cs typeface="ＭＳ Ｐゴシック" charset="0"/>
              </a:rPr>
              <a:t> university” </a:t>
            </a:r>
            <a:r>
              <a:rPr lang="en-US" dirty="0">
                <a:ea typeface="ＭＳ Ｐゴシック" charset="0"/>
                <a:cs typeface="ＭＳ Ｐゴシック" charset="0"/>
              </a:rPr>
              <a:t>– as a phrase</a:t>
            </a:r>
            <a:endParaRPr lang="en-US" b="1" i="1" dirty="0">
              <a:ea typeface="ＭＳ Ｐゴシック" charset="0"/>
              <a:cs typeface="ＭＳ Ｐゴシック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Thus the sentence 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“I </a:t>
            </a:r>
            <a:r>
              <a:rPr lang="en-US" i="1" dirty="0">
                <a:ea typeface="ＭＳ Ｐゴシック" charset="0"/>
                <a:cs typeface="ＭＳ Ｐゴシック" charset="0"/>
              </a:rPr>
              <a:t>went to university at 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Stanford”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is not a match. 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The concept of phrase queries has proven easily understood by users; one of the few </a:t>
            </a:r>
            <a:r>
              <a:rPr lang="en-US" dirty="0" smtClean="0">
                <a:ea typeface="ＭＳ Ｐゴシック" charset="0"/>
              </a:rPr>
              <a:t>“advanced search” </a:t>
            </a:r>
            <a:r>
              <a:rPr lang="en-US" dirty="0">
                <a:ea typeface="ＭＳ Ｐゴシック" charset="0"/>
              </a:rPr>
              <a:t>ideas that works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Many more queries are </a:t>
            </a:r>
            <a:r>
              <a:rPr lang="en-US" i="1" dirty="0">
                <a:ea typeface="ＭＳ Ｐゴシック" charset="0"/>
              </a:rPr>
              <a:t>implicit phrase queries</a:t>
            </a:r>
            <a:endParaRPr lang="en-US" dirty="0">
              <a:ea typeface="ＭＳ Ｐゴシック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this, it no longer suffices to store only</a:t>
            </a:r>
          </a:p>
          <a:p>
            <a:pPr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   &lt;</a:t>
            </a:r>
            <a:r>
              <a:rPr lang="en-US" i="1" dirty="0">
                <a:ea typeface="ＭＳ Ｐゴシック" charset="0"/>
                <a:cs typeface="ＭＳ Ｐゴシック" charset="0"/>
              </a:rPr>
              <a:t>term 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ea typeface="ＭＳ Ｐゴシック" charset="0"/>
                <a:cs typeface="ＭＳ Ｐゴシック" charset="0"/>
              </a:rPr>
              <a:t>docs</a:t>
            </a:r>
            <a:r>
              <a:rPr lang="en-US" dirty="0">
                <a:ea typeface="ＭＳ Ｐゴシック" charset="0"/>
                <a:cs typeface="ＭＳ Ｐゴシック" charset="0"/>
              </a:rPr>
              <a:t>&gt; entries</a:t>
            </a:r>
          </a:p>
          <a:p>
            <a:pPr fontAlgn="auto">
              <a:spcAft>
                <a:spcPts val="0"/>
              </a:spcAft>
              <a:buFont typeface="Wingdings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2.4</a:t>
            </a:r>
          </a:p>
        </p:txBody>
      </p:sp>
    </p:spTree>
    <p:extLst>
      <p:ext uri="{BB962C8B-B14F-4D97-AF65-F5344CB8AC3E}">
        <p14:creationId xmlns:p14="http://schemas.microsoft.com/office/powerpoint/2010/main" val="217396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Naïve method: Biword indexes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Index every consecutive pair of terms in the text as a phrase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example the text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“Friends</a:t>
            </a:r>
            <a:r>
              <a:rPr lang="en-US" dirty="0">
                <a:ea typeface="ＭＳ Ｐゴシック" charset="0"/>
                <a:cs typeface="ＭＳ Ｐゴシック" charset="0"/>
              </a:rPr>
              <a:t>, Romans,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Countrymen” </a:t>
            </a:r>
            <a:r>
              <a:rPr lang="en-US" dirty="0">
                <a:ea typeface="ＭＳ Ｐゴシック" charset="0"/>
                <a:cs typeface="ＭＳ Ｐゴシック" charset="0"/>
              </a:rPr>
              <a:t>would generate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biwords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b="1" i="1" dirty="0">
                <a:ea typeface="ＭＳ Ｐゴシック" charset="0"/>
              </a:rPr>
              <a:t>friends romans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b="1" i="1" dirty="0">
                <a:ea typeface="ＭＳ Ｐゴシック" charset="0"/>
              </a:rPr>
              <a:t>romans countrymen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Each of these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ea typeface="ＭＳ Ｐゴシック" charset="0"/>
                <a:cs typeface="ＭＳ Ｐゴシック" charset="0"/>
              </a:rPr>
              <a:t> is now a dictionary term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Two-word phrase query-processing is now immediate.</a:t>
            </a:r>
          </a:p>
        </p:txBody>
      </p:sp>
      <p:sp>
        <p:nvSpPr>
          <p:cNvPr id="4710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78371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Longer phrase queries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Longer phrases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can be processed by breaking them down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b="1" i="1" dirty="0" err="1"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 university </a:t>
            </a:r>
            <a:r>
              <a:rPr lang="en-US" b="1" i="1" dirty="0" err="1"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 alto </a:t>
            </a:r>
            <a:r>
              <a:rPr lang="en-US" dirty="0">
                <a:ea typeface="ＭＳ Ｐゴシック" charset="0"/>
                <a:cs typeface="ＭＳ Ｐゴシック" charset="0"/>
              </a:rPr>
              <a:t>can be broken into the Boolean query on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b="1" i="1" dirty="0" err="1"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 university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 university </a:t>
            </a:r>
            <a:r>
              <a:rPr lang="en-US" b="1" i="1" dirty="0" err="1"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 err="1"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 alto</a:t>
            </a:r>
          </a:p>
          <a:p>
            <a:pPr fontAlgn="auto">
              <a:spcAft>
                <a:spcPts val="0"/>
              </a:spcAft>
              <a:buFont typeface="Wingdings" charset="0"/>
              <a:buNone/>
              <a:defRPr/>
            </a:pPr>
            <a:endParaRPr lang="en-US" b="1" i="1" dirty="0">
              <a:ea typeface="ＭＳ Ｐゴシック" charset="0"/>
              <a:cs typeface="ＭＳ Ｐゴシック" charset="0"/>
            </a:endParaRPr>
          </a:p>
          <a:p>
            <a:pPr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Without the docs, we cannot verify that the docs matching the above Boolean query do contain the phrase.</a:t>
            </a:r>
          </a:p>
        </p:txBody>
      </p:sp>
      <p:sp>
        <p:nvSpPr>
          <p:cNvPr id="48132" name="AutoShape 5"/>
          <p:cNvSpPr>
            <a:spLocks noChangeArrowheads="1"/>
          </p:cNvSpPr>
          <p:nvPr/>
        </p:nvSpPr>
        <p:spPr bwMode="auto">
          <a:xfrm>
            <a:off x="4495800" y="5867400"/>
            <a:ext cx="3838575" cy="649288"/>
          </a:xfrm>
          <a:prstGeom prst="upArrowCallout">
            <a:avLst>
              <a:gd name="adj1" fmla="val 147799"/>
              <a:gd name="adj2" fmla="val 14779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/>
              <a:t>Can have false positives!</a:t>
            </a:r>
          </a:p>
        </p:txBody>
      </p:sp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11555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Issues for biword indexes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False positives, as noted before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Index blowup due to bigger dictionary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Infeasible for more than </a:t>
            </a:r>
            <a:r>
              <a:rPr lang="en-US" altLang="en-US" dirty="0" err="1" smtClean="0">
                <a:ea typeface="ＭＳ Ｐゴシック" pitchFamily="34" charset="-128"/>
              </a:rPr>
              <a:t>biwords</a:t>
            </a:r>
            <a:r>
              <a:rPr lang="en-US" altLang="en-US" dirty="0" smtClean="0">
                <a:ea typeface="ＭＳ Ｐゴシック" pitchFamily="34" charset="-128"/>
              </a:rPr>
              <a:t>, big even for them</a:t>
            </a:r>
          </a:p>
          <a:p>
            <a:pPr lvl="1">
              <a:buFont typeface="Wingdings" pitchFamily="2" charset="2"/>
              <a:buNone/>
            </a:pPr>
            <a:endParaRPr lang="en-US" altLang="en-US" b="1" i="1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Biword indexes are not the standard solution (for all </a:t>
            </a:r>
            <a:r>
              <a:rPr lang="en-US" altLang="en-US" dirty="0" err="1" smtClean="0">
                <a:ea typeface="ＭＳ Ｐゴシック" pitchFamily="34" charset="-128"/>
              </a:rPr>
              <a:t>biwords</a:t>
            </a:r>
            <a:r>
              <a:rPr lang="en-US" altLang="en-US" dirty="0" smtClean="0">
                <a:ea typeface="ＭＳ Ｐゴシック" pitchFamily="34" charset="-128"/>
              </a:rPr>
              <a:t>) but can be part of a compound strategy</a:t>
            </a:r>
          </a:p>
        </p:txBody>
      </p:sp>
      <p:sp>
        <p:nvSpPr>
          <p:cNvPr id="4915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21344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Solution 2: Positional indexes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In the postings, store, for each </a:t>
            </a:r>
            <a:r>
              <a:rPr lang="en-US" altLang="en-US" b="1" i="1" smtClean="0">
                <a:ea typeface="ＭＳ Ｐゴシック" pitchFamily="34" charset="-128"/>
              </a:rPr>
              <a:t>term </a:t>
            </a:r>
            <a:r>
              <a:rPr lang="en-US" altLang="en-US" smtClean="0">
                <a:ea typeface="ＭＳ Ｐゴシック" pitchFamily="34" charset="-128"/>
              </a:rPr>
              <a:t>the position(s) in which tokens of it appear:</a:t>
            </a:r>
          </a:p>
          <a:p>
            <a:endParaRPr lang="en-US" altLang="en-US" smtClean="0"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&lt;</a:t>
            </a:r>
            <a:r>
              <a:rPr lang="en-US" altLang="en-US" b="1" i="1" smtClean="0">
                <a:ea typeface="ＭＳ Ｐゴシック" pitchFamily="34" charset="-128"/>
              </a:rPr>
              <a:t>term</a:t>
            </a:r>
            <a:r>
              <a:rPr lang="en-US" altLang="en-US" i="1" smtClean="0">
                <a:ea typeface="ＭＳ Ｐゴシック" pitchFamily="34" charset="-128"/>
              </a:rPr>
              <a:t>, </a:t>
            </a:r>
            <a:r>
              <a:rPr lang="en-US" altLang="en-US" smtClean="0">
                <a:ea typeface="ＭＳ Ｐゴシック" pitchFamily="34" charset="-128"/>
              </a:rPr>
              <a:t>number of docs containing </a:t>
            </a:r>
            <a:r>
              <a:rPr lang="en-US" altLang="en-US" b="1" i="1" smtClean="0">
                <a:ea typeface="ＭＳ Ｐゴシック" pitchFamily="34" charset="-128"/>
              </a:rPr>
              <a:t>term</a:t>
            </a:r>
            <a:r>
              <a:rPr lang="en-US" altLang="en-US" smtClean="0">
                <a:ea typeface="ＭＳ Ｐゴシック" pitchFamily="34" charset="-128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en-US" i="1" smtClean="0">
                <a:ea typeface="ＭＳ Ｐゴシック" pitchFamily="34" charset="-128"/>
              </a:rPr>
              <a:t>doc1</a:t>
            </a:r>
            <a:r>
              <a:rPr lang="en-US" altLang="en-US" smtClean="0">
                <a:ea typeface="ＭＳ Ｐゴシック" pitchFamily="34" charset="-128"/>
              </a:rPr>
              <a:t>: position1, position2 … ;</a:t>
            </a:r>
          </a:p>
          <a:p>
            <a:pPr lvl="1">
              <a:buFont typeface="Wingdings" pitchFamily="2" charset="2"/>
              <a:buNone/>
            </a:pPr>
            <a:r>
              <a:rPr lang="en-US" altLang="en-US" i="1" smtClean="0">
                <a:ea typeface="ＭＳ Ｐゴシック" pitchFamily="34" charset="-128"/>
              </a:rPr>
              <a:t>doc2</a:t>
            </a:r>
            <a:r>
              <a:rPr lang="en-US" altLang="en-US" smtClean="0">
                <a:ea typeface="ＭＳ Ｐゴシック" pitchFamily="34" charset="-128"/>
              </a:rPr>
              <a:t>: position1, position2 … ;</a:t>
            </a:r>
          </a:p>
          <a:p>
            <a:pPr lvl="1"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etc.&gt;</a:t>
            </a:r>
          </a:p>
        </p:txBody>
      </p: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364808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Positional index 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22098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For phrase queries, we use a merge algorithm recursively at the document level</a:t>
            </a:r>
          </a:p>
          <a:p>
            <a:r>
              <a:rPr lang="en-US" altLang="en-US" smtClean="0">
                <a:ea typeface="ＭＳ Ｐゴシック" pitchFamily="34" charset="-128"/>
              </a:rPr>
              <a:t>But we now need to deal with more than just equality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54102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80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&lt;</a:t>
            </a:r>
            <a:r>
              <a:rPr lang="en-US" altLang="en-US" sz="2800" b="1" i="1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be</a:t>
            </a:r>
            <a:r>
              <a:rPr lang="en-US" altLang="en-US" sz="280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: 993427;</a:t>
            </a:r>
          </a:p>
          <a:p>
            <a:pPr eaLnBrk="0" hangingPunct="0"/>
            <a:r>
              <a:rPr lang="en-US" altLang="en-US" sz="2800" i="1">
                <a:solidFill>
                  <a:srgbClr val="A40508"/>
                </a:solidFill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1</a:t>
            </a:r>
            <a:r>
              <a:rPr lang="en-US" altLang="en-US" sz="280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: 7, 18, 33, 72, 86, 231;</a:t>
            </a:r>
          </a:p>
          <a:p>
            <a:pPr eaLnBrk="0" hangingPunct="0"/>
            <a:r>
              <a:rPr lang="en-US" altLang="en-US" sz="2800" i="1">
                <a:solidFill>
                  <a:srgbClr val="A40508"/>
                </a:solidFill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2</a:t>
            </a:r>
            <a:r>
              <a:rPr lang="en-US" altLang="en-US" sz="280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: 3, 149;</a:t>
            </a:r>
          </a:p>
          <a:p>
            <a:pPr eaLnBrk="0" hangingPunct="0"/>
            <a:r>
              <a:rPr lang="en-US" altLang="en-US" sz="2800" i="1">
                <a:solidFill>
                  <a:srgbClr val="A40508"/>
                </a:solidFill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4</a:t>
            </a:r>
            <a:r>
              <a:rPr lang="en-US" altLang="en-US" sz="280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: 17, 191, 291, 430, 434;</a:t>
            </a:r>
          </a:p>
          <a:p>
            <a:pPr eaLnBrk="0" hangingPunct="0"/>
            <a:r>
              <a:rPr lang="en-US" altLang="en-US" sz="2800" i="1">
                <a:solidFill>
                  <a:srgbClr val="A40508"/>
                </a:solidFill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5</a:t>
            </a:r>
            <a:r>
              <a:rPr lang="en-US" altLang="en-US" sz="2800">
                <a:latin typeface="Times New Roman" pitchFamily="18" charset="0"/>
                <a:ea typeface="ＭＳ Ｐゴシック" pitchFamily="34" charset="-128"/>
                <a:cs typeface="Arial Unicode MS" pitchFamily="34" charset="-128"/>
              </a:rPr>
              <a:t>: 363, 367, …&gt;</a:t>
            </a: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4800600" y="2438400"/>
            <a:ext cx="4113213" cy="1371600"/>
          </a:xfrm>
          <a:prstGeom prst="leftArrowCallout">
            <a:avLst>
              <a:gd name="adj1" fmla="val 25000"/>
              <a:gd name="adj2" fmla="val 25000"/>
              <a:gd name="adj3" fmla="val 49981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r>
              <a:rPr lang="en-US" altLang="en-US">
                <a:latin typeface="Times New Roman" pitchFamily="18" charset="0"/>
              </a:rPr>
              <a:t>Which of docs </a:t>
            </a:r>
            <a:r>
              <a:rPr lang="en-US" altLang="en-US">
                <a:solidFill>
                  <a:srgbClr val="A40508"/>
                </a:solidFill>
                <a:latin typeface="Times New Roman" pitchFamily="18" charset="0"/>
              </a:rPr>
              <a:t>1,2,4,5</a:t>
            </a:r>
          </a:p>
          <a:p>
            <a:pPr algn="ctr" eaLnBrk="0" hangingPunct="0"/>
            <a:r>
              <a:rPr lang="en-US" altLang="en-US">
                <a:latin typeface="Times New Roman" pitchFamily="18" charset="0"/>
              </a:rPr>
              <a:t>could contain “</a:t>
            </a:r>
            <a:r>
              <a:rPr lang="en-US" altLang="en-US" b="1" i="1">
                <a:latin typeface="Times New Roman" pitchFamily="18" charset="0"/>
              </a:rPr>
              <a:t>to be</a:t>
            </a:r>
          </a:p>
          <a:p>
            <a:pPr algn="ctr" eaLnBrk="0" hangingPunct="0"/>
            <a:r>
              <a:rPr lang="en-US" altLang="en-US" b="1" i="1">
                <a:latin typeface="Times New Roman" pitchFamily="18" charset="0"/>
              </a:rPr>
              <a:t>or not to be</a:t>
            </a:r>
            <a:r>
              <a:rPr lang="en-US" altLang="en-US">
                <a:latin typeface="Times New Roman" pitchFamily="18" charset="0"/>
              </a:rPr>
              <a:t>”?</a:t>
            </a:r>
          </a:p>
        </p:txBody>
      </p:sp>
      <p:sp>
        <p:nvSpPr>
          <p:cNvPr id="5120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7900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Processing a phrase query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Extract inverted index entries for each distinct term: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to, be, or, not.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Merge their 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doc:position</a:t>
            </a:r>
            <a:r>
              <a:rPr lang="en-US" dirty="0">
                <a:ea typeface="ＭＳ Ｐゴシック" charset="0"/>
                <a:cs typeface="ＭＳ Ｐゴシック" charset="0"/>
              </a:rPr>
              <a:t> lists to enumerate all positions with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“</a:t>
            </a:r>
            <a:r>
              <a:rPr lang="en-US" b="1" i="1" dirty="0" smtClean="0">
                <a:ea typeface="ＭＳ Ｐゴシック" charset="0"/>
                <a:cs typeface="ＭＳ Ｐゴシック" charset="0"/>
              </a:rPr>
              <a:t>to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be or not to </a:t>
            </a:r>
            <a:r>
              <a:rPr lang="en-US" b="1" i="1" dirty="0" smtClean="0">
                <a:ea typeface="ＭＳ Ｐゴシック" charset="0"/>
                <a:cs typeface="ＭＳ Ｐゴシック" charset="0"/>
              </a:rPr>
              <a:t>be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”.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b="1" i="1" dirty="0">
                <a:ea typeface="ＭＳ Ｐゴシック" charset="0"/>
              </a:rPr>
              <a:t>to</a:t>
            </a:r>
            <a:r>
              <a:rPr lang="en-US" i="1" dirty="0">
                <a:ea typeface="ＭＳ Ｐゴシック" charset="0"/>
              </a:rPr>
              <a:t>: </a:t>
            </a:r>
          </a:p>
          <a:p>
            <a:pPr lvl="2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i="1" dirty="0">
                <a:ea typeface="ＭＳ Ｐゴシック" charset="0"/>
              </a:rPr>
              <a:t>2</a:t>
            </a:r>
            <a:r>
              <a:rPr lang="en-US" dirty="0">
                <a:ea typeface="ＭＳ Ｐゴシック" charset="0"/>
              </a:rPr>
              <a:t>:1,17,74,222,551;</a:t>
            </a:r>
            <a:r>
              <a:rPr lang="en-US" i="1" dirty="0">
                <a:ea typeface="ＭＳ Ｐゴシック" charset="0"/>
              </a:rPr>
              <a:t> </a:t>
            </a:r>
            <a:r>
              <a:rPr lang="en-US" i="1" dirty="0">
                <a:solidFill>
                  <a:srgbClr val="990033"/>
                </a:solidFill>
                <a:ea typeface="ＭＳ Ｐゴシック" charset="0"/>
              </a:rPr>
              <a:t>4</a:t>
            </a:r>
            <a:r>
              <a:rPr lang="en-US" dirty="0">
                <a:solidFill>
                  <a:srgbClr val="990033"/>
                </a:solidFill>
                <a:ea typeface="ＭＳ Ｐゴシック" charset="0"/>
              </a:rPr>
              <a:t>:8,16,190,429,433;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i="1" dirty="0">
                <a:ea typeface="ＭＳ Ｐゴシック" charset="0"/>
              </a:rPr>
              <a:t>7</a:t>
            </a:r>
            <a:r>
              <a:rPr lang="en-US" dirty="0">
                <a:ea typeface="ＭＳ Ｐゴシック" charset="0"/>
              </a:rPr>
              <a:t>:13,23,191; ...</a:t>
            </a:r>
          </a:p>
          <a:p>
            <a:pPr lvl="1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b="1" i="1" dirty="0">
                <a:ea typeface="ＭＳ Ｐゴシック" charset="0"/>
              </a:rPr>
              <a:t>be</a:t>
            </a:r>
            <a:r>
              <a:rPr lang="en-US" i="1" dirty="0">
                <a:ea typeface="ＭＳ Ｐゴシック" charset="0"/>
              </a:rPr>
              <a:t>:  </a:t>
            </a:r>
          </a:p>
          <a:p>
            <a:pPr lvl="2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i="1" dirty="0">
                <a:ea typeface="ＭＳ Ｐゴシック" charset="0"/>
              </a:rPr>
              <a:t>1</a:t>
            </a:r>
            <a:r>
              <a:rPr lang="en-US" dirty="0">
                <a:ea typeface="ＭＳ Ｐゴシック" charset="0"/>
              </a:rPr>
              <a:t>:17,19; </a:t>
            </a:r>
            <a:r>
              <a:rPr lang="en-US" i="1" dirty="0">
                <a:solidFill>
                  <a:srgbClr val="990033"/>
                </a:solidFill>
                <a:ea typeface="ＭＳ Ｐゴシック" charset="0"/>
              </a:rPr>
              <a:t>4</a:t>
            </a:r>
            <a:r>
              <a:rPr lang="en-US" dirty="0">
                <a:solidFill>
                  <a:srgbClr val="990033"/>
                </a:solidFill>
                <a:ea typeface="ＭＳ Ｐゴシック" charset="0"/>
              </a:rPr>
              <a:t>:17,191,291,430,434;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i="1" dirty="0">
                <a:ea typeface="ＭＳ Ｐゴシック" charset="0"/>
              </a:rPr>
              <a:t>5</a:t>
            </a:r>
            <a:r>
              <a:rPr lang="en-US" dirty="0">
                <a:ea typeface="ＭＳ Ｐゴシック" charset="0"/>
              </a:rPr>
              <a:t>:14,19,101; ...</a:t>
            </a: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Same general method for proximity searches</a:t>
            </a:r>
            <a:endParaRPr lang="en-US" b="1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12130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Positional index size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85800" y="4419600"/>
            <a:ext cx="7772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</a:pPr>
            <a:endParaRPr lang="en-US" altLang="en-US" sz="260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 positional index expands postings storage </a:t>
            </a:r>
            <a:r>
              <a:rPr lang="en-US" altLang="en-US" i="1" smtClean="0">
                <a:ea typeface="ＭＳ Ｐゴシック" pitchFamily="34" charset="-128"/>
              </a:rPr>
              <a:t>substantially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Even though indices can be compressed</a:t>
            </a:r>
          </a:p>
          <a:p>
            <a:r>
              <a:rPr lang="en-US" altLang="en-US" smtClean="0">
                <a:ea typeface="ＭＳ Ｐゴシック" pitchFamily="34" charset="-128"/>
              </a:rPr>
              <a:t>Nevertheless, a positional index is now standardly used because of the power and usefulness of phrase and proximity queries … whether used explicitly or implicitly in a ranking retrieval system.</a:t>
            </a:r>
          </a:p>
        </p:txBody>
      </p:sp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183836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Positional index size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Need an entry for each occurrence, not just once per document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Index size depends on average document size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Average web page has &lt;1000 terms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Novels … easily 100,000 terms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Consider a term with frequency 0.1%</a:t>
            </a:r>
          </a:p>
        </p:txBody>
      </p:sp>
      <p:grpSp>
        <p:nvGrpSpPr>
          <p:cNvPr id="66565" name="Group 5"/>
          <p:cNvGrpSpPr>
            <a:grpSpLocks/>
          </p:cNvGrpSpPr>
          <p:nvPr/>
        </p:nvGrpSpPr>
        <p:grpSpPr bwMode="auto">
          <a:xfrm>
            <a:off x="762000" y="5029200"/>
            <a:ext cx="7769225" cy="1524000"/>
            <a:chOff x="624" y="3168"/>
            <a:chExt cx="4894" cy="960"/>
          </a:xfrm>
        </p:grpSpPr>
        <p:grpSp>
          <p:nvGrpSpPr>
            <p:cNvPr id="55303" name="Group 6"/>
            <p:cNvGrpSpPr>
              <a:grpSpLocks/>
            </p:cNvGrpSpPr>
            <p:nvPr/>
          </p:nvGrpSpPr>
          <p:grpSpPr bwMode="auto">
            <a:xfrm>
              <a:off x="624" y="3216"/>
              <a:ext cx="4894" cy="912"/>
              <a:chOff x="912" y="2448"/>
              <a:chExt cx="3888" cy="992"/>
            </a:xfrm>
          </p:grpSpPr>
          <p:sp>
            <p:nvSpPr>
              <p:cNvPr id="55305" name="Rectangle 7"/>
              <p:cNvSpPr>
                <a:spLocks noChangeArrowheads="1"/>
              </p:cNvSpPr>
              <p:nvPr/>
            </p:nvSpPr>
            <p:spPr bwMode="auto">
              <a:xfrm>
                <a:off x="3504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en-US" sz="2200"/>
                  <a:t>100</a:t>
                </a:r>
              </a:p>
            </p:txBody>
          </p:sp>
          <p:sp>
            <p:nvSpPr>
              <p:cNvPr id="55306" name="Rectangle 8"/>
              <p:cNvSpPr>
                <a:spLocks noChangeArrowheads="1"/>
              </p:cNvSpPr>
              <p:nvPr/>
            </p:nvSpPr>
            <p:spPr bwMode="auto">
              <a:xfrm>
                <a:off x="2208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en-US" sz="2200"/>
                  <a:t>1</a:t>
                </a:r>
              </a:p>
            </p:txBody>
          </p:sp>
          <p:sp>
            <p:nvSpPr>
              <p:cNvPr id="55307" name="Rectangle 9"/>
              <p:cNvSpPr>
                <a:spLocks noChangeArrowheads="1"/>
              </p:cNvSpPr>
              <p:nvPr/>
            </p:nvSpPr>
            <p:spPr bwMode="auto">
              <a:xfrm>
                <a:off x="912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en-US" sz="2200"/>
                  <a:t>100,000</a:t>
                </a:r>
              </a:p>
            </p:txBody>
          </p:sp>
          <p:sp>
            <p:nvSpPr>
              <p:cNvPr id="55308" name="Rectangle 10"/>
              <p:cNvSpPr>
                <a:spLocks noChangeArrowheads="1"/>
              </p:cNvSpPr>
              <p:nvPr/>
            </p:nvSpPr>
            <p:spPr bwMode="auto">
              <a:xfrm>
                <a:off x="3504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en-US" sz="2200"/>
                  <a:t>1</a:t>
                </a:r>
              </a:p>
            </p:txBody>
          </p:sp>
          <p:sp>
            <p:nvSpPr>
              <p:cNvPr id="55309" name="Rectangle 11"/>
              <p:cNvSpPr>
                <a:spLocks noChangeArrowheads="1"/>
              </p:cNvSpPr>
              <p:nvPr/>
            </p:nvSpPr>
            <p:spPr bwMode="auto">
              <a:xfrm>
                <a:off x="2208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en-US" sz="2200"/>
                  <a:t>1</a:t>
                </a:r>
              </a:p>
            </p:txBody>
          </p:sp>
          <p:sp>
            <p:nvSpPr>
              <p:cNvPr id="55310" name="Rectangle 12"/>
              <p:cNvSpPr>
                <a:spLocks noChangeArrowheads="1"/>
              </p:cNvSpPr>
              <p:nvPr/>
            </p:nvSpPr>
            <p:spPr bwMode="auto">
              <a:xfrm>
                <a:off x="912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en-US" sz="2200"/>
                  <a:t>1000</a:t>
                </a:r>
              </a:p>
            </p:txBody>
          </p:sp>
          <p:sp>
            <p:nvSpPr>
              <p:cNvPr id="55311" name="Rectangle 13"/>
              <p:cNvSpPr>
                <a:spLocks noChangeArrowheads="1"/>
              </p:cNvSpPr>
              <p:nvPr/>
            </p:nvSpPr>
            <p:spPr bwMode="auto">
              <a:xfrm>
                <a:off x="3504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en-US" sz="2000"/>
                  <a:t>Positional postings</a:t>
                </a:r>
              </a:p>
            </p:txBody>
          </p:sp>
          <p:sp>
            <p:nvSpPr>
              <p:cNvPr id="55312" name="Rectangle 14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r>
                  <a:rPr lang="en-US" altLang="en-US" sz="2200"/>
                  <a:t>Postings</a:t>
                </a:r>
              </a:p>
            </p:txBody>
          </p:sp>
          <p:sp>
            <p:nvSpPr>
              <p:cNvPr id="55313" name="Rectangle 15"/>
              <p:cNvSpPr>
                <a:spLocks noChangeArrowheads="1"/>
              </p:cNvSpPr>
              <p:nvPr/>
            </p:nvSpPr>
            <p:spPr bwMode="auto">
              <a:xfrm>
                <a:off x="912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pitchFamily="2" charset="2"/>
                  <a:buNone/>
                </a:pPr>
                <a:endParaRPr lang="en-US" altLang="en-US" sz="2200"/>
              </a:p>
            </p:txBody>
          </p:sp>
          <p:sp>
            <p:nvSpPr>
              <p:cNvPr id="55314" name="Line 16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5" name="Line 17"/>
              <p:cNvSpPr>
                <a:spLocks noChangeShapeType="1"/>
              </p:cNvSpPr>
              <p:nvPr/>
            </p:nvSpPr>
            <p:spPr bwMode="auto">
              <a:xfrm>
                <a:off x="912" y="277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6" name="Line 18"/>
              <p:cNvSpPr>
                <a:spLocks noChangeShapeType="1"/>
              </p:cNvSpPr>
              <p:nvPr/>
            </p:nvSpPr>
            <p:spPr bwMode="auto">
              <a:xfrm>
                <a:off x="912" y="310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7" name="Line 19"/>
              <p:cNvSpPr>
                <a:spLocks noChangeShapeType="1"/>
              </p:cNvSpPr>
              <p:nvPr/>
            </p:nvSpPr>
            <p:spPr bwMode="auto">
              <a:xfrm>
                <a:off x="912" y="3440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8" name="Line 20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9" name="Line 21"/>
              <p:cNvSpPr>
                <a:spLocks noChangeShapeType="1"/>
              </p:cNvSpPr>
              <p:nvPr/>
            </p:nvSpPr>
            <p:spPr bwMode="auto">
              <a:xfrm>
                <a:off x="2208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0" name="Line 22"/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1" name="Line 23"/>
              <p:cNvSpPr>
                <a:spLocks noChangeShapeType="1"/>
              </p:cNvSpPr>
              <p:nvPr/>
            </p:nvSpPr>
            <p:spPr bwMode="auto">
              <a:xfrm>
                <a:off x="4800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04" name="Rectangle 24"/>
            <p:cNvSpPr>
              <a:spLocks noChangeArrowheads="1"/>
            </p:cNvSpPr>
            <p:nvPr/>
          </p:nvSpPr>
          <p:spPr bwMode="auto">
            <a:xfrm>
              <a:off x="624" y="3168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/>
                <a:t>Document size</a:t>
              </a:r>
              <a:endParaRPr lang="en-US" altLang="en-US" b="1"/>
            </a:p>
          </p:txBody>
        </p:sp>
      </p:grpSp>
      <p:sp>
        <p:nvSpPr>
          <p:cNvPr id="5530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88841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De-emphasized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 architecture</a:t>
            </a:r>
          </a:p>
          <a:p>
            <a:r>
              <a:rPr lang="en-US" dirty="0" smtClean="0"/>
              <a:t>Crawling</a:t>
            </a:r>
          </a:p>
          <a:p>
            <a:r>
              <a:rPr lang="en-US" dirty="0" smtClean="0"/>
              <a:t>Indexing</a:t>
            </a:r>
          </a:p>
          <a:p>
            <a:r>
              <a:rPr lang="en-US" dirty="0" smtClean="0"/>
              <a:t>Scalability concerns</a:t>
            </a:r>
          </a:p>
          <a:p>
            <a:r>
              <a:rPr lang="en-US" dirty="0" smtClean="0"/>
              <a:t>Privacy concerns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00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Rules of thumb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A positional index is 2–4 as large as a non-positional index</a:t>
            </a:r>
          </a:p>
          <a:p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Positional index size 35–50% of volume of original text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At this point you can start thinking about compressing the index itself</a:t>
            </a:r>
          </a:p>
        </p:txBody>
      </p:sp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328000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Proximity queries: example</a:t>
            </a:r>
            <a:endParaRPr lang="en-US" altLang="en-US" sz="2000" dirty="0" smtClean="0">
              <a:solidFill>
                <a:srgbClr val="008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01000" cy="48768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Largest commercial (paying subscribers) legal search service (started 1975; ranking added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1992; new federated search added 2010)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Tens of terabytes of data;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~700,000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users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Majority of users </a:t>
            </a:r>
            <a:r>
              <a:rPr lang="en-US" i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still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queries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Example query: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What is the statute of limitations in cases involving the federal tort claims act?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solidFill>
                  <a:srgbClr val="357E69"/>
                </a:solidFill>
                <a:latin typeface="Arial" charset="0"/>
                <a:ea typeface="ＭＳ Ｐゴシック" charset="0"/>
                <a:cs typeface="Arial" charset="0"/>
              </a:rPr>
              <a:t>LIMIT! /3 STATUTE ACTION /S FEDERAL /2 TORT /3 CLAIM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/3 = within 3 words, /S = in same sentence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D53C79-2DFA-4153-AB74-0420B8385033}" type="slidenum">
              <a:rPr lang="en-US" altLang="en-US">
                <a:solidFill>
                  <a:srgbClr val="898989"/>
                </a:solidFill>
                <a:ea typeface="ＭＳ Ｐゴシック" pitchFamily="34" charset="-128"/>
                <a:cs typeface="Arial Unicode MS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altLang="en-US">
              <a:solidFill>
                <a:srgbClr val="898989"/>
              </a:solidFill>
              <a:ea typeface="ＭＳ Ｐゴシック" pitchFamily="34" charset="-128"/>
              <a:cs typeface="Arial Unicode MS" pitchFamily="34" charset="-128"/>
            </a:endParaRPr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1.4</a:t>
            </a:r>
          </a:p>
        </p:txBody>
      </p:sp>
    </p:spTree>
    <p:extLst>
      <p:ext uri="{BB962C8B-B14F-4D97-AF65-F5344CB8AC3E}">
        <p14:creationId xmlns:p14="http://schemas.microsoft.com/office/powerpoint/2010/main" val="13657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Example: </a:t>
            </a:r>
            <a:r>
              <a:rPr lang="en-US" altLang="en-US" dirty="0" err="1" smtClean="0">
                <a:ea typeface="ＭＳ Ｐゴシック" pitchFamily="34" charset="-128"/>
              </a:rPr>
              <a:t>WestLaw</a:t>
            </a:r>
            <a:endParaRPr lang="en-US" altLang="en-US" sz="2000" dirty="0" smtClean="0">
              <a:solidFill>
                <a:srgbClr val="008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153400" cy="48768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Another example query: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  <a:cs typeface="Arial" charset="0"/>
              </a:rPr>
              <a:t>Requirements for disabled people to be able to access a workplace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err="1">
                <a:solidFill>
                  <a:schemeClr val="folHlink"/>
                </a:solidFill>
                <a:ea typeface="ＭＳ Ｐゴシック" charset="0"/>
                <a:cs typeface="Arial" charset="0"/>
              </a:rPr>
              <a:t>disabl</a:t>
            </a:r>
            <a:r>
              <a:rPr lang="en-US" dirty="0">
                <a:solidFill>
                  <a:schemeClr val="folHlink"/>
                </a:solidFill>
                <a:ea typeface="ＭＳ Ｐゴシック" charset="0"/>
                <a:cs typeface="Arial" charset="0"/>
              </a:rPr>
              <a:t>! /p access! /s work-site work-place (employment /3 place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Note that SPACE is disjunction, not conjunction!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Long, precise queries; proximity operators; incrementally developed; not like web search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Many professional searchers still like Boolean search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You know exactly what you are getting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But that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doesn’t </a:t>
            </a:r>
            <a:r>
              <a:rPr lang="en-US" dirty="0">
                <a:ea typeface="ＭＳ Ｐゴシック" charset="0"/>
                <a:cs typeface="ＭＳ Ｐゴシック" charset="0"/>
              </a:rPr>
              <a:t>mean it actually works better….</a:t>
            </a:r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1.4</a:t>
            </a:r>
          </a:p>
        </p:txBody>
      </p:sp>
    </p:spTree>
    <p:extLst>
      <p:ext uri="{BB962C8B-B14F-4D97-AF65-F5344CB8AC3E}">
        <p14:creationId xmlns:p14="http://schemas.microsoft.com/office/powerpoint/2010/main" val="39340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Proximity queries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olidFill>
                  <a:schemeClr val="tx2"/>
                </a:solidFill>
                <a:ea typeface="ＭＳ Ｐゴシック" charset="0"/>
                <a:cs typeface="Arial" charset="0"/>
              </a:rPr>
              <a:t>LIMIT! /3 STATUTE /3 FEDERAL /2 TORT 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  <a:cs typeface="Arial" charset="0"/>
              </a:rPr>
              <a:t>Again, here, /</a:t>
            </a:r>
            <a:r>
              <a:rPr lang="en-US" i="1" dirty="0">
                <a:ea typeface="ＭＳ Ｐゴシック" charset="0"/>
                <a:cs typeface="Arial" charset="0"/>
              </a:rPr>
              <a:t>k</a:t>
            </a:r>
            <a:r>
              <a:rPr lang="en-US" dirty="0">
                <a:ea typeface="ＭＳ Ｐゴシック" charset="0"/>
                <a:cs typeface="Arial" charset="0"/>
              </a:rPr>
              <a:t> means </a:t>
            </a:r>
            <a:r>
              <a:rPr lang="en-US" dirty="0" smtClean="0">
                <a:ea typeface="ＭＳ Ｐゴシック" charset="0"/>
                <a:cs typeface="Arial" charset="0"/>
              </a:rPr>
              <a:t>“within </a:t>
            </a:r>
            <a:r>
              <a:rPr lang="en-US" i="1" dirty="0">
                <a:ea typeface="ＭＳ Ｐゴシック" charset="0"/>
                <a:cs typeface="Arial" charset="0"/>
              </a:rPr>
              <a:t>k</a:t>
            </a:r>
            <a:r>
              <a:rPr lang="en-US" dirty="0">
                <a:ea typeface="ＭＳ Ｐゴシック" charset="0"/>
                <a:cs typeface="Arial" charset="0"/>
              </a:rPr>
              <a:t> words </a:t>
            </a:r>
            <a:r>
              <a:rPr lang="en-US" dirty="0" smtClean="0">
                <a:ea typeface="ＭＳ Ｐゴシック" charset="0"/>
                <a:cs typeface="Arial" charset="0"/>
              </a:rPr>
              <a:t>of”.</a:t>
            </a:r>
            <a:endParaRPr lang="en-US" dirty="0">
              <a:ea typeface="ＭＳ Ｐゴシック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Arial" charset="0"/>
              </a:rPr>
              <a:t>Clearly, positional indexes can be used for such queries; biword indexes cannot.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Adapt </a:t>
            </a:r>
            <a:r>
              <a:rPr lang="en-US" dirty="0">
                <a:ea typeface="ＭＳ Ｐゴシック" charset="0"/>
                <a:cs typeface="Arial" charset="0"/>
              </a:rPr>
              <a:t>the linear merge of postings to handle proximity queries.  </a:t>
            </a:r>
            <a:endParaRPr lang="en-US" dirty="0" smtClean="0">
              <a:ea typeface="ＭＳ Ｐゴシック" charset="0"/>
              <a:cs typeface="Arial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 smtClean="0">
                <a:ea typeface="ＭＳ Ｐゴシック" charset="0"/>
                <a:cs typeface="Arial" charset="0"/>
              </a:rPr>
              <a:t>Can </a:t>
            </a:r>
            <a:r>
              <a:rPr lang="en-US" dirty="0">
                <a:ea typeface="ＭＳ Ｐゴシック" charset="0"/>
                <a:cs typeface="Arial" charset="0"/>
              </a:rPr>
              <a:t>you make it work for any value of </a:t>
            </a:r>
            <a:r>
              <a:rPr lang="en-US" i="1" dirty="0">
                <a:ea typeface="ＭＳ Ｐゴシック" charset="0"/>
                <a:cs typeface="Arial" charset="0"/>
              </a:rPr>
              <a:t>k</a:t>
            </a:r>
            <a:r>
              <a:rPr lang="en-US" dirty="0">
                <a:ea typeface="ＭＳ Ｐゴシック" charset="0"/>
                <a:cs typeface="Arial" charset="0"/>
              </a:rPr>
              <a:t>?</a:t>
            </a:r>
          </a:p>
          <a:p>
            <a:pPr lvl="2">
              <a:buFont typeface="Arial"/>
              <a:buChar char="–"/>
              <a:defRPr/>
            </a:pPr>
            <a:r>
              <a:rPr lang="en-US" dirty="0">
                <a:ea typeface="ＭＳ Ｐゴシック" charset="0"/>
                <a:cs typeface="Arial" charset="0"/>
              </a:rPr>
              <a:t>This is a little tricky to do correctly and </a:t>
            </a:r>
            <a:r>
              <a:rPr lang="en-US" dirty="0" smtClean="0">
                <a:ea typeface="ＭＳ Ｐゴシック" charset="0"/>
                <a:cs typeface="Arial" charset="0"/>
              </a:rPr>
              <a:t>efficiently</a:t>
            </a:r>
            <a:endParaRPr lang="en-US" dirty="0">
              <a:ea typeface="ＭＳ Ｐゴシック" charset="0"/>
              <a:cs typeface="Arial" charset="0"/>
            </a:endParaRPr>
          </a:p>
        </p:txBody>
      </p:sp>
      <p:sp>
        <p:nvSpPr>
          <p:cNvPr id="5325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8248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Combination schemes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These two approaches can be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combined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For particular phrases </a:t>
            </a:r>
            <a:r>
              <a:rPr lang="en-US" dirty="0" smtClean="0">
                <a:ea typeface="ＭＳ Ｐゴシック" charset="0"/>
              </a:rPr>
              <a:t>(</a:t>
            </a:r>
            <a:r>
              <a:rPr lang="en-US" b="1" i="1" dirty="0" smtClean="0">
                <a:ea typeface="ＭＳ Ｐゴシック" charset="0"/>
              </a:rPr>
              <a:t>“Michael Jackson”, “Britney Spears”</a:t>
            </a:r>
            <a:r>
              <a:rPr lang="en-US" dirty="0" smtClean="0">
                <a:ea typeface="ＭＳ Ｐゴシック" charset="0"/>
              </a:rPr>
              <a:t>) </a:t>
            </a:r>
            <a:r>
              <a:rPr lang="en-US" dirty="0">
                <a:ea typeface="ＭＳ Ｐゴシック" charset="0"/>
              </a:rPr>
              <a:t>it is inefficient to keep on merging positional postings lists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Williams </a:t>
            </a:r>
            <a:r>
              <a:rPr lang="en-US" dirty="0">
                <a:ea typeface="ＭＳ Ｐゴシック" charset="0"/>
                <a:cs typeface="ＭＳ Ｐゴシック" charset="0"/>
              </a:rPr>
              <a:t>et al. (2004) evaluate a more sophisticated mixed indexing scheme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A typical web query mixture was executed in ¼ of the time of using just a positional index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It required 26% more space than having a positional index alone</a:t>
            </a: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itchFamily="34" charset="0"/>
                <a:ea typeface="ＭＳ Ｐゴシック" pitchFamily="34" charset="-128"/>
                <a:cs typeface="Arial Unicode MS" pitchFamily="34" charset="-128"/>
              </a:rPr>
              <a:t>Sec. 2.4.3</a:t>
            </a:r>
          </a:p>
        </p:txBody>
      </p:sp>
    </p:spTree>
    <p:extLst>
      <p:ext uri="{BB962C8B-B14F-4D97-AF65-F5344CB8AC3E}">
        <p14:creationId xmlns:p14="http://schemas.microsoft.com/office/powerpoint/2010/main" val="26124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Croft, Metzler &amp; Strohman (ex-Google)</a:t>
            </a:r>
          </a:p>
          <a:p>
            <a:pPr lvl="1"/>
            <a:r>
              <a:rPr lang="en-US" dirty="0" smtClean="0"/>
              <a:t>Search Engines: Information Retrieval in Practice (pdf on HCC webpage)</a:t>
            </a:r>
          </a:p>
          <a:p>
            <a:r>
              <a:rPr lang="en-US" dirty="0" smtClean="0"/>
              <a:t>Chapters 1,2,4,6,7,8</a:t>
            </a:r>
          </a:p>
          <a:p>
            <a:r>
              <a:rPr lang="en-US" dirty="0" smtClean="0"/>
              <a:t>Other research papers and books as we go along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6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simplest possible search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3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The classic search model</a:t>
            </a:r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6721475" y="5448278"/>
            <a:ext cx="0" cy="2381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6975475" y="5829278"/>
            <a:ext cx="1617663" cy="639762"/>
          </a:xfrm>
          <a:prstGeom prst="flowChartMultidocumen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charset="0"/>
              </a:rPr>
              <a:t>Collection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352800" y="1274740"/>
            <a:ext cx="1617663" cy="6397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Arial" charset="0"/>
                <a:cs typeface="+mn-cs"/>
              </a:rPr>
              <a:t>Person</a:t>
            </a:r>
            <a:endParaRPr lang="en-US" sz="1400" b="1" dirty="0">
              <a:latin typeface="Arial" charset="0"/>
              <a:cs typeface="+mn-cs"/>
            </a:endParaRPr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3352800" y="2554265"/>
            <a:ext cx="1617663" cy="638175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r>
              <a:rPr lang="en-US" altLang="en-US" sz="1400" b="1" dirty="0" smtClean="0">
                <a:latin typeface="Arial" charset="0"/>
              </a:rPr>
              <a:t>Need</a:t>
            </a:r>
            <a:r>
              <a:rPr lang="en-US" altLang="en-US" sz="1400" b="1" dirty="0">
                <a:latin typeface="Arial" charset="0"/>
              </a:rPr>
              <a:t/>
            </a:r>
            <a:br>
              <a:rPr lang="en-US" altLang="en-US" sz="1400" b="1" dirty="0">
                <a:latin typeface="Arial" charset="0"/>
              </a:rPr>
            </a:br>
            <a:endParaRPr lang="en-US" altLang="en-US" sz="1400" b="1" dirty="0">
              <a:latin typeface="Arial" charset="0"/>
            </a:endParaRPr>
          </a:p>
        </p:txBody>
      </p:sp>
      <p:sp>
        <p:nvSpPr>
          <p:cNvPr id="9224" name="AutoShape 7"/>
          <p:cNvSpPr>
            <a:spLocks noChangeArrowheads="1"/>
          </p:cNvSpPr>
          <p:nvPr/>
        </p:nvSpPr>
        <p:spPr bwMode="auto">
          <a:xfrm>
            <a:off x="3352800" y="3725840"/>
            <a:ext cx="1617663" cy="641350"/>
          </a:xfrm>
          <a:prstGeom prst="flowChartManualInpu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r>
              <a:rPr lang="en-US" altLang="en-US" sz="1400" b="1" dirty="0">
                <a:latin typeface="Arial" charset="0"/>
              </a:rPr>
              <a:t>Query</a:t>
            </a:r>
            <a:br>
              <a:rPr lang="en-US" altLang="en-US" sz="1400" b="1" dirty="0">
                <a:latin typeface="Arial" charset="0"/>
              </a:rPr>
            </a:br>
            <a:endParaRPr lang="en-US" altLang="en-US" sz="1400" b="1" dirty="0">
              <a:latin typeface="Arial" charset="0"/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4156075" y="1914503"/>
            <a:ext cx="4763" cy="668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>
            <a:off x="4156075" y="3192440"/>
            <a:ext cx="0" cy="641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AutoShape 12"/>
          <p:cNvSpPr>
            <a:spLocks noChangeArrowheads="1"/>
          </p:cNvSpPr>
          <p:nvPr/>
        </p:nvSpPr>
        <p:spPr bwMode="auto">
          <a:xfrm>
            <a:off x="4648200" y="5737203"/>
            <a:ext cx="1617663" cy="639762"/>
          </a:xfrm>
          <a:prstGeom prst="flowChartTerminator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charset="0"/>
              </a:rPr>
              <a:t>Results</a:t>
            </a:r>
            <a:br>
              <a:rPr lang="en-US" altLang="en-US" sz="1400" b="1">
                <a:latin typeface="Arial" charset="0"/>
              </a:rPr>
            </a:br>
            <a:endParaRPr lang="en-US" altLang="en-US" sz="1400" b="1">
              <a:latin typeface="Arial" charset="0"/>
            </a:endParaRPr>
          </a:p>
        </p:txBody>
      </p:sp>
      <p:sp>
        <p:nvSpPr>
          <p:cNvPr id="9228" name="AutoShape 13"/>
          <p:cNvSpPr>
            <a:spLocks noChangeArrowheads="1"/>
          </p:cNvSpPr>
          <p:nvPr/>
        </p:nvSpPr>
        <p:spPr bwMode="auto">
          <a:xfrm>
            <a:off x="4648200" y="4848203"/>
            <a:ext cx="1617663" cy="639762"/>
          </a:xfrm>
          <a:prstGeom prst="flowChartProcess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charset="0"/>
              </a:rPr>
              <a:t>Search</a:t>
            </a:r>
          </a:p>
          <a:p>
            <a:pPr algn="ctr" eaLnBrk="0" hangingPunct="0"/>
            <a:r>
              <a:rPr lang="en-US" altLang="en-US" sz="1400" b="1">
                <a:latin typeface="Arial" charset="0"/>
              </a:rPr>
              <a:t>engine</a:t>
            </a:r>
            <a:br>
              <a:rPr lang="en-US" altLang="en-US" sz="1400" b="1">
                <a:latin typeface="Arial" charset="0"/>
              </a:rPr>
            </a:br>
            <a:endParaRPr lang="en-US" altLang="en-US" sz="1400" b="1">
              <a:latin typeface="Arial" charset="0"/>
            </a:endParaRPr>
          </a:p>
        </p:txBody>
      </p:sp>
      <p:sp>
        <p:nvSpPr>
          <p:cNvPr id="9229" name="Oval 14"/>
          <p:cNvSpPr>
            <a:spLocks noChangeArrowheads="1"/>
          </p:cNvSpPr>
          <p:nvPr/>
        </p:nvSpPr>
        <p:spPr bwMode="auto">
          <a:xfrm>
            <a:off x="1671638" y="5737203"/>
            <a:ext cx="1722437" cy="639762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charset="0"/>
              </a:rPr>
              <a:t>Query</a:t>
            </a:r>
            <a:br>
              <a:rPr lang="en-US" altLang="en-US" sz="1400" b="1">
                <a:latin typeface="Arial" charset="0"/>
              </a:rPr>
            </a:br>
            <a:r>
              <a:rPr lang="en-US" altLang="en-US" sz="1400" b="1">
                <a:latin typeface="Arial" charset="0"/>
              </a:rPr>
              <a:t>refinement </a:t>
            </a:r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>
            <a:off x="4232275" y="4411640"/>
            <a:ext cx="1222375" cy="4365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 flipH="1" flipV="1">
            <a:off x="6254750" y="5222853"/>
            <a:ext cx="1482725" cy="606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 flipH="1">
            <a:off x="3394075" y="6046765"/>
            <a:ext cx="125412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18"/>
          <p:cNvSpPr>
            <a:spLocks noChangeShapeType="1"/>
          </p:cNvSpPr>
          <p:nvPr/>
        </p:nvSpPr>
        <p:spPr bwMode="auto">
          <a:xfrm flipV="1">
            <a:off x="2459038" y="4183040"/>
            <a:ext cx="20637" cy="1554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>
            <a:off x="2479675" y="418304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>
            <a:off x="5451475" y="5489553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9240" name="AutoShape 29"/>
          <p:cNvCxnSpPr>
            <a:cxnSpLocks noChangeShapeType="1"/>
          </p:cNvCxnSpPr>
          <p:nvPr/>
        </p:nvCxnSpPr>
        <p:spPr bwMode="auto">
          <a:xfrm flipH="1">
            <a:off x="4287838" y="2044678"/>
            <a:ext cx="250825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</p:spTree>
    <p:extLst>
      <p:ext uri="{BB962C8B-B14F-4D97-AF65-F5344CB8AC3E}">
        <p14:creationId xmlns:p14="http://schemas.microsoft.com/office/powerpoint/2010/main" val="1223715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Search queries </a:t>
            </a:r>
            <a:r>
              <a:rPr lang="en-US" u="sng" dirty="0" smtClean="0"/>
              <a:t>always</a:t>
            </a:r>
            <a:r>
              <a:rPr lang="en-US" dirty="0" smtClean="0"/>
              <a:t> Boolean formulae</a:t>
            </a:r>
          </a:p>
          <a:p>
            <a:pPr lvl="1"/>
            <a:r>
              <a:rPr lang="en-US" dirty="0" smtClean="0"/>
              <a:t>Later deal with natural language queries</a:t>
            </a:r>
          </a:p>
          <a:p>
            <a:r>
              <a:rPr lang="en-US" dirty="0" smtClean="0"/>
              <a:t>No uncertainty about corpus membership</a:t>
            </a:r>
          </a:p>
          <a:p>
            <a:pPr lvl="1"/>
            <a:r>
              <a:rPr lang="en-US" dirty="0" smtClean="0"/>
              <a:t>Later deal with document clusters </a:t>
            </a:r>
          </a:p>
          <a:p>
            <a:r>
              <a:rPr lang="en-US" dirty="0" smtClean="0"/>
              <a:t>Search intent is known</a:t>
            </a:r>
          </a:p>
          <a:p>
            <a:pPr lvl="1"/>
            <a:r>
              <a:rPr lang="en-US" dirty="0" smtClean="0"/>
              <a:t>Later deal with context, personalization</a:t>
            </a:r>
          </a:p>
          <a:p>
            <a:r>
              <a:rPr lang="en-US" dirty="0" smtClean="0"/>
              <a:t>Great example – Gmail search</a:t>
            </a:r>
          </a:p>
          <a:p>
            <a:r>
              <a:rPr lang="en-US" dirty="0" smtClean="0"/>
              <a:t>Reading material</a:t>
            </a:r>
          </a:p>
          <a:p>
            <a:pPr lvl="1"/>
            <a:r>
              <a:rPr lang="en-US" dirty="0" smtClean="0"/>
              <a:t>Manning, </a:t>
            </a:r>
            <a:r>
              <a:rPr lang="en-US" dirty="0" err="1" smtClean="0"/>
              <a:t>Raghavan</a:t>
            </a:r>
            <a:r>
              <a:rPr lang="en-US" dirty="0" smtClean="0"/>
              <a:t> &amp; </a:t>
            </a:r>
            <a:r>
              <a:rPr lang="en-US" dirty="0" err="1" smtClean="0"/>
              <a:t>Schutze</a:t>
            </a:r>
            <a:r>
              <a:rPr lang="en-US" dirty="0" smtClean="0"/>
              <a:t>, Intro to IR</a:t>
            </a:r>
          </a:p>
          <a:p>
            <a:pPr lvl="1"/>
            <a:r>
              <a:rPr lang="en-US" dirty="0" smtClean="0"/>
              <a:t>Chapter 1</a:t>
            </a:r>
          </a:p>
          <a:p>
            <a:pPr lvl="1"/>
            <a:r>
              <a:rPr lang="en-US" dirty="0" smtClean="0"/>
              <a:t>Available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1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2785</Words>
  <Application>Microsoft Office PowerPoint</Application>
  <PresentationFormat>On-screen Show (4:3)</PresentationFormat>
  <Paragraphs>651</Paragraphs>
  <Slides>54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Worksheet</vt:lpstr>
      <vt:lpstr>Search: the beginning</vt:lpstr>
      <vt:lpstr>Interdisciplinary area</vt:lpstr>
      <vt:lpstr>Outline</vt:lpstr>
      <vt:lpstr>Emphasis areas</vt:lpstr>
      <vt:lpstr>De-emphasized areas</vt:lpstr>
      <vt:lpstr>Resources</vt:lpstr>
      <vt:lpstr>Boolean search</vt:lpstr>
      <vt:lpstr>The classic search model</vt:lpstr>
      <vt:lpstr>Boolean search</vt:lpstr>
      <vt:lpstr>Boolean retrieval: Exact match</vt:lpstr>
      <vt:lpstr>Example document corpus</vt:lpstr>
      <vt:lpstr>Term-document incidence matrices</vt:lpstr>
      <vt:lpstr>Incidence vectors</vt:lpstr>
      <vt:lpstr>Answers to query</vt:lpstr>
      <vt:lpstr>Bigger collections</vt:lpstr>
      <vt:lpstr>Can’t build the matrix</vt:lpstr>
      <vt:lpstr>Inverted index</vt:lpstr>
      <vt:lpstr>Inverted index</vt:lpstr>
      <vt:lpstr>Inverted index construction</vt:lpstr>
      <vt:lpstr>Initial stages of text processing</vt:lpstr>
      <vt:lpstr>Indexer steps: Token sequence</vt:lpstr>
      <vt:lpstr>Indexer steps: Sort</vt:lpstr>
      <vt:lpstr>Indexer steps: Dictionary &amp; Postings</vt:lpstr>
      <vt:lpstr>Where do we pay in storage?</vt:lpstr>
      <vt:lpstr>Query processing</vt:lpstr>
      <vt:lpstr>Query processing: AND</vt:lpstr>
      <vt:lpstr>The merge</vt:lpstr>
      <vt:lpstr>Intersecting two postings lists (a “merge” algorithm)</vt:lpstr>
      <vt:lpstr>Boolean queries:  More general merges</vt:lpstr>
      <vt:lpstr>Merging</vt:lpstr>
      <vt:lpstr>Query optimization</vt:lpstr>
      <vt:lpstr>Query optimization example</vt:lpstr>
      <vt:lpstr>More general optimization</vt:lpstr>
      <vt:lpstr>Quick review</vt:lpstr>
      <vt:lpstr>Exercise</vt:lpstr>
      <vt:lpstr>More optimization: skip pointers</vt:lpstr>
      <vt:lpstr>Augment postings with skip pointers (at indexing time)</vt:lpstr>
      <vt:lpstr>Query processing with skip pointers</vt:lpstr>
      <vt:lpstr>Where do we place skips?</vt:lpstr>
      <vt:lpstr>Placing skips</vt:lpstr>
      <vt:lpstr>Phrase queries</vt:lpstr>
      <vt:lpstr>Naïve method: Biword indexes</vt:lpstr>
      <vt:lpstr>Longer phrase queries</vt:lpstr>
      <vt:lpstr>Issues for biword indexes</vt:lpstr>
      <vt:lpstr>Solution 2: Positional indexes</vt:lpstr>
      <vt:lpstr>Positional index example</vt:lpstr>
      <vt:lpstr>Processing a phrase query</vt:lpstr>
      <vt:lpstr>Positional index size</vt:lpstr>
      <vt:lpstr>Positional index size</vt:lpstr>
      <vt:lpstr>Rules of thumb</vt:lpstr>
      <vt:lpstr>Proximity queries: example</vt:lpstr>
      <vt:lpstr>Example: WestLaw</vt:lpstr>
      <vt:lpstr>Proximity queries</vt:lpstr>
      <vt:lpstr>Combination schemes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search technologies</dc:title>
  <dc:creator>New User</dc:creator>
  <cp:lastModifiedBy>New User</cp:lastModifiedBy>
  <cp:revision>25</cp:revision>
  <dcterms:created xsi:type="dcterms:W3CDTF">2017-01-31T15:04:44Z</dcterms:created>
  <dcterms:modified xsi:type="dcterms:W3CDTF">2017-02-09T05:13:57Z</dcterms:modified>
</cp:coreProperties>
</file>