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330" r:id="rId3"/>
    <p:sldId id="263" r:id="rId4"/>
    <p:sldId id="262" r:id="rId5"/>
    <p:sldId id="257" r:id="rId6"/>
    <p:sldId id="264" r:id="rId7"/>
    <p:sldId id="258" r:id="rId8"/>
    <p:sldId id="265" r:id="rId9"/>
    <p:sldId id="260" r:id="rId10"/>
    <p:sldId id="267" r:id="rId11"/>
    <p:sldId id="261" r:id="rId12"/>
    <p:sldId id="268" r:id="rId13"/>
    <p:sldId id="269" r:id="rId14"/>
    <p:sldId id="271" r:id="rId15"/>
    <p:sldId id="273" r:id="rId16"/>
    <p:sldId id="274" r:id="rId17"/>
    <p:sldId id="276" r:id="rId18"/>
    <p:sldId id="275" r:id="rId19"/>
    <p:sldId id="277" r:id="rId20"/>
    <p:sldId id="278" r:id="rId21"/>
    <p:sldId id="280" r:id="rId22"/>
    <p:sldId id="281" r:id="rId23"/>
    <p:sldId id="313" r:id="rId24"/>
    <p:sldId id="314" r:id="rId25"/>
    <p:sldId id="315" r:id="rId26"/>
    <p:sldId id="316" r:id="rId27"/>
    <p:sldId id="317" r:id="rId28"/>
    <p:sldId id="318" r:id="rId29"/>
    <p:sldId id="320" r:id="rId30"/>
    <p:sldId id="321" r:id="rId31"/>
    <p:sldId id="322" r:id="rId32"/>
    <p:sldId id="323" r:id="rId33"/>
    <p:sldId id="324" r:id="rId34"/>
    <p:sldId id="327" r:id="rId35"/>
    <p:sldId id="325" r:id="rId36"/>
    <p:sldId id="326" r:id="rId37"/>
    <p:sldId id="329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70384F-7C5D-4E62-B0D2-63B7FA3C239B}" type="datetimeFigureOut">
              <a:rPr lang="en-GB" smtClean="0"/>
              <a:pPr/>
              <a:t>08/03/2017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A1F6F5-6BCB-490B-B890-914246E4CF2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61673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A11710-6318-4617-9CDC-41D645B51453}" type="slidenum">
              <a:rPr lang="de-DE" smtClean="0"/>
              <a:pPr>
                <a:defRPr/>
              </a:pPr>
              <a:t>15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894125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A11710-6318-4617-9CDC-41D645B51453}" type="slidenum">
              <a:rPr lang="de-DE" smtClean="0"/>
              <a:pPr>
                <a:defRPr/>
              </a:pPr>
              <a:t>26</a:t>
            </a:fld>
            <a:endParaRPr lang="de-DE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Intersection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A11710-6318-4617-9CDC-41D645B51453}" type="slidenum">
              <a:rPr lang="de-DE" smtClean="0"/>
              <a:pPr>
                <a:defRPr/>
              </a:pPr>
              <a:t>27</a:t>
            </a:fld>
            <a:endParaRPr lang="de-DE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58465" y="686474"/>
            <a:ext cx="4941072" cy="3428114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A11710-6318-4617-9CDC-41D645B51453}" type="slidenum">
              <a:rPr lang="de-DE" smtClean="0"/>
              <a:pPr>
                <a:defRPr/>
              </a:pPr>
              <a:t>28</a:t>
            </a:fld>
            <a:endParaRPr lang="de-DE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A11710-6318-4617-9CDC-41D645B51453}" type="slidenum">
              <a:rPr lang="de-DE" smtClean="0"/>
              <a:pPr>
                <a:defRPr/>
              </a:pPr>
              <a:t>29</a:t>
            </a:fld>
            <a:endParaRPr lang="de-DE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58465" y="686474"/>
            <a:ext cx="4941072" cy="3428114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A11710-6318-4617-9CDC-41D645B51453}" type="slidenum">
              <a:rPr lang="de-DE" smtClean="0"/>
              <a:pPr>
                <a:defRPr/>
              </a:pPr>
              <a:t>30</a:t>
            </a:fld>
            <a:endParaRPr lang="de-DE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58465" y="686474"/>
            <a:ext cx="4941072" cy="3428114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A11710-6318-4617-9CDC-41D645B51453}" type="slidenum">
              <a:rPr lang="de-DE" smtClean="0"/>
              <a:pPr>
                <a:defRPr/>
              </a:pPr>
              <a:t>31</a:t>
            </a:fld>
            <a:endParaRPr lang="de-DE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A11710-6318-4617-9CDC-41D645B51453}" type="slidenum">
              <a:rPr lang="de-DE" smtClean="0"/>
              <a:pPr>
                <a:defRPr/>
              </a:pPr>
              <a:t>32</a:t>
            </a:fld>
            <a:endParaRPr lang="de-DE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A11710-6318-4617-9CDC-41D645B51453}" type="slidenum">
              <a:rPr lang="de-DE" smtClean="0"/>
              <a:pPr>
                <a:defRPr/>
              </a:pPr>
              <a:t>33</a:t>
            </a:fld>
            <a:endParaRPr lang="de-DE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A11710-6318-4617-9CDC-41D645B51453}" type="slidenum">
              <a:rPr lang="de-DE" smtClean="0"/>
              <a:pPr>
                <a:defRPr/>
              </a:pPr>
              <a:t>35</a:t>
            </a:fld>
            <a:endParaRPr lang="de-DE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A11710-6318-4617-9CDC-41D645B51453}" type="slidenum">
              <a:rPr lang="de-DE" smtClean="0"/>
              <a:pPr>
                <a:defRPr/>
              </a:pPr>
              <a:t>36</a:t>
            </a:fld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A11710-6318-4617-9CDC-41D645B51453}" type="slidenum">
              <a:rPr lang="de-DE" smtClean="0"/>
              <a:pPr>
                <a:defRPr/>
              </a:pPr>
              <a:t>16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340865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A11710-6318-4617-9CDC-41D645B51453}" type="slidenum">
              <a:rPr lang="de-DE" smtClean="0"/>
              <a:pPr>
                <a:defRPr/>
              </a:pPr>
              <a:t>17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408420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A11710-6318-4617-9CDC-41D645B51453}" type="slidenum">
              <a:rPr lang="de-DE" smtClean="0"/>
              <a:pPr>
                <a:defRPr/>
              </a:pPr>
              <a:t>18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301374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A11710-6318-4617-9CDC-41D645B51453}" type="slidenum">
              <a:rPr lang="de-DE" smtClean="0"/>
              <a:pPr>
                <a:defRPr/>
              </a:pPr>
              <a:t>19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064724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A11710-6318-4617-9CDC-41D645B51453}" type="slidenum">
              <a:rPr lang="de-DE" smtClean="0"/>
              <a:pPr>
                <a:defRPr/>
              </a:pPr>
              <a:t>20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671422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58465" y="686474"/>
            <a:ext cx="4941072" cy="3428114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A11710-6318-4617-9CDC-41D645B51453}" type="slidenum">
              <a:rPr lang="de-DE" smtClean="0"/>
              <a:pPr>
                <a:defRPr/>
              </a:pPr>
              <a:t>23</a:t>
            </a:fld>
            <a:endParaRPr lang="de-D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A11710-6318-4617-9CDC-41D645B51453}" type="slidenum">
              <a:rPr lang="de-DE" smtClean="0"/>
              <a:pPr>
                <a:defRPr/>
              </a:pPr>
              <a:t>24</a:t>
            </a:fld>
            <a:endParaRPr lang="de-D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A11710-6318-4617-9CDC-41D645B51453}" type="slidenum">
              <a:rPr lang="de-DE" smtClean="0"/>
              <a:pPr>
                <a:defRPr/>
              </a:pPr>
              <a:t>25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408420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5B1AC-5720-4B99-B9B6-77BF7957AFBE}" type="datetimeFigureOut">
              <a:rPr lang="en-GB" smtClean="0"/>
              <a:pPr/>
              <a:t>08/03/2017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2192E-F94B-4674-AB14-BF159211B48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5B1AC-5720-4B99-B9B6-77BF7957AFBE}" type="datetimeFigureOut">
              <a:rPr lang="en-GB" smtClean="0"/>
              <a:pPr/>
              <a:t>08/03/2017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2192E-F94B-4674-AB14-BF159211B48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5B1AC-5720-4B99-B9B6-77BF7957AFBE}" type="datetimeFigureOut">
              <a:rPr lang="en-GB" smtClean="0"/>
              <a:pPr/>
              <a:t>08/03/2017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2192E-F94B-4674-AB14-BF159211B48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5B1AC-5720-4B99-B9B6-77BF7957AFBE}" type="datetimeFigureOut">
              <a:rPr lang="en-GB" smtClean="0"/>
              <a:pPr/>
              <a:t>08/03/2017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2192E-F94B-4674-AB14-BF159211B48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5B1AC-5720-4B99-B9B6-77BF7957AFBE}" type="datetimeFigureOut">
              <a:rPr lang="en-GB" smtClean="0"/>
              <a:pPr/>
              <a:t>08/03/2017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2192E-F94B-4674-AB14-BF159211B48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5B1AC-5720-4B99-B9B6-77BF7957AFBE}" type="datetimeFigureOut">
              <a:rPr lang="en-GB" smtClean="0"/>
              <a:pPr/>
              <a:t>08/03/2017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2192E-F94B-4674-AB14-BF159211B48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5B1AC-5720-4B99-B9B6-77BF7957AFBE}" type="datetimeFigureOut">
              <a:rPr lang="en-GB" smtClean="0"/>
              <a:pPr/>
              <a:t>08/03/2017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2192E-F94B-4674-AB14-BF159211B48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5B1AC-5720-4B99-B9B6-77BF7957AFBE}" type="datetimeFigureOut">
              <a:rPr lang="en-GB" smtClean="0"/>
              <a:pPr/>
              <a:t>08/03/2017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2192E-F94B-4674-AB14-BF159211B48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5B1AC-5720-4B99-B9B6-77BF7957AFBE}" type="datetimeFigureOut">
              <a:rPr lang="en-GB" smtClean="0"/>
              <a:pPr/>
              <a:t>08/03/2017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2192E-F94B-4674-AB14-BF159211B48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5B1AC-5720-4B99-B9B6-77BF7957AFBE}" type="datetimeFigureOut">
              <a:rPr lang="en-GB" smtClean="0"/>
              <a:pPr/>
              <a:t>08/03/2017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2192E-F94B-4674-AB14-BF159211B48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5B1AC-5720-4B99-B9B6-77BF7957AFBE}" type="datetimeFigureOut">
              <a:rPr lang="en-GB" smtClean="0"/>
              <a:pPr/>
              <a:t>08/03/2017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2192E-F94B-4674-AB14-BF159211B48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55B1AC-5720-4B99-B9B6-77BF7957AFBE}" type="datetimeFigureOut">
              <a:rPr lang="en-GB" smtClean="0"/>
              <a:pPr/>
              <a:t>08/03/2017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82192E-F94B-4674-AB14-BF159211B48C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8.png"/><Relationship Id="rId5" Type="http://schemas.openxmlformats.org/officeDocument/2006/relationships/image" Target="../media/image10.png"/><Relationship Id="rId10" Type="http://schemas.openxmlformats.org/officeDocument/2006/relationships/image" Target="../media/image17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4.png"/><Relationship Id="rId5" Type="http://schemas.openxmlformats.org/officeDocument/2006/relationships/image" Target="../media/image10.png"/><Relationship Id="rId10" Type="http://schemas.openxmlformats.org/officeDocument/2006/relationships/image" Target="../media/image13.png"/><Relationship Id="rId4" Type="http://schemas.openxmlformats.org/officeDocument/2006/relationships/image" Target="../media/image9.png"/><Relationship Id="rId9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Intro to recommender systems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Nisheeth</a:t>
            </a:r>
            <a:endParaRPr lang="en-GB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Taxonomy of social recommendations</a:t>
            </a:r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331640" y="2500104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Low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Medium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High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Upfront cost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Error</a:t>
                      </a:r>
                      <a:r>
                        <a:rPr lang="en-GB" baseline="0" dirty="0" smtClean="0"/>
                        <a:t> cost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Heterogeneity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Frequency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Scale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Experience recommendations</a:t>
            </a:r>
            <a:endParaRPr lang="en-GB" dirty="0"/>
          </a:p>
        </p:txBody>
      </p:sp>
      <p:pic>
        <p:nvPicPr>
          <p:cNvPr id="18434" name="Picture 2" descr="http://cdn.last.fm/blog/posts/rec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448172"/>
            <a:ext cx="3524250" cy="2628900"/>
          </a:xfrm>
          <a:prstGeom prst="rect">
            <a:avLst/>
          </a:prstGeom>
          <a:noFill/>
        </p:spPr>
      </p:pic>
      <p:pic>
        <p:nvPicPr>
          <p:cNvPr id="18436" name="Picture 4" descr="https://www.ibm.com/developerworks/mydeveloperworks/blogs/business-analytics/resource/youtube_recommendation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3968" y="4363608"/>
            <a:ext cx="4536504" cy="249439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Taxonomy of experience recommendations</a:t>
            </a:r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331640" y="2500104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Low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Medium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High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Upfront cost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Error</a:t>
                      </a:r>
                      <a:r>
                        <a:rPr lang="en-GB" baseline="0" dirty="0" smtClean="0"/>
                        <a:t> cost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X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Heterogeneity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X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Frequency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Scale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Typical data sources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Preference information</a:t>
            </a:r>
          </a:p>
          <a:p>
            <a:pPr lvl="1"/>
            <a:r>
              <a:rPr lang="en-GB" dirty="0" smtClean="0"/>
              <a:t>Implicit, e.g. dwell time</a:t>
            </a:r>
          </a:p>
          <a:p>
            <a:pPr lvl="1"/>
            <a:r>
              <a:rPr lang="en-GB" dirty="0" smtClean="0"/>
              <a:t>Explicit, e.g. Ratings</a:t>
            </a:r>
          </a:p>
          <a:p>
            <a:r>
              <a:rPr lang="en-GB" dirty="0" smtClean="0"/>
              <a:t>Content information</a:t>
            </a:r>
          </a:p>
          <a:p>
            <a:pPr lvl="1"/>
            <a:r>
              <a:rPr lang="en-GB" dirty="0" smtClean="0"/>
              <a:t>Implicit, e.g., user trends, item trends </a:t>
            </a:r>
          </a:p>
          <a:p>
            <a:pPr lvl="1"/>
            <a:r>
              <a:rPr lang="en-GB" dirty="0" smtClean="0"/>
              <a:t>Explicit, e.g. demographics, item features</a:t>
            </a:r>
          </a:p>
          <a:p>
            <a:r>
              <a:rPr lang="en-GB" dirty="0" smtClean="0"/>
              <a:t>Social information</a:t>
            </a:r>
          </a:p>
          <a:p>
            <a:pPr lvl="1"/>
            <a:r>
              <a:rPr lang="en-GB" dirty="0" smtClean="0"/>
              <a:t>Implicit, e.g. Friend graph, retailer brand</a:t>
            </a:r>
          </a:p>
          <a:p>
            <a:pPr lvl="1"/>
            <a:r>
              <a:rPr lang="en-GB" dirty="0" smtClean="0"/>
              <a:t>Explicit, e.g., Verified profiles, review counts</a:t>
            </a:r>
          </a:p>
          <a:p>
            <a:r>
              <a:rPr lang="en-GB" dirty="0" smtClean="0"/>
              <a:t>Context information</a:t>
            </a:r>
          </a:p>
          <a:p>
            <a:pPr lvl="1"/>
            <a:r>
              <a:rPr lang="en-GB" dirty="0" smtClean="0"/>
              <a:t>Implicit, e.g. Location, time, venue </a:t>
            </a:r>
            <a:endParaRPr lang="en-GB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Recommender system workflow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2555776" y="2204864"/>
            <a:ext cx="1368152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User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2627784" y="4581128"/>
            <a:ext cx="345638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Item ranking for user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4788024" y="2204864"/>
            <a:ext cx="1368152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Item</a:t>
            </a:r>
            <a:endParaRPr lang="en-GB" dirty="0"/>
          </a:p>
        </p:txBody>
      </p:sp>
      <p:cxnSp>
        <p:nvCxnSpPr>
          <p:cNvPr id="9" name="Straight Arrow Connector 8"/>
          <p:cNvCxnSpPr>
            <a:stCxn id="5" idx="2"/>
          </p:cNvCxnSpPr>
          <p:nvPr/>
        </p:nvCxnSpPr>
        <p:spPr>
          <a:xfrm>
            <a:off x="3239852" y="3068960"/>
            <a:ext cx="36004" cy="15121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2"/>
          </p:cNvCxnSpPr>
          <p:nvPr/>
        </p:nvCxnSpPr>
        <p:spPr>
          <a:xfrm>
            <a:off x="5472100" y="3068960"/>
            <a:ext cx="36004" cy="15121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2"/>
          </p:cNvCxnSpPr>
          <p:nvPr/>
        </p:nvCxnSpPr>
        <p:spPr>
          <a:xfrm>
            <a:off x="4355976" y="5373216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Types of recommender systems</a:t>
            </a:r>
          </a:p>
        </p:txBody>
      </p:sp>
      <p:grpSp>
        <p:nvGrpSpPr>
          <p:cNvPr id="2" name="Gruppieren 12"/>
          <p:cNvGrpSpPr>
            <a:grpSpLocks/>
          </p:cNvGrpSpPr>
          <p:nvPr/>
        </p:nvGrpSpPr>
        <p:grpSpPr bwMode="auto">
          <a:xfrm>
            <a:off x="4071938" y="3000375"/>
            <a:ext cx="4181475" cy="1547813"/>
            <a:chOff x="4786314" y="3071810"/>
            <a:chExt cx="4181496" cy="1547815"/>
          </a:xfrm>
        </p:grpSpPr>
        <p:pic>
          <p:nvPicPr>
            <p:cNvPr id="10246" name="Grafik 5" descr="Box.png"/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786314" y="3214686"/>
              <a:ext cx="1643074" cy="13650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247" name="Grafik 6" descr="Outputarrow.png"/>
            <p:cNvPicPr>
              <a:picLocks noChangeAspect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215074" y="3500438"/>
              <a:ext cx="1129063" cy="2190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248" name="Grafik 7" descr="Output.png"/>
            <p:cNvPicPr>
              <a:picLocks noChangeAspect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7358082" y="3071810"/>
              <a:ext cx="1609728" cy="15478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0244" name="Rechteck 31"/>
          <p:cNvSpPr>
            <a:spLocks noChangeArrowheads="1"/>
          </p:cNvSpPr>
          <p:nvPr/>
        </p:nvSpPr>
        <p:spPr bwMode="auto">
          <a:xfrm>
            <a:off x="4286250" y="1643063"/>
            <a:ext cx="45720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dirty="0" smtClean="0">
                <a:solidFill>
                  <a:srgbClr val="003366"/>
                </a:solidFill>
                <a:latin typeface="Calibri" pitchFamily="34" charset="0"/>
              </a:rPr>
              <a:t>Important algorithmic differences in recommender systems</a:t>
            </a:r>
            <a:endParaRPr lang="en-US" sz="2000" dirty="0">
              <a:solidFill>
                <a:srgbClr val="003366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Types of recommender systems</a:t>
            </a:r>
          </a:p>
        </p:txBody>
      </p:sp>
      <p:grpSp>
        <p:nvGrpSpPr>
          <p:cNvPr id="2" name="Gruppieren 12"/>
          <p:cNvGrpSpPr>
            <a:grpSpLocks/>
          </p:cNvGrpSpPr>
          <p:nvPr/>
        </p:nvGrpSpPr>
        <p:grpSpPr bwMode="auto">
          <a:xfrm>
            <a:off x="4071938" y="3000375"/>
            <a:ext cx="4181475" cy="1547813"/>
            <a:chOff x="4786314" y="3071810"/>
            <a:chExt cx="4181496" cy="1547815"/>
          </a:xfrm>
        </p:grpSpPr>
        <p:pic>
          <p:nvPicPr>
            <p:cNvPr id="11273" name="Grafik 5" descr="Box.png"/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786314" y="3214686"/>
              <a:ext cx="1643074" cy="13650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274" name="Grafik 6" descr="Outputarrow.png"/>
            <p:cNvPicPr>
              <a:picLocks noChangeAspect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215074" y="3500438"/>
              <a:ext cx="1129063" cy="2190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275" name="Grafik 7" descr="Output.png"/>
            <p:cNvPicPr>
              <a:picLocks noChangeAspect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7358082" y="3071810"/>
              <a:ext cx="1609728" cy="15478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" name="Gruppieren 13"/>
          <p:cNvGrpSpPr>
            <a:grpSpLocks/>
          </p:cNvGrpSpPr>
          <p:nvPr/>
        </p:nvGrpSpPr>
        <p:grpSpPr bwMode="auto">
          <a:xfrm>
            <a:off x="698500" y="1643063"/>
            <a:ext cx="3659188" cy="1296987"/>
            <a:chOff x="699167" y="1643050"/>
            <a:chExt cx="3658519" cy="1297164"/>
          </a:xfrm>
        </p:grpSpPr>
        <p:pic>
          <p:nvPicPr>
            <p:cNvPr id="11271" name="Grafik 10" descr="UM.png"/>
            <p:cNvPicPr>
              <a:picLocks noChangeAspect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699167" y="1643050"/>
              <a:ext cx="1801131" cy="967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272" name="Grafik 11" descr="UMarrow.png"/>
            <p:cNvPicPr>
              <a:picLocks noChangeAspect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2571736" y="2071678"/>
              <a:ext cx="1785950" cy="8685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1269" name="Rechteck 14"/>
          <p:cNvSpPr>
            <a:spLocks noChangeArrowheads="1"/>
          </p:cNvSpPr>
          <p:nvPr/>
        </p:nvSpPr>
        <p:spPr bwMode="auto">
          <a:xfrm>
            <a:off x="4286250" y="1500188"/>
            <a:ext cx="45720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dirty="0">
                <a:solidFill>
                  <a:srgbClr val="003366"/>
                </a:solidFill>
                <a:latin typeface="Calibri" pitchFamily="34" charset="0"/>
              </a:rPr>
              <a:t>Personalized </a:t>
            </a:r>
            <a:r>
              <a:rPr lang="en-US" sz="2000" dirty="0" smtClean="0">
                <a:solidFill>
                  <a:srgbClr val="003366"/>
                </a:solidFill>
                <a:latin typeface="Calibri" pitchFamily="34" charset="0"/>
              </a:rPr>
              <a:t>recommendations, e.g. Last.fm, delicio.us</a:t>
            </a:r>
            <a:endParaRPr lang="en-US" sz="2000" dirty="0">
              <a:solidFill>
                <a:srgbClr val="003366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Types of recommender systems</a:t>
            </a:r>
          </a:p>
        </p:txBody>
      </p:sp>
      <p:grpSp>
        <p:nvGrpSpPr>
          <p:cNvPr id="2" name="Gruppieren 12"/>
          <p:cNvGrpSpPr>
            <a:grpSpLocks/>
          </p:cNvGrpSpPr>
          <p:nvPr/>
        </p:nvGrpSpPr>
        <p:grpSpPr bwMode="auto">
          <a:xfrm>
            <a:off x="4071938" y="3000375"/>
            <a:ext cx="4181475" cy="1547813"/>
            <a:chOff x="4786314" y="3071810"/>
            <a:chExt cx="4181496" cy="1547815"/>
          </a:xfrm>
        </p:grpSpPr>
        <p:pic>
          <p:nvPicPr>
            <p:cNvPr id="13324" name="Grafik 5" descr="Box.png"/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786314" y="3214686"/>
              <a:ext cx="1643074" cy="13650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3325" name="Grafik 6" descr="Outputarrow.png"/>
            <p:cNvPicPr>
              <a:picLocks noChangeAspect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215074" y="3500438"/>
              <a:ext cx="1129063" cy="2190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3326" name="Grafik 7" descr="Output.png"/>
            <p:cNvPicPr>
              <a:picLocks noChangeAspect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7358082" y="3071810"/>
              <a:ext cx="1609728" cy="15478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" name="Gruppieren 13"/>
          <p:cNvGrpSpPr>
            <a:grpSpLocks/>
          </p:cNvGrpSpPr>
          <p:nvPr/>
        </p:nvGrpSpPr>
        <p:grpSpPr bwMode="auto">
          <a:xfrm>
            <a:off x="698500" y="1643063"/>
            <a:ext cx="3659188" cy="1296987"/>
            <a:chOff x="699167" y="1643050"/>
            <a:chExt cx="3658519" cy="1297164"/>
          </a:xfrm>
        </p:grpSpPr>
        <p:pic>
          <p:nvPicPr>
            <p:cNvPr id="13322" name="Grafik 10" descr="UM.png"/>
            <p:cNvPicPr>
              <a:picLocks noChangeAspect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699167" y="1643050"/>
              <a:ext cx="1801131" cy="967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3323" name="Grafik 11" descr="UMarrow.png"/>
            <p:cNvPicPr>
              <a:picLocks noChangeAspect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2571736" y="2071678"/>
              <a:ext cx="1785950" cy="8685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3317" name="Rechteck 19"/>
          <p:cNvSpPr>
            <a:spLocks noChangeArrowheads="1"/>
          </p:cNvSpPr>
          <p:nvPr/>
        </p:nvSpPr>
        <p:spPr bwMode="auto">
          <a:xfrm>
            <a:off x="4286250" y="1428750"/>
            <a:ext cx="45720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dirty="0">
                <a:latin typeface="Calibri" pitchFamily="34" charset="0"/>
              </a:rPr>
              <a:t>Content-based: "Show me more of the same what I've </a:t>
            </a:r>
            <a:r>
              <a:rPr lang="en-US" sz="2000" dirty="0" smtClean="0">
                <a:latin typeface="Calibri" pitchFamily="34" charset="0"/>
              </a:rPr>
              <a:t>liked</a:t>
            </a:r>
            <a:r>
              <a:rPr lang="en-US" sz="2400" b="0" dirty="0" smtClean="0"/>
              <a:t>“, e.g. Pandora</a:t>
            </a:r>
            <a:endParaRPr lang="en-US" sz="2400" b="0" dirty="0"/>
          </a:p>
        </p:txBody>
      </p:sp>
      <p:grpSp>
        <p:nvGrpSpPr>
          <p:cNvPr id="4" name="Gruppieren 23"/>
          <p:cNvGrpSpPr>
            <a:grpSpLocks/>
          </p:cNvGrpSpPr>
          <p:nvPr/>
        </p:nvGrpSpPr>
        <p:grpSpPr bwMode="auto">
          <a:xfrm>
            <a:off x="714375" y="3857625"/>
            <a:ext cx="3143250" cy="739775"/>
            <a:chOff x="714348" y="3857628"/>
            <a:chExt cx="3143272" cy="739014"/>
          </a:xfrm>
        </p:grpSpPr>
        <p:pic>
          <p:nvPicPr>
            <p:cNvPr id="13320" name="Grafik 21" descr="PM.png"/>
            <p:cNvPicPr>
              <a:picLocks noChangeAspect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714348" y="3857628"/>
              <a:ext cx="1785950" cy="7390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3321" name="Grafik 22" descr="PMarrow.png"/>
            <p:cNvPicPr>
              <a:picLocks noChangeAspect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2714612" y="3929066"/>
              <a:ext cx="1143008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Types of recommender systems</a:t>
            </a:r>
          </a:p>
        </p:txBody>
      </p:sp>
      <p:grpSp>
        <p:nvGrpSpPr>
          <p:cNvPr id="2" name="Gruppieren 12"/>
          <p:cNvGrpSpPr>
            <a:grpSpLocks/>
          </p:cNvGrpSpPr>
          <p:nvPr/>
        </p:nvGrpSpPr>
        <p:grpSpPr bwMode="auto">
          <a:xfrm>
            <a:off x="4071938" y="3000375"/>
            <a:ext cx="4181475" cy="1547813"/>
            <a:chOff x="4786314" y="3071810"/>
            <a:chExt cx="4181496" cy="1547815"/>
          </a:xfrm>
        </p:grpSpPr>
        <p:pic>
          <p:nvPicPr>
            <p:cNvPr id="12300" name="Grafik 5" descr="Box.png"/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786314" y="3214686"/>
              <a:ext cx="1643074" cy="13650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301" name="Grafik 6" descr="Outputarrow.png"/>
            <p:cNvPicPr>
              <a:picLocks noChangeAspect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215074" y="3500438"/>
              <a:ext cx="1129063" cy="2190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302" name="Grafik 7" descr="Output.png"/>
            <p:cNvPicPr>
              <a:picLocks noChangeAspect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7358082" y="3071810"/>
              <a:ext cx="1609728" cy="15478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2292" name="Rechteck 8"/>
          <p:cNvSpPr>
            <a:spLocks noChangeArrowheads="1"/>
          </p:cNvSpPr>
          <p:nvPr/>
        </p:nvSpPr>
        <p:spPr bwMode="auto">
          <a:xfrm>
            <a:off x="4357688" y="1571625"/>
            <a:ext cx="45720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dirty="0">
                <a:latin typeface="Calibri" pitchFamily="34" charset="0"/>
              </a:rPr>
              <a:t>Collaborative: "Tell me what's popular among my </a:t>
            </a:r>
            <a:r>
              <a:rPr lang="en-US" sz="2000" dirty="0" smtClean="0">
                <a:latin typeface="Calibri" pitchFamily="34" charset="0"/>
              </a:rPr>
              <a:t>peers“, e.g. Amazon</a:t>
            </a:r>
            <a:endParaRPr lang="en-US" sz="2000" dirty="0">
              <a:latin typeface="Calibri" pitchFamily="34" charset="0"/>
            </a:endParaRPr>
          </a:p>
        </p:txBody>
      </p:sp>
      <p:grpSp>
        <p:nvGrpSpPr>
          <p:cNvPr id="3" name="Gruppieren 13"/>
          <p:cNvGrpSpPr>
            <a:grpSpLocks/>
          </p:cNvGrpSpPr>
          <p:nvPr/>
        </p:nvGrpSpPr>
        <p:grpSpPr bwMode="auto">
          <a:xfrm>
            <a:off x="698500" y="1643063"/>
            <a:ext cx="3659188" cy="1296987"/>
            <a:chOff x="699167" y="1643050"/>
            <a:chExt cx="3658519" cy="1297164"/>
          </a:xfrm>
        </p:grpSpPr>
        <p:pic>
          <p:nvPicPr>
            <p:cNvPr id="12298" name="Grafik 10" descr="UM.png"/>
            <p:cNvPicPr>
              <a:picLocks noChangeAspect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699167" y="1643050"/>
              <a:ext cx="1801131" cy="967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299" name="Grafik 11" descr="UMarrow.png"/>
            <p:cNvPicPr>
              <a:picLocks noChangeAspect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2571736" y="2071678"/>
              <a:ext cx="1785950" cy="8685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4" name="Gruppieren 18"/>
          <p:cNvGrpSpPr>
            <a:grpSpLocks/>
          </p:cNvGrpSpPr>
          <p:nvPr/>
        </p:nvGrpSpPr>
        <p:grpSpPr bwMode="auto">
          <a:xfrm>
            <a:off x="785813" y="2722563"/>
            <a:ext cx="3252787" cy="920750"/>
            <a:chOff x="857224" y="2722011"/>
            <a:chExt cx="3252812" cy="921303"/>
          </a:xfrm>
        </p:grpSpPr>
        <p:pic>
          <p:nvPicPr>
            <p:cNvPr id="12296" name="Grafik 16" descr="Commarrow.png"/>
            <p:cNvPicPr>
              <a:picLocks noChangeAspect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2143108" y="3143248"/>
              <a:ext cx="1966928" cy="5000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297" name="Grafik 15" descr="Community.png"/>
            <p:cNvPicPr>
              <a:picLocks noChangeAspect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857224" y="2722011"/>
              <a:ext cx="1428760" cy="8498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Types of recommender systems</a:t>
            </a:r>
          </a:p>
        </p:txBody>
      </p:sp>
      <p:grpSp>
        <p:nvGrpSpPr>
          <p:cNvPr id="2" name="Gruppieren 12"/>
          <p:cNvGrpSpPr>
            <a:grpSpLocks/>
          </p:cNvGrpSpPr>
          <p:nvPr/>
        </p:nvGrpSpPr>
        <p:grpSpPr bwMode="auto">
          <a:xfrm>
            <a:off x="4071938" y="3000375"/>
            <a:ext cx="4181475" cy="1547813"/>
            <a:chOff x="4786314" y="3071810"/>
            <a:chExt cx="4181496" cy="1547815"/>
          </a:xfrm>
        </p:grpSpPr>
        <p:pic>
          <p:nvPicPr>
            <p:cNvPr id="14351" name="Grafik 5" descr="Box.png"/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786314" y="3214686"/>
              <a:ext cx="1643074" cy="13650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4352" name="Grafik 6" descr="Outputarrow.png"/>
            <p:cNvPicPr>
              <a:picLocks noChangeAspect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215074" y="3500438"/>
              <a:ext cx="1129063" cy="2190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4353" name="Grafik 7" descr="Output.png"/>
            <p:cNvPicPr>
              <a:picLocks noChangeAspect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7358082" y="3071810"/>
              <a:ext cx="1609728" cy="15478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" name="Gruppieren 13"/>
          <p:cNvGrpSpPr>
            <a:grpSpLocks/>
          </p:cNvGrpSpPr>
          <p:nvPr/>
        </p:nvGrpSpPr>
        <p:grpSpPr bwMode="auto">
          <a:xfrm>
            <a:off x="698500" y="1643063"/>
            <a:ext cx="3659188" cy="1296987"/>
            <a:chOff x="699167" y="1643050"/>
            <a:chExt cx="3658519" cy="1297164"/>
          </a:xfrm>
        </p:grpSpPr>
        <p:pic>
          <p:nvPicPr>
            <p:cNvPr id="14349" name="Grafik 10" descr="UM.png"/>
            <p:cNvPicPr>
              <a:picLocks noChangeAspect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699167" y="1643050"/>
              <a:ext cx="1801131" cy="967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4350" name="Grafik 11" descr="UMarrow.png"/>
            <p:cNvPicPr>
              <a:picLocks noChangeAspect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2571736" y="2071678"/>
              <a:ext cx="1785950" cy="8685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4" name="Gruppieren 23"/>
          <p:cNvGrpSpPr>
            <a:grpSpLocks/>
          </p:cNvGrpSpPr>
          <p:nvPr/>
        </p:nvGrpSpPr>
        <p:grpSpPr bwMode="auto">
          <a:xfrm>
            <a:off x="714375" y="3857625"/>
            <a:ext cx="3143250" cy="739775"/>
            <a:chOff x="714348" y="3857628"/>
            <a:chExt cx="3143272" cy="739014"/>
          </a:xfrm>
        </p:grpSpPr>
        <p:pic>
          <p:nvPicPr>
            <p:cNvPr id="14347" name="Grafik 21" descr="PM.png"/>
            <p:cNvPicPr>
              <a:picLocks noChangeAspect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714348" y="3857628"/>
              <a:ext cx="1785950" cy="7390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4348" name="Grafik 22" descr="PMarrow.png"/>
            <p:cNvPicPr>
              <a:picLocks noChangeAspect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2714612" y="3929066"/>
              <a:ext cx="1143008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4342" name="Rechteck 24"/>
          <p:cNvSpPr>
            <a:spLocks noChangeArrowheads="1"/>
          </p:cNvSpPr>
          <p:nvPr/>
        </p:nvSpPr>
        <p:spPr bwMode="auto">
          <a:xfrm>
            <a:off x="4429125" y="1643063"/>
            <a:ext cx="45720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dirty="0">
                <a:solidFill>
                  <a:srgbClr val="003366"/>
                </a:solidFill>
                <a:latin typeface="Calibri" pitchFamily="34" charset="0"/>
              </a:rPr>
              <a:t>Knowledge-based: "Tell me what fits based on my </a:t>
            </a:r>
            <a:r>
              <a:rPr lang="en-US" sz="2000" dirty="0" smtClean="0">
                <a:solidFill>
                  <a:srgbClr val="003366"/>
                </a:solidFill>
                <a:latin typeface="Calibri" pitchFamily="34" charset="0"/>
              </a:rPr>
              <a:t>needs“, e.g. Shaadi.com</a:t>
            </a:r>
            <a:endParaRPr lang="en-US" sz="2000" dirty="0">
              <a:solidFill>
                <a:srgbClr val="003366"/>
              </a:solidFill>
              <a:latin typeface="Calibri" pitchFamily="34" charset="0"/>
            </a:endParaRPr>
          </a:p>
        </p:txBody>
      </p:sp>
      <p:grpSp>
        <p:nvGrpSpPr>
          <p:cNvPr id="5" name="Gruppieren 27"/>
          <p:cNvGrpSpPr>
            <a:grpSpLocks/>
          </p:cNvGrpSpPr>
          <p:nvPr/>
        </p:nvGrpSpPr>
        <p:grpSpPr bwMode="auto">
          <a:xfrm>
            <a:off x="750888" y="4500563"/>
            <a:ext cx="3349625" cy="1357312"/>
            <a:chOff x="751620" y="4500570"/>
            <a:chExt cx="3348404" cy="1357322"/>
          </a:xfrm>
        </p:grpSpPr>
        <p:pic>
          <p:nvPicPr>
            <p:cNvPr id="14345" name="Grafik 25" descr="KM.png"/>
            <p:cNvPicPr>
              <a:picLocks noChangeAspect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751620" y="5000636"/>
              <a:ext cx="1677240" cy="8572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4346" name="Grafik 26" descr="KMarrow.png"/>
            <p:cNvPicPr>
              <a:picLocks noChangeAspect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2428860" y="4500570"/>
              <a:ext cx="1671164" cy="1047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Recommender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Algorithms</a:t>
            </a:r>
          </a:p>
          <a:p>
            <a:r>
              <a:rPr lang="en-US" dirty="0" smtClean="0"/>
              <a:t>Applications</a:t>
            </a:r>
          </a:p>
          <a:p>
            <a:r>
              <a:rPr lang="en-US" dirty="0" smtClean="0"/>
              <a:t>Evaluation</a:t>
            </a:r>
          </a:p>
          <a:p>
            <a:r>
              <a:rPr lang="en-US" dirty="0" smtClean="0"/>
              <a:t>Usability/interface issues</a:t>
            </a:r>
          </a:p>
          <a:p>
            <a:r>
              <a:rPr lang="en-US" dirty="0" smtClean="0"/>
              <a:t>Research Directions</a:t>
            </a:r>
          </a:p>
          <a:p>
            <a:r>
              <a:rPr lang="en-US" dirty="0" smtClean="0"/>
              <a:t>Reading material</a:t>
            </a:r>
          </a:p>
          <a:p>
            <a:pPr lvl="1"/>
            <a:r>
              <a:rPr lang="en-US" dirty="0" smtClean="0"/>
              <a:t>Main text: Recommender Systems Handbook, pdf available on HCC course page</a:t>
            </a:r>
          </a:p>
          <a:p>
            <a:pPr lvl="2"/>
            <a:r>
              <a:rPr lang="en-US" dirty="0" smtClean="0"/>
              <a:t>I will mostly cover material from chapters 1,3,4,5,8,11</a:t>
            </a:r>
          </a:p>
          <a:p>
            <a:pPr lvl="1"/>
            <a:r>
              <a:rPr lang="en-US" dirty="0" smtClean="0"/>
              <a:t>Bobadilla et al (2013) Recommender Systems survey</a:t>
            </a:r>
          </a:p>
          <a:p>
            <a:pPr lvl="1"/>
            <a:r>
              <a:rPr lang="en-US" dirty="0" smtClean="0"/>
              <a:t>Dietmar et al (2013) Recommender Systems: an Introduction</a:t>
            </a:r>
          </a:p>
          <a:p>
            <a:pPr lvl="2"/>
            <a:r>
              <a:rPr lang="en-US" dirty="0" smtClean="0"/>
              <a:t>Lots of materials in my slides from them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6272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Types of recommender systems</a:t>
            </a:r>
          </a:p>
        </p:txBody>
      </p:sp>
      <p:grpSp>
        <p:nvGrpSpPr>
          <p:cNvPr id="2" name="Gruppieren 12"/>
          <p:cNvGrpSpPr>
            <a:grpSpLocks/>
          </p:cNvGrpSpPr>
          <p:nvPr/>
        </p:nvGrpSpPr>
        <p:grpSpPr bwMode="auto">
          <a:xfrm>
            <a:off x="4071938" y="3000375"/>
            <a:ext cx="4181475" cy="1547813"/>
            <a:chOff x="4786314" y="3071810"/>
            <a:chExt cx="4181496" cy="1547815"/>
          </a:xfrm>
        </p:grpSpPr>
        <p:pic>
          <p:nvPicPr>
            <p:cNvPr id="15378" name="Grafik 5" descr="Box.png"/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786314" y="3214686"/>
              <a:ext cx="1643074" cy="13650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379" name="Grafik 6" descr="Outputarrow.png"/>
            <p:cNvPicPr>
              <a:picLocks noChangeAspect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215074" y="3500438"/>
              <a:ext cx="1129063" cy="2190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380" name="Grafik 7" descr="Output.png"/>
            <p:cNvPicPr>
              <a:picLocks noChangeAspect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7358082" y="3071810"/>
              <a:ext cx="1609728" cy="15478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" name="Gruppieren 13"/>
          <p:cNvGrpSpPr>
            <a:grpSpLocks/>
          </p:cNvGrpSpPr>
          <p:nvPr/>
        </p:nvGrpSpPr>
        <p:grpSpPr bwMode="auto">
          <a:xfrm>
            <a:off x="698500" y="1643063"/>
            <a:ext cx="3659188" cy="1296987"/>
            <a:chOff x="699167" y="1643050"/>
            <a:chExt cx="3658519" cy="1297164"/>
          </a:xfrm>
        </p:grpSpPr>
        <p:pic>
          <p:nvPicPr>
            <p:cNvPr id="15376" name="Grafik 10" descr="UM.png"/>
            <p:cNvPicPr>
              <a:picLocks noChangeAspect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699167" y="1643050"/>
              <a:ext cx="1801131" cy="967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377" name="Grafik 11" descr="UMarrow.png"/>
            <p:cNvPicPr>
              <a:picLocks noChangeAspect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2571736" y="2071678"/>
              <a:ext cx="1785950" cy="8685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4" name="Gruppieren 18"/>
          <p:cNvGrpSpPr>
            <a:grpSpLocks/>
          </p:cNvGrpSpPr>
          <p:nvPr/>
        </p:nvGrpSpPr>
        <p:grpSpPr bwMode="auto">
          <a:xfrm>
            <a:off x="785813" y="2722563"/>
            <a:ext cx="3252787" cy="920750"/>
            <a:chOff x="857224" y="2722011"/>
            <a:chExt cx="3252812" cy="921303"/>
          </a:xfrm>
        </p:grpSpPr>
        <p:pic>
          <p:nvPicPr>
            <p:cNvPr id="15374" name="Grafik 16" descr="Commarrow.png"/>
            <p:cNvPicPr>
              <a:picLocks noChangeAspect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2143108" y="3143248"/>
              <a:ext cx="1966928" cy="5000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375" name="Grafik 15" descr="Community.png"/>
            <p:cNvPicPr>
              <a:picLocks noChangeAspect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857224" y="2722011"/>
              <a:ext cx="1428760" cy="8498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5" name="Gruppieren 23"/>
          <p:cNvGrpSpPr>
            <a:grpSpLocks/>
          </p:cNvGrpSpPr>
          <p:nvPr/>
        </p:nvGrpSpPr>
        <p:grpSpPr bwMode="auto">
          <a:xfrm>
            <a:off x="714375" y="3857625"/>
            <a:ext cx="3143250" cy="739775"/>
            <a:chOff x="714348" y="3857628"/>
            <a:chExt cx="3143272" cy="739014"/>
          </a:xfrm>
        </p:grpSpPr>
        <p:pic>
          <p:nvPicPr>
            <p:cNvPr id="15372" name="Grafik 21" descr="PM.png"/>
            <p:cNvPicPr>
              <a:picLocks noChangeAspect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714348" y="3857628"/>
              <a:ext cx="1785950" cy="7390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373" name="Grafik 22" descr="PMarrow.png"/>
            <p:cNvPicPr>
              <a:picLocks noChangeAspect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2714612" y="3929066"/>
              <a:ext cx="1143008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6" name="Gruppieren 27"/>
          <p:cNvGrpSpPr>
            <a:grpSpLocks/>
          </p:cNvGrpSpPr>
          <p:nvPr/>
        </p:nvGrpSpPr>
        <p:grpSpPr bwMode="auto">
          <a:xfrm>
            <a:off x="750888" y="4500563"/>
            <a:ext cx="3349625" cy="1357312"/>
            <a:chOff x="751620" y="4500570"/>
            <a:chExt cx="3348404" cy="1357322"/>
          </a:xfrm>
        </p:grpSpPr>
        <p:pic>
          <p:nvPicPr>
            <p:cNvPr id="15370" name="Grafik 25" descr="KM.png"/>
            <p:cNvPicPr>
              <a:picLocks noChangeAspect="1"/>
            </p:cNvPicPr>
            <p:nvPr/>
          </p:nvPicPr>
          <p:blipFill>
            <a:blip r:embed="rId12" cstate="print"/>
            <a:srcRect/>
            <a:stretch>
              <a:fillRect/>
            </a:stretch>
          </p:blipFill>
          <p:spPr bwMode="auto">
            <a:xfrm>
              <a:off x="751620" y="5000636"/>
              <a:ext cx="1677240" cy="8572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371" name="Grafik 26" descr="KMarrow.png"/>
            <p:cNvPicPr>
              <a:picLocks noChangeAspect="1"/>
            </p:cNvPicPr>
            <p:nvPr/>
          </p:nvPicPr>
          <p:blipFill>
            <a:blip r:embed="rId13" cstate="print"/>
            <a:srcRect/>
            <a:stretch>
              <a:fillRect/>
            </a:stretch>
          </p:blipFill>
          <p:spPr bwMode="auto">
            <a:xfrm>
              <a:off x="2428860" y="4500570"/>
              <a:ext cx="1671164" cy="1047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5368" name="Rechteck 28"/>
          <p:cNvSpPr>
            <a:spLocks noChangeArrowheads="1"/>
          </p:cNvSpPr>
          <p:nvPr/>
        </p:nvSpPr>
        <p:spPr bwMode="auto">
          <a:xfrm>
            <a:off x="4429125" y="1285875"/>
            <a:ext cx="45720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dirty="0">
                <a:solidFill>
                  <a:srgbClr val="003366"/>
                </a:solidFill>
                <a:latin typeface="Calibri" pitchFamily="34" charset="0"/>
              </a:rPr>
              <a:t>Hybrid: combinations of various inputs and/or composition of different </a:t>
            </a:r>
            <a:r>
              <a:rPr lang="en-US" sz="2000" dirty="0" smtClean="0">
                <a:solidFill>
                  <a:srgbClr val="003366"/>
                </a:solidFill>
                <a:latin typeface="Calibri" pitchFamily="34" charset="0"/>
              </a:rPr>
              <a:t>mechanism, e.g. Netflix, </a:t>
            </a:r>
            <a:r>
              <a:rPr lang="en-US" sz="2000" dirty="0" err="1" smtClean="0">
                <a:solidFill>
                  <a:srgbClr val="003366"/>
                </a:solidFill>
                <a:latin typeface="Calibri" pitchFamily="34" charset="0"/>
              </a:rPr>
              <a:t>Youtube</a:t>
            </a:r>
            <a:endParaRPr lang="en-US" sz="2000" dirty="0">
              <a:solidFill>
                <a:srgbClr val="003366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Value proposition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To user</a:t>
            </a:r>
          </a:p>
          <a:p>
            <a:pPr lvl="1"/>
            <a:r>
              <a:rPr lang="en-GB" dirty="0" smtClean="0"/>
              <a:t>Reduce information search time</a:t>
            </a:r>
          </a:p>
          <a:p>
            <a:pPr lvl="1"/>
            <a:r>
              <a:rPr lang="en-GB" dirty="0" smtClean="0"/>
              <a:t>Discover new things</a:t>
            </a:r>
          </a:p>
          <a:p>
            <a:r>
              <a:rPr lang="en-GB" dirty="0" smtClean="0"/>
              <a:t>To server</a:t>
            </a:r>
          </a:p>
          <a:p>
            <a:pPr lvl="1"/>
            <a:r>
              <a:rPr lang="en-GB" dirty="0" smtClean="0"/>
              <a:t>Sell more</a:t>
            </a:r>
          </a:p>
          <a:p>
            <a:pPr lvl="1"/>
            <a:r>
              <a:rPr lang="en-GB" dirty="0" smtClean="0"/>
              <a:t>Know customers better</a:t>
            </a:r>
            <a:endParaRPr lang="en-GB" dirty="0"/>
          </a:p>
        </p:txBody>
      </p:sp>
      <p:pic>
        <p:nvPicPr>
          <p:cNvPr id="26626" name="Picture 2" descr="http://jordanhall.co.uk/wp-content/uploads/2010/01/evil-insid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24128" y="3284984"/>
            <a:ext cx="2808312" cy="257896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Myth vs. reality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Myth: 35% of Amazon product landings from recommender system</a:t>
            </a:r>
          </a:p>
          <a:p>
            <a:r>
              <a:rPr lang="en-GB" dirty="0" smtClean="0"/>
              <a:t>Reality: &lt;10% really caused by recommender system</a:t>
            </a:r>
            <a:endParaRPr lang="en-GB" dirty="0"/>
          </a:p>
        </p:txBody>
      </p:sp>
      <p:pic>
        <p:nvPicPr>
          <p:cNvPr id="29698" name="Picture 2" descr="https://cdn-images-1.medium.com/max/600/1*eujHmymrFiDs24Q5VBFns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4082752"/>
            <a:ext cx="4114800" cy="25146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5796136" y="4653136"/>
            <a:ext cx="2520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(Sharma, Hofman &amp; Watts, 2015)</a:t>
            </a:r>
            <a:endParaRPr lang="en-GB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1285852" y="2643182"/>
            <a:ext cx="6643734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en-US" sz="3600" dirty="0" smtClean="0">
                <a:ln>
                  <a:prstDash val="solid"/>
                </a:ln>
                <a:solidFill>
                  <a:srgbClr val="002060"/>
                </a:solidFill>
                <a:latin typeface="Calibri" pitchFamily="34" charset="0"/>
              </a:rPr>
              <a:t>Content-based recommendation</a:t>
            </a:r>
            <a:endParaRPr lang="en-US" sz="3600" dirty="0">
              <a:ln>
                <a:prstDash val="solid"/>
              </a:ln>
              <a:solidFill>
                <a:srgbClr val="00206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6818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Content-based recommendation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/>
          <a:lstStyle/>
          <a:p>
            <a:r>
              <a:rPr lang="en-US" dirty="0" smtClean="0"/>
              <a:t>What do we need:</a:t>
            </a:r>
          </a:p>
          <a:p>
            <a:pPr lvl="2"/>
            <a:r>
              <a:rPr lang="en-US" dirty="0"/>
              <a:t>S</a:t>
            </a:r>
            <a:r>
              <a:rPr lang="en-US" dirty="0" smtClean="0"/>
              <a:t>ome information about the available items such as the genre ("content") </a:t>
            </a:r>
          </a:p>
          <a:p>
            <a:pPr lvl="2"/>
            <a:r>
              <a:rPr lang="en-US" dirty="0"/>
              <a:t>S</a:t>
            </a:r>
            <a:r>
              <a:rPr lang="en-US" dirty="0" smtClean="0"/>
              <a:t>ome sort of </a:t>
            </a:r>
            <a:r>
              <a:rPr lang="en-US" i="1" dirty="0" smtClean="0"/>
              <a:t>user profile</a:t>
            </a:r>
            <a:r>
              <a:rPr lang="en-US" dirty="0" smtClean="0"/>
              <a:t> describing what the user likes (the preferences)</a:t>
            </a:r>
          </a:p>
          <a:p>
            <a:r>
              <a:rPr lang="en-US" dirty="0" smtClean="0"/>
              <a:t>The task:</a:t>
            </a:r>
          </a:p>
          <a:p>
            <a:pPr lvl="2"/>
            <a:r>
              <a:rPr lang="en-US" dirty="0"/>
              <a:t>L</a:t>
            </a:r>
            <a:r>
              <a:rPr lang="en-US" dirty="0" smtClean="0"/>
              <a:t>earn user preferences</a:t>
            </a:r>
          </a:p>
          <a:p>
            <a:pPr lvl="2"/>
            <a:r>
              <a:rPr lang="en-US" dirty="0"/>
              <a:t>L</a:t>
            </a:r>
            <a:r>
              <a:rPr lang="en-US" dirty="0" smtClean="0"/>
              <a:t>ocate/recommend items that are "similar" to the user preferences</a:t>
            </a:r>
          </a:p>
        </p:txBody>
      </p:sp>
    </p:spTree>
    <p:extLst>
      <p:ext uri="{BB962C8B-B14F-4D97-AF65-F5344CB8AC3E}">
        <p14:creationId xmlns:p14="http://schemas.microsoft.com/office/powerpoint/2010/main" val="1960837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Types of recommender systems</a:t>
            </a:r>
          </a:p>
        </p:txBody>
      </p:sp>
      <p:grpSp>
        <p:nvGrpSpPr>
          <p:cNvPr id="2" name="Gruppieren 12"/>
          <p:cNvGrpSpPr>
            <a:grpSpLocks/>
          </p:cNvGrpSpPr>
          <p:nvPr/>
        </p:nvGrpSpPr>
        <p:grpSpPr bwMode="auto">
          <a:xfrm>
            <a:off x="4071938" y="3000375"/>
            <a:ext cx="4181475" cy="1547813"/>
            <a:chOff x="4786314" y="3071810"/>
            <a:chExt cx="4181496" cy="1547815"/>
          </a:xfrm>
        </p:grpSpPr>
        <p:pic>
          <p:nvPicPr>
            <p:cNvPr id="13324" name="Grafik 5" descr="Box.png"/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786314" y="3214686"/>
              <a:ext cx="1643074" cy="13650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3325" name="Grafik 6" descr="Outputarrow.png"/>
            <p:cNvPicPr>
              <a:picLocks noChangeAspect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215074" y="3500438"/>
              <a:ext cx="1129063" cy="2190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3326" name="Grafik 7" descr="Output.png"/>
            <p:cNvPicPr>
              <a:picLocks noChangeAspect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7358082" y="3071810"/>
              <a:ext cx="1609728" cy="15478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" name="Gruppieren 13"/>
          <p:cNvGrpSpPr>
            <a:grpSpLocks/>
          </p:cNvGrpSpPr>
          <p:nvPr/>
        </p:nvGrpSpPr>
        <p:grpSpPr bwMode="auto">
          <a:xfrm>
            <a:off x="698500" y="1643063"/>
            <a:ext cx="3659188" cy="1296987"/>
            <a:chOff x="699167" y="1643050"/>
            <a:chExt cx="3658519" cy="1297164"/>
          </a:xfrm>
        </p:grpSpPr>
        <p:pic>
          <p:nvPicPr>
            <p:cNvPr id="13322" name="Grafik 10" descr="UM.png"/>
            <p:cNvPicPr>
              <a:picLocks noChangeAspect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699167" y="1643050"/>
              <a:ext cx="1801131" cy="967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3323" name="Grafik 11" descr="UMarrow.png"/>
            <p:cNvPicPr>
              <a:picLocks noChangeAspect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2571736" y="2071678"/>
              <a:ext cx="1785950" cy="8685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3317" name="Rechteck 19"/>
          <p:cNvSpPr>
            <a:spLocks noChangeArrowheads="1"/>
          </p:cNvSpPr>
          <p:nvPr/>
        </p:nvSpPr>
        <p:spPr bwMode="auto">
          <a:xfrm>
            <a:off x="4286250" y="1428750"/>
            <a:ext cx="45720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dirty="0">
                <a:solidFill>
                  <a:srgbClr val="003366"/>
                </a:solidFill>
                <a:latin typeface="Calibri" pitchFamily="34" charset="0"/>
              </a:rPr>
              <a:t>Content-based: "Show me more of the same what I've liked</a:t>
            </a:r>
            <a:r>
              <a:rPr lang="en-US" sz="2400" b="0" dirty="0" smtClean="0"/>
              <a:t>"</a:t>
            </a:r>
            <a:endParaRPr lang="en-US" sz="2400" b="0" dirty="0"/>
          </a:p>
        </p:txBody>
      </p:sp>
      <p:grpSp>
        <p:nvGrpSpPr>
          <p:cNvPr id="4" name="Gruppieren 23"/>
          <p:cNvGrpSpPr>
            <a:grpSpLocks/>
          </p:cNvGrpSpPr>
          <p:nvPr/>
        </p:nvGrpSpPr>
        <p:grpSpPr bwMode="auto">
          <a:xfrm>
            <a:off x="714375" y="3857625"/>
            <a:ext cx="3143250" cy="739775"/>
            <a:chOff x="714348" y="3857628"/>
            <a:chExt cx="3143272" cy="739014"/>
          </a:xfrm>
        </p:grpSpPr>
        <p:pic>
          <p:nvPicPr>
            <p:cNvPr id="13320" name="Grafik 21" descr="PM.png"/>
            <p:cNvPicPr>
              <a:picLocks noChangeAspect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714348" y="3857628"/>
              <a:ext cx="1785950" cy="7390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3321" name="Grafik 22" descr="PMarrow.png"/>
            <p:cNvPicPr>
              <a:picLocks noChangeAspect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2714612" y="3929066"/>
              <a:ext cx="1143008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13149933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"content"?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The genre is actually not part of the content of a book</a:t>
            </a:r>
          </a:p>
          <a:p>
            <a:r>
              <a:rPr lang="en-US" dirty="0" smtClean="0"/>
              <a:t>Most CB-recommendation methods originate from Information Retrieval (IR</a:t>
            </a:r>
            <a:r>
              <a:rPr lang="en-US" dirty="0"/>
              <a:t>)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The item descriptions are usually automatically extracted (important words)</a:t>
            </a:r>
          </a:p>
          <a:p>
            <a:pPr lvl="1"/>
            <a:r>
              <a:rPr lang="en-US" dirty="0"/>
              <a:t>Goal is to find and rank interesting text documents (news articles, web pages)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Here: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lassical IR-based methods based on keywords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o expert recommendation knowledge involved</a:t>
            </a:r>
          </a:p>
          <a:p>
            <a:pPr lvl="1"/>
            <a:r>
              <a:rPr lang="en-US" dirty="0"/>
              <a:t>U</a:t>
            </a:r>
            <a:r>
              <a:rPr lang="en-US" dirty="0" smtClean="0"/>
              <a:t>ser profile (preferences) are rather learned than explicitly elicited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060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92673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Content representation and item similarities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20865"/>
                <a:ext cx="8229600" cy="4525963"/>
              </a:xfrm>
            </p:spPr>
            <p:txBody>
              <a:bodyPr>
                <a:normAutofit fontScale="62500" lnSpcReduction="20000"/>
              </a:bodyPr>
              <a:lstStyle/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r>
                  <a:rPr lang="en-US" dirty="0" smtClean="0"/>
                  <a:t>Simple approach</a:t>
                </a:r>
              </a:p>
              <a:p>
                <a:pPr lvl="1"/>
                <a:r>
                  <a:rPr lang="en-US" dirty="0" smtClean="0"/>
                  <a:t>Compute the similarity of an unseen item with the user profile based on the keyword overlap (e.g. using the Dice coefficient)</a:t>
                </a:r>
              </a:p>
              <a:p>
                <a:pPr lvl="1"/>
                <a:r>
                  <a:rPr lang="en-US" dirty="0" err="1" smtClean="0"/>
                  <a:t>sim</a:t>
                </a:r>
                <a:r>
                  <a:rPr lang="en-US" dirty="0" smtClean="0"/>
                  <a:t>(b</a:t>
                </a:r>
                <a:r>
                  <a:rPr lang="en-US" baseline="-25000" dirty="0" smtClean="0"/>
                  <a:t>i</a:t>
                </a:r>
                <a:r>
                  <a:rPr lang="en-US" dirty="0" smtClean="0"/>
                  <a:t>, </a:t>
                </a:r>
                <a:r>
                  <a:rPr lang="en-US" dirty="0" err="1" smtClean="0"/>
                  <a:t>b</a:t>
                </a:r>
                <a:r>
                  <a:rPr lang="en-US" baseline="-25000" dirty="0" err="1" smtClean="0"/>
                  <a:t>j</a:t>
                </a:r>
                <a:r>
                  <a:rPr lang="en-US" dirty="0" smtClean="0"/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/>
                          </a:rPr>
                          <m:t>2 ∗|</m:t>
                        </m:r>
                        <m:r>
                          <a:rPr lang="de-DE" b="0" i="1" smtClean="0">
                            <a:latin typeface="Cambria Math"/>
                          </a:rPr>
                          <m:t>𝑘𝑒𝑦𝑤𝑜𝑟𝑑𝑠</m:t>
                        </m:r>
                        <m:d>
                          <m:dPr>
                            <m:ctrlPr>
                              <a:rPr lang="de-DE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latin typeface="Cambria Math"/>
                              </a:rPr>
                              <m:t>𝑏</m:t>
                            </m:r>
                            <m:r>
                              <a:rPr lang="de-DE" b="0" i="1" baseline="-25000" smtClean="0">
                                <a:latin typeface="Cambria Math"/>
                              </a:rPr>
                              <m:t>𝑖</m:t>
                            </m:r>
                          </m:e>
                        </m:d>
                        <m:r>
                          <a:rPr lang="de-DE" b="0" i="1" smtClean="0">
                            <a:latin typeface="Cambria Math"/>
                            <a:ea typeface="Cambria Math"/>
                          </a:rPr>
                          <m:t>∩</m:t>
                        </m:r>
                        <m:r>
                          <a:rPr lang="de-DE" b="0" i="1" smtClean="0">
                            <a:latin typeface="Cambria Math"/>
                            <a:ea typeface="Cambria Math"/>
                          </a:rPr>
                          <m:t>𝑘𝑒𝑦𝑤𝑜𝑟𝑑𝑠</m:t>
                        </m:r>
                        <m:d>
                          <m:dPr>
                            <m:ctrlPr>
                              <a:rPr lang="de-DE" b="0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latin typeface="Cambria Math"/>
                                <a:ea typeface="Cambria Math"/>
                              </a:rPr>
                              <m:t>𝑏</m:t>
                            </m:r>
                            <m:r>
                              <a:rPr lang="de-DE" b="0" i="1" baseline="-25000" smtClean="0">
                                <a:latin typeface="Cambria Math"/>
                                <a:ea typeface="Cambria Math"/>
                              </a:rPr>
                              <m:t>𝑗</m:t>
                            </m:r>
                          </m:e>
                        </m:d>
                        <m:r>
                          <a:rPr lang="de-DE" b="0" i="1" smtClean="0">
                            <a:latin typeface="Cambria Math"/>
                            <a:ea typeface="Cambria Math"/>
                          </a:rPr>
                          <m:t>|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de-DE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latin typeface="Cambria Math"/>
                              </a:rPr>
                              <m:t>𝑘𝑒𝑦𝑤𝑜𝑟𝑑𝑠</m:t>
                            </m:r>
                            <m:d>
                              <m:dPr>
                                <m:ctrlPr>
                                  <a:rPr lang="de-DE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de-DE" b="0" i="1" smtClean="0">
                                    <a:latin typeface="Cambria Math"/>
                                  </a:rPr>
                                  <m:t>𝑏</m:t>
                                </m:r>
                                <m:r>
                                  <a:rPr lang="de-DE" b="0" i="1" baseline="-25000" smtClean="0">
                                    <a:latin typeface="Cambria Math"/>
                                  </a:rPr>
                                  <m:t>𝑖</m:t>
                                </m:r>
                              </m:e>
                            </m:d>
                          </m:e>
                        </m:d>
                        <m:r>
                          <a:rPr lang="de-DE" b="0" i="1" smtClean="0">
                            <a:latin typeface="Cambria Math"/>
                          </a:rPr>
                          <m:t>+|</m:t>
                        </m:r>
                        <m:r>
                          <a:rPr lang="de-DE" b="0" i="1" smtClean="0">
                            <a:latin typeface="Cambria Math"/>
                          </a:rPr>
                          <m:t>𝑘𝑒𝑦𝑤𝑜𝑟𝑑𝑠</m:t>
                        </m:r>
                        <m:d>
                          <m:dPr>
                            <m:ctrlPr>
                              <a:rPr lang="de-DE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latin typeface="Cambria Math"/>
                              </a:rPr>
                              <m:t>𝑏</m:t>
                            </m:r>
                            <m:r>
                              <a:rPr lang="de-DE" b="0" i="1" baseline="-25000" smtClean="0">
                                <a:latin typeface="Cambria Math"/>
                              </a:rPr>
                              <m:t>𝑗</m:t>
                            </m:r>
                          </m:e>
                        </m:d>
                        <m:r>
                          <a:rPr lang="de-DE" b="0" i="1" smtClean="0">
                            <a:latin typeface="Cambria Math"/>
                          </a:rPr>
                          <m:t>|</m:t>
                        </m:r>
                      </m:den>
                    </m:f>
                  </m:oMath>
                </a14:m>
                <a:r>
                  <a:rPr lang="en-US" dirty="0"/>
                  <a:t>	</a:t>
                </a:r>
                <a:r>
                  <a:rPr lang="en-US" dirty="0" smtClean="0"/>
                  <a:t>			</a:t>
                </a:r>
                <a:endParaRPr lang="en-US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20865"/>
                <a:ext cx="8229600" cy="4525963"/>
              </a:xfrm>
              <a:blipFill rotWithShape="1">
                <a:blip r:embed="rId3" cstate="print"/>
                <a:stretch>
                  <a:fillRect l="-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28794" y="1274095"/>
            <a:ext cx="4572032" cy="2082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000232" y="3210003"/>
            <a:ext cx="4429156" cy="10110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759152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Term-Frequency - Inverse Document Frequency (TF-IDF)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43956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Simple keyword representation has its problems 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n particular when automatically extracted because</a:t>
            </a:r>
          </a:p>
          <a:p>
            <a:pPr lvl="2"/>
            <a:r>
              <a:rPr lang="en-US" dirty="0"/>
              <a:t>N</a:t>
            </a:r>
            <a:r>
              <a:rPr lang="en-US" dirty="0" smtClean="0"/>
              <a:t>ot every word has similar importance</a:t>
            </a:r>
          </a:p>
          <a:p>
            <a:pPr lvl="2"/>
            <a:r>
              <a:rPr lang="en-US" dirty="0"/>
              <a:t>L</a:t>
            </a:r>
            <a:r>
              <a:rPr lang="en-US" dirty="0" smtClean="0"/>
              <a:t>onger documents have a higher chance to have an overlap with the user profile</a:t>
            </a:r>
          </a:p>
          <a:p>
            <a:r>
              <a:rPr lang="en-US" dirty="0" smtClean="0"/>
              <a:t>Standard measure: TF-IDF</a:t>
            </a:r>
          </a:p>
          <a:p>
            <a:pPr lvl="1"/>
            <a:r>
              <a:rPr lang="en-US" dirty="0" smtClean="0"/>
              <a:t>Encodes text documents as weighted term vector</a:t>
            </a:r>
          </a:p>
          <a:p>
            <a:pPr lvl="1"/>
            <a:r>
              <a:rPr lang="en-US" dirty="0" smtClean="0"/>
              <a:t>TF: Measures, how often a term appears (density in a document)</a:t>
            </a:r>
          </a:p>
          <a:p>
            <a:pPr lvl="2"/>
            <a:r>
              <a:rPr lang="en-US" dirty="0"/>
              <a:t>A</a:t>
            </a:r>
            <a:r>
              <a:rPr lang="en-US" dirty="0" smtClean="0"/>
              <a:t>ssuming that important terms appear more often</a:t>
            </a:r>
          </a:p>
          <a:p>
            <a:pPr lvl="2"/>
            <a:r>
              <a:rPr lang="en-US" dirty="0"/>
              <a:t>N</a:t>
            </a:r>
            <a:r>
              <a:rPr lang="en-US" dirty="0" smtClean="0"/>
              <a:t>ormalization has to be done in order to take document length into account</a:t>
            </a:r>
          </a:p>
          <a:p>
            <a:pPr lvl="1"/>
            <a:r>
              <a:rPr lang="en-US" dirty="0" smtClean="0"/>
              <a:t>IDF: Aims to reduce the weight of terms that appear in all documents</a:t>
            </a:r>
          </a:p>
        </p:txBody>
      </p:sp>
    </p:spTree>
    <p:extLst>
      <p:ext uri="{BB962C8B-B14F-4D97-AF65-F5344CB8AC3E}">
        <p14:creationId xmlns:p14="http://schemas.microsoft.com/office/powerpoint/2010/main" val="3188584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TF-IDF representation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472" y="2000240"/>
            <a:ext cx="7386657" cy="2638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607537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Taxonomy of information retrieval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Up front cost: what it costs the user to accept the information</a:t>
            </a:r>
          </a:p>
          <a:p>
            <a:r>
              <a:rPr lang="en-GB" dirty="0" smtClean="0"/>
              <a:t>Error cost: Cost to the system of retrieving bad information</a:t>
            </a:r>
          </a:p>
          <a:p>
            <a:r>
              <a:rPr lang="en-GB" dirty="0" smtClean="0"/>
              <a:t>Heterogeneity: Are different users likely to want different things</a:t>
            </a:r>
          </a:p>
          <a:p>
            <a:r>
              <a:rPr lang="en-GB" dirty="0" smtClean="0"/>
              <a:t>Frequency: How frequently do users use the service</a:t>
            </a:r>
          </a:p>
          <a:p>
            <a:r>
              <a:rPr lang="en-GB" dirty="0" smtClean="0"/>
              <a:t>Scale: What is the size of the corpus being queried per user</a:t>
            </a:r>
            <a:endParaRPr lang="en-GB" dirty="0"/>
          </a:p>
        </p:txBody>
      </p:sp>
      <p:sp>
        <p:nvSpPr>
          <p:cNvPr id="6" name="Oval 5"/>
          <p:cNvSpPr/>
          <p:nvPr/>
        </p:nvSpPr>
        <p:spPr>
          <a:xfrm>
            <a:off x="4355976" y="5733256"/>
            <a:ext cx="144016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User</a:t>
            </a:r>
            <a:endParaRPr lang="en-GB" dirty="0"/>
          </a:p>
        </p:txBody>
      </p:sp>
      <p:sp>
        <p:nvSpPr>
          <p:cNvPr id="7" name="Oval 6"/>
          <p:cNvSpPr/>
          <p:nvPr/>
        </p:nvSpPr>
        <p:spPr>
          <a:xfrm>
            <a:off x="6372200" y="5733256"/>
            <a:ext cx="144016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System</a:t>
            </a:r>
            <a:endParaRPr lang="en-GB" dirty="0"/>
          </a:p>
        </p:txBody>
      </p:sp>
      <p:cxnSp>
        <p:nvCxnSpPr>
          <p:cNvPr id="9" name="Straight Arrow Connector 8"/>
          <p:cNvCxnSpPr>
            <a:stCxn id="6" idx="7"/>
            <a:endCxn id="7" idx="1"/>
          </p:cNvCxnSpPr>
          <p:nvPr/>
        </p:nvCxnSpPr>
        <p:spPr>
          <a:xfrm>
            <a:off x="5585229" y="5838709"/>
            <a:ext cx="997878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3"/>
            <a:endCxn id="6" idx="5"/>
          </p:cNvCxnSpPr>
          <p:nvPr/>
        </p:nvCxnSpPr>
        <p:spPr>
          <a:xfrm flipH="1">
            <a:off x="5585229" y="6347883"/>
            <a:ext cx="997878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652120" y="5445224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Query</a:t>
            </a:r>
            <a:endParaRPr lang="en-GB" dirty="0"/>
          </a:p>
        </p:txBody>
      </p:sp>
      <p:sp>
        <p:nvSpPr>
          <p:cNvPr id="15" name="TextBox 14"/>
          <p:cNvSpPr txBox="1"/>
          <p:nvPr/>
        </p:nvSpPr>
        <p:spPr>
          <a:xfrm>
            <a:off x="5868144" y="630932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Info</a:t>
            </a:r>
            <a:endParaRPr lang="en-GB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on the vector space model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Vectors are usually long and sparse</a:t>
            </a:r>
          </a:p>
          <a:p>
            <a:r>
              <a:rPr lang="en-US" dirty="0" smtClean="0"/>
              <a:t>Improvements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emove stop words ("a", "the", ..)</a:t>
            </a:r>
          </a:p>
          <a:p>
            <a:pPr lvl="1"/>
            <a:r>
              <a:rPr lang="en-US" dirty="0"/>
              <a:t>U</a:t>
            </a:r>
            <a:r>
              <a:rPr lang="en-US" dirty="0" smtClean="0"/>
              <a:t>se stemming 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ize cut-offs (only use top n most representative words, e.g. around 100) </a:t>
            </a:r>
          </a:p>
          <a:p>
            <a:pPr lvl="1"/>
            <a:r>
              <a:rPr lang="en-US" dirty="0"/>
              <a:t>U</a:t>
            </a:r>
            <a:r>
              <a:rPr lang="en-US" dirty="0" smtClean="0"/>
              <a:t>se additional knowledge, use more elaborate methods for feature selection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etection of phrases as terms (such as United Nations)</a:t>
            </a:r>
          </a:p>
          <a:p>
            <a:r>
              <a:rPr lang="en-US" dirty="0" smtClean="0"/>
              <a:t>Limitations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emantic meaning remains unknown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xample: usage of a word in a negative context</a:t>
            </a:r>
          </a:p>
          <a:p>
            <a:pPr lvl="2"/>
            <a:r>
              <a:rPr lang="en-US" dirty="0" smtClean="0"/>
              <a:t>"there is </a:t>
            </a:r>
            <a:r>
              <a:rPr lang="en-US" b="1" dirty="0" smtClean="0"/>
              <a:t>nothing</a:t>
            </a:r>
            <a:r>
              <a:rPr lang="en-US" dirty="0" smtClean="0"/>
              <a:t> on the menu that a vegetarian would like.."</a:t>
            </a:r>
          </a:p>
          <a:p>
            <a:r>
              <a:rPr lang="en-US" dirty="0" smtClean="0"/>
              <a:t>Usual similarity metric to compare vectors: Cosine similarity (angle)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684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Recommending items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Simple method: nearest neighbors</a:t>
            </a:r>
          </a:p>
          <a:p>
            <a:pPr lvl="1"/>
            <a:r>
              <a:rPr lang="en-US" dirty="0" smtClean="0"/>
              <a:t>Given a set of documents D already rated by the user (like/dislike)</a:t>
            </a:r>
          </a:p>
          <a:p>
            <a:pPr lvl="2"/>
            <a:r>
              <a:rPr lang="en-US" dirty="0" smtClean="0"/>
              <a:t>Find the n nearest neighbors of a not-yet-seen item </a:t>
            </a:r>
            <a:r>
              <a:rPr lang="en-US" i="1" dirty="0" smtClean="0"/>
              <a:t>i</a:t>
            </a:r>
            <a:r>
              <a:rPr lang="en-US" dirty="0" smtClean="0"/>
              <a:t> in D</a:t>
            </a:r>
          </a:p>
          <a:p>
            <a:pPr lvl="2"/>
            <a:r>
              <a:rPr lang="en-US" dirty="0" smtClean="0"/>
              <a:t>Take these ratings to predict a rating/vote for </a:t>
            </a:r>
            <a:r>
              <a:rPr lang="en-US" i="1" dirty="0" err="1" smtClean="0"/>
              <a:t>i</a:t>
            </a:r>
            <a:endParaRPr lang="en-US" i="1" dirty="0" smtClean="0"/>
          </a:p>
          <a:p>
            <a:pPr lvl="2"/>
            <a:r>
              <a:rPr lang="en-US" dirty="0" smtClean="0"/>
              <a:t>(Variations: neighborhood size, lower/upper similarity thresholds)</a:t>
            </a:r>
          </a:p>
          <a:p>
            <a:r>
              <a:rPr lang="en-US" dirty="0" smtClean="0"/>
              <a:t>Query-based retrieval: Rocchio's method</a:t>
            </a:r>
          </a:p>
          <a:p>
            <a:pPr lvl="1"/>
            <a:r>
              <a:rPr lang="en-US" dirty="0" smtClean="0"/>
              <a:t>The SMART System: Users are allowed to rate (relevant/irrelevant) retrieved documents (feedback)</a:t>
            </a:r>
          </a:p>
          <a:p>
            <a:pPr lvl="1"/>
            <a:r>
              <a:rPr lang="en-US" dirty="0" smtClean="0"/>
              <a:t>The system then learns a prototype of relevant/irrelevant documents</a:t>
            </a:r>
          </a:p>
          <a:p>
            <a:pPr lvl="1"/>
            <a:r>
              <a:rPr lang="en-US" dirty="0" smtClean="0"/>
              <a:t>Queries are then automatically extended with additional terms/weight of relevant documents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736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Rocchio’s</a:t>
            </a:r>
            <a:r>
              <a:rPr lang="en-US" dirty="0" smtClean="0"/>
              <a:t> </a:t>
            </a:r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 collections D</a:t>
            </a:r>
            <a:r>
              <a:rPr lang="en-US" baseline="30000" dirty="0" smtClean="0"/>
              <a:t>+</a:t>
            </a:r>
            <a:r>
              <a:rPr lang="en-US" dirty="0" smtClean="0"/>
              <a:t> and D</a:t>
            </a:r>
            <a:r>
              <a:rPr lang="en-US" baseline="30000" dirty="0" smtClean="0"/>
              <a:t>-</a:t>
            </a:r>
            <a:r>
              <a:rPr lang="en-US" dirty="0" smtClean="0"/>
              <a:t> </a:t>
            </a:r>
          </a:p>
          <a:p>
            <a:r>
              <a:rPr lang="en-US" dirty="0" smtClean="0">
                <a:sym typeface="Symbol"/>
              </a:rPr>
              <a:t>, ,  used to fine-tune </a:t>
            </a:r>
            <a:br>
              <a:rPr lang="en-US" dirty="0" smtClean="0">
                <a:sym typeface="Symbol"/>
              </a:rPr>
            </a:br>
            <a:r>
              <a:rPr lang="en-US" dirty="0" smtClean="0">
                <a:sym typeface="Symbol"/>
              </a:rPr>
              <a:t>the feedback </a:t>
            </a:r>
          </a:p>
          <a:p>
            <a:r>
              <a:rPr lang="en-US" dirty="0" smtClean="0">
                <a:sym typeface="Symbol"/>
              </a:rPr>
              <a:t>often only positive feedback </a:t>
            </a:r>
            <a:br>
              <a:rPr lang="en-US" dirty="0" smtClean="0">
                <a:sym typeface="Symbol"/>
              </a:rPr>
            </a:br>
            <a:r>
              <a:rPr lang="en-US" dirty="0" smtClean="0">
                <a:sym typeface="Symbol"/>
              </a:rPr>
              <a:t>is used</a:t>
            </a:r>
            <a:endParaRPr lang="en-US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46222" y="2652274"/>
            <a:ext cx="4386218" cy="776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00100" y="4293096"/>
            <a:ext cx="5848350" cy="2343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2295" y="1268760"/>
            <a:ext cx="1000124" cy="1000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146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Probabilistic methods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Recommendation as classical text classification problem</a:t>
            </a:r>
          </a:p>
          <a:p>
            <a:pPr lvl="1"/>
            <a:r>
              <a:rPr lang="en-US" dirty="0" smtClean="0"/>
              <a:t>Long history of using probabilistic methods</a:t>
            </a:r>
          </a:p>
          <a:p>
            <a:r>
              <a:rPr lang="en-US" dirty="0" smtClean="0"/>
              <a:t>Simple approach:</a:t>
            </a:r>
          </a:p>
          <a:p>
            <a:pPr lvl="2"/>
            <a:r>
              <a:rPr lang="en-US" dirty="0" smtClean="0"/>
              <a:t>2 classes: like/dislike </a:t>
            </a:r>
          </a:p>
          <a:p>
            <a:pPr lvl="2"/>
            <a:r>
              <a:rPr lang="en-US" dirty="0"/>
              <a:t>S</a:t>
            </a:r>
            <a:r>
              <a:rPr lang="en-US" dirty="0" smtClean="0"/>
              <a:t>imple Boolean document representation</a:t>
            </a:r>
          </a:p>
          <a:p>
            <a:pPr lvl="2"/>
            <a:r>
              <a:rPr lang="en-US" dirty="0"/>
              <a:t>C</a:t>
            </a:r>
            <a:r>
              <a:rPr lang="en-US" dirty="0" smtClean="0"/>
              <a:t>alculate probability that document is liked/disliked based on Bayes theorem</a:t>
            </a:r>
          </a:p>
          <a:p>
            <a:pPr lvl="1"/>
            <a:endParaRPr lang="en-US" dirty="0"/>
          </a:p>
        </p:txBody>
      </p:sp>
      <p:sp>
        <p:nvSpPr>
          <p:cNvPr id="4" name="Rechteck 3"/>
          <p:cNvSpPr/>
          <p:nvPr/>
        </p:nvSpPr>
        <p:spPr bwMode="auto">
          <a:xfrm>
            <a:off x="395536" y="5877272"/>
            <a:ext cx="648072" cy="81881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5724128" y="3246075"/>
            <a:ext cx="23503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latin typeface="Times New Roman" pitchFamily="18" charset="0"/>
                <a:cs typeface="Times New Roman" pitchFamily="18" charset="0"/>
              </a:rPr>
              <a:t>P(</a:t>
            </a:r>
            <a:r>
              <a:rPr lang="en-US" sz="1600" b="0" dirty="0" err="1" smtClean="0">
                <a:latin typeface="Times New Roman" pitchFamily="18" charset="0"/>
                <a:cs typeface="Times New Roman" pitchFamily="18" charset="0"/>
              </a:rPr>
              <a:t>Like|X</a:t>
            </a:r>
            <a:r>
              <a:rPr lang="en-US" sz="1600" b="0" dirty="0" smtClean="0">
                <a:latin typeface="Times New Roman" pitchFamily="18" charset="0"/>
                <a:cs typeface="Times New Roman" pitchFamily="18" charset="0"/>
              </a:rPr>
              <a:t>)=</a:t>
            </a:r>
            <a:br>
              <a:rPr lang="en-US" sz="1600" b="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600" b="0" dirty="0" smtClean="0">
                <a:latin typeface="Times New Roman" pitchFamily="18" charset="0"/>
                <a:cs typeface="Times New Roman" pitchFamily="18" charset="0"/>
              </a:rPr>
              <a:t>k*P(</a:t>
            </a:r>
            <a:r>
              <a:rPr lang="en-US" sz="1600" b="0" dirty="0" err="1" smtClean="0">
                <a:latin typeface="Times New Roman" pitchFamily="18" charset="0"/>
                <a:cs typeface="Times New Roman" pitchFamily="18" charset="0"/>
              </a:rPr>
              <a:t>X|Like</a:t>
            </a:r>
            <a:r>
              <a:rPr lang="en-US" sz="1600" b="0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1600" b="0" dirty="0" smtClean="0">
                <a:latin typeface="Times New Roman" pitchFamily="18" charset="0"/>
                <a:cs typeface="Times New Roman" pitchFamily="18" charset="0"/>
              </a:rPr>
              <a:t>* P(Label=1)</a:t>
            </a:r>
            <a:endParaRPr lang="en-US" sz="1600" b="0" dirty="0">
              <a:latin typeface="Poplar Std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1959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NB example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1678874"/>
            <a:ext cx="5735948" cy="18221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59632" y="4653136"/>
            <a:ext cx="5562600" cy="126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5598436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Improvements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Side note: Conditional independence of events does </a:t>
            </a:r>
            <a:r>
              <a:rPr lang="en-US" dirty="0" smtClean="0"/>
              <a:t>not </a:t>
            </a:r>
            <a:r>
              <a:rPr lang="en-US" dirty="0" smtClean="0"/>
              <a:t>hold</a:t>
            </a:r>
          </a:p>
          <a:p>
            <a:pPr lvl="1"/>
            <a:r>
              <a:rPr lang="en-US" dirty="0" smtClean="0"/>
              <a:t>“New”/ “York“ and “Hong” / “Kong"</a:t>
            </a:r>
          </a:p>
          <a:p>
            <a:pPr lvl="1"/>
            <a:r>
              <a:rPr lang="en-US" dirty="0" smtClean="0"/>
              <a:t>Still, good accuracy can be achieved</a:t>
            </a:r>
          </a:p>
          <a:p>
            <a:r>
              <a:rPr lang="en-US" dirty="0" smtClean="0"/>
              <a:t>Boolean representation simplistic	</a:t>
            </a:r>
          </a:p>
          <a:p>
            <a:pPr lvl="1"/>
            <a:r>
              <a:rPr lang="en-US" dirty="0" smtClean="0"/>
              <a:t>Keyword counts lost</a:t>
            </a:r>
          </a:p>
          <a:p>
            <a:r>
              <a:rPr lang="en-US" dirty="0" smtClean="0"/>
              <a:t>More elaborate probabilistic methods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.g. estimate probability of term </a:t>
            </a:r>
            <a:r>
              <a:rPr lang="en-US" b="1" dirty="0" smtClean="0">
                <a:solidFill>
                  <a:srgbClr val="0070C0"/>
                </a:solidFill>
              </a:rPr>
              <a:t>v</a:t>
            </a:r>
            <a:r>
              <a:rPr lang="en-US" dirty="0" smtClean="0"/>
              <a:t> occurring in a document of class </a:t>
            </a:r>
            <a:r>
              <a:rPr lang="en-US" b="1" dirty="0" smtClean="0">
                <a:solidFill>
                  <a:srgbClr val="0070C0"/>
                </a:solidFill>
              </a:rPr>
              <a:t>C</a:t>
            </a:r>
            <a:r>
              <a:rPr lang="en-US" dirty="0" smtClean="0"/>
              <a:t> by relative frequency of </a:t>
            </a:r>
            <a:r>
              <a:rPr lang="en-US" b="1" dirty="0" smtClean="0">
                <a:solidFill>
                  <a:srgbClr val="0070C0"/>
                </a:solidFill>
              </a:rPr>
              <a:t>v</a:t>
            </a:r>
            <a:r>
              <a:rPr lang="en-US" dirty="0" smtClean="0"/>
              <a:t> in all documents of the class</a:t>
            </a:r>
          </a:p>
          <a:p>
            <a:r>
              <a:rPr lang="en-US" dirty="0" smtClean="0"/>
              <a:t>Other linear classification algorithms (machine learning) can be used</a:t>
            </a:r>
          </a:p>
          <a:p>
            <a:pPr lvl="1"/>
            <a:r>
              <a:rPr lang="en-US" dirty="0" smtClean="0"/>
              <a:t>Support Vector Machines, ..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93556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Limitations of content-based recommendation methods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Keywords alone may not be sufficient to judge quality/relevance of a document or web page</a:t>
            </a:r>
          </a:p>
          <a:p>
            <a:pPr lvl="2"/>
            <a:r>
              <a:rPr lang="en-US" dirty="0" smtClean="0"/>
              <a:t>Freshness, </a:t>
            </a:r>
            <a:r>
              <a:rPr lang="en-US" dirty="0" smtClean="0"/>
              <a:t>usability, aesthetics, writing style</a:t>
            </a:r>
          </a:p>
          <a:p>
            <a:pPr lvl="2"/>
            <a:r>
              <a:rPr lang="en-US" dirty="0"/>
              <a:t>C</a:t>
            </a:r>
            <a:r>
              <a:rPr lang="en-US" dirty="0" smtClean="0"/>
              <a:t>ontent may also be limited / too short</a:t>
            </a:r>
          </a:p>
          <a:p>
            <a:pPr lvl="2"/>
            <a:r>
              <a:rPr lang="en-US" dirty="0"/>
              <a:t>C</a:t>
            </a:r>
            <a:r>
              <a:rPr lang="en-US" dirty="0" smtClean="0"/>
              <a:t>ontent may not be automatically extractable (multimedia)</a:t>
            </a:r>
          </a:p>
          <a:p>
            <a:r>
              <a:rPr lang="en-US" dirty="0" smtClean="0"/>
              <a:t>Ramp-up phase required</a:t>
            </a:r>
          </a:p>
          <a:p>
            <a:pPr lvl="2"/>
            <a:r>
              <a:rPr lang="en-US" dirty="0" smtClean="0"/>
              <a:t>Some training data is </a:t>
            </a:r>
            <a:r>
              <a:rPr lang="en-US" dirty="0" smtClean="0"/>
              <a:t>required</a:t>
            </a:r>
            <a:endParaRPr lang="en-US" dirty="0" smtClean="0"/>
          </a:p>
          <a:p>
            <a:pPr lvl="2"/>
            <a:r>
              <a:rPr lang="en-US" dirty="0" smtClean="0"/>
              <a:t>Web 2.0: Use other sources to learn the user preferences</a:t>
            </a:r>
          </a:p>
          <a:p>
            <a:r>
              <a:rPr lang="en-US" dirty="0" smtClean="0"/>
              <a:t>Overspecialization</a:t>
            </a:r>
          </a:p>
          <a:p>
            <a:pPr lvl="2"/>
            <a:r>
              <a:rPr lang="en-US" dirty="0" smtClean="0"/>
              <a:t>Algorithms tend to propose "more of the same"</a:t>
            </a:r>
          </a:p>
          <a:p>
            <a:pPr lvl="2"/>
            <a:r>
              <a:rPr lang="en-US" dirty="0" smtClean="0"/>
              <a:t>E.g. too similar news items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03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Best fit for</a:t>
            </a:r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8674138"/>
              </p:ext>
            </p:extLst>
          </p:nvPr>
        </p:nvGraphicFramePr>
        <p:xfrm>
          <a:off x="1331640" y="2500104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Low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Medium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High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Upfront cost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Error</a:t>
                      </a:r>
                      <a:r>
                        <a:rPr lang="en-GB" baseline="0" dirty="0" smtClean="0"/>
                        <a:t> cost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Heterogeneity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Frequency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Scale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4488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Taxonomy of factual web search</a:t>
            </a:r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331640" y="2500104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Low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Medium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High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Upfront cost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Error</a:t>
                      </a:r>
                      <a:r>
                        <a:rPr lang="en-GB" baseline="0" dirty="0" smtClean="0"/>
                        <a:t> cost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Heterogeneity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Frequency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X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Scale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X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Product recommendations</a:t>
            </a:r>
            <a:endParaRPr lang="en-GB" dirty="0"/>
          </a:p>
        </p:txBody>
      </p:sp>
      <p:pic>
        <p:nvPicPr>
          <p:cNvPr id="1028" name="Picture 4" descr="http://nflate.com/newsletters/images/Amazon-personal-recommendation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844824"/>
            <a:ext cx="7293208" cy="396044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Taxonomy of product recommendations</a:t>
            </a:r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331640" y="2500104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Low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Medium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High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Upfront cost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Error</a:t>
                      </a:r>
                      <a:r>
                        <a:rPr lang="en-GB" baseline="0" dirty="0" smtClean="0"/>
                        <a:t> cost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X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Heterogeneity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Frequency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Scale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X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Consumption recommendations</a:t>
            </a:r>
            <a:endParaRPr lang="en-GB" dirty="0"/>
          </a:p>
        </p:txBody>
      </p:sp>
      <p:pic>
        <p:nvPicPr>
          <p:cNvPr id="4" name="Picture 2" descr="http://mike.blogs.com/photos/uncategorized/2008/03/18/netflixrecommend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1720" y="2360666"/>
            <a:ext cx="4936868" cy="315656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Taxonomy of consumption recommendations</a:t>
            </a:r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331640" y="2500104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Low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Medium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High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Upfront cost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X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Error</a:t>
                      </a:r>
                      <a:r>
                        <a:rPr lang="en-GB" baseline="0" dirty="0" smtClean="0"/>
                        <a:t> cost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Heterogeneity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X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Frequency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Scale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Social recommendations</a:t>
            </a:r>
            <a:endParaRPr lang="en-GB" dirty="0"/>
          </a:p>
        </p:txBody>
      </p:sp>
      <p:pic>
        <p:nvPicPr>
          <p:cNvPr id="17410" name="Picture 2" descr="http://www.afhill.com/blog/wp-content/uploads/2009/08/Facebook-_-friend-suggestio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1196752"/>
            <a:ext cx="2088232" cy="2877389"/>
          </a:xfrm>
          <a:prstGeom prst="rect">
            <a:avLst/>
          </a:prstGeom>
          <a:noFill/>
        </p:spPr>
      </p:pic>
      <p:pic>
        <p:nvPicPr>
          <p:cNvPr id="17412" name="Picture 4" descr="https://cdn-images-1.medium.com/max/400/1*l1NqWgRkn1u1tHh8YhHLSQ.jpe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43650" y="1340768"/>
            <a:ext cx="2800350" cy="2857500"/>
          </a:xfrm>
          <a:prstGeom prst="rect">
            <a:avLst/>
          </a:prstGeom>
          <a:noFill/>
        </p:spPr>
      </p:pic>
      <p:pic>
        <p:nvPicPr>
          <p:cNvPr id="17414" name="Picture 6" descr="http://www.fuelingnewbusiness.com/wp-content/uploads/2015/01/people-you-may-know-520x400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23728" y="3140968"/>
            <a:ext cx="3989648" cy="306896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821</TotalTime>
  <Words>1176</Words>
  <Application>Microsoft Office PowerPoint</Application>
  <PresentationFormat>On-screen Show (4:3)</PresentationFormat>
  <Paragraphs>276</Paragraphs>
  <Slides>37</Slides>
  <Notes>19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Office Theme</vt:lpstr>
      <vt:lpstr>Intro to recommender systems</vt:lpstr>
      <vt:lpstr>Recommender systems</vt:lpstr>
      <vt:lpstr>Taxonomy of information retrieval</vt:lpstr>
      <vt:lpstr>Taxonomy of factual web search</vt:lpstr>
      <vt:lpstr>Product recommendations</vt:lpstr>
      <vt:lpstr>Taxonomy of product recommendations</vt:lpstr>
      <vt:lpstr>Consumption recommendations</vt:lpstr>
      <vt:lpstr>Taxonomy of consumption recommendations</vt:lpstr>
      <vt:lpstr>Social recommendations</vt:lpstr>
      <vt:lpstr>Taxonomy of social recommendations</vt:lpstr>
      <vt:lpstr>Experience recommendations</vt:lpstr>
      <vt:lpstr>Taxonomy of experience recommendations</vt:lpstr>
      <vt:lpstr>Typical data sources</vt:lpstr>
      <vt:lpstr>Recommender system workflow</vt:lpstr>
      <vt:lpstr>Types of recommender systems</vt:lpstr>
      <vt:lpstr>Types of recommender systems</vt:lpstr>
      <vt:lpstr>Types of recommender systems</vt:lpstr>
      <vt:lpstr>Types of recommender systems</vt:lpstr>
      <vt:lpstr>Types of recommender systems</vt:lpstr>
      <vt:lpstr>Types of recommender systems</vt:lpstr>
      <vt:lpstr>Value proposition</vt:lpstr>
      <vt:lpstr>Myth vs. reality</vt:lpstr>
      <vt:lpstr>PowerPoint Presentation</vt:lpstr>
      <vt:lpstr>Content-based recommendation</vt:lpstr>
      <vt:lpstr>Types of recommender systems</vt:lpstr>
      <vt:lpstr>What is the "content"?</vt:lpstr>
      <vt:lpstr>Content representation and item similarities</vt:lpstr>
      <vt:lpstr>Term-Frequency - Inverse Document Frequency (TF-IDF)</vt:lpstr>
      <vt:lpstr>Example TF-IDF representation</vt:lpstr>
      <vt:lpstr>More on the vector space model</vt:lpstr>
      <vt:lpstr>Recommending items</vt:lpstr>
      <vt:lpstr>Rocchio’s algorithm</vt:lpstr>
      <vt:lpstr>Probabilistic methods</vt:lpstr>
      <vt:lpstr>Simple NB example</vt:lpstr>
      <vt:lpstr>Improvements</vt:lpstr>
      <vt:lpstr>Limitations of content-based recommendation methods</vt:lpstr>
      <vt:lpstr>Best fit for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recommender systems</dc:title>
  <dc:creator>nisheeth</dc:creator>
  <cp:lastModifiedBy>New User</cp:lastModifiedBy>
  <cp:revision>25</cp:revision>
  <dcterms:created xsi:type="dcterms:W3CDTF">2017-03-07T13:01:49Z</dcterms:created>
  <dcterms:modified xsi:type="dcterms:W3CDTF">2017-03-08T11:52:58Z</dcterms:modified>
</cp:coreProperties>
</file>