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66" r:id="rId20"/>
    <p:sldId id="303" r:id="rId21"/>
    <p:sldId id="30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277" r:id="rId31"/>
    <p:sldId id="308" r:id="rId32"/>
    <p:sldId id="283" r:id="rId33"/>
    <p:sldId id="315" r:id="rId34"/>
    <p:sldId id="31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e%20und%20Einstellungen\jannach\Eigene%20Dateien\6%20papers\ZZ_OUTDATED_RecommenderBook\Chapter%202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>
        <c:manualLayout>
          <c:layoutTarget val="inner"/>
          <c:xMode val="edge"/>
          <c:yMode val="edge"/>
          <c:x val="0.12769795387143373"/>
          <c:y val="0.14331210191082824"/>
          <c:w val="0.77158341142034659"/>
          <c:h val="0.66560509554140812"/>
        </c:manualLayout>
      </c:layout>
      <c:lineChart>
        <c:grouping val="standard"/>
        <c:ser>
          <c:idx val="0"/>
          <c:order val="0"/>
          <c:tx>
            <c:strRef>
              <c:f>correlation!$B$5</c:f>
              <c:strCache>
                <c:ptCount val="1"/>
                <c:pt idx="0">
                  <c:v>Alice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correlation!$C$5:$F$5</c:f>
              <c:numCache>
                <c:formatCode>0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correlation!$B$6</c:f>
              <c:strCache>
                <c:ptCount val="1"/>
                <c:pt idx="0">
                  <c:v>User1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3300"/>
              </a:solidFill>
              <a:ln>
                <a:solidFill>
                  <a:srgbClr val="00330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correlation!$C$6:$F$6</c:f>
              <c:numCache>
                <c:formatCode>0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ser>
          <c:idx val="4"/>
          <c:order val="2"/>
          <c:tx>
            <c:strRef>
              <c:f>correlation!$B$9</c:f>
              <c:strCache>
                <c:ptCount val="1"/>
                <c:pt idx="0">
                  <c:v>User4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correlation!$C$9:$F$9</c:f>
              <c:numCache>
                <c:formatCode>0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/>
        <c:marker val="1"/>
        <c:axId val="74450816"/>
        <c:axId val="74473472"/>
      </c:lineChart>
      <c:catAx>
        <c:axId val="74450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Ratings</a:t>
                </a:r>
              </a:p>
            </c:rich>
          </c:tx>
          <c:layout>
            <c:manualLayout>
              <c:xMode val="edge"/>
              <c:yMode val="edge"/>
              <c:x val="1.6187050359712411E-2"/>
              <c:y val="0.4012738853503188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4473472"/>
        <c:crosses val="autoZero"/>
        <c:auto val="1"/>
        <c:lblAlgn val="ctr"/>
        <c:lblOffset val="100"/>
        <c:tickLblSkip val="1"/>
        <c:tickMarkSkip val="1"/>
      </c:catAx>
      <c:valAx>
        <c:axId val="7447347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4450816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798636681206156"/>
          <c:y val="8.9171974522293723E-2"/>
          <c:w val="0.12050378594762068"/>
          <c:h val="0.30573248407643311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+mn-lt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D84BA-E53E-4B02-9482-3F839E6DF1B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B1840-F099-41AD-9692-DAFCC280D4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2595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75714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99986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2645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610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FBE2-C006-4E7D-A686-54BF2D8B7965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0AFC-6106-4300-A6AF-D48C2AE1379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Scaling_by_1.5.svg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en.wikipedia.org/wiki/File:VerticalShear_m=1.25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Squeeze_r=1.5.svg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hyperlink" Target="https://en.wikipedia.org/wiki/File:Rotation_by_pi_over_6.svg" TargetMode="External"/><Relationship Id="rId4" Type="http://schemas.openxmlformats.org/officeDocument/2006/relationships/hyperlink" Target="https://en.wikipedia.org/wiki/File:Flip_map.svg" TargetMode="External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jpe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1.jpe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0.jpeg"/><Relationship Id="rId9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Collaborative filtering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CS616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Item-based CF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Scalability issues arise with U2U if many more users than items </a:t>
            </a:r>
            <a:br>
              <a:rPr lang="en-US" dirty="0" smtClean="0"/>
            </a:br>
            <a:r>
              <a:rPr lang="en-US" dirty="0" smtClean="0"/>
              <a:t>(m &gt;&gt; n , m = |users|, n = |items|)</a:t>
            </a:r>
          </a:p>
          <a:p>
            <a:pPr lvl="1"/>
            <a:r>
              <a:rPr lang="en-US" sz="1600" dirty="0" smtClean="0"/>
              <a:t>e.g. Amazon.com</a:t>
            </a:r>
          </a:p>
          <a:p>
            <a:pPr lvl="1"/>
            <a:r>
              <a:rPr lang="en-US" sz="1600" dirty="0" smtClean="0"/>
              <a:t>Space complexity O(m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) when pre-computed</a:t>
            </a:r>
          </a:p>
          <a:p>
            <a:pPr lvl="1"/>
            <a:r>
              <a:rPr lang="en-US" sz="1600" dirty="0" smtClean="0"/>
              <a:t>Time complexity for computing Pearson O(m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n)</a:t>
            </a:r>
          </a:p>
          <a:p>
            <a:endParaRPr lang="en-US" dirty="0" smtClean="0"/>
          </a:p>
          <a:p>
            <a:r>
              <a:rPr lang="en-US" dirty="0" smtClean="0"/>
              <a:t>High sparsity leads to few common ratings between two users</a:t>
            </a:r>
          </a:p>
          <a:p>
            <a:endParaRPr lang="en-US" dirty="0" smtClean="0"/>
          </a:p>
          <a:p>
            <a:r>
              <a:rPr lang="en-US" dirty="0" smtClean="0"/>
              <a:t>Basic idea: "Item-based CF exploits relationships between items first, instead of relationships between users"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7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Basic idea: </a:t>
            </a:r>
          </a:p>
          <a:p>
            <a:pPr lvl="1"/>
            <a:r>
              <a:rPr lang="en-US" dirty="0" smtClean="0"/>
              <a:t>Use the similarity between items (and not users) to make predictions</a:t>
            </a:r>
          </a:p>
          <a:p>
            <a:pPr lvl="1"/>
            <a:r>
              <a:rPr lang="en-US" dirty="0" smtClean="0"/>
              <a:t>Treat ratings as item features (big assumption)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Look for items that are similar to Item5</a:t>
            </a:r>
          </a:p>
          <a:p>
            <a:pPr lvl="1"/>
            <a:r>
              <a:rPr lang="en-US" dirty="0" smtClean="0"/>
              <a:t>Take Alice's ratings for these items to predict the rating for Item5</a:t>
            </a:r>
          </a:p>
          <a:p>
            <a:endParaRPr lang="en-US" dirty="0"/>
          </a:p>
        </p:txBody>
      </p:sp>
      <p:graphicFrame>
        <p:nvGraphicFramePr>
          <p:cNvPr id="13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6328585"/>
              </p:ext>
            </p:extLst>
          </p:nvPr>
        </p:nvGraphicFramePr>
        <p:xfrm>
          <a:off x="1187624" y="394026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bgerundetes Rechteck 5"/>
          <p:cNvSpPr/>
          <p:nvPr/>
        </p:nvSpPr>
        <p:spPr bwMode="auto">
          <a:xfrm>
            <a:off x="6259722" y="4582636"/>
            <a:ext cx="1071570" cy="1571636"/>
          </a:xfrm>
          <a:prstGeom prst="roundRect">
            <a:avLst/>
          </a:prstGeom>
          <a:solidFill>
            <a:srgbClr val="FFC0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4" name="Gruppieren 8"/>
          <p:cNvGrpSpPr/>
          <p:nvPr/>
        </p:nvGrpSpPr>
        <p:grpSpPr>
          <a:xfrm>
            <a:off x="2116318" y="4582636"/>
            <a:ext cx="4143404" cy="1571636"/>
            <a:chOff x="1571604" y="4000504"/>
            <a:chExt cx="4143404" cy="1643074"/>
          </a:xfrm>
        </p:grpSpPr>
        <p:sp>
          <p:nvSpPr>
            <p:cNvPr id="18" name="Abgerundetes Rechteck 6"/>
            <p:cNvSpPr/>
            <p:nvPr/>
          </p:nvSpPr>
          <p:spPr bwMode="auto">
            <a:xfrm>
              <a:off x="1571604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" name="Abgerundetes Rechteck 7"/>
            <p:cNvSpPr/>
            <p:nvPr/>
          </p:nvSpPr>
          <p:spPr bwMode="auto">
            <a:xfrm>
              <a:off x="4643438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5" name="Gruppieren 15"/>
          <p:cNvGrpSpPr/>
          <p:nvPr/>
        </p:nvGrpSpPr>
        <p:grpSpPr>
          <a:xfrm>
            <a:off x="2450930" y="4142719"/>
            <a:ext cx="3560611" cy="511355"/>
            <a:chOff x="1906216" y="4060653"/>
            <a:chExt cx="3560611" cy="511355"/>
          </a:xfrm>
        </p:grpSpPr>
        <p:sp>
          <p:nvSpPr>
            <p:cNvPr id="21" name="Ellipse 13"/>
            <p:cNvSpPr/>
            <p:nvPr/>
          </p:nvSpPr>
          <p:spPr bwMode="auto">
            <a:xfrm>
              <a:off x="1906216" y="4071942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Ellipse 14"/>
            <p:cNvSpPr/>
            <p:nvPr/>
          </p:nvSpPr>
          <p:spPr bwMode="auto">
            <a:xfrm>
              <a:off x="4966761" y="4060653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cosine similarity measure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Produces better results in item-to-item filtering</a:t>
            </a:r>
          </a:p>
          <a:p>
            <a:pPr lvl="1"/>
            <a:r>
              <a:rPr lang="en-US" dirty="0" smtClean="0"/>
              <a:t>for some datasets, no consistent picture in literature</a:t>
            </a:r>
          </a:p>
          <a:p>
            <a:r>
              <a:rPr lang="en-US" dirty="0" smtClean="0"/>
              <a:t>Ratings are seen as vector in n-dimensional space</a:t>
            </a:r>
          </a:p>
          <a:p>
            <a:r>
              <a:rPr lang="en-US" dirty="0" smtClean="0"/>
              <a:t>Similarity is calculated based on the angle between the vectors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Adjusted cosine similarity</a:t>
            </a:r>
          </a:p>
          <a:p>
            <a:pPr lvl="1"/>
            <a:r>
              <a:rPr lang="en-US" dirty="0" smtClean="0"/>
              <a:t>take average user ratings into account, transform the original ratings</a:t>
            </a:r>
          </a:p>
          <a:p>
            <a:pPr lvl="1"/>
            <a:r>
              <a:rPr lang="en-US" dirty="0" smtClean="0"/>
              <a:t>U: set of users who have rated both items a and b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429000"/>
            <a:ext cx="279157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2281" y="5877272"/>
            <a:ext cx="51339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295" y="4933961"/>
            <a:ext cx="1000124" cy="10001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295" y="2928938"/>
            <a:ext cx="1000124" cy="100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Pre-processing for item-based 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Item-based filtering does not solve the scalability problem itself</a:t>
            </a:r>
          </a:p>
          <a:p>
            <a:r>
              <a:rPr lang="en-US" dirty="0" smtClean="0"/>
              <a:t>Pre-processing approach by Amazon.com (in 2003)</a:t>
            </a:r>
          </a:p>
          <a:p>
            <a:pPr lvl="1"/>
            <a:r>
              <a:rPr lang="en-US" dirty="0" smtClean="0"/>
              <a:t>Calculate all pair-wise item similarities in advance</a:t>
            </a:r>
          </a:p>
          <a:p>
            <a:pPr lvl="1"/>
            <a:r>
              <a:rPr lang="en-US" dirty="0" smtClean="0"/>
              <a:t>The neighborhood to be used at run-time is typically rather small, because only items are taken into account which the user has rated</a:t>
            </a:r>
          </a:p>
          <a:p>
            <a:pPr lvl="1"/>
            <a:r>
              <a:rPr lang="en-US" dirty="0" smtClean="0"/>
              <a:t>Item similarities are supposed to be more stable than user similarities</a:t>
            </a:r>
          </a:p>
          <a:p>
            <a:r>
              <a:rPr lang="en-US" dirty="0" smtClean="0"/>
              <a:t>Memory requirements</a:t>
            </a:r>
          </a:p>
          <a:p>
            <a:pPr lvl="1"/>
            <a:r>
              <a:rPr lang="en-US" dirty="0" smtClean="0"/>
              <a:t>Up to N</a:t>
            </a:r>
            <a:r>
              <a:rPr lang="en-US" baseline="30000" dirty="0" smtClean="0"/>
              <a:t>2</a:t>
            </a:r>
            <a:r>
              <a:rPr lang="en-US" dirty="0" smtClean="0"/>
              <a:t> pair-wise similarities to be memorized (N = number of items) in theory</a:t>
            </a:r>
          </a:p>
          <a:p>
            <a:pPr lvl="1"/>
            <a:r>
              <a:rPr lang="en-US" dirty="0" smtClean="0"/>
              <a:t>In practice, this is significantly lower (items with no co-ratings)</a:t>
            </a:r>
          </a:p>
          <a:p>
            <a:pPr lvl="1"/>
            <a:r>
              <a:rPr lang="en-US" dirty="0" smtClean="0"/>
              <a:t>Further reductions possible</a:t>
            </a:r>
          </a:p>
          <a:p>
            <a:pPr lvl="2"/>
            <a:r>
              <a:rPr lang="en-US" dirty="0" smtClean="0"/>
              <a:t>Minimum threshold for co-ratings (items, which are rated at least by </a:t>
            </a:r>
            <a:r>
              <a:rPr lang="en-US" i="1" dirty="0" smtClean="0"/>
              <a:t>n</a:t>
            </a:r>
            <a:r>
              <a:rPr lang="en-US" dirty="0" smtClean="0"/>
              <a:t> users)</a:t>
            </a:r>
          </a:p>
          <a:p>
            <a:pPr lvl="2"/>
            <a:r>
              <a:rPr lang="en-US" dirty="0" smtClean="0"/>
              <a:t>Limit the size of the neighborhood (might affect recommendation accuracy)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ratings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Pure CF-based systems only rely on the rating matrix</a:t>
            </a:r>
          </a:p>
          <a:p>
            <a:r>
              <a:rPr lang="en-US" dirty="0" smtClean="0"/>
              <a:t>Explicit ratings</a:t>
            </a:r>
          </a:p>
          <a:p>
            <a:pPr lvl="1"/>
            <a:r>
              <a:rPr lang="en-US" dirty="0" smtClean="0"/>
              <a:t>Most commonly used (1 to 5, 1 to 7 </a:t>
            </a:r>
            <a:r>
              <a:rPr lang="en-US" dirty="0" err="1" smtClean="0"/>
              <a:t>Likert</a:t>
            </a:r>
            <a:r>
              <a:rPr lang="en-US" dirty="0" smtClean="0"/>
              <a:t> response scales)</a:t>
            </a:r>
          </a:p>
          <a:p>
            <a:pPr lvl="1"/>
            <a:r>
              <a:rPr lang="en-US" dirty="0" smtClean="0"/>
              <a:t>Research topics</a:t>
            </a:r>
          </a:p>
          <a:p>
            <a:pPr lvl="2"/>
            <a:r>
              <a:rPr lang="en-US" dirty="0" smtClean="0"/>
              <a:t>"Optimal" granularity of scale; indication that 10-point scale is better accepted in movie domain</a:t>
            </a:r>
          </a:p>
          <a:p>
            <a:pPr lvl="2"/>
            <a:r>
              <a:rPr lang="en-US" dirty="0" smtClean="0"/>
              <a:t>Multidimensional ratings (multiple ratings per movie)</a:t>
            </a:r>
          </a:p>
          <a:p>
            <a:pPr lvl="1"/>
            <a:r>
              <a:rPr lang="en-US" dirty="0" smtClean="0"/>
              <a:t>Challenge</a:t>
            </a:r>
          </a:p>
          <a:p>
            <a:pPr lvl="2"/>
            <a:r>
              <a:rPr lang="en-US" dirty="0" smtClean="0"/>
              <a:t>Users not always willing to rate many items; sparse rating matrices</a:t>
            </a:r>
          </a:p>
          <a:p>
            <a:pPr lvl="2"/>
            <a:r>
              <a:rPr lang="en-US" dirty="0" smtClean="0"/>
              <a:t>How to stimulate users to rate more items? </a:t>
            </a:r>
          </a:p>
          <a:p>
            <a:r>
              <a:rPr lang="en-US" dirty="0" smtClean="0"/>
              <a:t>Implicit ratings</a:t>
            </a:r>
          </a:p>
          <a:p>
            <a:pPr lvl="1"/>
            <a:r>
              <a:rPr lang="en-US" dirty="0" smtClean="0"/>
              <a:t>clicks, page views, time spent on some page, demo downloads …</a:t>
            </a:r>
          </a:p>
          <a:p>
            <a:pPr lvl="1"/>
            <a:r>
              <a:rPr lang="en-US" dirty="0" smtClean="0"/>
              <a:t>Can be used in addition to explicit ones; question of correctness of interpretation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sparsity 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Cold start problem</a:t>
            </a:r>
          </a:p>
          <a:p>
            <a:pPr lvl="1"/>
            <a:r>
              <a:rPr lang="en-US" dirty="0" smtClean="0"/>
              <a:t>How to recommend new items? What to recommend to new users?</a:t>
            </a:r>
          </a:p>
          <a:p>
            <a:r>
              <a:rPr lang="en-US" dirty="0" smtClean="0"/>
              <a:t>Straightforward approaches</a:t>
            </a:r>
          </a:p>
          <a:p>
            <a:pPr lvl="1"/>
            <a:r>
              <a:rPr lang="en-US" dirty="0" smtClean="0"/>
              <a:t>Ask/force users to rate a set of items</a:t>
            </a:r>
          </a:p>
          <a:p>
            <a:pPr lvl="1"/>
            <a:r>
              <a:rPr lang="en-US" dirty="0" smtClean="0"/>
              <a:t>Use another method (e.g., content-based, demographic or simply non-personalized) in the initial phase</a:t>
            </a:r>
          </a:p>
          <a:p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Use better algorithms (beyond nearest-neighbor approaches)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In nearest-neighbor approaches, the set of sufficiently similar neighbors might be to small to make good predictions</a:t>
            </a:r>
          </a:p>
          <a:p>
            <a:pPr lvl="2"/>
            <a:r>
              <a:rPr lang="en-US" dirty="0" smtClean="0"/>
              <a:t>Assume "transitivity" of neighborhoods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algorithms for sparse datasets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CF</a:t>
            </a:r>
          </a:p>
          <a:p>
            <a:pPr lvl="1"/>
            <a:r>
              <a:rPr lang="en-US" dirty="0" smtClean="0"/>
              <a:t>Assume there is a very close neighbor </a:t>
            </a:r>
            <a:r>
              <a:rPr lang="en-US" b="1" i="1" dirty="0" smtClean="0"/>
              <a:t>n</a:t>
            </a:r>
            <a:r>
              <a:rPr lang="en-US" dirty="0" smtClean="0"/>
              <a:t> of u who however has not rated the target item </a:t>
            </a:r>
            <a:r>
              <a:rPr lang="en-US" b="1" i="1" dirty="0" err="1" smtClean="0"/>
              <a:t>i</a:t>
            </a:r>
            <a:r>
              <a:rPr lang="en-US" dirty="0" smtClean="0"/>
              <a:t> yet.</a:t>
            </a:r>
          </a:p>
          <a:p>
            <a:pPr lvl="1"/>
            <a:r>
              <a:rPr lang="en-US" dirty="0" smtClean="0"/>
              <a:t>Idea: </a:t>
            </a:r>
          </a:p>
          <a:p>
            <a:pPr lvl="2"/>
            <a:r>
              <a:rPr lang="en-US" dirty="0" smtClean="0"/>
              <a:t>Apply CF-method recursively and predict a rating for item </a:t>
            </a:r>
            <a:r>
              <a:rPr lang="en-US" b="1" i="1" dirty="0" err="1" smtClean="0"/>
              <a:t>i</a:t>
            </a:r>
            <a:r>
              <a:rPr lang="en-US" dirty="0" smtClean="0"/>
              <a:t> for the neighbor</a:t>
            </a:r>
          </a:p>
          <a:p>
            <a:pPr lvl="2"/>
            <a:r>
              <a:rPr lang="en-US" dirty="0" smtClean="0"/>
              <a:t>Use this predicted rating instead of the rating of a more distant direct neighbor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– u2u vs i2i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" y="1340768"/>
            <a:ext cx="80581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214717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avg number of ratings per user</a:t>
            </a:r>
          </a:p>
          <a:p>
            <a:r>
              <a:rPr lang="en-US" dirty="0" smtClean="0"/>
              <a:t>q = avg number of ratings per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82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– u2u vs i2i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4425739"/>
              </p:ext>
            </p:extLst>
          </p:nvPr>
        </p:nvGraphicFramePr>
        <p:xfrm>
          <a:off x="1475656" y="249289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U2U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I2I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|U|&lt;&lt;|I|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|U|&gt;&gt;|I|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|U|&lt;&lt;|I|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|U|&gt;&gt;|I|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 items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Justifiability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Always better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Serendipity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Always better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6" y="544522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problems: coverage, sparsity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70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Memory-based vs model-based 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Both u2u and i2i CF are "memory-based"</a:t>
            </a:r>
          </a:p>
          <a:p>
            <a:pPr lvl="1"/>
            <a:r>
              <a:rPr lang="en-US" dirty="0" smtClean="0"/>
              <a:t>the rating matrix is directly used to find neighbors / make predictions</a:t>
            </a:r>
          </a:p>
          <a:p>
            <a:pPr lvl="1"/>
            <a:r>
              <a:rPr lang="en-US" dirty="0" smtClean="0"/>
              <a:t>does not scale for most real-world scenarios</a:t>
            </a:r>
          </a:p>
          <a:p>
            <a:pPr lvl="1"/>
            <a:r>
              <a:rPr lang="en-US" dirty="0" smtClean="0"/>
              <a:t>large e-commerce sites have tens of millions of customers and millions of items</a:t>
            </a:r>
          </a:p>
          <a:p>
            <a:r>
              <a:rPr lang="en-US" dirty="0" smtClean="0"/>
              <a:t>Model-based approaches</a:t>
            </a:r>
          </a:p>
          <a:p>
            <a:pPr lvl="1"/>
            <a:r>
              <a:rPr lang="en-US" dirty="0" smtClean="0"/>
              <a:t>based on an offline pre-processing or "model-learning" phase</a:t>
            </a:r>
          </a:p>
          <a:p>
            <a:pPr lvl="1"/>
            <a:r>
              <a:rPr lang="en-US" dirty="0" smtClean="0"/>
              <a:t>at run-time, only the learned model is used to make predictions</a:t>
            </a:r>
          </a:p>
          <a:p>
            <a:pPr lvl="1"/>
            <a:r>
              <a:rPr lang="en-US" dirty="0" smtClean="0"/>
              <a:t>models are updated / re-trained periodically</a:t>
            </a:r>
          </a:p>
          <a:p>
            <a:pPr lvl="1"/>
            <a:r>
              <a:rPr lang="en-US" dirty="0" smtClean="0"/>
              <a:t>large variety of techniques used </a:t>
            </a:r>
          </a:p>
          <a:p>
            <a:pPr lvl="1"/>
            <a:r>
              <a:rPr lang="en-US" dirty="0" smtClean="0"/>
              <a:t>model-building and updating can be computationally expensive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(CF)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most prominent approach to generate recommendations</a:t>
            </a:r>
          </a:p>
          <a:p>
            <a:pPr lvl="1"/>
            <a:r>
              <a:rPr lang="en-US" dirty="0" smtClean="0"/>
              <a:t>used by large, commercial e-commerce sites</a:t>
            </a:r>
          </a:p>
          <a:p>
            <a:pPr lvl="1"/>
            <a:r>
              <a:rPr lang="en-US" dirty="0" smtClean="0"/>
              <a:t>well-understood, various algorithms and variations exist</a:t>
            </a:r>
          </a:p>
          <a:p>
            <a:pPr lvl="1"/>
            <a:r>
              <a:rPr lang="en-US" dirty="0" smtClean="0"/>
              <a:t>applicable in many domains (book, movies, DVDs, ..)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use the "wisdom of the crowd" to recommend items</a:t>
            </a:r>
          </a:p>
          <a:p>
            <a:r>
              <a:rPr lang="en-US" dirty="0" smtClean="0"/>
              <a:t>Basic assumption and idea</a:t>
            </a:r>
          </a:p>
          <a:p>
            <a:pPr lvl="1"/>
            <a:r>
              <a:rPr lang="en-US" dirty="0" smtClean="0"/>
              <a:t>Users give ratings to catalog items (implicitly or explicitly)</a:t>
            </a:r>
          </a:p>
          <a:p>
            <a:pPr lvl="1"/>
            <a:r>
              <a:rPr lang="en-US" dirty="0" smtClean="0"/>
              <a:t>Customers who had similar tastes in the past, will have similar tastes in the future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Plethora of different techniques proposed in the last years, e.g.,</a:t>
            </a:r>
          </a:p>
          <a:p>
            <a:pPr lvl="1"/>
            <a:r>
              <a:rPr lang="en-US" dirty="0" smtClean="0"/>
              <a:t>Matrix factorization techniques, statistics</a:t>
            </a:r>
          </a:p>
          <a:p>
            <a:pPr lvl="2"/>
            <a:r>
              <a:rPr lang="en-US" dirty="0" smtClean="0"/>
              <a:t>singular value decomposition, principal component analysis</a:t>
            </a:r>
          </a:p>
          <a:p>
            <a:pPr lvl="1"/>
            <a:r>
              <a:rPr lang="en-US" dirty="0" smtClean="0"/>
              <a:t>Association rule mining</a:t>
            </a:r>
          </a:p>
          <a:p>
            <a:pPr lvl="2"/>
            <a:r>
              <a:rPr lang="en-US" dirty="0" smtClean="0"/>
              <a:t>compare: shopping basket analysis</a:t>
            </a:r>
          </a:p>
          <a:p>
            <a:pPr lvl="1"/>
            <a:r>
              <a:rPr lang="en-US" dirty="0" smtClean="0"/>
              <a:t>Probabilistic models</a:t>
            </a:r>
          </a:p>
          <a:p>
            <a:pPr lvl="2"/>
            <a:r>
              <a:rPr lang="en-US" dirty="0" smtClean="0"/>
              <a:t>clustering models, Bayesian networks, probabilistic Latent Semantic Analysis</a:t>
            </a:r>
          </a:p>
          <a:p>
            <a:pPr lvl="1"/>
            <a:r>
              <a:rPr lang="en-US" dirty="0" smtClean="0"/>
              <a:t>Various other machine learning approaches</a:t>
            </a:r>
          </a:p>
          <a:p>
            <a:r>
              <a:rPr lang="en-US" dirty="0" smtClean="0"/>
              <a:t>Costs of pre-processing </a:t>
            </a:r>
          </a:p>
          <a:p>
            <a:pPr lvl="1"/>
            <a:r>
              <a:rPr lang="en-US" dirty="0" smtClean="0"/>
              <a:t>Usually not discussed</a:t>
            </a:r>
          </a:p>
          <a:p>
            <a:pPr lvl="1"/>
            <a:r>
              <a:rPr lang="en-US" dirty="0" smtClean="0"/>
              <a:t>Incremental updates possible?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4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 smtClean="0"/>
              <a:t>CFs using matrix factorization</a:t>
            </a: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idea: Trade more complex offline model building for faster online prediction generation</a:t>
            </a:r>
          </a:p>
          <a:p>
            <a:r>
              <a:rPr lang="en-US" dirty="0" smtClean="0"/>
              <a:t>Singular Value Decomposition for dimensionality reduction of rating matrices</a:t>
            </a:r>
          </a:p>
          <a:p>
            <a:pPr lvl="1"/>
            <a:r>
              <a:rPr lang="en-US" sz="1600" dirty="0" smtClean="0"/>
              <a:t>Captures important factors/aspects and their weights in the data   </a:t>
            </a:r>
          </a:p>
          <a:p>
            <a:pPr lvl="1"/>
            <a:r>
              <a:rPr lang="en-US" sz="1600" dirty="0" smtClean="0"/>
              <a:t>factors can be genre, actors but also non-understandable ones</a:t>
            </a:r>
          </a:p>
          <a:p>
            <a:pPr lvl="1"/>
            <a:r>
              <a:rPr lang="en-US" sz="1600" dirty="0" smtClean="0"/>
              <a:t>Assumption that k dimensions capture the signals and filter out noise (K = 20 to 100)</a:t>
            </a:r>
          </a:p>
          <a:p>
            <a:r>
              <a:rPr lang="en-US" dirty="0" smtClean="0"/>
              <a:t>Constant time to make recommendations</a:t>
            </a:r>
          </a:p>
          <a:p>
            <a:r>
              <a:rPr lang="en-US" dirty="0" smtClean="0"/>
              <a:t>Approach also popular in IR (Latent Semantic Indexing), data compression,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23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SVD: basic intuition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5" y="2636912"/>
            <a:ext cx="2880320" cy="266429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6033" y="217350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items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5941" y="378439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 users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040" y="3068959"/>
            <a:ext cx="12961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3460522" y="382039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 users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63691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factors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92280" y="3356992"/>
            <a:ext cx="1944216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971510" y="367638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factors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4288" y="29876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54452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12360" y="44278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43808" y="566124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 err(k) = |R </a:t>
            </a:r>
            <a:r>
              <a:rPr lang="en-US" dirty="0"/>
              <a:t>– </a:t>
            </a:r>
            <a:r>
              <a:rPr lang="en-US" dirty="0" smtClean="0"/>
              <a:t>PQ|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baseline="-25000" dirty="0"/>
              <a:t>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4204684" y="5949280"/>
                <a:ext cx="2167516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684" y="5949280"/>
                <a:ext cx="2167516" cy="78572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588224" y="61560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 to SVD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1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F(u + v) = F(u) +F(v)</a:t>
            </a:r>
          </a:p>
          <a:p>
            <a:r>
              <a:rPr lang="en-US" dirty="0" smtClean="0"/>
              <a:t>F(cu) = </a:t>
            </a:r>
            <a:r>
              <a:rPr lang="en-US" dirty="0" err="1" smtClean="0"/>
              <a:t>cF</a:t>
            </a:r>
            <a:r>
              <a:rPr lang="en-US" dirty="0" smtClean="0"/>
              <a:t>(u)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pythonhosted.org/planar/_images/transfor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581400"/>
            <a:ext cx="21240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athinsight.org/media/applet/image/large/nonlinear_2d_change_variables_map_area_transform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9645"/>
            <a:ext cx="2895600" cy="223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57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Matrices represent linear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linear map Rn </a:t>
            </a:r>
            <a:r>
              <a:rPr lang="en-US" dirty="0" smtClean="0">
                <a:sym typeface="Wingdings" panose="05000000000000000000" pitchFamily="2" charset="2"/>
              </a:rPr>
              <a:t> Rm is equivalent to an n-by-m matrix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What does this matrix do?</a:t>
            </a:r>
          </a:p>
          <a:p>
            <a:endParaRPr lang="en-US" dirty="0" smtClean="0"/>
          </a:p>
          <a:p>
            <a:r>
              <a:rPr lang="en-US" dirty="0" smtClean="0"/>
              <a:t>It transforms the unit square</a:t>
            </a:r>
          </a:p>
          <a:p>
            <a:pPr lvl="1"/>
            <a:r>
              <a:rPr lang="en-US" dirty="0" smtClean="0"/>
              <a:t>Transformation clarifies the role of matrices as linear maps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9450"/>
            <a:ext cx="163786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084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as instruction lists</a:t>
            </a:r>
            <a:endParaRPr lang="en-US" dirty="0"/>
          </a:p>
        </p:txBody>
      </p:sp>
      <p:pic>
        <p:nvPicPr>
          <p:cNvPr id="3074" name="Picture 2" descr="VerticalShear m=1.25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4538"/>
            <a:ext cx="2488676" cy="112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ip map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24538"/>
            <a:ext cx="1855147" cy="119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queeze r=1.5.sv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33574"/>
            <a:ext cx="1768256" cy="11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caling by 1.5.sv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otation by pi over 6.sv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71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 and 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Eigenvalue definition Ax = 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</a:p>
          <a:p>
            <a:r>
              <a:rPr lang="en-US" dirty="0" smtClean="0"/>
              <a:t>Calculation: solutions of |A - </a:t>
            </a:r>
            <a:r>
              <a:rPr lang="el-GR" dirty="0" smtClean="0"/>
              <a:t>λ</a:t>
            </a:r>
            <a:r>
              <a:rPr lang="en-US" dirty="0" smtClean="0"/>
              <a:t>I| = 0</a:t>
            </a:r>
          </a:p>
          <a:p>
            <a:r>
              <a:rPr lang="en-US" dirty="0" smtClean="0"/>
              <a:t>Apply solutions to original equation to calculate eigenvectors (A- </a:t>
            </a:r>
            <a:r>
              <a:rPr lang="el-GR" dirty="0" smtClean="0"/>
              <a:t>λ</a:t>
            </a:r>
            <a:r>
              <a:rPr lang="en-US" dirty="0" smtClean="0"/>
              <a:t>I)v = 0</a:t>
            </a:r>
          </a:p>
          <a:p>
            <a:r>
              <a:rPr lang="en-US" dirty="0" smtClean="0"/>
              <a:t>Set of eigenvectors, along with the null set, forms the </a:t>
            </a:r>
            <a:r>
              <a:rPr lang="en-US" i="1" dirty="0" smtClean="0"/>
              <a:t>eigenbasis </a:t>
            </a:r>
            <a:r>
              <a:rPr lang="en-US" dirty="0" smtClean="0"/>
              <a:t>of a matrix</a:t>
            </a:r>
          </a:p>
          <a:p>
            <a:r>
              <a:rPr lang="en-US" dirty="0" smtClean="0"/>
              <a:t>What does it mean?</a:t>
            </a:r>
          </a:p>
          <a:p>
            <a:r>
              <a:rPr lang="en-US" dirty="0" smtClean="0"/>
              <a:t>Special simplified instruction set that is equivalent to the original instruction set</a:t>
            </a:r>
          </a:p>
          <a:p>
            <a:pPr lvl="1"/>
            <a:r>
              <a:rPr lang="en-US" dirty="0" smtClean="0"/>
              <a:t> but implemented using only 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848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Writing out the transformation operation using its basic components</a:t>
            </a:r>
          </a:p>
          <a:p>
            <a:r>
              <a:rPr lang="en-US" dirty="0" smtClean="0"/>
              <a:t>A = ELE</a:t>
            </a:r>
            <a:r>
              <a:rPr lang="en-US" baseline="30000" dirty="0" smtClean="0"/>
              <a:t>-1</a:t>
            </a:r>
          </a:p>
          <a:p>
            <a:pPr lvl="1"/>
            <a:r>
              <a:rPr lang="en-US" dirty="0" smtClean="0"/>
              <a:t>E is a matrix with each column an eigenvector</a:t>
            </a:r>
          </a:p>
          <a:p>
            <a:pPr lvl="1"/>
            <a:r>
              <a:rPr lang="en-US" dirty="0" smtClean="0"/>
              <a:t>L is a diagonal matrix, with each non-zero element an eigenvalue</a:t>
            </a:r>
          </a:p>
          <a:p>
            <a:r>
              <a:rPr lang="en-US" dirty="0" smtClean="0"/>
              <a:t>Can arrange this in decreasing order of eigenvalue magnitude</a:t>
            </a:r>
          </a:p>
          <a:p>
            <a:r>
              <a:rPr lang="en-US" dirty="0" smtClean="0"/>
              <a:t>What happens when we set the smaller eigenvalues to zero?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19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factor models via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Factorize n x n matrix A as a product of two matrices B,C such that</a:t>
            </a:r>
          </a:p>
          <a:p>
            <a:pPr lvl="1"/>
            <a:r>
              <a:rPr lang="en-US" dirty="0" smtClean="0"/>
              <a:t>B = EL</a:t>
            </a:r>
            <a:r>
              <a:rPr lang="en-US" baseline="30000" dirty="0" smtClean="0"/>
              <a:t>1/2</a:t>
            </a:r>
          </a:p>
          <a:p>
            <a:pPr lvl="1"/>
            <a:r>
              <a:rPr lang="en-US" dirty="0" smtClean="0"/>
              <a:t>C</a:t>
            </a:r>
            <a:r>
              <a:rPr lang="en-US" baseline="30000" dirty="0" smtClean="0"/>
              <a:t>T</a:t>
            </a:r>
            <a:r>
              <a:rPr lang="en-US" dirty="0" smtClean="0"/>
              <a:t> = E</a:t>
            </a:r>
            <a:r>
              <a:rPr lang="en-US" baseline="30000" dirty="0" smtClean="0"/>
              <a:t>-1</a:t>
            </a:r>
            <a:r>
              <a:rPr lang="en-US" dirty="0" smtClean="0"/>
              <a:t>L</a:t>
            </a:r>
            <a:r>
              <a:rPr lang="en-US" baseline="30000" dirty="0" smtClean="0"/>
              <a:t>1/2</a:t>
            </a:r>
          </a:p>
          <a:p>
            <a:r>
              <a:rPr lang="en-US" dirty="0" smtClean="0"/>
              <a:t>Can approximate A using B</a:t>
            </a:r>
            <a:r>
              <a:rPr lang="en-US" baseline="-25000" dirty="0" smtClean="0"/>
              <a:t>k</a:t>
            </a:r>
            <a:r>
              <a:rPr lang="en-US" dirty="0" smtClean="0"/>
              <a:t> and C</a:t>
            </a:r>
            <a:r>
              <a:rPr lang="en-US" baseline="-25000" dirty="0" smtClean="0"/>
              <a:t>k</a:t>
            </a:r>
            <a:r>
              <a:rPr lang="en-US" dirty="0" smtClean="0"/>
              <a:t> that consider only the top k eigenvalues</a:t>
            </a:r>
          </a:p>
          <a:p>
            <a:pPr lvl="1"/>
            <a:r>
              <a:rPr lang="en-US" dirty="0" smtClean="0"/>
              <a:t>err(k) = |A – BC</a:t>
            </a:r>
            <a:r>
              <a:rPr lang="en-US" baseline="30000" dirty="0" smtClean="0"/>
              <a:t>T</a:t>
            </a:r>
            <a:r>
              <a:rPr lang="en-US" dirty="0" smtClean="0"/>
              <a:t>|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baseline="-25000" dirty="0" smtClean="0"/>
              <a:t>F</a:t>
            </a:r>
          </a:p>
          <a:p>
            <a:r>
              <a:rPr lang="en-US" dirty="0" smtClean="0"/>
              <a:t>Can generalize to non-square matrices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Decompose A into U</a:t>
            </a:r>
            <a:r>
              <a:rPr lang="el-GR" dirty="0" smtClean="0"/>
              <a:t>Σ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</a:p>
          <a:p>
            <a:pPr lvl="1"/>
            <a:r>
              <a:rPr lang="en-US" dirty="0" smtClean="0"/>
              <a:t>U,V are matrices of singular vectors, </a:t>
            </a:r>
            <a:r>
              <a:rPr lang="el-GR" dirty="0" smtClean="0"/>
              <a:t>Σ</a:t>
            </a:r>
            <a:r>
              <a:rPr lang="en-US" dirty="0" smtClean="0"/>
              <a:t> is a diagonal matrix that contains singular values</a:t>
            </a:r>
          </a:p>
          <a:p>
            <a:pPr lvl="2"/>
            <a:r>
              <a:rPr lang="en-US" dirty="0" smtClean="0"/>
              <a:t>Singular vectors of A are eigenvectors of A</a:t>
            </a:r>
            <a:r>
              <a:rPr lang="en-US" baseline="30000" dirty="0" smtClean="0"/>
              <a:t>T</a:t>
            </a:r>
            <a:r>
              <a:rPr lang="en-US" dirty="0" smtClean="0"/>
              <a:t>A and AA</a:t>
            </a:r>
            <a:r>
              <a:rPr lang="en-US" baseline="30000" dirty="0" smtClean="0"/>
              <a:t>T</a:t>
            </a:r>
          </a:p>
          <a:p>
            <a:pPr lvl="2"/>
            <a:r>
              <a:rPr lang="en-US" dirty="0" smtClean="0"/>
              <a:t>Non-zero singular values of A are square roots of non-zero eigenvalues of AA</a:t>
            </a:r>
            <a:r>
              <a:rPr lang="en-US" baseline="30000" dirty="0" smtClean="0"/>
              <a:t>T</a:t>
            </a:r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5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SVD: basic intuition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5" y="2636912"/>
            <a:ext cx="2880320" cy="266429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6033" y="217350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items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5941" y="378439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 users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040" y="3068959"/>
            <a:ext cx="12961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3460522" y="382039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 users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63691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factors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92280" y="3356992"/>
            <a:ext cx="1944216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971510" y="367638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factors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4288" y="29876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54452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12360" y="44278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43808" y="566124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 err(k) = |R </a:t>
            </a:r>
            <a:r>
              <a:rPr lang="en-US" dirty="0"/>
              <a:t>– </a:t>
            </a:r>
            <a:r>
              <a:rPr lang="en-US" dirty="0" smtClean="0"/>
              <a:t>PQ|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baseline="-25000" dirty="0"/>
              <a:t>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4204684" y="5949280"/>
                <a:ext cx="2167516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684" y="5949280"/>
                <a:ext cx="2167516" cy="78572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588224" y="61560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 to SVD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2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User-based nearest-neighbor collaborative filtering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200" dirty="0" smtClean="0"/>
              <a:t>The basic technique:</a:t>
            </a:r>
          </a:p>
          <a:p>
            <a:pPr lvl="1"/>
            <a:r>
              <a:rPr lang="en-US" dirty="0" smtClean="0"/>
              <a:t>Given an "active user" (Alice) and an item I not yet seen by Alice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goal is to estimate Alice's rating for this item</a:t>
            </a:r>
            <a:r>
              <a:rPr lang="en-US" dirty="0" smtClean="0"/>
              <a:t>, e.g., by</a:t>
            </a:r>
          </a:p>
          <a:p>
            <a:pPr lvl="2"/>
            <a:r>
              <a:rPr lang="en-US" dirty="0" smtClean="0"/>
              <a:t>find a set of users (peers) who liked the same items as Alice in the past </a:t>
            </a:r>
            <a:r>
              <a:rPr lang="en-US" b="1" dirty="0" smtClean="0"/>
              <a:t>and </a:t>
            </a:r>
            <a:r>
              <a:rPr lang="en-US" dirty="0" smtClean="0"/>
              <a:t>who have rated item I</a:t>
            </a:r>
          </a:p>
          <a:p>
            <a:pPr lvl="2"/>
            <a:r>
              <a:rPr lang="en-US" dirty="0" smtClean="0"/>
              <a:t>use, e.g. the average of their ratings to predict, if Alice will like item I</a:t>
            </a:r>
          </a:p>
          <a:p>
            <a:pPr lvl="2"/>
            <a:r>
              <a:rPr lang="en-US" dirty="0" smtClean="0"/>
              <a:t>do this for all items Alice has not seen and recommend the best-rated</a:t>
            </a:r>
          </a:p>
        </p:txBody>
      </p:sp>
      <p:graphicFrame>
        <p:nvGraphicFramePr>
          <p:cNvPr id="6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2726075"/>
              </p:ext>
            </p:extLst>
          </p:nvPr>
        </p:nvGraphicFramePr>
        <p:xfrm>
          <a:off x="4788024" y="2420888"/>
          <a:ext cx="4079777" cy="302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6492"/>
                <a:gridCol w="733433"/>
                <a:gridCol w="679963"/>
                <a:gridCol w="679963"/>
                <a:gridCol w="679963"/>
                <a:gridCol w="6799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Typical SVD application</a:t>
            </a:r>
            <a:endParaRPr lang="en-US" dirty="0">
              <a:cs typeface="Calibri" pitchFamily="34" charset="0"/>
            </a:endParaRPr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60925138"/>
              </p:ext>
            </p:extLst>
          </p:nvPr>
        </p:nvGraphicFramePr>
        <p:xfrm>
          <a:off x="4139952" y="2685092"/>
          <a:ext cx="4824540" cy="139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90"/>
                <a:gridCol w="804090"/>
                <a:gridCol w="804090"/>
                <a:gridCol w="804090"/>
                <a:gridCol w="804090"/>
                <a:gridCol w="804090"/>
              </a:tblGrid>
              <a:tr h="346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de-AT" sz="20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</a:t>
                      </a:r>
                      <a:r>
                        <a:rPr lang="de-AT" sz="2000" baseline="30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endParaRPr lang="de-DE" sz="2000" baseline="300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9787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-0.44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-0.57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0.38</a:t>
                      </a:r>
                      <a:endParaRPr lang="de-DE" sz="2000" b="1" i="0" baseline="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0.57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9787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0.58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-0.66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0.26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0.18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-0.36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0727" y="1844824"/>
            <a:ext cx="501395" cy="72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8660" y="1844824"/>
            <a:ext cx="515550" cy="73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2237" y="1827295"/>
            <a:ext cx="534061" cy="73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24401" y="1988840"/>
            <a:ext cx="775993" cy="54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09033" y="1844824"/>
            <a:ext cx="511441" cy="72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01423360"/>
              </p:ext>
            </p:extLst>
          </p:nvPr>
        </p:nvGraphicFramePr>
        <p:xfrm>
          <a:off x="395536" y="2610460"/>
          <a:ext cx="2448272" cy="240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90"/>
                <a:gridCol w="852094"/>
                <a:gridCol w="792088"/>
              </a:tblGrid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</a:t>
                      </a:r>
                      <a:r>
                        <a:rPr lang="de-AT" sz="20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</a:t>
                      </a:r>
                      <a:endParaRPr lang="de-DE" sz="2000" baseline="-25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Alice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0.47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-0.30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Bob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 -0.44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0.23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Mary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>
                          <a:latin typeface="Calibri" pitchFamily="34" charset="0"/>
                          <a:cs typeface="Calibri" pitchFamily="34" charset="0"/>
                        </a:rPr>
                        <a:t>0.70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Sue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0.31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0.93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0013753"/>
              </p:ext>
            </p:extLst>
          </p:nvPr>
        </p:nvGraphicFramePr>
        <p:xfrm>
          <a:off x="6588224" y="4509120"/>
          <a:ext cx="2412270" cy="144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90"/>
                <a:gridCol w="804090"/>
                <a:gridCol w="804090"/>
              </a:tblGrid>
              <a:tr h="36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23688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>
                          <a:latin typeface="Calibri" pitchFamily="34" charset="0"/>
                          <a:cs typeface="Calibri" pitchFamily="34" charset="0"/>
                        </a:rPr>
                        <a:t>5.63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23688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3.23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8389538"/>
              </p:ext>
            </p:extLst>
          </p:nvPr>
        </p:nvGraphicFramePr>
        <p:xfrm>
          <a:off x="2195736" y="1844824"/>
          <a:ext cx="2736304" cy="649446"/>
        </p:xfrm>
        <a:graphic>
          <a:graphicData uri="http://schemas.openxmlformats.org/presentationml/2006/ole">
            <p:oleObj spid="_x0000_s1071" name="Formel" r:id="rId9" imgW="1574117" imgH="317362" progId="">
              <p:embed/>
            </p:oleObj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8283352"/>
              </p:ext>
            </p:extLst>
          </p:nvPr>
        </p:nvGraphicFramePr>
        <p:xfrm>
          <a:off x="6788333" y="4412665"/>
          <a:ext cx="591979" cy="537845"/>
        </p:xfrm>
        <a:graphic>
          <a:graphicData uri="http://schemas.openxmlformats.org/presentationml/2006/ole">
            <p:oleObj spid="_x0000_s1072" name="Formel" r:id="rId10" imgW="241195" imgH="279279" progId="">
              <p:embed/>
            </p:oleObj>
          </a:graphicData>
        </a:graphic>
      </p:graphicFrame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323528" y="1988840"/>
            <a:ext cx="4966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smtClean="0">
                <a:latin typeface="Calibri" pitchFamily="34" charset="0"/>
                <a:cs typeface="Calibri" pitchFamily="34" charset="0"/>
              </a:rPr>
              <a:t>SVD: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uppieren 23"/>
          <p:cNvGrpSpPr/>
          <p:nvPr/>
        </p:nvGrpSpPr>
        <p:grpSpPr>
          <a:xfrm>
            <a:off x="395536" y="2974796"/>
            <a:ext cx="8496944" cy="3384376"/>
            <a:chOff x="395536" y="3068960"/>
            <a:chExt cx="8496944" cy="3384376"/>
          </a:xfrm>
        </p:grpSpPr>
        <p:grpSp>
          <p:nvGrpSpPr>
            <p:cNvPr id="15" name="Gruppieren 21"/>
            <p:cNvGrpSpPr/>
            <p:nvPr/>
          </p:nvGrpSpPr>
          <p:grpSpPr>
            <a:xfrm>
              <a:off x="395536" y="3068960"/>
              <a:ext cx="8496944" cy="3384376"/>
              <a:chOff x="395536" y="3068960"/>
              <a:chExt cx="8496944" cy="3384376"/>
            </a:xfrm>
          </p:grpSpPr>
          <p:sp>
            <p:nvSpPr>
              <p:cNvPr id="18" name="Inhaltsplatzhalter 2"/>
              <p:cNvSpPr txBox="1">
                <a:spLocks/>
              </p:cNvSpPr>
              <p:nvPr/>
            </p:nvSpPr>
            <p:spPr bwMode="auto">
              <a:xfrm>
                <a:off x="395536" y="5301208"/>
                <a:ext cx="4966320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de-AT" sz="2000" kern="0" dirty="0" smtClean="0">
                    <a:latin typeface="Calibri" pitchFamily="34" charset="0"/>
                    <a:cs typeface="Calibri" pitchFamily="34" charset="0"/>
                  </a:rPr>
                  <a:t>Prediction: </a:t>
                </a:r>
              </a:p>
              <a:p>
                <a:pPr marL="1714500" lvl="3" indent="-342900" eaLnBrk="1" hangingPunct="1">
                  <a:spcBef>
                    <a:spcPct val="20000"/>
                  </a:spcBef>
                </a:pPr>
                <a:r>
                  <a:rPr lang="de-AT" sz="2000" kern="0" dirty="0" smtClean="0">
                    <a:latin typeface="Calibri" pitchFamily="34" charset="0"/>
                    <a:cs typeface="Calibri" pitchFamily="34" charset="0"/>
                  </a:rPr>
                  <a:t>	</a:t>
                </a:r>
                <a:r>
                  <a:rPr lang="de-AT" kern="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de-AT" dirty="0" smtClean="0">
                    <a:latin typeface="Calibri" pitchFamily="34" charset="0"/>
                    <a:cs typeface="Calibri" pitchFamily="34" charset="0"/>
                  </a:rPr>
                  <a:t>3 + 0.84 = </a:t>
                </a:r>
                <a:r>
                  <a:rPr lang="de-A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3.84</a:t>
                </a:r>
                <a:endParaRPr kumimoji="0" lang="de-AT" b="0" i="0" u="none" strike="noStrike" kern="0" cap="none" spc="0" normalizeH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 bwMode="auto">
              <a:xfrm>
                <a:off x="7452320" y="3140968"/>
                <a:ext cx="720080" cy="958260"/>
              </a:xfrm>
              <a:prstGeom prst="rect">
                <a:avLst/>
              </a:prstGeom>
              <a:noFill/>
              <a:ln w="317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-112" charset="-128"/>
                  <a:cs typeface="Calibri" pitchFamily="34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395536" y="3068960"/>
                <a:ext cx="2448272" cy="432048"/>
              </a:xfrm>
              <a:prstGeom prst="rect">
                <a:avLst/>
              </a:prstGeom>
              <a:noFill/>
              <a:ln w="317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-112" charset="-128"/>
                  <a:cs typeface="Calibri" pitchFamily="34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>
                <a:off x="6588224" y="5013176"/>
                <a:ext cx="2304256" cy="958260"/>
              </a:xfrm>
              <a:prstGeom prst="rect">
                <a:avLst/>
              </a:prstGeom>
              <a:noFill/>
              <a:ln w="317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-112" charset="-128"/>
                  <a:cs typeface="Calibri" pitchFamily="34" charset="0"/>
                </a:endParaRPr>
              </a:p>
            </p:txBody>
          </p:sp>
        </p:grpSp>
        <p:graphicFrame>
          <p:nvGraphicFramePr>
            <p:cNvPr id="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719450210"/>
                </p:ext>
              </p:extLst>
            </p:nvPr>
          </p:nvGraphicFramePr>
          <p:xfrm>
            <a:off x="2070671" y="5208201"/>
            <a:ext cx="4517553" cy="474045"/>
          </p:xfrm>
          <a:graphic>
            <a:graphicData uri="http://schemas.openxmlformats.org/presentationml/2006/ole">
              <p:oleObj spid="_x0000_s1073" name="Formel" r:id="rId11" imgW="2895600" imgH="30480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2511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concerns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User-rating matrix is often sparse</a:t>
                </a:r>
              </a:p>
              <a:p>
                <a:r>
                  <a:rPr lang="en-US" dirty="0" smtClean="0"/>
                  <a:t>How to interpret missing values?</a:t>
                </a:r>
              </a:p>
              <a:p>
                <a:pPr lvl="1"/>
                <a:r>
                  <a:rPr lang="en-US" dirty="0" smtClean="0"/>
                  <a:t>Interpreting as 0 induces bias</a:t>
                </a:r>
              </a:p>
              <a:p>
                <a:pPr lvl="1"/>
                <a:r>
                  <a:rPr lang="en-US" dirty="0" smtClean="0"/>
                  <a:t>Filling with default values also induces bias</a:t>
                </a:r>
              </a:p>
              <a:p>
                <a:r>
                  <a:rPr lang="en-US" dirty="0" smtClean="0"/>
                  <a:t>One solution- regularized learning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𝑒𝑟𝑟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∈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149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Pros: </a:t>
            </a:r>
          </a:p>
          <a:p>
            <a:pPr lvl="1"/>
            <a:r>
              <a:rPr lang="en-US" sz="1600" dirty="0" smtClean="0"/>
              <a:t>well-understood, works well in some domains, no knowledge engineering required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sz="1600" dirty="0" smtClean="0"/>
              <a:t>requires user community, sparsity problems, no integration of other knowledge sources, no explanation of results</a:t>
            </a:r>
          </a:p>
          <a:p>
            <a:r>
              <a:rPr lang="en-US" dirty="0" smtClean="0"/>
              <a:t>What is the best CF method?</a:t>
            </a:r>
          </a:p>
          <a:p>
            <a:pPr lvl="1"/>
            <a:r>
              <a:rPr lang="en-US" sz="1600" dirty="0" smtClean="0"/>
              <a:t>In which situation and which domain? Inconsistent findings; always the same domains and data sets; differences between methods are often very small (1/100)</a:t>
            </a:r>
          </a:p>
          <a:p>
            <a:r>
              <a:rPr lang="en-US" dirty="0" smtClean="0"/>
              <a:t>How to evaluate the prediction quality?</a:t>
            </a:r>
          </a:p>
          <a:p>
            <a:pPr lvl="1"/>
            <a:r>
              <a:rPr lang="en-US" sz="1600" dirty="0" smtClean="0"/>
              <a:t>MAE / RMSE: What does an MAE of 0.7 actually mean?</a:t>
            </a:r>
          </a:p>
          <a:p>
            <a:pPr lvl="1"/>
            <a:r>
              <a:rPr lang="en-US" sz="1600" dirty="0" smtClean="0"/>
              <a:t>Serendipity: Not yet fully understood</a:t>
            </a:r>
          </a:p>
          <a:p>
            <a:r>
              <a:rPr lang="en-US" dirty="0" smtClean="0"/>
              <a:t>What about multi-dimensional ratings?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2420888"/>
            <a:ext cx="304800" cy="3048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1628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methods: association rule mining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Commonly used for shopping behavior analysis</a:t>
            </a:r>
          </a:p>
          <a:p>
            <a:pPr lvl="1"/>
            <a:r>
              <a:rPr lang="en-US" dirty="0" smtClean="0"/>
              <a:t>aims at detection of rules such as</a:t>
            </a:r>
          </a:p>
          <a:p>
            <a:pPr lvl="1">
              <a:buNone/>
            </a:pPr>
            <a:r>
              <a:rPr lang="en-US" i="1" dirty="0" smtClean="0"/>
              <a:t>	"If a customer purchases baby-food then he also buys diapers </a:t>
            </a:r>
            <a:br>
              <a:rPr lang="en-US" i="1" dirty="0" smtClean="0"/>
            </a:br>
            <a:r>
              <a:rPr lang="en-US" i="1" dirty="0" smtClean="0"/>
              <a:t>in 70% of the cases"</a:t>
            </a:r>
          </a:p>
          <a:p>
            <a:r>
              <a:rPr lang="en-US" dirty="0" smtClean="0"/>
              <a:t>Association rule mining algorithms</a:t>
            </a:r>
          </a:p>
          <a:p>
            <a:pPr lvl="1"/>
            <a:r>
              <a:rPr lang="en-US" dirty="0" smtClean="0"/>
              <a:t>can detect rules of the form X =&gt; Y (e.g., baby-food =&gt; diapers) from a set of sales transactions D = {t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measure of quality: support, confidence</a:t>
            </a:r>
          </a:p>
        </p:txBody>
      </p:sp>
    </p:spTree>
    <p:extLst>
      <p:ext uri="{BB962C8B-B14F-4D97-AF65-F5344CB8AC3E}">
        <p14:creationId xmlns:p14="http://schemas.microsoft.com/office/powerpoint/2010/main" xmlns="" val="19110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methods: Probabilistic 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 users as mixtures of topics</a:t>
            </a:r>
          </a:p>
          <a:p>
            <a:r>
              <a:rPr lang="en-US" dirty="0" smtClean="0"/>
              <a:t>Treat topics as distribution over item sample frequencies</a:t>
            </a:r>
          </a:p>
          <a:p>
            <a:r>
              <a:rPr lang="en-US" dirty="0" smtClean="0"/>
              <a:t>Run LDA? </a:t>
            </a:r>
          </a:p>
          <a:p>
            <a:r>
              <a:rPr lang="en-US" dirty="0" smtClean="0"/>
              <a:t>What could go wrong?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134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User-based nearest-neighbor collaborative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first questions</a:t>
            </a:r>
          </a:p>
          <a:p>
            <a:pPr lvl="1"/>
            <a:r>
              <a:rPr lang="en-US" dirty="0"/>
              <a:t>How do we measure similarity?</a:t>
            </a:r>
          </a:p>
          <a:p>
            <a:pPr lvl="1"/>
            <a:r>
              <a:rPr lang="en-US" dirty="0"/>
              <a:t>How many neighbors should we consider?</a:t>
            </a:r>
          </a:p>
          <a:p>
            <a:pPr lvl="1"/>
            <a:r>
              <a:rPr lang="en-US" dirty="0"/>
              <a:t>How do we generate a prediction from the neighbors' ratings?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1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user similarity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r>
              <a:rPr lang="en-US" dirty="0" smtClean="0"/>
              <a:t>A popular similarity measure in user-based CF: </a:t>
            </a:r>
            <a:r>
              <a:rPr lang="en-US" b="1" dirty="0" smtClean="0"/>
              <a:t>Pearson correlation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a, b  : users</a:t>
            </a:r>
          </a:p>
          <a:p>
            <a:pPr lvl="1">
              <a:buNone/>
            </a:pPr>
            <a:r>
              <a:rPr lang="en-US" dirty="0" err="1" smtClean="0"/>
              <a:t>r</a:t>
            </a:r>
            <a:r>
              <a:rPr lang="en-US" baseline="-25000" dirty="0" err="1" smtClean="0"/>
              <a:t>a,p</a:t>
            </a:r>
            <a:r>
              <a:rPr lang="en-US" baseline="-25000" dirty="0" smtClean="0"/>
              <a:t>     </a:t>
            </a:r>
            <a:r>
              <a:rPr lang="en-US" dirty="0" smtClean="0"/>
              <a:t>: rating of user a for item p</a:t>
            </a:r>
          </a:p>
          <a:p>
            <a:pPr lvl="1">
              <a:buNone/>
            </a:pPr>
            <a:r>
              <a:rPr lang="en-US" dirty="0" smtClean="0"/>
              <a:t>P	   : set of items, rated both by a and b</a:t>
            </a:r>
          </a:p>
          <a:p>
            <a:pPr lvl="1">
              <a:buNone/>
            </a:pPr>
            <a:r>
              <a:rPr lang="en-US" dirty="0" smtClean="0"/>
              <a:t>Possible similarity values between -1 and 1; 		= user's average ratings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2060848"/>
            <a:ext cx="4429475" cy="87461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feld 3"/>
              <p:cNvSpPr txBox="1"/>
              <p:nvPr/>
            </p:nvSpPr>
            <p:spPr>
              <a:xfrm>
                <a:off x="5148064" y="3140968"/>
                <a:ext cx="819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𝒃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140968"/>
                <a:ext cx="81932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correlation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Takes differences in rating behavior into account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Works well in usual domains, compared with alternative measures</a:t>
            </a:r>
          </a:p>
          <a:p>
            <a:pPr lvl="1"/>
            <a:r>
              <a:rPr lang="en-US" dirty="0" smtClean="0"/>
              <a:t>such as cosine similarity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18548977"/>
              </p:ext>
            </p:extLst>
          </p:nvPr>
        </p:nvGraphicFramePr>
        <p:xfrm>
          <a:off x="1259632" y="2132856"/>
          <a:ext cx="4824536" cy="263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 smtClean="0"/>
              <a:t>A common prediction function: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Calculate, whether the neighbors' ratings for the unseen item </a:t>
            </a:r>
            <a:r>
              <a:rPr lang="en-US" i="1" dirty="0" err="1" smtClean="0"/>
              <a:t>i</a:t>
            </a:r>
            <a:r>
              <a:rPr lang="en-US" b="0" dirty="0" smtClean="0"/>
              <a:t> are higher or lower than their average</a:t>
            </a:r>
          </a:p>
          <a:p>
            <a:r>
              <a:rPr lang="en-US" b="0" dirty="0" smtClean="0"/>
              <a:t>Combine the rating differences – use the similarity as a weight</a:t>
            </a:r>
          </a:p>
          <a:p>
            <a:r>
              <a:rPr lang="en-US" b="0" dirty="0" smtClean="0"/>
              <a:t>Add/subtract the  neighbors' bias from the active user's average and use this as a prediction</a:t>
            </a: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143123"/>
            <a:ext cx="6000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295" y="2143123"/>
            <a:ext cx="1000124" cy="100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recommendations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Making predictions is typically not the ultimate goal</a:t>
            </a:r>
          </a:p>
          <a:p>
            <a:r>
              <a:rPr lang="en-US" dirty="0" smtClean="0"/>
              <a:t>Usual approach (in academia)</a:t>
            </a:r>
          </a:p>
          <a:p>
            <a:pPr lvl="1"/>
            <a:r>
              <a:rPr lang="en-US" dirty="0" smtClean="0"/>
              <a:t>Rank items based on their predicted ratings</a:t>
            </a:r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This might lead to the inclusion of (only) niche items</a:t>
            </a:r>
          </a:p>
          <a:p>
            <a:pPr lvl="1"/>
            <a:r>
              <a:rPr lang="en-US" b="1" dirty="0" smtClean="0"/>
              <a:t>In practice also:</a:t>
            </a:r>
            <a:r>
              <a:rPr lang="en-US" dirty="0" smtClean="0"/>
              <a:t> Take item popularity into account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"Learning to rank" </a:t>
            </a:r>
          </a:p>
          <a:p>
            <a:pPr lvl="2"/>
            <a:r>
              <a:rPr lang="en-US" dirty="0" smtClean="0"/>
              <a:t>Optimize according to a given rank evaluation metric (see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51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the metrics  / prediction 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Not all neighbor ratings might be equally "valuable"</a:t>
            </a:r>
          </a:p>
          <a:p>
            <a:pPr lvl="1"/>
            <a:r>
              <a:rPr lang="en-US" dirty="0" smtClean="0"/>
              <a:t>Agreement on commonly liked items is not so informative as agreement on controversial items</a:t>
            </a:r>
          </a:p>
          <a:p>
            <a:pPr lvl="1"/>
            <a:r>
              <a:rPr lang="en-US" b="1" dirty="0" smtClean="0"/>
              <a:t>Possible solution</a:t>
            </a:r>
            <a:r>
              <a:rPr lang="en-US" dirty="0" smtClean="0"/>
              <a:t>:  Give more weight to items that have a higher variance</a:t>
            </a:r>
          </a:p>
          <a:p>
            <a:r>
              <a:rPr lang="en-US" dirty="0" smtClean="0"/>
              <a:t>Value of number of co-rated items</a:t>
            </a:r>
          </a:p>
          <a:p>
            <a:pPr lvl="1"/>
            <a:r>
              <a:rPr lang="en-US" dirty="0" smtClean="0"/>
              <a:t>Use "significance weighting", by e.g., linearly reducing the weight when the number of co-rated items is low </a:t>
            </a:r>
          </a:p>
          <a:p>
            <a:r>
              <a:rPr lang="en-US" dirty="0" smtClean="0"/>
              <a:t>Case amplification</a:t>
            </a:r>
          </a:p>
          <a:p>
            <a:pPr lvl="1"/>
            <a:r>
              <a:rPr lang="en-US" dirty="0" smtClean="0"/>
              <a:t>Intuition: Give more weight to "very similar" neighbors, i.e., where the similarity value is close to 1.</a:t>
            </a:r>
          </a:p>
          <a:p>
            <a:r>
              <a:rPr lang="en-US" dirty="0" smtClean="0"/>
              <a:t>Neighborhood selection</a:t>
            </a:r>
          </a:p>
          <a:p>
            <a:pPr lvl="1"/>
            <a:r>
              <a:rPr lang="en-US" dirty="0" smtClean="0"/>
              <a:t>Use similarity threshold or fixed number of neighbors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1906</Words>
  <Application>Microsoft Office PowerPoint</Application>
  <PresentationFormat>On-screen Show (4:3)</PresentationFormat>
  <Paragraphs>428</Paragraphs>
  <Slides>34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Formel</vt:lpstr>
      <vt:lpstr>Collaborative filtering</vt:lpstr>
      <vt:lpstr>Collaborative Filtering (CF)</vt:lpstr>
      <vt:lpstr>User-based nearest-neighbor collaborative filtering </vt:lpstr>
      <vt:lpstr>User-based nearest-neighbor collaborative filtering</vt:lpstr>
      <vt:lpstr>Measuring user similarity</vt:lpstr>
      <vt:lpstr>Pearson correlation</vt:lpstr>
      <vt:lpstr>Making predictions</vt:lpstr>
      <vt:lpstr>Making recommendations</vt:lpstr>
      <vt:lpstr>Improving the metrics  / prediction function</vt:lpstr>
      <vt:lpstr>Item-based CF</vt:lpstr>
      <vt:lpstr>Item-based collaborative filtering</vt:lpstr>
      <vt:lpstr>The cosine similarity measure</vt:lpstr>
      <vt:lpstr>Pre-processing for item-based filtering</vt:lpstr>
      <vt:lpstr>More about ratings</vt:lpstr>
      <vt:lpstr>Data sparsity problems</vt:lpstr>
      <vt:lpstr>Example algorithms for sparse datasets</vt:lpstr>
      <vt:lpstr>Contrast – u2u vs i2i</vt:lpstr>
      <vt:lpstr>Contrast – u2u vs i2i</vt:lpstr>
      <vt:lpstr>Memory-based vs model-based approaches</vt:lpstr>
      <vt:lpstr>Model-based approaches</vt:lpstr>
      <vt:lpstr>CFs using matrix factorization</vt:lpstr>
      <vt:lpstr>SVD: basic intuition</vt:lpstr>
      <vt:lpstr>Linear transformations</vt:lpstr>
      <vt:lpstr>Matrices represent linear transforms</vt:lpstr>
      <vt:lpstr>Matrices as instruction lists</vt:lpstr>
      <vt:lpstr>Eigenvalues and eigenvectors</vt:lpstr>
      <vt:lpstr>Eigendecomposition</vt:lpstr>
      <vt:lpstr>Latent factor models via matrices</vt:lpstr>
      <vt:lpstr>SVD: basic intuition</vt:lpstr>
      <vt:lpstr>Typical SVD application</vt:lpstr>
      <vt:lpstr>SVD concerns</vt:lpstr>
      <vt:lpstr>Collaborative Filtering Issues</vt:lpstr>
      <vt:lpstr>Other methods: association rule mining</vt:lpstr>
      <vt:lpstr>Other methods: Probabilistic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</dc:title>
  <dc:creator>nisheeth</dc:creator>
  <cp:lastModifiedBy>nisheeth</cp:lastModifiedBy>
  <cp:revision>29</cp:revision>
  <dcterms:created xsi:type="dcterms:W3CDTF">2017-03-08T04:24:45Z</dcterms:created>
  <dcterms:modified xsi:type="dcterms:W3CDTF">2023-09-22T10:10:55Z</dcterms:modified>
</cp:coreProperties>
</file>