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61" r:id="rId6"/>
    <p:sldId id="262" r:id="rId7"/>
    <p:sldId id="30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57" r:id="rId21"/>
    <p:sldId id="276" r:id="rId22"/>
    <p:sldId id="279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6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9" r:id="rId52"/>
    <p:sldId id="310" r:id="rId53"/>
    <p:sldId id="311" r:id="rId54"/>
    <p:sldId id="312" r:id="rId55"/>
    <p:sldId id="30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FE05-D9DF-4A9B-AE29-2316DD1255A8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39EB9-6DED-44C3-9C57-A952AA143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7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Brendan</a:t>
            </a:r>
            <a:r>
              <a:rPr lang="en-US" baseline="0" dirty="0" smtClean="0"/>
              <a:t> O’Connor and Noah Smith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85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85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3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108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43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44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7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47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05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47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34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08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411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30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67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079D-1E42-4DB3-B341-5709CB205ED3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B9A3-394D-43B3-8A10-FC7123144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62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code-data/happyfuntokenizing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2" Type="http://schemas.openxmlformats.org/officeDocument/2006/relationships/hyperlink" Target="http://www.wjh.harvard.edu/~inqui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jh.harvard.edu/~inquirer/inquirerbasic.xl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opinion-lexicon-English.rar" TargetMode="External"/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mpqa/subj_lexic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lexicon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oogle.co.in/url?sa=i&amp;rct=j&amp;q=&amp;esrc=s&amp;source=images&amp;cd=&amp;cad=rja&amp;uact=8&amp;ved=0ahUKEwipyv-T9I7TAhVHwI8KHY3sCREQjRwIBw&amp;url=http://blogs.terrapinn.com/total-trading/2016/01/12/isentium-leverages-social-media-sentiment-capture-alpha/&amp;psig=AFQjCNH65BbYTBPnlf2j24Z-YvXNt4Xelw&amp;ust=149153633010435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CS616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47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Algorithm (adapted from Pang and Lee)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Tokenization</a:t>
            </a:r>
          </a:p>
          <a:p>
            <a:r>
              <a:rPr lang="en-US" sz="2800" dirty="0" smtClean="0"/>
              <a:t>Feature Extraction</a:t>
            </a:r>
          </a:p>
          <a:p>
            <a:r>
              <a:rPr lang="en-US" sz="2800" dirty="0" smtClean="0"/>
              <a:t>Classification </a:t>
            </a:r>
            <a:r>
              <a:rPr lang="en-US" sz="2800" dirty="0"/>
              <a:t>using different classifiers</a:t>
            </a:r>
          </a:p>
          <a:p>
            <a:pPr lvl="1"/>
            <a:r>
              <a:rPr lang="en-US" sz="2400" dirty="0"/>
              <a:t>Naïve </a:t>
            </a:r>
            <a:r>
              <a:rPr lang="en-US" sz="2400" dirty="0" smtClean="0"/>
              <a:t>Bayes</a:t>
            </a:r>
            <a:endParaRPr lang="en-US" sz="2400" dirty="0"/>
          </a:p>
          <a:p>
            <a:pPr lvl="1"/>
            <a:r>
              <a:rPr lang="en-US" sz="2400" dirty="0" smtClean="0"/>
              <a:t>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526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Tokenization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60960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Deal with HTML and XML markup</a:t>
            </a:r>
          </a:p>
          <a:p>
            <a:r>
              <a:rPr lang="en-US" dirty="0" smtClean="0"/>
              <a:t>Twitter mark-up (names, hash tags)</a:t>
            </a:r>
          </a:p>
          <a:p>
            <a:r>
              <a:rPr lang="en-US" dirty="0" smtClean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words in all caps)</a:t>
            </a:r>
          </a:p>
          <a:p>
            <a:r>
              <a:rPr lang="en-US" dirty="0" smtClean="0"/>
              <a:t>Phone numbers, dates</a:t>
            </a:r>
          </a:p>
          <a:p>
            <a:r>
              <a:rPr lang="en-US" dirty="0" smtClean="0"/>
              <a:t>Emoticons</a:t>
            </a:r>
          </a:p>
          <a:p>
            <a:r>
              <a:rPr lang="en-US" dirty="0" smtClean="0"/>
              <a:t>Useful code:</a:t>
            </a:r>
          </a:p>
          <a:p>
            <a:pPr lvl="1"/>
            <a:r>
              <a:rPr lang="en-US" dirty="0" smtClean="0">
                <a:hlinkClick r:id="rId2"/>
              </a:rPr>
              <a:t>Christopher Potts sentiment tokenizer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Brendan O’Connor twitter tokenizer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530601"/>
            <a:ext cx="3046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</a:t>
            </a:r>
            <a:r>
              <a:rPr lang="en-US" sz="1200" dirty="0" smtClean="0">
                <a:latin typeface="Courier"/>
                <a:cs typeface="Courier"/>
              </a:rPr>
              <a:t>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</a:t>
            </a:r>
            <a:r>
              <a:rPr lang="en-US" sz="1200" dirty="0" smtClean="0">
                <a:latin typeface="Courier"/>
                <a:cs typeface="Courier"/>
              </a:rPr>
              <a:t>#</a:t>
            </a:r>
            <a:r>
              <a:rPr lang="en-US" sz="1200" dirty="0">
                <a:latin typeface="Courier"/>
                <a:cs typeface="Courier"/>
              </a:rPr>
              <a:t>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</a:t>
            </a:r>
            <a:r>
              <a:rPr lang="en-US" sz="1200" dirty="0" smtClean="0">
                <a:latin typeface="Courier"/>
                <a:cs typeface="Courier"/>
              </a:rPr>
              <a:t>]                     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1" y="3022600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Potts emoticons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9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Features for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978400"/>
          </a:xfrm>
        </p:spPr>
        <p:txBody>
          <a:bodyPr/>
          <a:lstStyle/>
          <a:p>
            <a:r>
              <a:rPr lang="en-US" dirty="0" smtClean="0"/>
              <a:t>How to handle negation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 </a:t>
            </a:r>
            <a:r>
              <a:rPr lang="en-US" b="1" dirty="0" smtClean="0">
                <a:latin typeface="Courier"/>
                <a:cs typeface="Courier"/>
              </a:rPr>
              <a:t>didn’t</a:t>
            </a:r>
            <a:r>
              <a:rPr lang="en-US" dirty="0" smtClean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 smtClean="0"/>
              <a:t>Which words to use?</a:t>
            </a:r>
          </a:p>
          <a:p>
            <a:pPr lvl="1"/>
            <a:r>
              <a:rPr lang="en-US" dirty="0" smtClean="0"/>
              <a:t>Only adjectives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All words turns out to work better, at least on this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58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77800"/>
            <a:ext cx="7467600" cy="990600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17800"/>
            <a:ext cx="8839200" cy="38608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Add NOT_ to every word between negation and following punctuation: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  <a:endParaRPr lang="en-US" sz="27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3962400"/>
            <a:ext cx="914400" cy="5334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1" y="129540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Das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</a:t>
            </a:r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1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smtClean="0"/>
              <a:t>ve Bayes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26529887"/>
              </p:ext>
            </p:extLst>
          </p:nvPr>
        </p:nvGraphicFramePr>
        <p:xfrm>
          <a:off x="1443039" y="4038601"/>
          <a:ext cx="4892675" cy="1902884"/>
        </p:xfrm>
        <a:graphic>
          <a:graphicData uri="http://schemas.openxmlformats.org/presentationml/2006/ole">
            <p:oleObj spid="_x0000_s1040" name="Equation" r:id="rId3" imgW="1508400" imgH="429480" progId="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1190573"/>
              </p:ext>
            </p:extLst>
          </p:nvPr>
        </p:nvGraphicFramePr>
        <p:xfrm>
          <a:off x="990600" y="2006600"/>
          <a:ext cx="6400800" cy="1539427"/>
        </p:xfrm>
        <a:graphic>
          <a:graphicData uri="http://schemas.openxmlformats.org/presentationml/2006/ole">
            <p:oleObj spid="_x0000_s1041" name="Equation" r:id="rId4" imgW="2157480" imgH="3837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279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Boolean Multinomial </a:t>
            </a:r>
            <a:r>
              <a:rPr lang="en-US" dirty="0" smtClean="0"/>
              <a:t>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819400"/>
            <a:ext cx="4572000" cy="35320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9337593"/>
              </p:ext>
            </p:extLst>
          </p:nvPr>
        </p:nvGraphicFramePr>
        <p:xfrm>
          <a:off x="1066800" y="4495800"/>
          <a:ext cx="3200400" cy="989496"/>
        </p:xfrm>
        <a:graphic>
          <a:graphicData uri="http://schemas.openxmlformats.org/presentationml/2006/ole">
            <p:oleObj spid="_x0000_s2066" name="Equation" r:id="rId3" imgW="1737000" imgH="393120" progId="">
              <p:embed/>
            </p:oleObj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3498687"/>
            <a:ext cx="5791200" cy="2368713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1241678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p:oleObj spid="_x0000_s2067" name="Equation" r:id="rId4" imgW="1965600" imgH="420480" progId="">
                <p:embed/>
              </p:oleObj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 smtClean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701800"/>
            <a:ext cx="5410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2794000"/>
            <a:ext cx="579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209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 all duplicate words in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737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br>
              <a:rPr lang="en-US" dirty="0" smtClean="0"/>
            </a:br>
            <a:r>
              <a:rPr lang="en-US" dirty="0" smtClean="0"/>
              <a:t> on a test document 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remove all duplicate words from </a:t>
            </a:r>
            <a:r>
              <a:rPr lang="en-US" i="1" dirty="0" smtClean="0"/>
              <a:t>d</a:t>
            </a:r>
          </a:p>
          <a:p>
            <a:r>
              <a:rPr lang="en-US" dirty="0" smtClean="0"/>
              <a:t>Then compute NB using the same equation: 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2361930"/>
              </p:ext>
            </p:extLst>
          </p:nvPr>
        </p:nvGraphicFramePr>
        <p:xfrm>
          <a:off x="1676400" y="3515173"/>
          <a:ext cx="5715000" cy="1374488"/>
        </p:xfrm>
        <a:graphic>
          <a:graphicData uri="http://schemas.openxmlformats.org/presentationml/2006/ole">
            <p:oleObj spid="_x0000_s3081" name="Equation" r:id="rId3" imgW="2157480" imgH="3837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06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1320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Multinomial </a:t>
            </a:r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2797984"/>
          </a:xfrm>
        </p:spPr>
        <p:txBody>
          <a:bodyPr/>
          <a:lstStyle/>
          <a:p>
            <a:r>
              <a:rPr lang="en-US" sz="2800" dirty="0" smtClean="0"/>
              <a:t>Binary seems to work better than full word counts</a:t>
            </a:r>
          </a:p>
          <a:p>
            <a:r>
              <a:rPr lang="en-US" sz="2800" dirty="0" smtClean="0"/>
              <a:t>Other possibility: log(</a:t>
            </a:r>
            <a:r>
              <a:rPr lang="en-US" sz="2800" dirty="0" err="1" smtClean="0"/>
              <a:t>freq</a:t>
            </a:r>
            <a:r>
              <a:rPr lang="en-US" sz="2800" dirty="0" smtClean="0"/>
              <a:t>(</a:t>
            </a:r>
            <a:r>
              <a:rPr lang="en-US" sz="2800" i="1" dirty="0" smtClean="0"/>
              <a:t>w</a:t>
            </a:r>
            <a:r>
              <a:rPr lang="en-US" sz="2800" dirty="0" smtClean="0"/>
              <a:t>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5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78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Problems: Sarcasm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25600"/>
            <a:ext cx="8610600" cy="5257800"/>
          </a:xfrm>
        </p:spPr>
        <p:txBody>
          <a:bodyPr/>
          <a:lstStyle/>
          <a:p>
            <a:r>
              <a:rPr lang="en-US" sz="2800" dirty="0" smtClean="0"/>
              <a:t>Subtlety:</a:t>
            </a:r>
            <a:endParaRPr lang="en-US" sz="2800" dirty="0"/>
          </a:p>
          <a:p>
            <a:pPr lvl="1"/>
            <a:r>
              <a:rPr lang="en-US" sz="2400" dirty="0"/>
              <a:t>Perfume review in </a:t>
            </a:r>
            <a:r>
              <a:rPr lang="en-US" sz="2400" i="1" dirty="0" smtClean="0"/>
              <a:t>Perfumes</a:t>
            </a:r>
            <a:r>
              <a:rPr lang="en-US" sz="2400" i="1" dirty="0"/>
              <a:t>: the </a:t>
            </a:r>
            <a:r>
              <a:rPr lang="en-US" sz="2400" i="1" dirty="0" smtClean="0"/>
              <a:t>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Dorothy </a:t>
            </a:r>
            <a:r>
              <a:rPr lang="en-US" sz="2400" dirty="0"/>
              <a:t>Parker on Katherine </a:t>
            </a:r>
            <a:r>
              <a:rPr lang="en-US" sz="2400" dirty="0" smtClean="0"/>
              <a:t>Hepburn</a:t>
            </a:r>
            <a:endParaRPr lang="en-US" sz="2400" dirty="0"/>
          </a:p>
          <a:p>
            <a:pPr lvl="2"/>
            <a:r>
              <a:rPr lang="en-US" sz="2400" dirty="0" smtClean="0"/>
              <a:t>“</a:t>
            </a:r>
            <a:r>
              <a:rPr lang="en-US" sz="2400" dirty="0"/>
              <a:t>She runs the gamut of emotions from A to B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15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Problems: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686800" cy="4445000"/>
          </a:xfrm>
        </p:spPr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/>
              <a:t>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</a:t>
            </a:r>
            <a:r>
              <a:rPr lang="en-US" sz="2800" dirty="0" smtClean="0"/>
              <a:t>”</a:t>
            </a:r>
            <a:endParaRPr lang="en-US" dirty="0"/>
          </a:p>
          <a:p>
            <a:r>
              <a:rPr lang="en-US" sz="2800" dirty="0" smtClean="0"/>
              <a:t>Well as usual Keanu Reeves is nothing special, but surprisingly, the </a:t>
            </a:r>
            <a:r>
              <a:rPr lang="en-US" sz="2800" dirty="0" smtClean="0">
                <a:solidFill>
                  <a:srgbClr val="0000FF"/>
                </a:solidFill>
              </a:rPr>
              <a:t>very talented </a:t>
            </a:r>
            <a:r>
              <a:rPr lang="en-US" sz="2800" dirty="0" smtClean="0"/>
              <a:t>Laurence </a:t>
            </a:r>
            <a:r>
              <a:rPr lang="en-US" sz="2800" dirty="0" err="1" smtClean="0"/>
              <a:t>Fishbourne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not so good </a:t>
            </a:r>
            <a:r>
              <a:rPr lang="en-US" sz="2800" dirty="0" smtClean="0"/>
              <a:t>either, I was surprised.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38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5562600"/>
            <a:ext cx="800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4328"/>
            <a:ext cx="8763000" cy="51816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>
                <a:solidFill>
                  <a:schemeClr val="accent2"/>
                </a:solidFill>
              </a:rPr>
              <a:t>Attitudes</a:t>
            </a:r>
            <a:r>
              <a:rPr lang="en-US" sz="1800" dirty="0">
                <a:solidFill>
                  <a:schemeClr val="accent2"/>
                </a:solidFill>
              </a:rPr>
              <a:t>: enduring, affectively </a:t>
            </a:r>
            <a:r>
              <a:rPr lang="en-US" sz="1800" dirty="0" smtClean="0">
                <a:solidFill>
                  <a:schemeClr val="accent2"/>
                </a:solidFill>
              </a:rPr>
              <a:t>colored </a:t>
            </a:r>
            <a:r>
              <a:rPr lang="en-US" sz="1800" dirty="0">
                <a:solidFill>
                  <a:schemeClr val="accent2"/>
                </a:solidFill>
              </a:rPr>
              <a:t>beliefs, dispositions towards objects or persons</a:t>
            </a:r>
          </a:p>
          <a:p>
            <a:pPr lvl="1"/>
            <a:r>
              <a:rPr lang="en-US" sz="1800" i="1" dirty="0">
                <a:solidFill>
                  <a:schemeClr val="accent2"/>
                </a:solidFill>
              </a:rPr>
              <a:t> liking, loving, hating, </a:t>
            </a:r>
            <a:r>
              <a:rPr lang="en-US" sz="1800" i="1" dirty="0" smtClean="0">
                <a:solidFill>
                  <a:schemeClr val="accent2"/>
                </a:solidFill>
              </a:rPr>
              <a:t>valuing</a:t>
            </a:r>
            <a:r>
              <a:rPr lang="en-US" sz="1800" i="1" dirty="0">
                <a:solidFill>
                  <a:schemeClr val="accent2"/>
                </a:solidFill>
              </a:rPr>
              <a:t>, desiring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26006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Jurofsky’s NLP lecture slides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6388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Recommended reading: Pan (2008) Opinion mining and sentiment analysis. (pdf on course webpage)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40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fix: bigger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sentiment lexicons in the trade</a:t>
            </a:r>
          </a:p>
          <a:p>
            <a:r>
              <a:rPr lang="en-US" dirty="0" smtClean="0"/>
              <a:t>List of most commonly associated words and phrases for positive or negative sentiment</a:t>
            </a:r>
          </a:p>
          <a:p>
            <a:r>
              <a:rPr lang="en-US" dirty="0" smtClean="0"/>
              <a:t>Obtained by manual annotation followed by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51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The 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98600"/>
            <a:ext cx="8534400" cy="44450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Home page: </a:t>
            </a:r>
            <a:r>
              <a:rPr lang="en-US" dirty="0" smtClean="0">
                <a:hlinkClick r:id="rId2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List of Categories: </a:t>
            </a:r>
            <a:r>
              <a:rPr lang="en-US" sz="2400" dirty="0"/>
              <a:t> </a:t>
            </a:r>
            <a:r>
              <a:rPr lang="en-US" dirty="0" smtClean="0">
                <a:hlinkClick r:id="rId3"/>
              </a:rPr>
              <a:t>http://www.wjh.harvard.edu/~inquirer/homecat.htm</a:t>
            </a:r>
            <a:endParaRPr lang="en-US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Spreadsheet: </a:t>
            </a:r>
            <a:r>
              <a:rPr lang="en-US" dirty="0" smtClean="0">
                <a:hlinkClick r:id="rId4"/>
              </a:rPr>
              <a:t>http://www.wjh.harvard.edu/~inquirer/inquirerbasic.xls</a:t>
            </a:r>
            <a:endParaRPr lang="en-US" dirty="0" smtClean="0"/>
          </a:p>
          <a:p>
            <a:r>
              <a:rPr lang="en-US" dirty="0" smtClean="0"/>
              <a:t>Categories:</a:t>
            </a:r>
          </a:p>
          <a:p>
            <a:pPr lvl="1"/>
            <a:r>
              <a:rPr lang="en-US" dirty="0" err="1" smtClean="0"/>
              <a:t>Positiv</a:t>
            </a:r>
            <a:r>
              <a:rPr lang="en-US" dirty="0" smtClean="0"/>
              <a:t> (1915 words) and </a:t>
            </a:r>
            <a:r>
              <a:rPr lang="en-US" dirty="0" err="1" smtClean="0"/>
              <a:t>Negativ</a:t>
            </a:r>
            <a:r>
              <a:rPr lang="en-US" dirty="0" smtClean="0"/>
              <a:t> (2291 words)</a:t>
            </a:r>
          </a:p>
          <a:p>
            <a:pPr lvl="1"/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Weak, Active </a:t>
            </a:r>
            <a:r>
              <a:rPr lang="en-US" dirty="0" err="1" smtClean="0"/>
              <a:t>vs</a:t>
            </a:r>
            <a:r>
              <a:rPr lang="en-US" dirty="0" smtClean="0"/>
              <a:t> Passive, Overstated versus Understated</a:t>
            </a:r>
          </a:p>
          <a:p>
            <a:pPr lvl="1"/>
            <a:r>
              <a:rPr lang="en-US" dirty="0" smtClean="0"/>
              <a:t>Pleasure, Pain, Virtue, Vice, Motivation, Cognitive Orientation,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Free for Research Use</a:t>
            </a:r>
          </a:p>
        </p:txBody>
      </p:sp>
    </p:spTree>
    <p:extLst>
      <p:ext uri="{BB962C8B-B14F-4D97-AF65-F5344CB8AC3E}">
        <p14:creationId xmlns:p14="http://schemas.microsoft.com/office/powerpoint/2010/main" xmlns="" val="6544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Liu Opinion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4445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Liu's Page on Opinion Mining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http://www.cs.uic.edu/~liub/FBS/opinion-lexicon-</a:t>
            </a:r>
            <a:r>
              <a:rPr lang="en-US" dirty="0" smtClean="0">
                <a:hlinkClick r:id="rId3"/>
              </a:rPr>
              <a:t>English.rar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6786 words</a:t>
            </a:r>
            <a:endParaRPr lang="en-US" sz="2800" dirty="0"/>
          </a:p>
          <a:p>
            <a:pPr lvl="1"/>
            <a:r>
              <a:rPr lang="en-US" sz="2400" dirty="0" smtClean="0"/>
              <a:t>2006 positive</a:t>
            </a:r>
          </a:p>
          <a:p>
            <a:pPr lvl="1"/>
            <a:r>
              <a:rPr lang="en-US" sz="2400" dirty="0" smtClean="0"/>
              <a:t>4783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54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 smtClean="0"/>
              <a:t>MPQA Subjectivity Cues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</a:t>
            </a:r>
            <a:r>
              <a:rPr lang="en-US" dirty="0" smtClean="0">
                <a:hlinkClick r:id="rId2"/>
              </a:rPr>
              <a:t>subj_lexicon.html</a:t>
            </a:r>
            <a:endParaRPr lang="en-US" dirty="0" smtClean="0"/>
          </a:p>
          <a:p>
            <a:r>
              <a:rPr lang="en-US" dirty="0" smtClean="0"/>
              <a:t>6885 words from 8221 lemmas</a:t>
            </a:r>
          </a:p>
          <a:p>
            <a:pPr lvl="1"/>
            <a:r>
              <a:rPr lang="en-US" dirty="0" smtClean="0"/>
              <a:t>2718 positive</a:t>
            </a:r>
          </a:p>
          <a:p>
            <a:pPr lvl="1"/>
            <a:r>
              <a:rPr lang="en-US" dirty="0" smtClean="0"/>
              <a:t>4912 negative</a:t>
            </a:r>
          </a:p>
          <a:p>
            <a:r>
              <a:rPr lang="en-US" dirty="0" smtClean="0"/>
              <a:t>Each word annotated for intensity (strong, weak)</a:t>
            </a:r>
          </a:p>
          <a:p>
            <a:r>
              <a:rPr lang="en-US" dirty="0" smtClean="0"/>
              <a:t>GNU GPL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21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LIWC </a:t>
            </a:r>
            <a:r>
              <a:rPr lang="en-US" dirty="0"/>
              <a:t>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92200"/>
            <a:ext cx="7924800" cy="457200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28817A"/>
                </a:solidFill>
              </a:rPr>
              <a:t>Pennebaker</a:t>
            </a:r>
            <a:r>
              <a:rPr lang="en-US" sz="1600" dirty="0">
                <a:solidFill>
                  <a:srgbClr val="28817A"/>
                </a:solidFill>
              </a:rPr>
              <a:t>, J.W., Booth, R.J., &amp; Francis, M.E. (2007). Linguistic Inquiry and Word Count: LIWC 2007. Austin, </a:t>
            </a:r>
            <a:r>
              <a:rPr lang="en-US" sz="1600" dirty="0" smtClean="0">
                <a:solidFill>
                  <a:srgbClr val="28817A"/>
                </a:solidFill>
              </a:rPr>
              <a:t>TX</a:t>
            </a:r>
            <a:endParaRPr lang="en-US" sz="1600" dirty="0">
              <a:solidFill>
                <a:srgbClr val="28817A"/>
              </a:solidFill>
            </a:endParaRPr>
          </a:p>
          <a:p>
            <a:r>
              <a:rPr lang="en-US" dirty="0" smtClean="0"/>
              <a:t>Home page: </a:t>
            </a:r>
            <a:r>
              <a:rPr lang="pl-PL" dirty="0">
                <a:hlinkClick r:id="rId2"/>
              </a:rPr>
              <a:t>http://www.liwc.net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 smtClean="0"/>
              <a:t>2300 words, &gt;70 classes</a:t>
            </a:r>
          </a:p>
          <a:p>
            <a:r>
              <a:rPr lang="en-US" sz="2200" b="1" dirty="0" smtClean="0"/>
              <a:t>Affective Processes</a:t>
            </a:r>
          </a:p>
          <a:p>
            <a:pPr lvl="1"/>
            <a:r>
              <a:rPr lang="en-US" dirty="0" smtClean="0"/>
              <a:t>negative emotion (</a:t>
            </a:r>
            <a:r>
              <a:rPr lang="en-US" i="1" dirty="0" smtClean="0"/>
              <a:t>bad, weird, hate, problem, tough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positive emotion (</a:t>
            </a:r>
            <a:r>
              <a:rPr lang="en-US" i="1" dirty="0" smtClean="0"/>
              <a:t>love, nice, sweet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Cognitive Processes</a:t>
            </a:r>
          </a:p>
          <a:p>
            <a:pPr lvl="1"/>
            <a:r>
              <a:rPr lang="en-US" dirty="0" smtClean="0"/>
              <a:t>Tentative (</a:t>
            </a:r>
            <a:r>
              <a:rPr lang="en-US" i="1" dirty="0" smtClean="0"/>
              <a:t>maybe, perhaps, guess</a:t>
            </a:r>
            <a:r>
              <a:rPr lang="en-US" dirty="0" smtClean="0"/>
              <a:t>), Inhibition (</a:t>
            </a:r>
            <a:r>
              <a:rPr lang="en-US" i="1" dirty="0" smtClean="0"/>
              <a:t>block, constraint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Pronouns, Negation </a:t>
            </a:r>
            <a:r>
              <a:rPr lang="en-US" sz="2200" dirty="0" smtClean="0"/>
              <a:t>(</a:t>
            </a:r>
            <a:r>
              <a:rPr lang="en-US" sz="2200" i="1" dirty="0" smtClean="0"/>
              <a:t>no, never</a:t>
            </a:r>
            <a:r>
              <a:rPr lang="en-US" sz="2200" dirty="0" smtClean="0"/>
              <a:t>), </a:t>
            </a:r>
            <a:r>
              <a:rPr lang="en-US" sz="2200" b="1" dirty="0" smtClean="0"/>
              <a:t>Quantifiers </a:t>
            </a:r>
            <a:r>
              <a:rPr lang="en-US" sz="2200" dirty="0" smtClean="0"/>
              <a:t>(</a:t>
            </a:r>
            <a:r>
              <a:rPr lang="en-US" sz="2200" i="1" dirty="0" smtClean="0"/>
              <a:t>few, many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$30 or $90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19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27000"/>
            <a:ext cx="7772400" cy="1143000"/>
          </a:xfrm>
        </p:spPr>
        <p:txBody>
          <a:bodyPr/>
          <a:lstStyle/>
          <a:p>
            <a:r>
              <a:rPr lang="en-US" dirty="0" smtClean="0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92200"/>
            <a:ext cx="7924800" cy="45720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</a:t>
            </a:r>
            <a:r>
              <a:rPr lang="it-IT" sz="1600" dirty="0" smtClean="0">
                <a:solidFill>
                  <a:srgbClr val="28817A"/>
                </a:solidFill>
              </a:rPr>
              <a:t>2010 SENTIWORDNET </a:t>
            </a:r>
            <a:r>
              <a:rPr lang="it-IT" sz="1600" dirty="0">
                <a:solidFill>
                  <a:srgbClr val="28817A"/>
                </a:solidFill>
              </a:rPr>
              <a:t>3.0: An </a:t>
            </a:r>
            <a:r>
              <a:rPr lang="it-IT" sz="1600" dirty="0" err="1">
                <a:solidFill>
                  <a:srgbClr val="28817A"/>
                </a:solidFill>
              </a:rPr>
              <a:t>Enhanced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err="1">
                <a:solidFill>
                  <a:srgbClr val="28817A"/>
                </a:solidFill>
              </a:rPr>
              <a:t>Lexical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smtClean="0">
                <a:solidFill>
                  <a:srgbClr val="28817A"/>
                </a:solidFill>
              </a:rPr>
              <a:t>Resource for </a:t>
            </a:r>
            <a:r>
              <a:rPr lang="it-IT" sz="1600" dirty="0" err="1">
                <a:solidFill>
                  <a:srgbClr val="28817A"/>
                </a:solidFill>
              </a:rPr>
              <a:t>Sentiment</a:t>
            </a:r>
            <a:r>
              <a:rPr lang="it-IT" sz="1600" dirty="0">
                <a:solidFill>
                  <a:srgbClr val="28817A"/>
                </a:solidFill>
              </a:rPr>
              <a:t> Analysis and Opinion </a:t>
            </a:r>
            <a:r>
              <a:rPr lang="it-IT" sz="1600" dirty="0" err="1">
                <a:solidFill>
                  <a:srgbClr val="28817A"/>
                </a:solidFill>
              </a:rPr>
              <a:t>Mining</a:t>
            </a:r>
            <a:r>
              <a:rPr lang="it-IT" sz="1600" dirty="0">
                <a:solidFill>
                  <a:srgbClr val="28817A"/>
                </a:solidFill>
              </a:rPr>
              <a:t>. </a:t>
            </a:r>
            <a:r>
              <a:rPr lang="it-IT" sz="1600" dirty="0" smtClean="0">
                <a:solidFill>
                  <a:srgbClr val="28817A"/>
                </a:solidFill>
              </a:rPr>
              <a:t>LREC-2010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All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/>
              <a:t>synsets</a:t>
            </a:r>
            <a:r>
              <a:rPr lang="en-US" dirty="0"/>
              <a:t> </a:t>
            </a:r>
            <a:r>
              <a:rPr lang="en-US" dirty="0" smtClean="0"/>
              <a:t>automatically annotated for degrees </a:t>
            </a:r>
            <a:r>
              <a:rPr lang="en-US" dirty="0"/>
              <a:t>of positivity</a:t>
            </a:r>
            <a:r>
              <a:rPr lang="en-US" dirty="0" smtClean="0"/>
              <a:t>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 </a:t>
            </a:r>
            <a:r>
              <a:rPr lang="en-US" dirty="0"/>
              <a:t>[estimable(J,3)</a:t>
            </a:r>
            <a:r>
              <a:rPr lang="en-US" dirty="0" smtClean="0"/>
              <a:t>] “</a:t>
            </a:r>
            <a:r>
              <a:rPr lang="en-US" dirty="0"/>
              <a:t>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 0 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0   </a:t>
            </a:r>
            <a:r>
              <a:rPr lang="en-US" dirty="0" err="1" smtClean="0">
                <a:latin typeface="Courier"/>
                <a:cs typeface="Courier"/>
              </a:rPr>
              <a:t>Obj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1 </a:t>
            </a:r>
            <a:endParaRPr lang="en-US" dirty="0" smtClean="0">
              <a:latin typeface="Courier"/>
              <a:cs typeface="Courier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[</a:t>
            </a:r>
            <a:r>
              <a:rPr lang="en-US" dirty="0"/>
              <a:t>estimable(J,1)] </a:t>
            </a:r>
            <a:r>
              <a:rPr lang="en-US" dirty="0" smtClean="0"/>
              <a:t>“</a:t>
            </a:r>
            <a:r>
              <a:rPr lang="en-US" dirty="0"/>
              <a:t>deserving of respect or high regard</a:t>
            </a:r>
            <a:r>
              <a:rPr lang="en-US" dirty="0" smtClean="0"/>
              <a:t>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.75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0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5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Disagreements between polarity lexicons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74733472"/>
              </p:ext>
            </p:extLst>
          </p:nvPr>
        </p:nvGraphicFramePr>
        <p:xfrm>
          <a:off x="228600" y="1905000"/>
          <a:ext cx="8686800" cy="4761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600"/>
                <a:gridCol w="1600200"/>
                <a:gridCol w="1600200"/>
                <a:gridCol w="2133600"/>
                <a:gridCol w="1219200"/>
              </a:tblGrid>
              <a:tr h="8534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Opinion Lexicon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General</a:t>
                      </a:r>
                      <a:r>
                        <a:rPr lang="en-US" sz="2400" baseline="0" dirty="0" smtClean="0"/>
                        <a:t> Inquirer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SentiWordNet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LIWC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MPQA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sz="24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b="1" baseline="0" dirty="0" smtClean="0"/>
                        <a:t>(0.6%)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sz="2400" b="1" dirty="0" smtClean="0"/>
                        <a:t>(2%)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sz="2400" b="1" dirty="0" smtClean="0"/>
                        <a:t>(27%)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sz="2400" b="1" dirty="0" smtClean="0"/>
                        <a:t>(3%)</a:t>
                      </a:r>
                      <a:endParaRPr lang="en-US" sz="2400" b="1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Opinion Lexicon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/>
                        <a:t>(1%)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/>
                        <a:t>(25%)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sz="2400" b="1" dirty="0" smtClean="0"/>
                        <a:t>(2%)</a:t>
                      </a:r>
                      <a:endParaRPr lang="en-US" sz="2400" b="1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General Inquirer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sz="2400" b="1" dirty="0" smtClean="0"/>
                        <a:t>(23%)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/>
                        <a:t>(0.5%)</a:t>
                      </a:r>
                      <a:endParaRPr lang="en-US" sz="2400" b="1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SentiWordNet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sz="2400" b="1" dirty="0" smtClean="0"/>
                        <a:t>(25%)</a:t>
                      </a:r>
                      <a:endParaRPr lang="en-US" sz="2400" b="1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LIWC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295400"/>
            <a:ext cx="429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Christopher Potts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>
                <a:latin typeface="+mn-lt"/>
                <a:hlinkClick r:id="rId2"/>
              </a:rPr>
              <a:t>Sentiment Tutorial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2011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0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polarity probabilities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word to appear in each sentiment class?</a:t>
            </a:r>
          </a:p>
          <a:p>
            <a:r>
              <a:rPr lang="en-US" dirty="0" smtClean="0"/>
              <a:t>Count(“bad”) in 1-star, 2-star, 3-star, etc.</a:t>
            </a:r>
          </a:p>
          <a:p>
            <a:r>
              <a:rPr lang="en-US" dirty="0" smtClean="0"/>
              <a:t>But can’t use raw counts: </a:t>
            </a:r>
          </a:p>
          <a:p>
            <a:r>
              <a:rPr lang="en-US" dirty="0" smtClean="0"/>
              <a:t>Instead, </a:t>
            </a:r>
            <a:r>
              <a:rPr lang="en-US" b="1" dirty="0" smtClean="0"/>
              <a:t>likelihood: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them comparable between words</a:t>
            </a:r>
          </a:p>
          <a:p>
            <a:pPr lvl="1"/>
            <a:r>
              <a:rPr lang="en-US" b="1" dirty="0" smtClean="0"/>
              <a:t>Scaled likelihood: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1" y="119380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581400"/>
            <a:ext cx="2743200" cy="24892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8397058"/>
              </p:ext>
            </p:extLst>
          </p:nvPr>
        </p:nvGraphicFramePr>
        <p:xfrm>
          <a:off x="3484563" y="4047067"/>
          <a:ext cx="2578100" cy="1134533"/>
        </p:xfrm>
        <a:graphic>
          <a:graphicData uri="http://schemas.openxmlformats.org/presentationml/2006/ole">
            <p:oleObj spid="_x0000_s4112" name="Equation" r:id="rId5" imgW="1444320" imgH="466200" progId="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0203266"/>
              </p:ext>
            </p:extLst>
          </p:nvPr>
        </p:nvGraphicFramePr>
        <p:xfrm>
          <a:off x="4075176" y="5539232"/>
          <a:ext cx="1258824" cy="1318768"/>
        </p:xfrm>
        <a:graphic>
          <a:graphicData uri="http://schemas.openxmlformats.org/presentationml/2006/ole">
            <p:oleObj spid="_x0000_s4113" name="Equation" r:id="rId6" imgW="520920" imgH="4111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06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Polarity in IMDB</a:t>
            </a:r>
            <a:endParaRPr lang="en-US" dirty="0"/>
          </a:p>
        </p:txBody>
      </p:sp>
      <p:pic>
        <p:nvPicPr>
          <p:cNvPr id="5" name="Picture 4" descr="scalarpos-imdb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" r="-2430"/>
          <a:stretch/>
        </p:blipFill>
        <p:spPr>
          <a:xfrm>
            <a:off x="740664" y="1600200"/>
            <a:ext cx="8534400" cy="2844800"/>
          </a:xfrm>
          <a:prstGeom prst="rect">
            <a:avLst/>
          </a:prstGeom>
        </p:spPr>
      </p:pic>
      <p:pic>
        <p:nvPicPr>
          <p:cNvPr id="6" name="Picture 5" descr="scalarneg-imdb.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9" r="-2679"/>
          <a:stretch/>
        </p:blipFill>
        <p:spPr>
          <a:xfrm>
            <a:off x="685800" y="4343400"/>
            <a:ext cx="8534400" cy="284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36622" y="2899689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6622" y="5516998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1033046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xmlns="" val="38208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sentiment feature: Logical 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514600"/>
            <a:ext cx="8534400" cy="3860800"/>
          </a:xfrm>
        </p:spPr>
        <p:txBody>
          <a:bodyPr/>
          <a:lstStyle/>
          <a:p>
            <a:r>
              <a:rPr lang="en-US" sz="2800" dirty="0" smtClean="0"/>
              <a:t>Is logical negation (</a:t>
            </a:r>
            <a:r>
              <a:rPr lang="en-US" sz="2800" i="1" dirty="0" smtClean="0"/>
              <a:t>no, not</a:t>
            </a:r>
            <a:r>
              <a:rPr lang="en-US" sz="2800" dirty="0" smtClean="0"/>
              <a:t>) associated </a:t>
            </a:r>
            <a:r>
              <a:rPr lang="en-US" sz="2800" dirty="0"/>
              <a:t>with negative sentiment?</a:t>
            </a:r>
          </a:p>
          <a:p>
            <a:r>
              <a:rPr lang="en-US" sz="2800" dirty="0" smtClean="0"/>
              <a:t>Potts experiment:</a:t>
            </a:r>
            <a:endParaRPr lang="en-US" sz="2800" dirty="0"/>
          </a:p>
          <a:p>
            <a:pPr lvl="1"/>
            <a:r>
              <a:rPr lang="en-US" sz="2400" dirty="0" smtClean="0"/>
              <a:t>Count negation (</a:t>
            </a:r>
            <a:r>
              <a:rPr lang="en-US" sz="2400" i="1" dirty="0" smtClean="0"/>
              <a:t>not, </a:t>
            </a:r>
            <a:r>
              <a:rPr lang="en-US" sz="2400" i="1" dirty="0" err="1" smtClean="0"/>
              <a:t>n’t</a:t>
            </a:r>
            <a:r>
              <a:rPr lang="en-US" sz="2400" i="1" dirty="0" smtClean="0"/>
              <a:t>, no, never</a:t>
            </a:r>
            <a:r>
              <a:rPr lang="en-US" sz="2400" dirty="0" smtClean="0"/>
              <a:t>) </a:t>
            </a:r>
            <a:r>
              <a:rPr lang="en-US" sz="2400" dirty="0"/>
              <a:t>i</a:t>
            </a:r>
            <a:r>
              <a:rPr lang="en-US" sz="2400" dirty="0" smtClean="0"/>
              <a:t>n online reviews</a:t>
            </a:r>
            <a:endParaRPr lang="en-US" sz="2400" dirty="0"/>
          </a:p>
          <a:p>
            <a:pPr lvl="1"/>
            <a:r>
              <a:rPr lang="en-US" sz="2400" dirty="0" smtClean="0"/>
              <a:t>Regress against the review rating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29540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xmlns="" val="18508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528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Holder (source)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Target (aspect)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attitude</a:t>
            </a:r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3810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06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Potts 2011 Results:</a:t>
            </a:r>
            <a:br>
              <a:rPr lang="en-US" sz="3600" dirty="0" smtClean="0"/>
            </a:br>
            <a:r>
              <a:rPr lang="en-US" sz="3600" dirty="0" smtClean="0"/>
              <a:t>More negation in negative sentiment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2108200"/>
            <a:ext cx="8534400" cy="444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5" name="Picture 4" descr="potts.tif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60" r="-4860"/>
          <a:stretch/>
        </p:blipFill>
        <p:spPr>
          <a:xfrm>
            <a:off x="1005840" y="1803400"/>
            <a:ext cx="8153400" cy="46722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553243" y="3982243"/>
            <a:ext cx="223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Scaled likelihood</a:t>
            </a:r>
          </a:p>
          <a:p>
            <a:r>
              <a:rPr lang="en-US" sz="1400" dirty="0" smtClean="0">
                <a:latin typeface="+mn-lt"/>
              </a:rPr>
              <a:t>P(</a:t>
            </a:r>
            <a:r>
              <a:rPr lang="en-US" sz="1400" dirty="0" err="1" smtClean="0">
                <a:latin typeface="+mn-lt"/>
              </a:rPr>
              <a:t>w|c</a:t>
            </a:r>
            <a:r>
              <a:rPr lang="en-US" sz="1400" dirty="0" smtClean="0">
                <a:latin typeface="+mn-lt"/>
              </a:rPr>
              <a:t>)/P(w)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5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a small amount of information</a:t>
            </a:r>
          </a:p>
          <a:p>
            <a:pPr lvl="1"/>
            <a:r>
              <a:rPr lang="en-US" sz="2400" dirty="0" smtClean="0"/>
              <a:t>A few labeled examples</a:t>
            </a:r>
          </a:p>
          <a:p>
            <a:pPr lvl="1"/>
            <a:r>
              <a:rPr lang="en-US" sz="2400" dirty="0" smtClean="0"/>
              <a:t>A few hand-built patterns</a:t>
            </a:r>
          </a:p>
          <a:p>
            <a:r>
              <a:rPr lang="en-US" sz="2800" dirty="0" smtClean="0"/>
              <a:t>To bootstrap a lexicon</a:t>
            </a:r>
          </a:p>
        </p:txBody>
      </p:sp>
    </p:spTree>
    <p:extLst>
      <p:ext uri="{BB962C8B-B14F-4D97-AF65-F5344CB8AC3E}">
        <p14:creationId xmlns:p14="http://schemas.microsoft.com/office/powerpoint/2010/main" xmlns="" val="14818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Conjunctive polarity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16200"/>
            <a:ext cx="8534400" cy="3352800"/>
          </a:xfrm>
        </p:spPr>
        <p:txBody>
          <a:bodyPr/>
          <a:lstStyle/>
          <a:p>
            <a:r>
              <a:rPr lang="en-US" sz="2800" dirty="0" smtClean="0"/>
              <a:t>Adjectives conjoined by “</a:t>
            </a:r>
            <a:r>
              <a:rPr lang="en-US" sz="2800" i="1" dirty="0" smtClean="0"/>
              <a:t>and</a:t>
            </a:r>
            <a:r>
              <a:rPr lang="en-US" sz="2800" dirty="0" smtClean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  <a:r>
              <a:rPr lang="en-US" sz="2400" dirty="0" smtClean="0">
                <a:solidFill>
                  <a:srgbClr val="0000FF"/>
                </a:solidFill>
              </a:rPr>
              <a:t>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legitimate</a:t>
            </a:r>
          </a:p>
          <a:p>
            <a:r>
              <a:rPr lang="en-US" sz="2800" dirty="0"/>
              <a:t>Adjectives conjoined by </a:t>
            </a:r>
            <a:r>
              <a:rPr lang="en-US" sz="2800" dirty="0" smtClean="0"/>
              <a:t>“</a:t>
            </a:r>
            <a:r>
              <a:rPr lang="en-US" sz="2800" i="1" dirty="0" smtClean="0"/>
              <a:t>but</a:t>
            </a:r>
            <a:r>
              <a:rPr lang="en-US" sz="2800" dirty="0" smtClean="0"/>
              <a:t>” do not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fair </a:t>
            </a:r>
            <a:r>
              <a:rPr lang="en-US" sz="2400" b="1" dirty="0" smtClean="0">
                <a:solidFill>
                  <a:srgbClr val="0000FF"/>
                </a:solidFill>
              </a:rPr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brutal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1" y="1430099"/>
            <a:ext cx="667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CD7CF"/>
                </a:solidFill>
                <a:latin typeface="+mn-lt"/>
              </a:rPr>
              <a:t>Vasileios Hatzivassiloglou and Kathleen R. McKeown. 1997. Predicting the Semantic Orientation of Adjectives. ACL, 174–181</a:t>
            </a:r>
          </a:p>
        </p:txBody>
      </p:sp>
    </p:spTree>
    <p:extLst>
      <p:ext uri="{BB962C8B-B14F-4D97-AF65-F5344CB8AC3E}">
        <p14:creationId xmlns:p14="http://schemas.microsoft.com/office/powerpoint/2010/main" xmlns="" val="3210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Label </a:t>
            </a:r>
            <a:r>
              <a:rPr lang="en-US" sz="2800" b="1" dirty="0" smtClean="0"/>
              <a:t>seed set </a:t>
            </a:r>
            <a:r>
              <a:rPr lang="en-US" sz="2800" dirty="0" smtClean="0"/>
              <a:t>of 1336 adjectives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657 positive</a:t>
            </a:r>
          </a:p>
          <a:p>
            <a:pPr lvl="2"/>
            <a:r>
              <a:rPr lang="en-US" sz="2400" dirty="0"/>
              <a:t>adequate central clever </a:t>
            </a:r>
            <a:r>
              <a:rPr lang="en-US" sz="2400" dirty="0" smtClean="0"/>
              <a:t>famous intelligent </a:t>
            </a:r>
            <a:r>
              <a:rPr lang="en-US" sz="2400" dirty="0"/>
              <a:t>remarkable </a:t>
            </a:r>
            <a:r>
              <a:rPr lang="en-US" sz="2400" dirty="0" smtClean="0"/>
              <a:t>reputed sensitive </a:t>
            </a:r>
            <a:r>
              <a:rPr lang="en-US" sz="2400" dirty="0"/>
              <a:t>slender </a:t>
            </a:r>
            <a:r>
              <a:rPr lang="en-US" sz="2400" dirty="0" smtClean="0"/>
              <a:t>thriving…</a:t>
            </a:r>
          </a:p>
          <a:p>
            <a:pPr lvl="1"/>
            <a:r>
              <a:rPr lang="en-US" sz="2400" dirty="0" smtClean="0"/>
              <a:t>679 negative</a:t>
            </a:r>
          </a:p>
          <a:p>
            <a:pPr lvl="2"/>
            <a:r>
              <a:rPr lang="en-US" sz="2400" dirty="0" smtClean="0"/>
              <a:t>contagious </a:t>
            </a:r>
            <a:r>
              <a:rPr lang="en-US" sz="2400" dirty="0"/>
              <a:t>drunken ignorant </a:t>
            </a:r>
            <a:r>
              <a:rPr lang="en-US" sz="2400" dirty="0" smtClean="0"/>
              <a:t>lanky listless </a:t>
            </a:r>
            <a:r>
              <a:rPr lang="en-US" sz="2400" dirty="0"/>
              <a:t>primitive strident </a:t>
            </a:r>
            <a:r>
              <a:rPr lang="en-US" sz="2400" dirty="0" smtClean="0"/>
              <a:t>troublesome unresolved unsuspecting…</a:t>
            </a:r>
            <a:endParaRPr lang="en-US" sz="24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13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1000" y="2514601"/>
            <a:ext cx="7010400" cy="4313969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r>
              <a:rPr lang="en-US" sz="2800" dirty="0" smtClean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4038600"/>
            <a:ext cx="1371600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5461000"/>
            <a:ext cx="1371600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3530600"/>
            <a:ext cx="1676400" cy="508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3588976"/>
            <a:ext cx="1752600" cy="558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5156200"/>
            <a:ext cx="1752600" cy="558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12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classifier assigns “polarity similarity” to each word pair, resulting in graph: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5765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4241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33274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5765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30226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40386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41402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3530600"/>
            <a:ext cx="381000" cy="609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4749800"/>
            <a:ext cx="2590800" cy="101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4749800"/>
            <a:ext cx="533400" cy="101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4648200"/>
            <a:ext cx="3429000" cy="1117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3530600"/>
            <a:ext cx="1524000" cy="508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3835400"/>
            <a:ext cx="1524000" cy="406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3276600"/>
            <a:ext cx="14478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8732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5765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4241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33274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5765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30226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40386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41402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3530600"/>
            <a:ext cx="381000" cy="609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4749800"/>
            <a:ext cx="2590800" cy="101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4749800"/>
            <a:ext cx="533400" cy="101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4648200"/>
            <a:ext cx="3429000" cy="1117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3530600"/>
            <a:ext cx="1524000" cy="508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3835400"/>
            <a:ext cx="1524000" cy="406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3276600"/>
            <a:ext cx="14478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985839"/>
            <a:ext cx="4222286" cy="3833011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2616200"/>
            <a:ext cx="3657600" cy="27432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81940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+</a:t>
            </a:r>
            <a:endParaRPr lang="en-US" sz="4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1" y="271780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-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92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dirty="0" smtClean="0"/>
              <a:t>cautious cynical </a:t>
            </a:r>
            <a:r>
              <a:rPr lang="en-US" dirty="0"/>
              <a:t>evasive harmful hypocritical inefficient insecure irrational irresponsible minor outspoken </a:t>
            </a:r>
            <a:r>
              <a:rPr lang="en-US" dirty="0" smtClean="0"/>
              <a:t>pleasant 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69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cynical </a:t>
            </a:r>
            <a:r>
              <a:rPr lang="en-US" dirty="0"/>
              <a:t>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15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7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Turney algorithm for phrase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11400"/>
            <a:ext cx="8534400" cy="3860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a </a:t>
            </a:r>
            <a:r>
              <a:rPr lang="en-US" i="1" dirty="0" smtClean="0"/>
              <a:t>phrasal lexicon </a:t>
            </a:r>
            <a:r>
              <a:rPr lang="en-US" dirty="0" smtClean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Rate a review by the average polarity of its phrases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93801"/>
            <a:ext cx="714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817A"/>
                </a:solidFill>
              </a:rPr>
              <a:t>Turney (2002):  Thumbs Up or Thumbs Down? Semantic Orientation Applied to Unsupervised Classification of Reviews</a:t>
            </a:r>
            <a:endParaRPr lang="en-US" sz="12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0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56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Extract two-word phrases with JJ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16501368"/>
              </p:ext>
            </p:extLst>
          </p:nvPr>
        </p:nvGraphicFramePr>
        <p:xfrm>
          <a:off x="381000" y="1021080"/>
          <a:ext cx="85344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109728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First Word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Second Word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Third Word</a:t>
                      </a:r>
                      <a:r>
                        <a:rPr lang="en-US" sz="3200" baseline="0" dirty="0" smtClean="0"/>
                        <a:t>  (not extracted)</a:t>
                      </a:r>
                      <a:endParaRPr lang="en-US" sz="3200" dirty="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JJ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NN or NNS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3200" dirty="0">
                        <a:solidFill>
                          <a:srgbClr val="28817A"/>
                        </a:solidFill>
                      </a:endParaRPr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RB,</a:t>
                      </a:r>
                      <a:r>
                        <a:rPr lang="en-US" sz="3200" baseline="0" dirty="0" smtClean="0"/>
                        <a:t> RBR, RBS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JJ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8817A"/>
                          </a:solidFill>
                        </a:rPr>
                        <a:t>Not NN nor NNS</a:t>
                      </a:r>
                      <a:endParaRPr lang="en-US" sz="3200" dirty="0">
                        <a:solidFill>
                          <a:srgbClr val="28817A"/>
                        </a:solidFill>
                      </a:endParaRPr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JJ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JJ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8817A"/>
                          </a:solidFill>
                        </a:rPr>
                        <a:t>Not NN or NNS</a:t>
                      </a:r>
                      <a:endParaRPr lang="en-US" sz="3200" dirty="0">
                        <a:solidFill>
                          <a:srgbClr val="28817A"/>
                        </a:solidFill>
                      </a:endParaRPr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NN or NNS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JJ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3200" baseline="0" dirty="0" smtClean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3200" dirty="0">
                        <a:solidFill>
                          <a:srgbClr val="28817A"/>
                        </a:solidFill>
                      </a:endParaRPr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RB, RBR, or RBS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VB, VBD, VBN, VBG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3200" dirty="0">
                        <a:solidFill>
                          <a:srgbClr val="28817A"/>
                        </a:solidFill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285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Depends on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a grammatical category for each word in a document</a:t>
            </a:r>
          </a:p>
          <a:p>
            <a:r>
              <a:rPr lang="en-US" dirty="0" smtClean="0"/>
              <a:t>One of the oldest linguistics projects</a:t>
            </a:r>
          </a:p>
          <a:p>
            <a:r>
              <a:rPr lang="en-US" dirty="0" smtClean="0"/>
              <a:t>Nearly perfect accuracy in English now possible</a:t>
            </a:r>
            <a:endParaRPr lang="en-US" dirty="0"/>
          </a:p>
        </p:txBody>
      </p:sp>
      <p:pic>
        <p:nvPicPr>
          <p:cNvPr id="9218" name="Picture 2" descr="http://mindconstruct.com/pics/5530e240-1b14-4c68-b9f8-107cc0a80596-ch07-tre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95800"/>
            <a:ext cx="4572000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1579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measure polarity of a phrase?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phrases co-occur more with </a:t>
            </a:r>
            <a:r>
              <a:rPr lang="en-US" i="1" dirty="0" smtClean="0"/>
              <a:t>“excellent”</a:t>
            </a:r>
          </a:p>
          <a:p>
            <a:r>
              <a:rPr lang="en-US" dirty="0" smtClean="0"/>
              <a:t>Negative phrases co-occur more with </a:t>
            </a:r>
            <a:r>
              <a:rPr lang="en-US" i="1" dirty="0" smtClean="0"/>
              <a:t>“poor”</a:t>
            </a:r>
          </a:p>
          <a:p>
            <a:r>
              <a:rPr lang="en-US" dirty="0" smtClean="0"/>
              <a:t>But how to measure co-occurrence?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07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701800"/>
            <a:ext cx="9144000" cy="4572000"/>
          </a:xfrm>
        </p:spPr>
        <p:txBody>
          <a:bodyPr/>
          <a:lstStyle/>
          <a:p>
            <a:r>
              <a:rPr lang="en-US" sz="2800" b="1" dirty="0"/>
              <a:t>Mutual </a:t>
            </a:r>
            <a:r>
              <a:rPr lang="en-US" sz="2800" b="1" dirty="0" smtClean="0"/>
              <a:t>information </a:t>
            </a:r>
            <a:r>
              <a:rPr lang="en-US" sz="2800" dirty="0" smtClean="0"/>
              <a:t>between </a:t>
            </a:r>
            <a:r>
              <a:rPr lang="en-US" sz="2800" dirty="0"/>
              <a:t>2 random variables X and 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b="1" dirty="0" smtClean="0"/>
          </a:p>
          <a:p>
            <a:r>
              <a:rPr lang="en-US" sz="2800" b="1" dirty="0" smtClean="0"/>
              <a:t>Pointwise </a:t>
            </a:r>
            <a:r>
              <a:rPr lang="en-US" sz="2800" b="1" dirty="0"/>
              <a:t>mutual information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ow much more do events </a:t>
            </a:r>
            <a:r>
              <a:rPr lang="en-US" dirty="0"/>
              <a:t>x and y </a:t>
            </a:r>
            <a:r>
              <a:rPr lang="en-US" dirty="0" smtClean="0"/>
              <a:t>co-occur than if they </a:t>
            </a:r>
            <a:r>
              <a:rPr lang="en-US" dirty="0"/>
              <a:t>were </a:t>
            </a:r>
            <a:r>
              <a:rPr lang="en-US" dirty="0" smtClean="0"/>
              <a:t>independent?</a:t>
            </a:r>
            <a:endParaRPr lang="en-US" dirty="0"/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0891834"/>
              </p:ext>
            </p:extLst>
          </p:nvPr>
        </p:nvGraphicFramePr>
        <p:xfrm>
          <a:off x="1752600" y="2413001"/>
          <a:ext cx="5341938" cy="1377951"/>
        </p:xfrm>
        <a:graphic>
          <a:graphicData uri="http://schemas.openxmlformats.org/presentationml/2006/ole">
            <p:oleObj spid="_x0000_s5134" name="Equation" r:id="rId4" imgW="2221560" imgH="420480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2251399"/>
              </p:ext>
            </p:extLst>
          </p:nvPr>
        </p:nvGraphicFramePr>
        <p:xfrm>
          <a:off x="2409826" y="5257800"/>
          <a:ext cx="4037013" cy="1134533"/>
        </p:xfrm>
        <a:graphic>
          <a:graphicData uri="http://schemas.openxmlformats.org/presentationml/2006/ole">
            <p:oleObj spid="_x0000_s5135" name="Equation" r:id="rId5" imgW="1672920" imgH="3474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162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7467600" cy="990600"/>
          </a:xfrm>
        </p:spPr>
        <p:txBody>
          <a:bodyPr/>
          <a:lstStyle/>
          <a:p>
            <a:r>
              <a:rPr lang="en-US" sz="2800" dirty="0" smtClean="0"/>
              <a:t>How to Estimate </a:t>
            </a:r>
            <a:r>
              <a:rPr lang="en-US" sz="2800" dirty="0" err="1" smtClean="0"/>
              <a:t>Pointwise</a:t>
            </a:r>
            <a:r>
              <a:rPr lang="en-US" sz="2800" dirty="0" smtClean="0"/>
              <a:t> Mutual </a:t>
            </a:r>
            <a:r>
              <a:rPr lang="en-US" sz="2800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01800"/>
            <a:ext cx="9144000" cy="4572000"/>
          </a:xfrm>
        </p:spPr>
        <p:txBody>
          <a:bodyPr/>
          <a:lstStyle/>
          <a:p>
            <a:pPr lvl="1"/>
            <a:r>
              <a:rPr lang="en-US" sz="2800" dirty="0" smtClean="0"/>
              <a:t>Use a proximity query-enabled </a:t>
            </a:r>
            <a:r>
              <a:rPr lang="en-US" sz="2800" dirty="0"/>
              <a:t>search </a:t>
            </a:r>
            <a:r>
              <a:rPr lang="en-US" sz="2800" dirty="0" smtClean="0"/>
              <a:t>engine</a:t>
            </a:r>
            <a:endParaRPr lang="en-US" sz="2800" dirty="0"/>
          </a:p>
          <a:p>
            <a:pPr lvl="2"/>
            <a:r>
              <a:rPr lang="en-US" sz="2800" dirty="0" smtClean="0"/>
              <a:t>P(word) estimated by    </a:t>
            </a:r>
            <a:r>
              <a:rPr lang="en-US" sz="2600" dirty="0" smtClean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2800" dirty="0" smtClean="0"/>
              <a:t>P</a:t>
            </a:r>
            <a:r>
              <a:rPr lang="en-US" sz="2800" dirty="0"/>
              <a:t>(word</a:t>
            </a:r>
            <a:r>
              <a:rPr lang="en-US" sz="2800" baseline="-25000" dirty="0"/>
              <a:t>1</a:t>
            </a:r>
            <a:r>
              <a:rPr lang="en-US" sz="2800" dirty="0"/>
              <a:t>,word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 smtClean="0"/>
              <a:t>by   </a:t>
            </a:r>
            <a:r>
              <a:rPr lang="en-US" sz="2600" dirty="0" smtClean="0">
                <a:latin typeface="Courier"/>
                <a:cs typeface="Courier"/>
              </a:rPr>
              <a:t>hits</a:t>
            </a:r>
            <a:r>
              <a:rPr lang="en-US" sz="2600" dirty="0">
                <a:latin typeface="Courier"/>
                <a:cs typeface="Courier"/>
              </a:rPr>
              <a:t>(word1 NEAR word2</a:t>
            </a:r>
            <a:r>
              <a:rPr lang="en-US" sz="2600" dirty="0" smtClean="0">
                <a:latin typeface="Courier"/>
                <a:cs typeface="Courier"/>
              </a:rPr>
              <a:t>)/N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5203440"/>
              </p:ext>
            </p:extLst>
          </p:nvPr>
        </p:nvGraphicFramePr>
        <p:xfrm>
          <a:off x="457200" y="3581400"/>
          <a:ext cx="8101013" cy="1547959"/>
        </p:xfrm>
        <a:graphic>
          <a:graphicData uri="http://schemas.openxmlformats.org/presentationml/2006/ole">
            <p:oleObj spid="_x0000_s7176" name="Equation" r:id="rId4" imgW="3263760" imgH="4568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436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77800"/>
            <a:ext cx="7772400" cy="990600"/>
          </a:xfrm>
        </p:spPr>
        <p:txBody>
          <a:bodyPr/>
          <a:lstStyle/>
          <a:p>
            <a:r>
              <a:rPr lang="en-US" sz="2600" dirty="0" smtClean="0"/>
              <a:t>Does phrase appear more with “poor” or “excellent”?</a:t>
            </a:r>
            <a:endParaRPr lang="en-US" sz="2600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5598239"/>
              </p:ext>
            </p:extLst>
          </p:nvPr>
        </p:nvGraphicFramePr>
        <p:xfrm>
          <a:off x="228601" y="1701800"/>
          <a:ext cx="8662987" cy="575733"/>
        </p:xfrm>
        <a:graphic>
          <a:graphicData uri="http://schemas.openxmlformats.org/presentationml/2006/ole">
            <p:oleObj spid="_x0000_s8218" name="Equation" r:id="rId3" imgW="4068360" imgH="191880" progId="">
              <p:embed/>
            </p:oleObj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9093925"/>
              </p:ext>
            </p:extLst>
          </p:nvPr>
        </p:nvGraphicFramePr>
        <p:xfrm>
          <a:off x="1298575" y="5192184"/>
          <a:ext cx="6580188" cy="1284817"/>
        </p:xfrm>
        <a:graphic>
          <a:graphicData uri="http://schemas.openxmlformats.org/presentationml/2006/ole">
            <p:oleObj spid="_x0000_s8219" name="Equation" r:id="rId4" imgW="3190680" imgH="456840" progId="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2797418"/>
              </p:ext>
            </p:extLst>
          </p:nvPr>
        </p:nvGraphicFramePr>
        <p:xfrm>
          <a:off x="838200" y="3977216"/>
          <a:ext cx="7548562" cy="1077384"/>
        </p:xfrm>
        <a:graphic>
          <a:graphicData uri="http://schemas.openxmlformats.org/presentationml/2006/ole">
            <p:oleObj spid="_x0000_s8220" name="Equation" r:id="rId5" imgW="4013640" imgH="420480" progId="">
              <p:embed/>
            </p:oleObj>
          </a:graphicData>
        </a:graphic>
      </p:graphicFrame>
      <p:graphicFrame>
        <p:nvGraphicFramePr>
          <p:cNvPr id="13" name="Content Placeholder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28124684"/>
              </p:ext>
            </p:extLst>
          </p:nvPr>
        </p:nvGraphicFramePr>
        <p:xfrm>
          <a:off x="284748" y="2514600"/>
          <a:ext cx="8783052" cy="1219200"/>
        </p:xfrm>
        <a:graphic>
          <a:graphicData uri="http://schemas.openxmlformats.org/presentationml/2006/ole">
            <p:oleObj spid="_x0000_s8221" name="Equation" r:id="rId6" imgW="4626000" imgH="466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91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Phrases from a thumbs-up review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7100816"/>
              </p:ext>
            </p:extLst>
          </p:nvPr>
        </p:nvGraphicFramePr>
        <p:xfrm>
          <a:off x="1524000" y="1158240"/>
          <a:ext cx="61722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600200"/>
                <a:gridCol w="15240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Phrase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 tags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Polarity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</a:t>
                      </a:r>
                      <a:r>
                        <a:rPr lang="en-US" sz="2400" baseline="0" dirty="0" smtClean="0"/>
                        <a:t> service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2.8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experience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2.3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 deposit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1.3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local branch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0.42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 fees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0.33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true service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-0.73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other</a:t>
                      </a:r>
                      <a:r>
                        <a:rPr lang="en-US" sz="2400" baseline="0" dirty="0" smtClean="0"/>
                        <a:t> bank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-0.85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inconveniently</a:t>
                      </a:r>
                      <a:r>
                        <a:rPr lang="en-US" sz="2400" baseline="0" dirty="0" smtClean="0"/>
                        <a:t> located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-1.5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Average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0.32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737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7800"/>
            <a:ext cx="8001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Phrases from a thumbs-down review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6827436"/>
              </p:ext>
            </p:extLst>
          </p:nvPr>
        </p:nvGraphicFramePr>
        <p:xfrm>
          <a:off x="1828800" y="1219200"/>
          <a:ext cx="56388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600200"/>
                <a:gridCol w="12192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Phrase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 tags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Polarity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 deposits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5.8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web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1.9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very handy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</a:t>
                      </a:r>
                      <a:r>
                        <a:rPr lang="en-US" sz="2400" baseline="0" dirty="0" smtClean="0"/>
                        <a:t> JJ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1.4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virtual</a:t>
                      </a:r>
                      <a:r>
                        <a:rPr lang="en-US" sz="2400" baseline="0" dirty="0" smtClean="0"/>
                        <a:t> monopoly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-2.0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lesser evil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RBR JJ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-2.3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other problems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-2.8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r>
                        <a:rPr lang="en-US" sz="2400" baseline="0" dirty="0" smtClean="0"/>
                        <a:t> funds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-6.8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unethical</a:t>
                      </a:r>
                      <a:r>
                        <a:rPr lang="en-US" sz="2400" baseline="0" dirty="0" smtClean="0"/>
                        <a:t> practices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 NNS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-8.5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Average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-1.2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254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Turney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410 reviews from </a:t>
            </a:r>
            <a:r>
              <a:rPr lang="en-US" dirty="0" err="1" smtClean="0"/>
              <a:t>Epinions</a:t>
            </a:r>
            <a:endParaRPr lang="en-US" dirty="0" smtClean="0"/>
          </a:p>
          <a:p>
            <a:pPr lvl="1"/>
            <a:r>
              <a:rPr lang="en-US" dirty="0" smtClean="0"/>
              <a:t>170 (41%) negative</a:t>
            </a:r>
          </a:p>
          <a:p>
            <a:pPr lvl="1"/>
            <a:r>
              <a:rPr lang="en-US" dirty="0" smtClean="0"/>
              <a:t>240 (59%) positive</a:t>
            </a:r>
          </a:p>
          <a:p>
            <a:r>
              <a:rPr lang="en-US" dirty="0" smtClean="0"/>
              <a:t>Majority class baseline: 59%</a:t>
            </a:r>
          </a:p>
          <a:p>
            <a:r>
              <a:rPr lang="en-US" dirty="0" smtClean="0"/>
              <a:t>Turney algorithm: 74%</a:t>
            </a:r>
          </a:p>
          <a:p>
            <a:endParaRPr lang="en-US" dirty="0"/>
          </a:p>
          <a:p>
            <a:r>
              <a:rPr lang="en-US" dirty="0" smtClean="0"/>
              <a:t>Phrases rather than words</a:t>
            </a:r>
          </a:p>
          <a:p>
            <a:r>
              <a:rPr lang="en-US" dirty="0" smtClean="0"/>
              <a:t>Learns domain-specific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4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990600"/>
          </a:xfrm>
        </p:spPr>
        <p:txBody>
          <a:bodyPr/>
          <a:lstStyle/>
          <a:p>
            <a:r>
              <a:rPr lang="en-US" dirty="0" smtClean="0"/>
              <a:t>Using WordNet to learn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WordNet: online thesaurus indexing words by synonyms</a:t>
            </a:r>
          </a:p>
          <a:p>
            <a:r>
              <a:rPr lang="en-US" dirty="0" smtClean="0"/>
              <a:t>Create positive (“good”) </a:t>
            </a:r>
            <a:r>
              <a:rPr lang="en-US" dirty="0"/>
              <a:t>and negative </a:t>
            </a:r>
            <a:r>
              <a:rPr lang="en-US" dirty="0" smtClean="0"/>
              <a:t>seed-words (“terrible”)</a:t>
            </a:r>
          </a:p>
          <a:p>
            <a:r>
              <a:rPr lang="en-US" dirty="0" smtClean="0"/>
              <a:t>Find Synonyms and Antonyms</a:t>
            </a:r>
          </a:p>
          <a:p>
            <a:pPr lvl="1"/>
            <a:r>
              <a:rPr lang="en-US" dirty="0" smtClean="0"/>
              <a:t>Positive Set:  Add  synonyms of positive words (“well”) and antonyms of negative words </a:t>
            </a:r>
          </a:p>
          <a:p>
            <a:pPr lvl="1"/>
            <a:r>
              <a:rPr lang="en-US" dirty="0" smtClean="0"/>
              <a:t>Negative Set: Add synonyms of negative words (“awful”)  and antonyms of positive words (”evil”)</a:t>
            </a:r>
          </a:p>
          <a:p>
            <a:r>
              <a:rPr lang="en-US" dirty="0" smtClean="0"/>
              <a:t>Repeat, following chains of synonyms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207373"/>
            <a:ext cx="674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S.M. Kim and E.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Hovy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2004. Determining the sentiment of opinions. COLING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2004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5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03400"/>
            <a:ext cx="7924800" cy="444500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4241800"/>
            <a:ext cx="558800" cy="671509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1" y="2514602"/>
            <a:ext cx="591828" cy="7111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803400"/>
            <a:ext cx="558800" cy="671509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3327401"/>
            <a:ext cx="591828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545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Learning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Advantages:</a:t>
            </a:r>
          </a:p>
          <a:p>
            <a:pPr lvl="1"/>
            <a:r>
              <a:rPr lang="en-US" dirty="0" smtClean="0"/>
              <a:t>Can be domain-specific</a:t>
            </a:r>
          </a:p>
          <a:p>
            <a:pPr lvl="1"/>
            <a:r>
              <a:rPr lang="en-US" sz="2000" dirty="0" smtClean="0"/>
              <a:t>Can be more robust (more words)</a:t>
            </a:r>
          </a:p>
          <a:p>
            <a:r>
              <a:rPr lang="en-US" sz="2800" dirty="0" smtClean="0"/>
              <a:t>Intuition</a:t>
            </a:r>
          </a:p>
          <a:p>
            <a:pPr lvl="1"/>
            <a:r>
              <a:rPr lang="en-US" dirty="0" smtClean="0"/>
              <a:t>Start with a seed set of words (‘good’, ‘poor’)</a:t>
            </a:r>
          </a:p>
          <a:p>
            <a:pPr lvl="1"/>
            <a:r>
              <a:rPr lang="en-US" dirty="0" smtClean="0"/>
              <a:t>Find other words that have similar polarity:</a:t>
            </a:r>
          </a:p>
          <a:p>
            <a:pPr lvl="2"/>
            <a:r>
              <a:rPr lang="en-US" dirty="0" smtClean="0"/>
              <a:t>Using “and” and “but”</a:t>
            </a:r>
          </a:p>
          <a:p>
            <a:pPr lvl="2"/>
            <a:r>
              <a:rPr lang="en-US" dirty="0" smtClean="0"/>
              <a:t>Using words that occur nearby in the same document</a:t>
            </a:r>
          </a:p>
          <a:p>
            <a:pPr lvl="2"/>
            <a:r>
              <a:rPr lang="en-US" dirty="0" smtClean="0"/>
              <a:t>Using WordNet synonyms and antonyms</a:t>
            </a:r>
            <a:endParaRPr lang="en-US" sz="2400" dirty="0" smtClean="0"/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884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9400"/>
            <a:ext cx="7467600" cy="711200"/>
          </a:xfrm>
        </p:spPr>
        <p:txBody>
          <a:bodyPr/>
          <a:lstStyle/>
          <a:p>
            <a:r>
              <a:rPr lang="en-US" sz="2800" dirty="0" smtClean="0"/>
              <a:t>Finding aspect/attribute/target of sentiment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7600"/>
            <a:ext cx="8534400" cy="444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Frequent phrases + rules</a:t>
            </a:r>
          </a:p>
          <a:p>
            <a:pPr lvl="1"/>
            <a:r>
              <a:rPr lang="en-US" sz="2400" dirty="0" smtClean="0"/>
              <a:t>Find all highly frequent phrases across reviews (“</a:t>
            </a:r>
            <a:r>
              <a:rPr lang="en-US" sz="2400" dirty="0" smtClean="0">
                <a:latin typeface="Courier"/>
                <a:cs typeface="Courier"/>
              </a:rPr>
              <a:t>fish tacos”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Filter by rules like “occurs right after sentiment word”</a:t>
            </a:r>
          </a:p>
          <a:p>
            <a:pPr lvl="2"/>
            <a:r>
              <a:rPr lang="en-US" dirty="0" smtClean="0"/>
              <a:t>“…</a:t>
            </a:r>
            <a:r>
              <a:rPr lang="en-US" dirty="0" smtClean="0">
                <a:latin typeface="Courier"/>
                <a:cs typeface="Courier"/>
              </a:rPr>
              <a:t>great fish tacos</a:t>
            </a:r>
            <a:r>
              <a:rPr lang="en-US" dirty="0" smtClean="0"/>
              <a:t>”  means </a:t>
            </a:r>
            <a:r>
              <a:rPr lang="en-US" dirty="0" smtClean="0">
                <a:latin typeface="Courier"/>
                <a:cs typeface="Courier"/>
              </a:rPr>
              <a:t>fish tacos </a:t>
            </a:r>
            <a:r>
              <a:rPr lang="en-US" dirty="0" smtClean="0"/>
              <a:t>a likely aspect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1064672"/>
              </p:ext>
            </p:extLst>
          </p:nvPr>
        </p:nvGraphicFramePr>
        <p:xfrm>
          <a:off x="533400" y="3246120"/>
          <a:ext cx="8229600" cy="2545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3055"/>
                <a:gridCol w="5516545"/>
              </a:tblGrid>
              <a:tr h="528320">
                <a:tc>
                  <a:txBody>
                    <a:bodyPr/>
                    <a:lstStyle/>
                    <a:p>
                      <a:r>
                        <a:rPr lang="da-DK" sz="2700" b="0" dirty="0" smtClean="0"/>
                        <a:t>Casino</a:t>
                      </a:r>
                      <a:endParaRPr lang="en-US" sz="2700" b="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700" b="0" dirty="0" err="1" smtClean="0"/>
                        <a:t>casino</a:t>
                      </a:r>
                      <a:r>
                        <a:rPr lang="da-DK" sz="2700" b="0" dirty="0" smtClean="0"/>
                        <a:t>, buffet, pool, </a:t>
                      </a:r>
                      <a:r>
                        <a:rPr lang="da-DK" sz="2700" b="0" dirty="0" err="1" smtClean="0"/>
                        <a:t>resort</a:t>
                      </a:r>
                      <a:r>
                        <a:rPr lang="da-DK" sz="2700" b="0" dirty="0" smtClean="0"/>
                        <a:t>, beds</a:t>
                      </a:r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fr-FR" sz="2700" dirty="0" smtClean="0"/>
                        <a:t>Barber</a:t>
                      </a:r>
                      <a:endParaRPr lang="en-US" sz="27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700" dirty="0" err="1" smtClean="0"/>
                        <a:t>haircut</a:t>
                      </a:r>
                      <a:r>
                        <a:rPr lang="fr-FR" sz="2700" dirty="0" smtClean="0"/>
                        <a:t>, job, </a:t>
                      </a:r>
                      <a:r>
                        <a:rPr lang="fr-FR" sz="2700" dirty="0" err="1" smtClean="0"/>
                        <a:t>experience</a:t>
                      </a:r>
                      <a:r>
                        <a:rPr lang="fr-FR" sz="2700" dirty="0" smtClean="0"/>
                        <a:t>, kids</a:t>
                      </a:r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Restaurant</a:t>
                      </a:r>
                      <a:endParaRPr lang="en-US" sz="27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/>
                        <a:t>food, wine, service, appetizer, lamb</a:t>
                      </a:r>
                    </a:p>
                  </a:txBody>
                  <a:tcPr marT="60960" marB="60960"/>
                </a:tc>
              </a:tr>
              <a:tr h="559516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Store</a:t>
                      </a:r>
                      <a:endParaRPr lang="en-US" sz="27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/>
                        <a:t>selection, department, sales, shop, clothing</a:t>
                      </a: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36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9400"/>
            <a:ext cx="7620000" cy="99060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aspect name may not be in the sentence</a:t>
            </a:r>
          </a:p>
          <a:p>
            <a:r>
              <a:rPr lang="en-US" dirty="0" smtClean="0"/>
              <a:t>For restaurants/hotels, aspects are well-understood</a:t>
            </a:r>
          </a:p>
          <a:p>
            <a:r>
              <a:rPr lang="en-US" dirty="0" smtClean="0"/>
              <a:t>Supervised classification</a:t>
            </a:r>
          </a:p>
          <a:p>
            <a:pPr lvl="1"/>
            <a:r>
              <a:rPr lang="en-US" dirty="0" smtClean="0"/>
              <a:t>Hand-label a small corpus of restaurant review sentences with aspect</a:t>
            </a:r>
          </a:p>
          <a:p>
            <a:pPr lvl="2"/>
            <a:r>
              <a:rPr lang="en-US" dirty="0" smtClean="0"/>
              <a:t>food</a:t>
            </a:r>
            <a:r>
              <a:rPr lang="en-US" dirty="0"/>
              <a:t>, décor, service, </a:t>
            </a:r>
            <a:r>
              <a:rPr lang="en-US" dirty="0" smtClean="0"/>
              <a:t>value, NONE</a:t>
            </a:r>
          </a:p>
          <a:p>
            <a:pPr lvl="1"/>
            <a:r>
              <a:rPr lang="en-US" dirty="0" smtClean="0"/>
              <a:t>Train a classifier to assign an aspect to </a:t>
            </a:r>
            <a:r>
              <a:rPr lang="en-US" dirty="0" err="1" smtClean="0"/>
              <a:t>asentence</a:t>
            </a:r>
            <a:endParaRPr lang="en-US" dirty="0" smtClean="0"/>
          </a:p>
          <a:p>
            <a:pPr lvl="2"/>
            <a:r>
              <a:rPr lang="en-US" sz="1800" dirty="0" smtClean="0"/>
              <a:t>“Given this sentence, is the aspect </a:t>
            </a:r>
            <a:r>
              <a:rPr lang="en-US" sz="1800" i="1" dirty="0" smtClean="0"/>
              <a:t>food, décor, service, value, </a:t>
            </a:r>
            <a:r>
              <a:rPr lang="en-US" sz="1800" dirty="0" smtClean="0"/>
              <a:t>or</a:t>
            </a:r>
            <a:r>
              <a:rPr lang="en-US" sz="1800" i="1" dirty="0" smtClean="0"/>
              <a:t> NONE</a:t>
            </a:r>
            <a:r>
              <a:rPr lang="en-US" sz="1800" dirty="0" smtClean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4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7800"/>
            <a:ext cx="7467600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Reviews as mixtures of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Multidocument 7"/>
          <p:cNvSpPr/>
          <p:nvPr/>
        </p:nvSpPr>
        <p:spPr bwMode="auto">
          <a:xfrm>
            <a:off x="152400" y="4546600"/>
            <a:ext cx="685800" cy="11176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4648200"/>
            <a:ext cx="533400" cy="9144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3632200"/>
            <a:ext cx="381000" cy="29464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3632200"/>
            <a:ext cx="381000" cy="29464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3632200"/>
            <a:ext cx="381000" cy="29464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76201" y="3987800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Reviews</a:t>
            </a:r>
            <a:endParaRPr lang="en-US" sz="1800" dirty="0">
              <a:latin typeface="+mn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20077" y="3600137"/>
            <a:ext cx="97757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Summary</a:t>
            </a:r>
            <a:endParaRPr lang="en-US" sz="1600" dirty="0">
              <a:latin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40132" y="2667001"/>
            <a:ext cx="114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81200" y="2667001"/>
            <a:ext cx="114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30332" y="2667001"/>
            <a:ext cx="114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4749800"/>
            <a:ext cx="1066800" cy="7112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4749800"/>
            <a:ext cx="1143000" cy="7112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Sentiment</a:t>
            </a:r>
          </a:p>
          <a:p>
            <a:r>
              <a:rPr lang="en-US" sz="1400" dirty="0" smtClean="0">
                <a:latin typeface="Lucida Sans" pitchFamily="-65" charset="0"/>
              </a:rPr>
              <a:t>Classifier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4749800"/>
            <a:ext cx="1066800" cy="7112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Aspect</a:t>
            </a:r>
          </a:p>
          <a:p>
            <a:r>
              <a:rPr lang="en-US" sz="1400" dirty="0" smtClean="0">
                <a:latin typeface="Lucida Sans" pitchFamily="-65" charset="0"/>
              </a:rPr>
              <a:t>Extractor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4749800"/>
            <a:ext cx="1219200" cy="7112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Aggregator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4400" y="1498600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R</a:t>
            </a:r>
            <a:r>
              <a:rPr lang="fr-FR" sz="2000" dirty="0" err="1" smtClean="0"/>
              <a:t>ooms</a:t>
            </a:r>
            <a:r>
              <a:rPr lang="fr-FR" sz="2000" dirty="0" smtClean="0"/>
              <a:t>  </a:t>
            </a:r>
            <a:r>
              <a:rPr lang="fr-FR" sz="2000" dirty="0"/>
              <a:t>(3/5 stars, 41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</a:t>
            </a:r>
            <a:r>
              <a:rPr lang="en-US" sz="1600" dirty="0">
                <a:solidFill>
                  <a:srgbClr val="008000"/>
                </a:solidFill>
              </a:rPr>
              <a:t> The room was clean and everything worked fine – even the water </a:t>
            </a:r>
            <a:r>
              <a:rPr lang="en-US" sz="1600" dirty="0" smtClean="0">
                <a:solidFill>
                  <a:srgbClr val="008000"/>
                </a:solidFill>
              </a:rPr>
              <a:t>pressure .</a:t>
            </a:r>
            <a:r>
              <a:rPr lang="en-US" sz="1600" dirty="0"/>
              <a:t>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We went because of the free room and was pleasantly pleased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 smtClean="0">
                <a:solidFill>
                  <a:srgbClr val="0000FF"/>
                </a:solidFill>
              </a:rPr>
              <a:t>…the </a:t>
            </a:r>
            <a:r>
              <a:rPr lang="en-US" sz="1600" dirty="0">
                <a:solidFill>
                  <a:srgbClr val="0000FF"/>
                </a:solidFill>
              </a:rPr>
              <a:t>worst hotel I had ever stayed at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S</a:t>
            </a:r>
            <a:r>
              <a:rPr lang="fr-FR" sz="2000" dirty="0" err="1" smtClean="0"/>
              <a:t>ervice</a:t>
            </a:r>
            <a:r>
              <a:rPr lang="fr-FR" sz="2000" dirty="0" smtClean="0"/>
              <a:t>  </a:t>
            </a:r>
            <a:r>
              <a:rPr lang="fr-FR" sz="2000" dirty="0"/>
              <a:t>(3/5 stars, 31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Upon checking out another couple was checking early due to a problem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Every single hotel staff member treated us great and answered every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The food is cold and the service gives new meaning to </a:t>
            </a:r>
            <a:r>
              <a:rPr lang="en-US" sz="1600" dirty="0" smtClean="0">
                <a:solidFill>
                  <a:srgbClr val="0000FF"/>
                </a:solidFill>
              </a:rPr>
              <a:t>SLOW</a:t>
            </a:r>
            <a:r>
              <a:rPr lang="en-US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D</a:t>
            </a:r>
            <a:r>
              <a:rPr lang="fr-FR" sz="2000" dirty="0" err="1" smtClean="0"/>
              <a:t>ining</a:t>
            </a:r>
            <a:r>
              <a:rPr lang="fr-FR" sz="2000" dirty="0" smtClean="0"/>
              <a:t> (</a:t>
            </a:r>
            <a:r>
              <a:rPr lang="fr-FR" sz="2000" dirty="0"/>
              <a:t>3/5 stars, 18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our favorite place to stay in </a:t>
            </a:r>
            <a:r>
              <a:rPr lang="en-US" sz="1600" dirty="0" err="1" smtClean="0">
                <a:solidFill>
                  <a:srgbClr val="008000"/>
                </a:solidFill>
              </a:rPr>
              <a:t>biloxi.the</a:t>
            </a:r>
            <a:r>
              <a:rPr lang="en-US" sz="1600" dirty="0" smtClean="0">
                <a:solidFill>
                  <a:srgbClr val="008000"/>
                </a:solidFill>
              </a:rPr>
              <a:t> food is great also the service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Offer of free buffet for joining the Play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3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Sentiment analysis tries to identify positive or negative attitudes from documents</a:t>
            </a:r>
          </a:p>
          <a:p>
            <a:r>
              <a:rPr lang="en-US" dirty="0" smtClean="0"/>
              <a:t>Applying this to social media gives you a real-time picture of how people are feeling, broadly speaking</a:t>
            </a:r>
          </a:p>
          <a:p>
            <a:r>
              <a:rPr lang="en-US" dirty="0" smtClean="0"/>
              <a:t>Specializing to targeted content can make this a very useful technology for politics, finance, entertainment etc.</a:t>
            </a:r>
          </a:p>
          <a:p>
            <a:r>
              <a:rPr lang="en-US" dirty="0" smtClean="0"/>
              <a:t>Sentiment analysis yet to take off in India</a:t>
            </a:r>
          </a:p>
          <a:p>
            <a:pPr lvl="1"/>
            <a:r>
              <a:rPr lang="en-US" dirty="0" smtClean="0"/>
              <a:t>Vast open spaces for innovative (or even copycat) pioneers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84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78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sentiment versus Gallup Poll of Consumer Confidence</a:t>
            </a:r>
            <a:endParaRPr lang="en-US" sz="3556" dirty="0"/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111" b="-1111"/>
          <a:stretch>
            <a:fillRect/>
          </a:stretch>
        </p:blipFill>
        <p:spPr>
          <a:xfrm>
            <a:off x="1431327" y="1676400"/>
            <a:ext cx="5989983" cy="45923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0310" y="3023966"/>
            <a:ext cx="1447800" cy="1365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8126" y="3178393"/>
            <a:ext cx="1078124" cy="14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89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interest from finance</a:t>
            </a:r>
            <a:endParaRPr lang="en-US" dirty="0"/>
          </a:p>
        </p:txBody>
      </p:sp>
      <p:pic>
        <p:nvPicPr>
          <p:cNvPr id="10242" name="Picture 2" descr="Image result for isentium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001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73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1143000"/>
          </a:xfrm>
        </p:spPr>
        <p:txBody>
          <a:bodyPr/>
          <a:lstStyle/>
          <a:p>
            <a:pPr lvl="1"/>
            <a:r>
              <a:rPr lang="en-US" sz="2800" dirty="0" smtClean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717800"/>
            <a:ext cx="7772400" cy="3149600"/>
          </a:xfrm>
        </p:spPr>
        <p:txBody>
          <a:bodyPr/>
          <a:lstStyle/>
          <a:p>
            <a:r>
              <a:rPr lang="en-US" dirty="0" smtClean="0"/>
              <a:t>Polarity detection:</a:t>
            </a:r>
          </a:p>
          <a:p>
            <a:pPr lvl="1"/>
            <a:r>
              <a:rPr lang="en-US" dirty="0" smtClean="0"/>
              <a:t>Is an IMDB movie review positive or negative?</a:t>
            </a:r>
            <a:endParaRPr lang="en-US" dirty="0"/>
          </a:p>
          <a:p>
            <a:r>
              <a:rPr lang="en-US" dirty="0" smtClean="0"/>
              <a:t>Data: </a:t>
            </a:r>
            <a:r>
              <a:rPr lang="en-US" i="1" dirty="0" smtClean="0"/>
              <a:t>Polarity Data 2.0: </a:t>
            </a:r>
          </a:p>
          <a:p>
            <a:pPr lvl="1"/>
            <a:r>
              <a:rPr lang="en-US" dirty="0" smtClean="0">
                <a:hlinkClick r:id="rId2"/>
              </a:rPr>
              <a:t>http://www.cs.cornell.edu/people/pabo/movie-review-data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1242458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79—86.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  <p:extLst>
      <p:ext uri="{BB962C8B-B14F-4D97-AF65-F5344CB8AC3E}">
        <p14:creationId xmlns:p14="http://schemas.microsoft.com/office/powerpoint/2010/main" xmlns="" val="37211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IMDB data in the Pang and Lee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09800"/>
            <a:ext cx="4953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err="1" smtClean="0"/>
              <a:t>han</a:t>
            </a:r>
            <a:r>
              <a:rPr lang="en-US" sz="1800" dirty="0" smtClean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 smtClean="0"/>
              <a:t>cool . </a:t>
            </a:r>
          </a:p>
          <a:p>
            <a:pPr marL="0" indent="0">
              <a:buNone/>
            </a:pPr>
            <a:r>
              <a:rPr lang="en-US" sz="1800" dirty="0" smtClean="0"/>
              <a:t>_</a:t>
            </a:r>
            <a:r>
              <a:rPr lang="en-US" sz="1800" dirty="0" err="1" smtClean="0"/>
              <a:t>october</a:t>
            </a:r>
            <a:r>
              <a:rPr lang="en-US" sz="1800" dirty="0" smtClean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2209800"/>
            <a:ext cx="403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 smtClean="0"/>
              <a:t>it’s not just because this is a </a:t>
            </a:r>
            <a:r>
              <a:rPr lang="en-US" sz="1800" dirty="0" err="1" smtClean="0"/>
              <a:t>brian</a:t>
            </a:r>
            <a:r>
              <a:rPr lang="en-US" sz="1800" dirty="0" smtClean="0"/>
              <a:t> </a:t>
            </a:r>
            <a:r>
              <a:rPr lang="en-US" sz="1800" dirty="0" err="1" smtClean="0"/>
              <a:t>depalma</a:t>
            </a:r>
            <a:r>
              <a:rPr lang="en-US" sz="1800" dirty="0" smtClean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 smtClean="0"/>
              <a:t>and it’s not even because this was a film starring </a:t>
            </a:r>
            <a:r>
              <a:rPr lang="en-US" sz="1800" dirty="0" err="1" smtClean="0"/>
              <a:t>nicolas</a:t>
            </a:r>
            <a:r>
              <a:rPr lang="en-US" sz="1800" dirty="0" smtClean="0"/>
              <a:t> cage and since he gives a </a:t>
            </a:r>
            <a:r>
              <a:rPr lang="en-US" sz="1800" dirty="0" err="1" smtClean="0"/>
              <a:t>brauvara</a:t>
            </a:r>
            <a:r>
              <a:rPr lang="en-US" sz="1800" dirty="0" smtClean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1" y="13970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3970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2880</Words>
  <Application>Microsoft Office PowerPoint</Application>
  <PresentationFormat>On-screen Show (4:3)</PresentationFormat>
  <Paragraphs>480</Paragraphs>
  <Slides>55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Equation</vt:lpstr>
      <vt:lpstr>Sentiment analysis</vt:lpstr>
      <vt:lpstr>Scherer Typology of Affective States</vt:lpstr>
      <vt:lpstr>Sentiment Analysis</vt:lpstr>
      <vt:lpstr>Sentiment Analysis</vt:lpstr>
      <vt:lpstr>Positive or negative movie review?</vt:lpstr>
      <vt:lpstr>Twitter sentiment versus Gallup Poll of Consumer Confidence</vt:lpstr>
      <vt:lpstr>Lots of interest from finance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Naïve Bayes</vt:lpstr>
      <vt:lpstr>Boolean Multinomial Naïve Bayes: Learning</vt:lpstr>
      <vt:lpstr>Boolean Multinomial Naïve Bayes  on a test document d</vt:lpstr>
      <vt:lpstr>Binarized (Boolean feature)  Multinomial Naïve Bayes</vt:lpstr>
      <vt:lpstr>Problems: Sarcasm</vt:lpstr>
      <vt:lpstr>Problems: Ordering</vt:lpstr>
      <vt:lpstr>Typical fix: bigger dictionaries</vt:lpstr>
      <vt:lpstr>The General Inquirer</vt:lpstr>
      <vt:lpstr>Bing Liu Opinion Lexicon</vt:lpstr>
      <vt:lpstr>MPQA Subjectivity Cues Lexicon</vt:lpstr>
      <vt:lpstr>LIWC (Linguistic Inquiry and Word Count)</vt:lpstr>
      <vt:lpstr>SentiWordNet</vt:lpstr>
      <vt:lpstr>Disagreements between polarity lexicons</vt:lpstr>
      <vt:lpstr>Learning polarity probabilities</vt:lpstr>
      <vt:lpstr>Polarity in IMDB</vt:lpstr>
      <vt:lpstr>Other sentiment feature: Logical negation</vt:lpstr>
      <vt:lpstr>Potts 2011 Results: More negation in negative sentiment</vt:lpstr>
      <vt:lpstr>Lexicon learning</vt:lpstr>
      <vt:lpstr>Conjunctive polarity transfer</vt:lpstr>
      <vt:lpstr>Annotation</vt:lpstr>
      <vt:lpstr>Identification</vt:lpstr>
      <vt:lpstr>Transfer</vt:lpstr>
      <vt:lpstr>Partitioning</vt:lpstr>
      <vt:lpstr>Output polarity lexicon</vt:lpstr>
      <vt:lpstr>Output polarity lexicon</vt:lpstr>
      <vt:lpstr>Turney algorithm for phrase polarity</vt:lpstr>
      <vt:lpstr>Extract two-word phrases with JJ</vt:lpstr>
      <vt:lpstr>Depends on POS tagging</vt:lpstr>
      <vt:lpstr>How to measure polarity of a phrase?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Results of Turney algorithm</vt:lpstr>
      <vt:lpstr>Using WordNet to learn polarity</vt:lpstr>
      <vt:lpstr>Summary: Learning Lexicons</vt:lpstr>
      <vt:lpstr>Finding aspect/attribute/target of sentiment</vt:lpstr>
      <vt:lpstr>Finding aspect/attribute/target of sentiment</vt:lpstr>
      <vt:lpstr>Reviews as mixtures of aspects</vt:lpstr>
      <vt:lpstr>Typical results</vt:lpstr>
      <vt:lpstr>Application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New User</dc:creator>
  <cp:lastModifiedBy>nisheeth</cp:lastModifiedBy>
  <cp:revision>10</cp:revision>
  <dcterms:created xsi:type="dcterms:W3CDTF">2017-04-06T01:01:27Z</dcterms:created>
  <dcterms:modified xsi:type="dcterms:W3CDTF">2023-10-09T03:29:41Z</dcterms:modified>
</cp:coreProperties>
</file>