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45"/>
  </p:notesMasterIdLst>
  <p:sldIdLst>
    <p:sldId id="256" r:id="rId4"/>
    <p:sldId id="282" r:id="rId5"/>
    <p:sldId id="283" r:id="rId6"/>
    <p:sldId id="284"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6" r:id="rId26"/>
    <p:sldId id="277" r:id="rId27"/>
    <p:sldId id="278" r:id="rId28"/>
    <p:sldId id="279" r:id="rId29"/>
    <p:sldId id="280" r:id="rId30"/>
    <p:sldId id="281" r:id="rId31"/>
    <p:sldId id="287" r:id="rId32"/>
    <p:sldId id="288" r:id="rId33"/>
    <p:sldId id="359" r:id="rId34"/>
    <p:sldId id="345" r:id="rId35"/>
    <p:sldId id="360" r:id="rId36"/>
    <p:sldId id="361" r:id="rId37"/>
    <p:sldId id="362" r:id="rId38"/>
    <p:sldId id="363" r:id="rId39"/>
    <p:sldId id="365" r:id="rId40"/>
    <p:sldId id="366" r:id="rId41"/>
    <p:sldId id="367" r:id="rId42"/>
    <p:sldId id="369" r:id="rId43"/>
    <p:sldId id="368" r:id="rId44"/>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6" d="100"/>
          <a:sy n="106" d="100"/>
        </p:scale>
        <p:origin x="176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EE3BBE64-84FA-4DEB-A7B0-069157369A86}" type="datetimeFigureOut">
              <a:rPr lang="en-US" smtClean="0"/>
              <a:t>3/19/2024</a:t>
            </a:fld>
            <a:endParaRPr lang="en-US"/>
          </a:p>
        </p:txBody>
      </p:sp>
      <p:sp>
        <p:nvSpPr>
          <p:cNvPr id="4" name="Slide Image Placeholder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2D37A91D-30F7-488F-A08A-10194F4D53ED}" type="slidenum">
              <a:rPr lang="en-US" smtClean="0"/>
              <a:t>‹#›</a:t>
            </a:fld>
            <a:endParaRPr lang="en-US"/>
          </a:p>
        </p:txBody>
      </p:sp>
    </p:spTree>
    <p:extLst>
      <p:ext uri="{BB962C8B-B14F-4D97-AF65-F5344CB8AC3E}">
        <p14:creationId xmlns:p14="http://schemas.microsoft.com/office/powerpoint/2010/main" val="2155590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Grp="1" noRot="1" noChangeAspect="1" noChangeArrowheads="1" noTextEdit="1"/>
          </p:cNvSpPr>
          <p:nvPr>
            <p:ph type="sldImg"/>
          </p:nvPr>
        </p:nvSpPr>
        <p:spPr>
          <a:ln/>
        </p:spPr>
      </p:sp>
      <p:sp>
        <p:nvSpPr>
          <p:cNvPr id="56115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latin typeface="Arial" charset="0"/>
              <a:ea typeface="ＭＳ Ｐゴシック" charset="0"/>
              <a:cs typeface="ＭＳ Ｐゴシック"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Five different reward distributions, designed to elicit very different levels of aspiration, were tested in blocks of 60 games each (see Figure XXX).  The order of the blocks was random between subjects (no two subjects received the same order) and no cue was provided to indicate that a change between environments had occurred.</a:t>
            </a:r>
            <a:r>
              <a:rPr lang="en-US" dirty="0">
                <a:effectLst/>
              </a:rPr>
              <a:t>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300 games subjects were presented with a 10 row x 5 column grid.  Initially the value of the 50 squares was unknown (represented by “???”  - see Figure XXX).  Subjects were instructed to click on a square with the mouse to uncover the value of the square and receive that number of points.  Once a square was uncovered, the value remained visible for the entire game.  Subjects were instructed that each game consisted of 50 choices.  At each moment they could choose to either 1) sample a covered square to uncover its value and receive that number of points or 2) sample an uncovered square and receive that number of points.  Their task was to accumulate as many points as possible.  If subjects determined that they wished to use all of their remaining choices sampling an uncovered square, they could right click the square to do so automatically, rather than having to repeatedly click the square.  Following each game subjects were shown the total points accumulated as well as the average points accumulated over the previous ten games.           </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C0A05F81-6D18-FD49-A859-D64F34691311}" type="slidenum">
              <a:rPr lang="en-US" smtClean="0"/>
              <a:t>30</a:t>
            </a:fld>
            <a:endParaRPr lang="en-US"/>
          </a:p>
        </p:txBody>
      </p:sp>
    </p:spTree>
    <p:extLst>
      <p:ext uri="{BB962C8B-B14F-4D97-AF65-F5344CB8AC3E}">
        <p14:creationId xmlns:p14="http://schemas.microsoft.com/office/powerpoint/2010/main" val="3709970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27" name="PlaceHolder 2"/>
          <p:cNvSpPr>
            <a:spLocks noGrp="1"/>
          </p:cNvSpPr>
          <p:nvPr>
            <p:ph type="body"/>
          </p:nvPr>
        </p:nvSpPr>
        <p:spPr>
          <a:xfrm>
            <a:off x="457200" y="160020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8" name="PlaceHolder 3"/>
          <p:cNvSpPr>
            <a:spLocks noGrp="1"/>
          </p:cNvSpPr>
          <p:nvPr>
            <p:ph type="body"/>
          </p:nvPr>
        </p:nvSpPr>
        <p:spPr>
          <a:xfrm>
            <a:off x="457200" y="396432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30"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1"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2" name="PlaceHolder 4"/>
          <p:cNvSpPr>
            <a:spLocks noGrp="1"/>
          </p:cNvSpPr>
          <p:nvPr>
            <p:ph type="body"/>
          </p:nvPr>
        </p:nvSpPr>
        <p:spPr>
          <a:xfrm>
            <a:off x="45720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3" name="PlaceHolder 5"/>
          <p:cNvSpPr>
            <a:spLocks noGrp="1"/>
          </p:cNvSpPr>
          <p:nvPr>
            <p:ph type="body"/>
          </p:nvPr>
        </p:nvSpPr>
        <p:spPr>
          <a:xfrm>
            <a:off x="467424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35" name="PlaceHolder 2"/>
          <p:cNvSpPr>
            <a:spLocks noGrp="1"/>
          </p:cNvSpPr>
          <p:nvPr>
            <p:ph type="body"/>
          </p:nvPr>
        </p:nvSpPr>
        <p:spPr>
          <a:xfrm>
            <a:off x="45720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6" name="PlaceHolder 3"/>
          <p:cNvSpPr>
            <a:spLocks noGrp="1"/>
          </p:cNvSpPr>
          <p:nvPr>
            <p:ph type="body"/>
          </p:nvPr>
        </p:nvSpPr>
        <p:spPr>
          <a:xfrm>
            <a:off x="323964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7" name="PlaceHolder 4"/>
          <p:cNvSpPr>
            <a:spLocks noGrp="1"/>
          </p:cNvSpPr>
          <p:nvPr>
            <p:ph type="body"/>
          </p:nvPr>
        </p:nvSpPr>
        <p:spPr>
          <a:xfrm>
            <a:off x="602208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8" name="PlaceHolder 5"/>
          <p:cNvSpPr>
            <a:spLocks noGrp="1"/>
          </p:cNvSpPr>
          <p:nvPr>
            <p:ph type="body"/>
          </p:nvPr>
        </p:nvSpPr>
        <p:spPr>
          <a:xfrm>
            <a:off x="45720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9" name="PlaceHolder 6"/>
          <p:cNvSpPr>
            <a:spLocks noGrp="1"/>
          </p:cNvSpPr>
          <p:nvPr>
            <p:ph type="body"/>
          </p:nvPr>
        </p:nvSpPr>
        <p:spPr>
          <a:xfrm>
            <a:off x="323964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0" name="PlaceHolder 7"/>
          <p:cNvSpPr>
            <a:spLocks noGrp="1"/>
          </p:cNvSpPr>
          <p:nvPr>
            <p:ph type="body"/>
          </p:nvPr>
        </p:nvSpPr>
        <p:spPr>
          <a:xfrm>
            <a:off x="602208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47" name="PlaceHolder 2"/>
          <p:cNvSpPr>
            <a:spLocks noGrp="1"/>
          </p:cNvSpPr>
          <p:nvPr>
            <p:ph type="subTitle"/>
          </p:nvPr>
        </p:nvSpPr>
        <p:spPr>
          <a:xfrm>
            <a:off x="457200" y="1600200"/>
            <a:ext cx="8229240" cy="45255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49" name="PlaceHolder 2"/>
          <p:cNvSpPr>
            <a:spLocks noGrp="1"/>
          </p:cNvSpPr>
          <p:nvPr>
            <p:ph type="body"/>
          </p:nvPr>
        </p:nvSpPr>
        <p:spPr>
          <a:xfrm>
            <a:off x="457200" y="1600200"/>
            <a:ext cx="8229240" cy="4525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51" name="PlaceHolder 2"/>
          <p:cNvSpPr>
            <a:spLocks noGrp="1"/>
          </p:cNvSpPr>
          <p:nvPr>
            <p:ph type="body"/>
          </p:nvPr>
        </p:nvSpPr>
        <p:spPr>
          <a:xfrm>
            <a:off x="45720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2" name="PlaceHolder 3"/>
          <p:cNvSpPr>
            <a:spLocks noGrp="1"/>
          </p:cNvSpPr>
          <p:nvPr>
            <p:ph type="body"/>
          </p:nvPr>
        </p:nvSpPr>
        <p:spPr>
          <a:xfrm>
            <a:off x="467424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4680"/>
            <a:ext cx="8229240" cy="52977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56"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7" name="PlaceHolder 3"/>
          <p:cNvSpPr>
            <a:spLocks noGrp="1"/>
          </p:cNvSpPr>
          <p:nvPr>
            <p:ph type="body"/>
          </p:nvPr>
        </p:nvSpPr>
        <p:spPr>
          <a:xfrm>
            <a:off x="467424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8" name="PlaceHolder 4"/>
          <p:cNvSpPr>
            <a:spLocks noGrp="1"/>
          </p:cNvSpPr>
          <p:nvPr>
            <p:ph type="body"/>
          </p:nvPr>
        </p:nvSpPr>
        <p:spPr>
          <a:xfrm>
            <a:off x="45720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6" name="PlaceHolder 2"/>
          <p:cNvSpPr>
            <a:spLocks noGrp="1"/>
          </p:cNvSpPr>
          <p:nvPr>
            <p:ph type="subTitle"/>
          </p:nvPr>
        </p:nvSpPr>
        <p:spPr>
          <a:xfrm>
            <a:off x="457200" y="1600200"/>
            <a:ext cx="8229240" cy="45255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60" name="PlaceHolder 2"/>
          <p:cNvSpPr>
            <a:spLocks noGrp="1"/>
          </p:cNvSpPr>
          <p:nvPr>
            <p:ph type="body"/>
          </p:nvPr>
        </p:nvSpPr>
        <p:spPr>
          <a:xfrm>
            <a:off x="45720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61"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62" name="PlaceHolder 4"/>
          <p:cNvSpPr>
            <a:spLocks noGrp="1"/>
          </p:cNvSpPr>
          <p:nvPr>
            <p:ph type="body"/>
          </p:nvPr>
        </p:nvSpPr>
        <p:spPr>
          <a:xfrm>
            <a:off x="467424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64"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65"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66" name="PlaceHolder 4"/>
          <p:cNvSpPr>
            <a:spLocks noGrp="1"/>
          </p:cNvSpPr>
          <p:nvPr>
            <p:ph type="body"/>
          </p:nvPr>
        </p:nvSpPr>
        <p:spPr>
          <a:xfrm>
            <a:off x="457200" y="396432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68" name="PlaceHolder 2"/>
          <p:cNvSpPr>
            <a:spLocks noGrp="1"/>
          </p:cNvSpPr>
          <p:nvPr>
            <p:ph type="body"/>
          </p:nvPr>
        </p:nvSpPr>
        <p:spPr>
          <a:xfrm>
            <a:off x="457200" y="160020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69" name="PlaceHolder 3"/>
          <p:cNvSpPr>
            <a:spLocks noGrp="1"/>
          </p:cNvSpPr>
          <p:nvPr>
            <p:ph type="body"/>
          </p:nvPr>
        </p:nvSpPr>
        <p:spPr>
          <a:xfrm>
            <a:off x="457200" y="396432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71"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2"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3" name="PlaceHolder 4"/>
          <p:cNvSpPr>
            <a:spLocks noGrp="1"/>
          </p:cNvSpPr>
          <p:nvPr>
            <p:ph type="body"/>
          </p:nvPr>
        </p:nvSpPr>
        <p:spPr>
          <a:xfrm>
            <a:off x="45720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4" name="PlaceHolder 5"/>
          <p:cNvSpPr>
            <a:spLocks noGrp="1"/>
          </p:cNvSpPr>
          <p:nvPr>
            <p:ph type="body"/>
          </p:nvPr>
        </p:nvSpPr>
        <p:spPr>
          <a:xfrm>
            <a:off x="467424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76" name="PlaceHolder 2"/>
          <p:cNvSpPr>
            <a:spLocks noGrp="1"/>
          </p:cNvSpPr>
          <p:nvPr>
            <p:ph type="body"/>
          </p:nvPr>
        </p:nvSpPr>
        <p:spPr>
          <a:xfrm>
            <a:off x="45720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7" name="PlaceHolder 3"/>
          <p:cNvSpPr>
            <a:spLocks noGrp="1"/>
          </p:cNvSpPr>
          <p:nvPr>
            <p:ph type="body"/>
          </p:nvPr>
        </p:nvSpPr>
        <p:spPr>
          <a:xfrm>
            <a:off x="323964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8" name="PlaceHolder 4"/>
          <p:cNvSpPr>
            <a:spLocks noGrp="1"/>
          </p:cNvSpPr>
          <p:nvPr>
            <p:ph type="body"/>
          </p:nvPr>
        </p:nvSpPr>
        <p:spPr>
          <a:xfrm>
            <a:off x="602208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9" name="PlaceHolder 5"/>
          <p:cNvSpPr>
            <a:spLocks noGrp="1"/>
          </p:cNvSpPr>
          <p:nvPr>
            <p:ph type="body"/>
          </p:nvPr>
        </p:nvSpPr>
        <p:spPr>
          <a:xfrm>
            <a:off x="45720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80" name="PlaceHolder 6"/>
          <p:cNvSpPr>
            <a:spLocks noGrp="1"/>
          </p:cNvSpPr>
          <p:nvPr>
            <p:ph type="body"/>
          </p:nvPr>
        </p:nvSpPr>
        <p:spPr>
          <a:xfrm>
            <a:off x="323964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81" name="PlaceHolder 7"/>
          <p:cNvSpPr>
            <a:spLocks noGrp="1"/>
          </p:cNvSpPr>
          <p:nvPr>
            <p:ph type="body"/>
          </p:nvPr>
        </p:nvSpPr>
        <p:spPr>
          <a:xfrm>
            <a:off x="602208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E74BDB-F961-3741-8BEB-4F0BFFB010B6}"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873BF1-B725-9A44-8A1A-6F42A64D8B27}" type="slidenum">
              <a:rPr lang="en-US" smtClean="0"/>
              <a:t>‹#›</a:t>
            </a:fld>
            <a:endParaRPr lang="en-US"/>
          </a:p>
        </p:txBody>
      </p:sp>
    </p:spTree>
    <p:extLst>
      <p:ext uri="{BB962C8B-B14F-4D97-AF65-F5344CB8AC3E}">
        <p14:creationId xmlns:p14="http://schemas.microsoft.com/office/powerpoint/2010/main" val="7875337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85" name="PlaceHolder 2"/>
          <p:cNvSpPr>
            <a:spLocks noGrp="1"/>
          </p:cNvSpPr>
          <p:nvPr>
            <p:ph type="subTitle"/>
          </p:nvPr>
        </p:nvSpPr>
        <p:spPr>
          <a:xfrm>
            <a:off x="457200" y="1600200"/>
            <a:ext cx="8229240" cy="45255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87" name="PlaceHolder 2"/>
          <p:cNvSpPr>
            <a:spLocks noGrp="1"/>
          </p:cNvSpPr>
          <p:nvPr>
            <p:ph type="body"/>
          </p:nvPr>
        </p:nvSpPr>
        <p:spPr>
          <a:xfrm>
            <a:off x="457200" y="1600200"/>
            <a:ext cx="8229240" cy="4525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89" name="PlaceHolder 2"/>
          <p:cNvSpPr>
            <a:spLocks noGrp="1"/>
          </p:cNvSpPr>
          <p:nvPr>
            <p:ph type="body"/>
          </p:nvPr>
        </p:nvSpPr>
        <p:spPr>
          <a:xfrm>
            <a:off x="45720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90" name="PlaceHolder 3"/>
          <p:cNvSpPr>
            <a:spLocks noGrp="1"/>
          </p:cNvSpPr>
          <p:nvPr>
            <p:ph type="body"/>
          </p:nvPr>
        </p:nvSpPr>
        <p:spPr>
          <a:xfrm>
            <a:off x="467424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8" name="PlaceHolder 2"/>
          <p:cNvSpPr>
            <a:spLocks noGrp="1"/>
          </p:cNvSpPr>
          <p:nvPr>
            <p:ph type="body"/>
          </p:nvPr>
        </p:nvSpPr>
        <p:spPr>
          <a:xfrm>
            <a:off x="457200" y="1600200"/>
            <a:ext cx="8229240" cy="4525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2" name="PlaceHolder 1"/>
          <p:cNvSpPr>
            <a:spLocks noGrp="1"/>
          </p:cNvSpPr>
          <p:nvPr>
            <p:ph type="subTitle"/>
          </p:nvPr>
        </p:nvSpPr>
        <p:spPr>
          <a:xfrm>
            <a:off x="457200" y="274680"/>
            <a:ext cx="8229240" cy="52977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94"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95" name="PlaceHolder 3"/>
          <p:cNvSpPr>
            <a:spLocks noGrp="1"/>
          </p:cNvSpPr>
          <p:nvPr>
            <p:ph type="body"/>
          </p:nvPr>
        </p:nvSpPr>
        <p:spPr>
          <a:xfrm>
            <a:off x="467424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96" name="PlaceHolder 4"/>
          <p:cNvSpPr>
            <a:spLocks noGrp="1"/>
          </p:cNvSpPr>
          <p:nvPr>
            <p:ph type="body"/>
          </p:nvPr>
        </p:nvSpPr>
        <p:spPr>
          <a:xfrm>
            <a:off x="45720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98" name="PlaceHolder 2"/>
          <p:cNvSpPr>
            <a:spLocks noGrp="1"/>
          </p:cNvSpPr>
          <p:nvPr>
            <p:ph type="body"/>
          </p:nvPr>
        </p:nvSpPr>
        <p:spPr>
          <a:xfrm>
            <a:off x="45720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99"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00" name="PlaceHolder 4"/>
          <p:cNvSpPr>
            <a:spLocks noGrp="1"/>
          </p:cNvSpPr>
          <p:nvPr>
            <p:ph type="body"/>
          </p:nvPr>
        </p:nvSpPr>
        <p:spPr>
          <a:xfrm>
            <a:off x="467424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102"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03"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04" name="PlaceHolder 4"/>
          <p:cNvSpPr>
            <a:spLocks noGrp="1"/>
          </p:cNvSpPr>
          <p:nvPr>
            <p:ph type="body"/>
          </p:nvPr>
        </p:nvSpPr>
        <p:spPr>
          <a:xfrm>
            <a:off x="457200" y="396432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106" name="PlaceHolder 2"/>
          <p:cNvSpPr>
            <a:spLocks noGrp="1"/>
          </p:cNvSpPr>
          <p:nvPr>
            <p:ph type="body"/>
          </p:nvPr>
        </p:nvSpPr>
        <p:spPr>
          <a:xfrm>
            <a:off x="457200" y="160020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07" name="PlaceHolder 3"/>
          <p:cNvSpPr>
            <a:spLocks noGrp="1"/>
          </p:cNvSpPr>
          <p:nvPr>
            <p:ph type="body"/>
          </p:nvPr>
        </p:nvSpPr>
        <p:spPr>
          <a:xfrm>
            <a:off x="457200" y="396432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109"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10"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11" name="PlaceHolder 4"/>
          <p:cNvSpPr>
            <a:spLocks noGrp="1"/>
          </p:cNvSpPr>
          <p:nvPr>
            <p:ph type="body"/>
          </p:nvPr>
        </p:nvSpPr>
        <p:spPr>
          <a:xfrm>
            <a:off x="45720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12" name="PlaceHolder 5"/>
          <p:cNvSpPr>
            <a:spLocks noGrp="1"/>
          </p:cNvSpPr>
          <p:nvPr>
            <p:ph type="body"/>
          </p:nvPr>
        </p:nvSpPr>
        <p:spPr>
          <a:xfrm>
            <a:off x="467424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114" name="PlaceHolder 2"/>
          <p:cNvSpPr>
            <a:spLocks noGrp="1"/>
          </p:cNvSpPr>
          <p:nvPr>
            <p:ph type="body"/>
          </p:nvPr>
        </p:nvSpPr>
        <p:spPr>
          <a:xfrm>
            <a:off x="45720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15" name="PlaceHolder 3"/>
          <p:cNvSpPr>
            <a:spLocks noGrp="1"/>
          </p:cNvSpPr>
          <p:nvPr>
            <p:ph type="body"/>
          </p:nvPr>
        </p:nvSpPr>
        <p:spPr>
          <a:xfrm>
            <a:off x="323964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16" name="PlaceHolder 4"/>
          <p:cNvSpPr>
            <a:spLocks noGrp="1"/>
          </p:cNvSpPr>
          <p:nvPr>
            <p:ph type="body"/>
          </p:nvPr>
        </p:nvSpPr>
        <p:spPr>
          <a:xfrm>
            <a:off x="602208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17" name="PlaceHolder 5"/>
          <p:cNvSpPr>
            <a:spLocks noGrp="1"/>
          </p:cNvSpPr>
          <p:nvPr>
            <p:ph type="body"/>
          </p:nvPr>
        </p:nvSpPr>
        <p:spPr>
          <a:xfrm>
            <a:off x="45720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18" name="PlaceHolder 6"/>
          <p:cNvSpPr>
            <a:spLocks noGrp="1"/>
          </p:cNvSpPr>
          <p:nvPr>
            <p:ph type="body"/>
          </p:nvPr>
        </p:nvSpPr>
        <p:spPr>
          <a:xfrm>
            <a:off x="323964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19" name="PlaceHolder 7"/>
          <p:cNvSpPr>
            <a:spLocks noGrp="1"/>
          </p:cNvSpPr>
          <p:nvPr>
            <p:ph type="body"/>
          </p:nvPr>
        </p:nvSpPr>
        <p:spPr>
          <a:xfrm>
            <a:off x="602208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10" name="PlaceHolder 2"/>
          <p:cNvSpPr>
            <a:spLocks noGrp="1"/>
          </p:cNvSpPr>
          <p:nvPr>
            <p:ph type="body"/>
          </p:nvPr>
        </p:nvSpPr>
        <p:spPr>
          <a:xfrm>
            <a:off x="45720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1" name="PlaceHolder 3"/>
          <p:cNvSpPr>
            <a:spLocks noGrp="1"/>
          </p:cNvSpPr>
          <p:nvPr>
            <p:ph type="body"/>
          </p:nvPr>
        </p:nvSpPr>
        <p:spPr>
          <a:xfrm>
            <a:off x="467424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15"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6" name="PlaceHolder 3"/>
          <p:cNvSpPr>
            <a:spLocks noGrp="1"/>
          </p:cNvSpPr>
          <p:nvPr>
            <p:ph type="body"/>
          </p:nvPr>
        </p:nvSpPr>
        <p:spPr>
          <a:xfrm>
            <a:off x="467424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7" name="PlaceHolder 4"/>
          <p:cNvSpPr>
            <a:spLocks noGrp="1"/>
          </p:cNvSpPr>
          <p:nvPr>
            <p:ph type="body"/>
          </p:nvPr>
        </p:nvSpPr>
        <p:spPr>
          <a:xfrm>
            <a:off x="45720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19" name="PlaceHolder 2"/>
          <p:cNvSpPr>
            <a:spLocks noGrp="1"/>
          </p:cNvSpPr>
          <p:nvPr>
            <p:ph type="body"/>
          </p:nvPr>
        </p:nvSpPr>
        <p:spPr>
          <a:xfrm>
            <a:off x="45720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0"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1" name="PlaceHolder 4"/>
          <p:cNvSpPr>
            <a:spLocks noGrp="1"/>
          </p:cNvSpPr>
          <p:nvPr>
            <p:ph type="body"/>
          </p:nvPr>
        </p:nvSpPr>
        <p:spPr>
          <a:xfrm>
            <a:off x="467424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23"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4"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5" name="PlaceHolder 4"/>
          <p:cNvSpPr>
            <a:spLocks noGrp="1"/>
          </p:cNvSpPr>
          <p:nvPr>
            <p:ph type="body"/>
          </p:nvPr>
        </p:nvSpPr>
        <p:spPr>
          <a:xfrm>
            <a:off x="457200" y="396432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2130480"/>
            <a:ext cx="7772040" cy="1469520"/>
          </a:xfrm>
          <a:prstGeom prst="rect">
            <a:avLst/>
          </a:prstGeom>
        </p:spPr>
        <p:txBody>
          <a:bodyPr anchor="ctr"/>
          <a:lstStyle/>
          <a:p>
            <a:pPr algn="ctr">
              <a:lnSpc>
                <a:spcPct val="100000"/>
              </a:lnSpc>
            </a:pPr>
            <a:r>
              <a:rPr lang="en-US" sz="4400" b="0" strike="noStrike" spc="-1">
                <a:solidFill>
                  <a:srgbClr val="000000"/>
                </a:solidFill>
                <a:latin typeface="Calibri"/>
              </a:rPr>
              <a:t>Click to edit Master title style</a:t>
            </a:r>
          </a:p>
        </p:txBody>
      </p:sp>
      <p:sp>
        <p:nvSpPr>
          <p:cNvPr id="6" name="PlaceHolder 2"/>
          <p:cNvSpPr>
            <a:spLocks noGrp="1"/>
          </p:cNvSpPr>
          <p:nvPr>
            <p:ph type="dt"/>
          </p:nvPr>
        </p:nvSpPr>
        <p:spPr>
          <a:xfrm>
            <a:off x="457200" y="6356520"/>
            <a:ext cx="2133360" cy="364680"/>
          </a:xfrm>
          <a:prstGeom prst="rect">
            <a:avLst/>
          </a:prstGeom>
        </p:spPr>
        <p:txBody>
          <a:bodyPr anchor="ctr"/>
          <a:lstStyle/>
          <a:p>
            <a:pPr>
              <a:lnSpc>
                <a:spcPct val="100000"/>
              </a:lnSpc>
            </a:pPr>
            <a:fld id="{1FA81365-AA4D-4CAB-B65B-BBCF75BC6B12}" type="datetime">
              <a:rPr lang="en-IN" sz="1200" b="0" strike="noStrike" spc="-1">
                <a:solidFill>
                  <a:srgbClr val="8B8B8B"/>
                </a:solidFill>
                <a:latin typeface="Calibri"/>
              </a:rPr>
              <a:pPr>
                <a:lnSpc>
                  <a:spcPct val="100000"/>
                </a:lnSpc>
              </a:pPr>
              <a:t>19-03-2024</a:t>
            </a:fld>
            <a:endParaRPr lang="en-IN" sz="1200" b="0" strike="noStrike" spc="-1">
              <a:latin typeface="Times New Roman"/>
            </a:endParaRPr>
          </a:p>
        </p:txBody>
      </p:sp>
      <p:sp>
        <p:nvSpPr>
          <p:cNvPr id="2" name="PlaceHolder 3"/>
          <p:cNvSpPr>
            <a:spLocks noGrp="1"/>
          </p:cNvSpPr>
          <p:nvPr>
            <p:ph type="ftr"/>
          </p:nvPr>
        </p:nvSpPr>
        <p:spPr>
          <a:xfrm>
            <a:off x="3124080" y="6356520"/>
            <a:ext cx="2895120" cy="364680"/>
          </a:xfrm>
          <a:prstGeom prst="rect">
            <a:avLst/>
          </a:prstGeom>
        </p:spPr>
        <p:txBody>
          <a:bodyPr anchor="ctr"/>
          <a:lstStyle/>
          <a:p>
            <a:endParaRPr lang="en-IN" sz="2400" b="0" strike="noStrike" spc="-1">
              <a:latin typeface="Times New Roman"/>
            </a:endParaRPr>
          </a:p>
        </p:txBody>
      </p:sp>
      <p:sp>
        <p:nvSpPr>
          <p:cNvPr id="3" name="PlaceHolder 4"/>
          <p:cNvSpPr>
            <a:spLocks noGrp="1"/>
          </p:cNvSpPr>
          <p:nvPr>
            <p:ph type="sldNum"/>
          </p:nvPr>
        </p:nvSpPr>
        <p:spPr>
          <a:xfrm>
            <a:off x="6553080" y="6356520"/>
            <a:ext cx="2133360" cy="364680"/>
          </a:xfrm>
          <a:prstGeom prst="rect">
            <a:avLst/>
          </a:prstGeom>
        </p:spPr>
        <p:txBody>
          <a:bodyPr anchor="ctr"/>
          <a:lstStyle/>
          <a:p>
            <a:pPr algn="r">
              <a:lnSpc>
                <a:spcPct val="100000"/>
              </a:lnSpc>
            </a:pPr>
            <a:fld id="{461C588D-E3ED-4BA1-84D9-26CC45E2DDCD}" type="slidenum">
              <a:rPr lang="en-IN" sz="1200" b="0" strike="noStrike" spc="-1">
                <a:solidFill>
                  <a:srgbClr val="8B8B8B"/>
                </a:solidFill>
                <a:latin typeface="Calibri"/>
              </a:rPr>
              <a:pPr algn="r">
                <a:lnSpc>
                  <a:spcPct val="100000"/>
                </a:lnSpc>
              </a:pPr>
              <a:t>‹#›</a:t>
            </a:fld>
            <a:endParaRPr lang="en-IN" sz="1200" b="0" strike="noStrike" spc="-1">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4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p:spPr>
        <p:txBody>
          <a:bodyPr anchor="ctr"/>
          <a:lstStyle/>
          <a:p>
            <a:pPr algn="ctr">
              <a:lnSpc>
                <a:spcPct val="100000"/>
              </a:lnSpc>
            </a:pPr>
            <a:r>
              <a:rPr lang="en-US" sz="4400" b="0" strike="noStrike" spc="-1">
                <a:solidFill>
                  <a:srgbClr val="000000"/>
                </a:solidFill>
                <a:latin typeface="Calibri"/>
              </a:rPr>
              <a:t>Click to edit Master title style</a:t>
            </a:r>
          </a:p>
        </p:txBody>
      </p:sp>
      <p:sp>
        <p:nvSpPr>
          <p:cNvPr id="42" name="PlaceHolder 2"/>
          <p:cNvSpPr>
            <a:spLocks noGrp="1"/>
          </p:cNvSpPr>
          <p:nvPr>
            <p:ph type="body"/>
          </p:nvPr>
        </p:nvSpPr>
        <p:spPr>
          <a:xfrm>
            <a:off x="457200" y="1600200"/>
            <a:ext cx="8229240" cy="4525560"/>
          </a:xfrm>
          <a:prstGeom prst="rect">
            <a:avLst/>
          </a:prstGeom>
        </p:spPr>
        <p:txBody>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Click to edit Master text styles</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Second level</a:t>
            </a:r>
          </a:p>
          <a:p>
            <a:pPr marL="1143000" lvl="2" indent="-228240">
              <a:lnSpc>
                <a:spcPct val="100000"/>
              </a:lnSpc>
              <a:spcBef>
                <a:spcPts val="479"/>
              </a:spcBef>
              <a:buClr>
                <a:srgbClr val="000000"/>
              </a:buClr>
              <a:buFont typeface="Arial"/>
              <a:buChar char="•"/>
            </a:pPr>
            <a:r>
              <a:rPr lang="en-US" sz="2400" b="0" strike="noStrike" spc="-1">
                <a:solidFill>
                  <a:srgbClr val="000000"/>
                </a:solidFill>
                <a:latin typeface="Calibri"/>
              </a:rPr>
              <a:t>Third level</a:t>
            </a:r>
          </a:p>
          <a:p>
            <a:pPr marL="1600200" lvl="3" indent="-228240">
              <a:lnSpc>
                <a:spcPct val="100000"/>
              </a:lnSpc>
              <a:spcBef>
                <a:spcPts val="400"/>
              </a:spcBef>
              <a:buClr>
                <a:srgbClr val="000000"/>
              </a:buClr>
              <a:buFont typeface="Arial"/>
              <a:buChar char="–"/>
            </a:pPr>
            <a:r>
              <a:rPr lang="en-US" sz="2000" b="0" strike="noStrike" spc="-1">
                <a:solidFill>
                  <a:srgbClr val="000000"/>
                </a:solidFill>
                <a:latin typeface="Calibri"/>
              </a:rPr>
              <a:t>Fourth level</a:t>
            </a:r>
          </a:p>
          <a:p>
            <a:pPr marL="2057400" lvl="4" indent="-228240">
              <a:lnSpc>
                <a:spcPct val="100000"/>
              </a:lnSpc>
              <a:spcBef>
                <a:spcPts val="400"/>
              </a:spcBef>
              <a:buClr>
                <a:srgbClr val="000000"/>
              </a:buClr>
              <a:buFont typeface="Arial"/>
              <a:buChar char="»"/>
            </a:pPr>
            <a:r>
              <a:rPr lang="en-US" sz="2000" b="0" strike="noStrike" spc="-1">
                <a:solidFill>
                  <a:srgbClr val="000000"/>
                </a:solidFill>
                <a:latin typeface="Calibri"/>
              </a:rPr>
              <a:t>Fifth level</a:t>
            </a:r>
          </a:p>
        </p:txBody>
      </p:sp>
      <p:sp>
        <p:nvSpPr>
          <p:cNvPr id="43" name="PlaceHolder 3"/>
          <p:cNvSpPr>
            <a:spLocks noGrp="1"/>
          </p:cNvSpPr>
          <p:nvPr>
            <p:ph type="dt"/>
          </p:nvPr>
        </p:nvSpPr>
        <p:spPr>
          <a:xfrm>
            <a:off x="457200" y="6356520"/>
            <a:ext cx="2133360" cy="364680"/>
          </a:xfrm>
          <a:prstGeom prst="rect">
            <a:avLst/>
          </a:prstGeom>
        </p:spPr>
        <p:txBody>
          <a:bodyPr anchor="ctr"/>
          <a:lstStyle/>
          <a:p>
            <a:pPr>
              <a:lnSpc>
                <a:spcPct val="100000"/>
              </a:lnSpc>
            </a:pPr>
            <a:fld id="{2B73E74F-BDCD-4D15-812A-E20E2DDD0265}" type="datetime">
              <a:rPr lang="en-IN" sz="1200" b="0" strike="noStrike" spc="-1">
                <a:solidFill>
                  <a:srgbClr val="8B8B8B"/>
                </a:solidFill>
                <a:latin typeface="Calibri"/>
              </a:rPr>
              <a:pPr>
                <a:lnSpc>
                  <a:spcPct val="100000"/>
                </a:lnSpc>
              </a:pPr>
              <a:t>19-03-2024</a:t>
            </a:fld>
            <a:endParaRPr lang="en-IN" sz="1200" b="0" strike="noStrike" spc="-1">
              <a:latin typeface="Times New Roman"/>
            </a:endParaRPr>
          </a:p>
        </p:txBody>
      </p:sp>
      <p:sp>
        <p:nvSpPr>
          <p:cNvPr id="44" name="PlaceHolder 4"/>
          <p:cNvSpPr>
            <a:spLocks noGrp="1"/>
          </p:cNvSpPr>
          <p:nvPr>
            <p:ph type="ftr"/>
          </p:nvPr>
        </p:nvSpPr>
        <p:spPr>
          <a:xfrm>
            <a:off x="3124080" y="6356520"/>
            <a:ext cx="2895120" cy="364680"/>
          </a:xfrm>
          <a:prstGeom prst="rect">
            <a:avLst/>
          </a:prstGeom>
        </p:spPr>
        <p:txBody>
          <a:bodyPr anchor="ctr"/>
          <a:lstStyle/>
          <a:p>
            <a:endParaRPr lang="en-IN" sz="2400" b="0" strike="noStrike" spc="-1">
              <a:latin typeface="Times New Roman"/>
            </a:endParaRPr>
          </a:p>
        </p:txBody>
      </p:sp>
      <p:sp>
        <p:nvSpPr>
          <p:cNvPr id="45" name="PlaceHolder 5"/>
          <p:cNvSpPr>
            <a:spLocks noGrp="1"/>
          </p:cNvSpPr>
          <p:nvPr>
            <p:ph type="sldNum"/>
          </p:nvPr>
        </p:nvSpPr>
        <p:spPr>
          <a:xfrm>
            <a:off x="6553080" y="6356520"/>
            <a:ext cx="2133360" cy="364680"/>
          </a:xfrm>
          <a:prstGeom prst="rect">
            <a:avLst/>
          </a:prstGeom>
        </p:spPr>
        <p:txBody>
          <a:bodyPr anchor="ctr"/>
          <a:lstStyle/>
          <a:p>
            <a:pPr algn="r">
              <a:lnSpc>
                <a:spcPct val="100000"/>
              </a:lnSpc>
            </a:pPr>
            <a:fld id="{48D13AB5-10CD-47D5-B600-8AD84766C086}" type="slidenum">
              <a:rPr lang="en-IN" sz="1200" b="0" strike="noStrike" spc="-1">
                <a:solidFill>
                  <a:srgbClr val="8B8B8B"/>
                </a:solidFill>
                <a:latin typeface="Calibri"/>
              </a:rPr>
              <a:pPr algn="r">
                <a:lnSpc>
                  <a:spcPct val="100000"/>
                </a:lnSpc>
              </a:pPr>
              <a:t>‹#›</a:t>
            </a:fld>
            <a:endParaRPr lang="en-IN"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87" r:id="rId13"/>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IN" sz="4400" b="0" strike="noStrike" spc="-1">
                <a:latin typeface="Arial"/>
              </a:rPr>
              <a:t>Click to edit the title text format</a:t>
            </a:r>
          </a:p>
        </p:txBody>
      </p:sp>
      <p:sp>
        <p:nvSpPr>
          <p:cNvPr id="83"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3" Type="http://schemas.openxmlformats.org/officeDocument/2006/relationships/image" Target="../media/image14.jpeg"/><Relationship Id="rId7" Type="http://schemas.openxmlformats.org/officeDocument/2006/relationships/image" Target="../media/image18.emf"/><Relationship Id="rId2" Type="http://schemas.openxmlformats.org/officeDocument/2006/relationships/image" Target="../media/image12.jpeg"/><Relationship Id="rId1" Type="http://schemas.openxmlformats.org/officeDocument/2006/relationships/slideLayout" Target="../slideLayouts/slideLayout25.xml"/><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5.emf"/></Relationships>
</file>

<file path=ppt/slides/_rels/slide33.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image" Target="../media/image22.emf"/><Relationship Id="rId2" Type="http://schemas.openxmlformats.org/officeDocument/2006/relationships/image" Target="../media/image19.emf"/><Relationship Id="rId1" Type="http://schemas.openxmlformats.org/officeDocument/2006/relationships/slideLayout" Target="../slideLayouts/slideLayout25.xml"/><Relationship Id="rId6" Type="http://schemas.openxmlformats.org/officeDocument/2006/relationships/oleObject" Target="../embeddings/oleObject1.bin"/><Relationship Id="rId5" Type="http://schemas.openxmlformats.org/officeDocument/2006/relationships/image" Target="../media/image21.emf"/><Relationship Id="rId4" Type="http://schemas.openxmlformats.org/officeDocument/2006/relationships/image" Target="../media/image20.emf"/></Relationships>
</file>

<file path=ppt/slides/_rels/slide3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19.emf"/><Relationship Id="rId1" Type="http://schemas.openxmlformats.org/officeDocument/2006/relationships/slideLayout" Target="../slideLayouts/slideLayout25.xml"/><Relationship Id="rId6" Type="http://schemas.openxmlformats.org/officeDocument/2006/relationships/image" Target="../media/image23.emf"/><Relationship Id="rId5" Type="http://schemas.openxmlformats.org/officeDocument/2006/relationships/image" Target="../media/image22.emf"/><Relationship Id="rId4" Type="http://schemas.openxmlformats.org/officeDocument/2006/relationships/oleObject" Target="../embeddings/oleObject2.bin"/></Relationships>
</file>

<file path=ppt/slides/_rels/slide35.xml.rels><?xml version="1.0" encoding="UTF-8" standalone="yes"?>
<Relationships xmlns="http://schemas.openxmlformats.org/package/2006/relationships"><Relationship Id="rId3" Type="http://schemas.openxmlformats.org/officeDocument/2006/relationships/image" Target="../media/image21.emf"/><Relationship Id="rId7" Type="http://schemas.openxmlformats.org/officeDocument/2006/relationships/image" Target="../media/image24.emf"/><Relationship Id="rId2" Type="http://schemas.openxmlformats.org/officeDocument/2006/relationships/image" Target="../media/image19.emf"/><Relationship Id="rId1" Type="http://schemas.openxmlformats.org/officeDocument/2006/relationships/slideLayout" Target="../slideLayouts/slideLayout25.xml"/><Relationship Id="rId6" Type="http://schemas.openxmlformats.org/officeDocument/2006/relationships/image" Target="../media/image23.emf"/><Relationship Id="rId5" Type="http://schemas.openxmlformats.org/officeDocument/2006/relationships/image" Target="../media/image22.emf"/><Relationship Id="rId4" Type="http://schemas.openxmlformats.org/officeDocument/2006/relationships/oleObject" Target="../embeddings/oleObject3.bin"/></Relationships>
</file>

<file path=ppt/slides/_rels/slide36.xml.rels><?xml version="1.0" encoding="UTF-8" standalone="yes"?>
<Relationships xmlns="http://schemas.openxmlformats.org/package/2006/relationships"><Relationship Id="rId3" Type="http://schemas.openxmlformats.org/officeDocument/2006/relationships/image" Target="../media/image19.emf"/><Relationship Id="rId7"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25.xml"/><Relationship Id="rId6" Type="http://schemas.openxmlformats.org/officeDocument/2006/relationships/image" Target="../media/image23.emf"/><Relationship Id="rId5" Type="http://schemas.openxmlformats.org/officeDocument/2006/relationships/image" Target="../media/image22.emf"/><Relationship Id="rId4" Type="http://schemas.openxmlformats.org/officeDocument/2006/relationships/oleObject" Target="../embeddings/oleObject4.bin"/></Relationships>
</file>

<file path=ppt/slides/_rels/slide37.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5.xml"/><Relationship Id="rId5" Type="http://schemas.openxmlformats.org/officeDocument/2006/relationships/image" Target="../media/image30.jpeg"/><Relationship Id="rId4" Type="http://schemas.openxmlformats.org/officeDocument/2006/relationships/image" Target="../media/image29.jpeg"/></Relationships>
</file>

<file path=ppt/slides/_rels/slide3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5.xml"/><Relationship Id="rId5" Type="http://schemas.openxmlformats.org/officeDocument/2006/relationships/image" Target="../media/image30.jpeg"/><Relationship Id="rId4" Type="http://schemas.openxmlformats.org/officeDocument/2006/relationships/image" Target="../media/image29.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image" Target="../media/image36.emf"/><Relationship Id="rId3" Type="http://schemas.openxmlformats.org/officeDocument/2006/relationships/image" Target="../media/image31.emf"/><Relationship Id="rId7" Type="http://schemas.openxmlformats.org/officeDocument/2006/relationships/image" Target="../media/image33.emf"/><Relationship Id="rId12" Type="http://schemas.openxmlformats.org/officeDocument/2006/relationships/oleObject" Target="../embeddings/oleObject10.bin"/><Relationship Id="rId2" Type="http://schemas.openxmlformats.org/officeDocument/2006/relationships/oleObject" Target="../embeddings/oleObject5.bin"/><Relationship Id="rId1" Type="http://schemas.openxmlformats.org/officeDocument/2006/relationships/slideLayout" Target="../slideLayouts/slideLayout25.xml"/><Relationship Id="rId6" Type="http://schemas.openxmlformats.org/officeDocument/2006/relationships/oleObject" Target="../embeddings/oleObject7.bin"/><Relationship Id="rId11" Type="http://schemas.openxmlformats.org/officeDocument/2006/relationships/image" Target="../media/image35.emf"/><Relationship Id="rId5" Type="http://schemas.openxmlformats.org/officeDocument/2006/relationships/image" Target="../media/image32.emf"/><Relationship Id="rId10" Type="http://schemas.openxmlformats.org/officeDocument/2006/relationships/oleObject" Target="../embeddings/oleObject9.bin"/><Relationship Id="rId4" Type="http://schemas.openxmlformats.org/officeDocument/2006/relationships/oleObject" Target="../embeddings/oleObject6.bin"/><Relationship Id="rId9" Type="http://schemas.openxmlformats.org/officeDocument/2006/relationships/image" Target="../media/image34.emf"/><Relationship Id="rId14" Type="http://schemas.openxmlformats.org/officeDocument/2006/relationships/image" Target="../media/image37.png"/></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extShape 1"/>
          <p:cNvSpPr txBox="1"/>
          <p:nvPr/>
        </p:nvSpPr>
        <p:spPr>
          <a:xfrm>
            <a:off x="685800" y="2130480"/>
            <a:ext cx="7772040" cy="1469520"/>
          </a:xfrm>
          <a:prstGeom prst="rect">
            <a:avLst/>
          </a:prstGeom>
          <a:noFill/>
          <a:ln>
            <a:noFill/>
          </a:ln>
        </p:spPr>
        <p:txBody>
          <a:bodyPr anchor="ctr"/>
          <a:lstStyle/>
          <a:p>
            <a:pPr algn="ctr">
              <a:lnSpc>
                <a:spcPct val="100000"/>
              </a:lnSpc>
            </a:pPr>
            <a:r>
              <a:rPr lang="en-US" sz="4400" b="0" strike="noStrike" spc="-1" dirty="0">
                <a:solidFill>
                  <a:srgbClr val="000000"/>
                </a:solidFill>
                <a:latin typeface="Calibri"/>
              </a:rPr>
              <a:t>Intrinsic Motivation</a:t>
            </a:r>
          </a:p>
        </p:txBody>
      </p:sp>
      <p:sp>
        <p:nvSpPr>
          <p:cNvPr id="121" name="TextShape 2"/>
          <p:cNvSpPr txBox="1"/>
          <p:nvPr/>
        </p:nvSpPr>
        <p:spPr>
          <a:xfrm>
            <a:off x="1371600" y="3886200"/>
            <a:ext cx="6400440" cy="1752120"/>
          </a:xfrm>
          <a:prstGeom prst="rect">
            <a:avLst/>
          </a:prstGeom>
          <a:noFill/>
          <a:ln>
            <a:noFill/>
          </a:ln>
        </p:spPr>
        <p:txBody>
          <a:bodyPr/>
          <a:lstStyle/>
          <a:p>
            <a:pPr algn="ctr">
              <a:lnSpc>
                <a:spcPct val="100000"/>
              </a:lnSpc>
              <a:spcBef>
                <a:spcPts val="641"/>
              </a:spcBef>
            </a:pPr>
            <a:r>
              <a:rPr lang="en-IN" sz="3200" b="0" strike="noStrike" spc="-1" dirty="0">
                <a:solidFill>
                  <a:srgbClr val="8B8B8B"/>
                </a:solidFill>
                <a:latin typeface="Calibri"/>
              </a:rPr>
              <a:t>CGS 616</a:t>
            </a:r>
            <a:endParaRPr lang="en-IN" sz="3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latin typeface="Calibri"/>
              </a:rPr>
              <a:t>Q-learning algorithm</a:t>
            </a:r>
          </a:p>
        </p:txBody>
      </p:sp>
      <p:sp>
        <p:nvSpPr>
          <p:cNvPr id="135" name="TextShape 2"/>
          <p:cNvSpPr txBox="1"/>
          <p:nvPr/>
        </p:nvSpPr>
        <p:spPr>
          <a:xfrm>
            <a:off x="457200" y="1600200"/>
            <a:ext cx="8229240" cy="4525560"/>
          </a:xfrm>
          <a:prstGeom prst="rect">
            <a:avLst/>
          </a:prstGeom>
          <a:noFill/>
          <a:ln>
            <a:noFill/>
          </a:ln>
        </p:spPr>
        <p:txBody>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Initialize Q(s,a) for all s and a</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For each episode</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Initialize s</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For each move</a:t>
            </a:r>
          </a:p>
          <a:p>
            <a:pPr marL="1143000" lvl="2" indent="-228240">
              <a:lnSpc>
                <a:spcPct val="100000"/>
              </a:lnSpc>
              <a:spcBef>
                <a:spcPts val="479"/>
              </a:spcBef>
              <a:buClr>
                <a:srgbClr val="000000"/>
              </a:buClr>
              <a:buFont typeface="Arial"/>
              <a:buChar char="•"/>
            </a:pPr>
            <a:r>
              <a:rPr lang="en-US" sz="2400" b="0" strike="noStrike" spc="-1">
                <a:solidFill>
                  <a:srgbClr val="000000"/>
                </a:solidFill>
                <a:latin typeface="Calibri"/>
              </a:rPr>
              <a:t>Choose a from s using Q (softmax/e-greedy)</a:t>
            </a:r>
          </a:p>
          <a:p>
            <a:pPr marL="1143000" lvl="2" indent="-228240">
              <a:lnSpc>
                <a:spcPct val="100000"/>
              </a:lnSpc>
              <a:spcBef>
                <a:spcPts val="479"/>
              </a:spcBef>
              <a:buClr>
                <a:srgbClr val="000000"/>
              </a:buClr>
              <a:buFont typeface="Arial"/>
              <a:buChar char="•"/>
            </a:pPr>
            <a:r>
              <a:rPr lang="en-US" sz="2400" b="0" strike="noStrike" spc="-1">
                <a:solidFill>
                  <a:srgbClr val="000000"/>
                </a:solidFill>
                <a:latin typeface="Calibri"/>
              </a:rPr>
              <a:t>Perform action a, observe R and s’</a:t>
            </a:r>
          </a:p>
          <a:p>
            <a:pPr marL="1143000" lvl="2" indent="-228240">
              <a:lnSpc>
                <a:spcPct val="100000"/>
              </a:lnSpc>
              <a:spcBef>
                <a:spcPts val="479"/>
              </a:spcBef>
              <a:buClr>
                <a:srgbClr val="000000"/>
              </a:buClr>
              <a:buFont typeface="Arial"/>
              <a:buChar char="•"/>
            </a:pPr>
            <a:r>
              <a:rPr lang="en-US" sz="2400" b="0" strike="noStrike" spc="-1">
                <a:solidFill>
                  <a:srgbClr val="000000"/>
                </a:solidFill>
                <a:latin typeface="Calibri"/>
              </a:rPr>
              <a:t>Update Q(s,a)</a:t>
            </a:r>
          </a:p>
          <a:p>
            <a:pPr marL="1143000" lvl="2" indent="-228240">
              <a:lnSpc>
                <a:spcPct val="100000"/>
              </a:lnSpc>
              <a:spcBef>
                <a:spcPts val="479"/>
              </a:spcBef>
              <a:buClr>
                <a:srgbClr val="000000"/>
              </a:buClr>
              <a:buFont typeface="Arial"/>
              <a:buChar char="•"/>
            </a:pPr>
            <a:r>
              <a:rPr lang="en-US" sz="2400" b="0" strike="noStrike" spc="-1">
                <a:solidFill>
                  <a:srgbClr val="000000"/>
                </a:solidFill>
                <a:latin typeface="Calibri"/>
              </a:rPr>
              <a:t>Move to s’</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Until s’ is terminal/moves run out</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latin typeface="Calibri"/>
              </a:rPr>
              <a:t>Q-learning update</a:t>
            </a:r>
          </a:p>
        </p:txBody>
      </p:sp>
      <p:sp>
        <p:nvSpPr>
          <p:cNvPr id="137" name="CustomShape 2"/>
          <p:cNvSpPr/>
          <p:nvPr/>
        </p:nvSpPr>
        <p:spPr>
          <a:xfrm>
            <a:off x="2743200" y="3429000"/>
            <a:ext cx="761760" cy="68544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800" b="0" strike="noStrike" spc="-1">
                <a:solidFill>
                  <a:srgbClr val="FFFFFF"/>
                </a:solidFill>
                <a:latin typeface="Calibri"/>
              </a:rPr>
              <a:t>s</a:t>
            </a:r>
            <a:endParaRPr lang="en-IN" sz="1800" b="0" strike="noStrike" spc="-1">
              <a:latin typeface="Arial"/>
            </a:endParaRPr>
          </a:p>
        </p:txBody>
      </p:sp>
      <p:sp>
        <p:nvSpPr>
          <p:cNvPr id="138" name="CustomShape 3"/>
          <p:cNvSpPr/>
          <p:nvPr/>
        </p:nvSpPr>
        <p:spPr>
          <a:xfrm>
            <a:off x="2707200" y="3007800"/>
            <a:ext cx="107280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latin typeface="Calibri"/>
              </a:rPr>
              <a:t>Q(s, a)</a:t>
            </a:r>
            <a:endParaRPr lang="en-IN" sz="1800" b="0" strike="noStrike" spc="-1">
              <a:latin typeface="Arial"/>
            </a:endParaRPr>
          </a:p>
        </p:txBody>
      </p:sp>
      <p:sp>
        <p:nvSpPr>
          <p:cNvPr id="139" name="CustomShape 4"/>
          <p:cNvSpPr/>
          <p:nvPr/>
        </p:nvSpPr>
        <p:spPr>
          <a:xfrm>
            <a:off x="1295280" y="4952880"/>
            <a:ext cx="54860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720">
              <a:lnSpc>
                <a:spcPct val="100000"/>
              </a:lnSpc>
              <a:buClr>
                <a:srgbClr val="000000"/>
              </a:buClr>
              <a:buFont typeface="Calibri"/>
              <a:buAutoNum type="arabicPeriod"/>
            </a:pPr>
            <a:r>
              <a:rPr lang="en-IN" sz="1800" b="0" strike="noStrike" spc="-1">
                <a:solidFill>
                  <a:srgbClr val="000000"/>
                </a:solidFill>
                <a:latin typeface="Calibri"/>
              </a:rPr>
              <a:t>Select a using choice rule on Q</a:t>
            </a:r>
            <a:endParaRPr lang="en-IN" sz="1800" b="0" strike="noStrike" spc="-1">
              <a:latin typeface="Arial"/>
            </a:endParaRPr>
          </a:p>
        </p:txBody>
      </p:sp>
      <p:sp>
        <p:nvSpPr>
          <p:cNvPr id="140" name="CustomShape 5"/>
          <p:cNvSpPr/>
          <p:nvPr/>
        </p:nvSpPr>
        <p:spPr>
          <a:xfrm>
            <a:off x="609480" y="1621080"/>
            <a:ext cx="289512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latin typeface="Calibri"/>
              </a:rPr>
              <a:t>The value of taking action a in state s</a:t>
            </a:r>
            <a:endParaRPr lang="en-IN" sz="1800" b="0" strike="noStrike" spc="-1">
              <a:latin typeface="Arial"/>
            </a:endParaRPr>
          </a:p>
        </p:txBody>
      </p:sp>
      <p:sp>
        <p:nvSpPr>
          <p:cNvPr id="141" name="CustomShape 6"/>
          <p:cNvSpPr/>
          <p:nvPr/>
        </p:nvSpPr>
        <p:spPr>
          <a:xfrm>
            <a:off x="1828800" y="2362320"/>
            <a:ext cx="1066320" cy="609120"/>
          </a:xfrm>
          <a:custGeom>
            <a:avLst/>
            <a:gdLst/>
            <a:ahLst/>
            <a:cxnLst/>
            <a:rect l="l" t="t" r="r" b="b"/>
            <a:pathLst>
              <a:path w="21600" h="21600">
                <a:moveTo>
                  <a:pt x="0" y="0"/>
                </a:moveTo>
                <a:lnTo>
                  <a:pt x="21600" y="21600"/>
                </a:lnTo>
              </a:path>
            </a:pathLst>
          </a:custGeom>
          <a:noFill/>
          <a:ln>
            <a:solidFill>
              <a:srgbClr val="4A7EBB"/>
            </a:solidFill>
            <a:round/>
            <a:tailEnd type="triangle" w="med" len="med"/>
          </a:ln>
        </p:spPr>
        <p:style>
          <a:lnRef idx="1">
            <a:schemeClr val="accent1"/>
          </a:lnRef>
          <a:fillRef idx="0">
            <a:schemeClr val="accent1"/>
          </a:fillRef>
          <a:effectRef idx="0">
            <a:schemeClr val="accent1"/>
          </a:effectRef>
          <a:fontRef idx="minor"/>
        </p:style>
        <p:txBody>
          <a:bodyPr/>
          <a:lstStyle/>
          <a:p>
            <a:endParaRPr lang="en-US"/>
          </a:p>
        </p:txBody>
      </p:sp>
      <p:grpSp>
        <p:nvGrpSpPr>
          <p:cNvPr id="142" name="Group 7"/>
          <p:cNvGrpSpPr/>
          <p:nvPr/>
        </p:nvGrpSpPr>
        <p:grpSpPr>
          <a:xfrm>
            <a:off x="4190760" y="1523880"/>
            <a:ext cx="1828800" cy="914760"/>
            <a:chOff x="4190760" y="1523880"/>
            <a:chExt cx="1828800" cy="914760"/>
          </a:xfrm>
        </p:grpSpPr>
        <p:sp>
          <p:nvSpPr>
            <p:cNvPr id="143" name="Line 8"/>
            <p:cNvSpPr/>
            <p:nvPr/>
          </p:nvSpPr>
          <p:spPr>
            <a:xfrm>
              <a:off x="4190760" y="2438280"/>
              <a:ext cx="1828800" cy="360"/>
            </a:xfrm>
            <a:prstGeom prst="line">
              <a:avLst/>
            </a:prstGeom>
            <a:ln>
              <a:solidFill>
                <a:srgbClr val="4A7EBB"/>
              </a:solidFill>
              <a:round/>
            </a:ln>
          </p:spPr>
          <p:style>
            <a:lnRef idx="1">
              <a:schemeClr val="accent1"/>
            </a:lnRef>
            <a:fillRef idx="0">
              <a:schemeClr val="accent1"/>
            </a:fillRef>
            <a:effectRef idx="0">
              <a:schemeClr val="accent1"/>
            </a:effectRef>
            <a:fontRef idx="minor"/>
          </p:style>
          <p:txBody>
            <a:bodyPr/>
            <a:lstStyle/>
            <a:p>
              <a:endParaRPr lang="en-US"/>
            </a:p>
          </p:txBody>
        </p:sp>
        <p:sp>
          <p:nvSpPr>
            <p:cNvPr id="144" name="Line 9"/>
            <p:cNvSpPr/>
            <p:nvPr/>
          </p:nvSpPr>
          <p:spPr>
            <a:xfrm flipV="1">
              <a:off x="4190760" y="1523880"/>
              <a:ext cx="360" cy="914400"/>
            </a:xfrm>
            <a:prstGeom prst="line">
              <a:avLst/>
            </a:prstGeom>
            <a:ln>
              <a:solidFill>
                <a:srgbClr val="4A7EBB"/>
              </a:solidFill>
              <a:round/>
            </a:ln>
          </p:spPr>
          <p:style>
            <a:lnRef idx="1">
              <a:schemeClr val="accent1"/>
            </a:lnRef>
            <a:fillRef idx="0">
              <a:schemeClr val="accent1"/>
            </a:fillRef>
            <a:effectRef idx="0">
              <a:schemeClr val="accent1"/>
            </a:effectRef>
            <a:fontRef idx="minor"/>
          </p:style>
          <p:txBody>
            <a:bodyPr/>
            <a:lstStyle/>
            <a:p>
              <a:endParaRPr lang="en-US"/>
            </a:p>
          </p:txBody>
        </p:sp>
        <p:sp>
          <p:nvSpPr>
            <p:cNvPr id="145" name="CustomShape 10"/>
            <p:cNvSpPr/>
            <p:nvPr/>
          </p:nvSpPr>
          <p:spPr>
            <a:xfrm>
              <a:off x="4648320" y="1828800"/>
              <a:ext cx="151920" cy="609120"/>
            </a:xfrm>
            <a:prstGeom prst="rect">
              <a:avLst/>
            </a:prstGeom>
            <a:ln>
              <a:round/>
            </a:ln>
          </p:spPr>
          <p:style>
            <a:lnRef idx="2">
              <a:schemeClr val="accent1">
                <a:shade val="50000"/>
              </a:schemeClr>
            </a:lnRef>
            <a:fillRef idx="1">
              <a:schemeClr val="accent1"/>
            </a:fillRef>
            <a:effectRef idx="0">
              <a:schemeClr val="accent1"/>
            </a:effectRef>
            <a:fontRef idx="minor"/>
          </p:style>
          <p:txBody>
            <a:bodyPr/>
            <a:lstStyle/>
            <a:p>
              <a:endParaRPr lang="en-US"/>
            </a:p>
          </p:txBody>
        </p:sp>
        <p:sp>
          <p:nvSpPr>
            <p:cNvPr id="146" name="CustomShape 11"/>
            <p:cNvSpPr/>
            <p:nvPr/>
          </p:nvSpPr>
          <p:spPr>
            <a:xfrm>
              <a:off x="5029200" y="2057400"/>
              <a:ext cx="151920" cy="380520"/>
            </a:xfrm>
            <a:prstGeom prst="rect">
              <a:avLst/>
            </a:prstGeom>
            <a:ln>
              <a:round/>
            </a:ln>
          </p:spPr>
          <p:style>
            <a:lnRef idx="2">
              <a:schemeClr val="accent1">
                <a:shade val="50000"/>
              </a:schemeClr>
            </a:lnRef>
            <a:fillRef idx="1">
              <a:schemeClr val="accent1"/>
            </a:fillRef>
            <a:effectRef idx="0">
              <a:schemeClr val="accent1"/>
            </a:effectRef>
            <a:fontRef idx="minor"/>
          </p:style>
          <p:txBody>
            <a:bodyPr/>
            <a:lstStyle/>
            <a:p>
              <a:endParaRPr lang="en-US"/>
            </a:p>
          </p:txBody>
        </p:sp>
        <p:sp>
          <p:nvSpPr>
            <p:cNvPr id="147" name="CustomShape 12"/>
            <p:cNvSpPr/>
            <p:nvPr/>
          </p:nvSpPr>
          <p:spPr>
            <a:xfrm>
              <a:off x="5410080" y="1905120"/>
              <a:ext cx="151920" cy="533160"/>
            </a:xfrm>
            <a:prstGeom prst="rect">
              <a:avLst/>
            </a:prstGeom>
            <a:ln>
              <a:round/>
            </a:ln>
          </p:spPr>
          <p:style>
            <a:lnRef idx="2">
              <a:schemeClr val="accent1">
                <a:shade val="50000"/>
              </a:schemeClr>
            </a:lnRef>
            <a:fillRef idx="1">
              <a:schemeClr val="accent1"/>
            </a:fillRef>
            <a:effectRef idx="0">
              <a:schemeClr val="accent1"/>
            </a:effectRef>
            <a:fontRef idx="minor"/>
          </p:style>
          <p:txBody>
            <a:bodyPr/>
            <a:lstStyle/>
            <a:p>
              <a:endParaRPr lang="en-US"/>
            </a:p>
          </p:txBody>
        </p:sp>
      </p:grpSp>
      <p:sp>
        <p:nvSpPr>
          <p:cNvPr id="148" name="CustomShape 13"/>
          <p:cNvSpPr/>
          <p:nvPr/>
        </p:nvSpPr>
        <p:spPr>
          <a:xfrm rot="16200000">
            <a:off x="3497400" y="1761120"/>
            <a:ext cx="83772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latin typeface="Calibri"/>
              </a:rPr>
              <a:t>Q(s,.)</a:t>
            </a:r>
            <a:endParaRPr lang="en-IN" sz="1800" b="0" strike="noStrike" spc="-1">
              <a:latin typeface="Arial"/>
            </a:endParaRPr>
          </a:p>
        </p:txBody>
      </p:sp>
      <p:sp>
        <p:nvSpPr>
          <p:cNvPr id="149" name="CustomShape 14"/>
          <p:cNvSpPr/>
          <p:nvPr/>
        </p:nvSpPr>
        <p:spPr>
          <a:xfrm>
            <a:off x="4876920" y="2514600"/>
            <a:ext cx="38052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latin typeface="Calibri"/>
              </a:rPr>
              <a:t>A</a:t>
            </a:r>
            <a:endParaRPr lang="en-IN"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latin typeface="Calibri"/>
              </a:rPr>
              <a:t>Q-learning update</a:t>
            </a:r>
          </a:p>
        </p:txBody>
      </p:sp>
      <p:sp>
        <p:nvSpPr>
          <p:cNvPr id="151" name="CustomShape 2"/>
          <p:cNvSpPr/>
          <p:nvPr/>
        </p:nvSpPr>
        <p:spPr>
          <a:xfrm>
            <a:off x="2743200" y="3429000"/>
            <a:ext cx="761760" cy="68544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800" b="0" strike="noStrike" spc="-1">
                <a:solidFill>
                  <a:srgbClr val="FFFFFF"/>
                </a:solidFill>
                <a:latin typeface="Calibri"/>
              </a:rPr>
              <a:t>s</a:t>
            </a:r>
            <a:endParaRPr lang="en-IN" sz="1800" b="0" strike="noStrike" spc="-1">
              <a:latin typeface="Arial"/>
            </a:endParaRPr>
          </a:p>
        </p:txBody>
      </p:sp>
      <p:sp>
        <p:nvSpPr>
          <p:cNvPr id="152" name="CustomShape 3"/>
          <p:cNvSpPr/>
          <p:nvPr/>
        </p:nvSpPr>
        <p:spPr>
          <a:xfrm>
            <a:off x="4419720" y="3429000"/>
            <a:ext cx="761760" cy="68544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800" b="0" strike="noStrike" spc="-1">
                <a:solidFill>
                  <a:srgbClr val="FFFFFF"/>
                </a:solidFill>
                <a:latin typeface="Calibri"/>
              </a:rPr>
              <a:t>s’</a:t>
            </a:r>
            <a:endParaRPr lang="en-IN" sz="1800" b="0" strike="noStrike" spc="-1">
              <a:latin typeface="Arial"/>
            </a:endParaRPr>
          </a:p>
        </p:txBody>
      </p:sp>
      <p:sp>
        <p:nvSpPr>
          <p:cNvPr id="153" name="CustomShape 4"/>
          <p:cNvSpPr/>
          <p:nvPr/>
        </p:nvSpPr>
        <p:spPr>
          <a:xfrm>
            <a:off x="3505320" y="3733920"/>
            <a:ext cx="914040" cy="360"/>
          </a:xfrm>
          <a:custGeom>
            <a:avLst/>
            <a:gdLst/>
            <a:ahLst/>
            <a:cxnLst/>
            <a:rect l="l" t="t" r="r" b="b"/>
            <a:pathLst>
              <a:path w="21600" h="21600">
                <a:moveTo>
                  <a:pt x="0" y="0"/>
                </a:moveTo>
                <a:lnTo>
                  <a:pt x="21600" y="21600"/>
                </a:lnTo>
              </a:path>
            </a:pathLst>
          </a:custGeom>
          <a:noFill/>
          <a:ln>
            <a:solidFill>
              <a:srgbClr val="4A7EBB"/>
            </a:solidFill>
            <a:round/>
            <a:tailEnd type="triangle" w="med" len="med"/>
          </a:ln>
        </p:spPr>
        <p:style>
          <a:lnRef idx="1">
            <a:schemeClr val="accent1"/>
          </a:lnRef>
          <a:fillRef idx="0">
            <a:schemeClr val="accent1"/>
          </a:fillRef>
          <a:effectRef idx="0">
            <a:schemeClr val="accent1"/>
          </a:effectRef>
          <a:fontRef idx="minor"/>
        </p:style>
        <p:txBody>
          <a:bodyPr/>
          <a:lstStyle/>
          <a:p>
            <a:endParaRPr lang="en-US"/>
          </a:p>
        </p:txBody>
      </p:sp>
      <p:sp>
        <p:nvSpPr>
          <p:cNvPr id="154" name="CustomShape 5"/>
          <p:cNvSpPr/>
          <p:nvPr/>
        </p:nvSpPr>
        <p:spPr>
          <a:xfrm>
            <a:off x="3809880" y="3352680"/>
            <a:ext cx="3045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latin typeface="Calibri"/>
              </a:rPr>
              <a:t>a</a:t>
            </a:r>
            <a:endParaRPr lang="en-IN" sz="1800" b="0" strike="noStrike" spc="-1">
              <a:latin typeface="Arial"/>
            </a:endParaRPr>
          </a:p>
        </p:txBody>
      </p:sp>
      <p:sp>
        <p:nvSpPr>
          <p:cNvPr id="155" name="CustomShape 6"/>
          <p:cNvSpPr/>
          <p:nvPr/>
        </p:nvSpPr>
        <p:spPr>
          <a:xfrm>
            <a:off x="1295280" y="4952880"/>
            <a:ext cx="5486040" cy="913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720">
              <a:lnSpc>
                <a:spcPct val="100000"/>
              </a:lnSpc>
              <a:buClr>
                <a:srgbClr val="000000"/>
              </a:buClr>
              <a:buFont typeface="Calibri"/>
              <a:buAutoNum type="arabicPeriod"/>
            </a:pPr>
            <a:r>
              <a:rPr lang="en-IN" sz="1800" b="0" strike="noStrike" spc="-1">
                <a:solidFill>
                  <a:srgbClr val="000000"/>
                </a:solidFill>
                <a:latin typeface="Calibri"/>
              </a:rPr>
              <a:t>Select a using choice rule on Q</a:t>
            </a:r>
            <a:endParaRPr lang="en-IN" sz="1800" b="0" strike="noStrike" spc="-1">
              <a:latin typeface="Arial"/>
            </a:endParaRPr>
          </a:p>
          <a:p>
            <a:pPr marL="343080" indent="-342720">
              <a:lnSpc>
                <a:spcPct val="100000"/>
              </a:lnSpc>
              <a:buClr>
                <a:srgbClr val="000000"/>
              </a:buClr>
              <a:buFont typeface="Calibri"/>
              <a:buAutoNum type="arabicPeriod"/>
            </a:pPr>
            <a:r>
              <a:rPr lang="en-IN" sz="1800" b="0" strike="noStrike" spc="-1">
                <a:solidFill>
                  <a:srgbClr val="000000"/>
                </a:solidFill>
                <a:latin typeface="Calibri"/>
              </a:rPr>
              <a:t>Take action a from state s</a:t>
            </a:r>
            <a:endParaRPr lang="en-IN" sz="1800" b="0" strike="noStrike" spc="-1">
              <a:latin typeface="Arial"/>
            </a:endParaRPr>
          </a:p>
          <a:p>
            <a:pPr marL="343080" indent="-342720">
              <a:lnSpc>
                <a:spcPct val="100000"/>
              </a:lnSpc>
              <a:buClr>
                <a:srgbClr val="000000"/>
              </a:buClr>
              <a:buFont typeface="Calibri"/>
              <a:buAutoNum type="arabicPeriod"/>
            </a:pPr>
            <a:r>
              <a:rPr lang="en-IN" sz="1800" b="0" strike="noStrike" spc="-1">
                <a:solidFill>
                  <a:srgbClr val="000000"/>
                </a:solidFill>
                <a:latin typeface="Calibri"/>
              </a:rPr>
              <a:t>Observe r and s’</a:t>
            </a:r>
            <a:endParaRPr lang="en-IN"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latin typeface="Calibri"/>
              </a:rPr>
              <a:t>Q-learning update</a:t>
            </a:r>
          </a:p>
        </p:txBody>
      </p:sp>
      <p:sp>
        <p:nvSpPr>
          <p:cNvPr id="157" name="CustomShape 2"/>
          <p:cNvSpPr/>
          <p:nvPr/>
        </p:nvSpPr>
        <p:spPr>
          <a:xfrm>
            <a:off x="2743200" y="3429000"/>
            <a:ext cx="761760" cy="68544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800" b="0" strike="noStrike" spc="-1">
                <a:solidFill>
                  <a:srgbClr val="FFFFFF"/>
                </a:solidFill>
                <a:latin typeface="Calibri"/>
              </a:rPr>
              <a:t>s</a:t>
            </a:r>
            <a:endParaRPr lang="en-IN" sz="1800" b="0" strike="noStrike" spc="-1">
              <a:latin typeface="Arial"/>
            </a:endParaRPr>
          </a:p>
        </p:txBody>
      </p:sp>
      <p:sp>
        <p:nvSpPr>
          <p:cNvPr id="158" name="CustomShape 3"/>
          <p:cNvSpPr/>
          <p:nvPr/>
        </p:nvSpPr>
        <p:spPr>
          <a:xfrm>
            <a:off x="4419720" y="3429000"/>
            <a:ext cx="761760" cy="68544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800" b="0" strike="noStrike" spc="-1">
                <a:solidFill>
                  <a:srgbClr val="FFFFFF"/>
                </a:solidFill>
                <a:latin typeface="Calibri"/>
              </a:rPr>
              <a:t>s’</a:t>
            </a:r>
            <a:endParaRPr lang="en-IN" sz="1800" b="0" strike="noStrike" spc="-1">
              <a:latin typeface="Arial"/>
            </a:endParaRPr>
          </a:p>
        </p:txBody>
      </p:sp>
      <p:sp>
        <p:nvSpPr>
          <p:cNvPr id="159" name="CustomShape 4"/>
          <p:cNvSpPr/>
          <p:nvPr/>
        </p:nvSpPr>
        <p:spPr>
          <a:xfrm flipV="1">
            <a:off x="4800600" y="3047400"/>
            <a:ext cx="360" cy="380520"/>
          </a:xfrm>
          <a:custGeom>
            <a:avLst/>
            <a:gdLst/>
            <a:ahLst/>
            <a:cxnLst/>
            <a:rect l="l" t="t" r="r" b="b"/>
            <a:pathLst>
              <a:path w="21600" h="21600">
                <a:moveTo>
                  <a:pt x="0" y="0"/>
                </a:moveTo>
                <a:lnTo>
                  <a:pt x="21600" y="21600"/>
                </a:lnTo>
              </a:path>
            </a:pathLst>
          </a:custGeom>
          <a:noFill/>
          <a:ln>
            <a:solidFill>
              <a:srgbClr val="4A7EBB"/>
            </a:solidFill>
            <a:round/>
            <a:tailEnd type="triangle" w="med" len="med"/>
          </a:ln>
        </p:spPr>
        <p:style>
          <a:lnRef idx="1">
            <a:schemeClr val="accent1"/>
          </a:lnRef>
          <a:fillRef idx="0">
            <a:schemeClr val="accent1"/>
          </a:fillRef>
          <a:effectRef idx="0">
            <a:schemeClr val="accent1"/>
          </a:effectRef>
          <a:fontRef idx="minor"/>
        </p:style>
        <p:txBody>
          <a:bodyPr/>
          <a:lstStyle/>
          <a:p>
            <a:endParaRPr lang="en-US"/>
          </a:p>
        </p:txBody>
      </p:sp>
      <p:sp>
        <p:nvSpPr>
          <p:cNvPr id="160" name="CustomShape 5"/>
          <p:cNvSpPr/>
          <p:nvPr/>
        </p:nvSpPr>
        <p:spPr>
          <a:xfrm>
            <a:off x="5029200" y="3733920"/>
            <a:ext cx="533160" cy="360"/>
          </a:xfrm>
          <a:custGeom>
            <a:avLst/>
            <a:gdLst/>
            <a:ahLst/>
            <a:cxnLst/>
            <a:rect l="l" t="t" r="r" b="b"/>
            <a:pathLst>
              <a:path w="21600" h="21600">
                <a:moveTo>
                  <a:pt x="0" y="0"/>
                </a:moveTo>
                <a:lnTo>
                  <a:pt x="21600" y="21600"/>
                </a:lnTo>
              </a:path>
            </a:pathLst>
          </a:custGeom>
          <a:noFill/>
          <a:ln>
            <a:solidFill>
              <a:srgbClr val="4A7EBB"/>
            </a:solidFill>
            <a:round/>
            <a:tailEnd type="triangle" w="med" len="med"/>
          </a:ln>
        </p:spPr>
        <p:style>
          <a:lnRef idx="1">
            <a:schemeClr val="accent1"/>
          </a:lnRef>
          <a:fillRef idx="0">
            <a:schemeClr val="accent1"/>
          </a:fillRef>
          <a:effectRef idx="0">
            <a:schemeClr val="accent1"/>
          </a:effectRef>
          <a:fontRef idx="minor"/>
        </p:style>
        <p:txBody>
          <a:bodyPr/>
          <a:lstStyle/>
          <a:p>
            <a:endParaRPr lang="en-US"/>
          </a:p>
        </p:txBody>
      </p:sp>
      <p:sp>
        <p:nvSpPr>
          <p:cNvPr id="161" name="CustomShape 6"/>
          <p:cNvSpPr/>
          <p:nvPr/>
        </p:nvSpPr>
        <p:spPr>
          <a:xfrm>
            <a:off x="4800600" y="4114800"/>
            <a:ext cx="360" cy="380520"/>
          </a:xfrm>
          <a:custGeom>
            <a:avLst/>
            <a:gdLst/>
            <a:ahLst/>
            <a:cxnLst/>
            <a:rect l="l" t="t" r="r" b="b"/>
            <a:pathLst>
              <a:path w="21600" h="21600">
                <a:moveTo>
                  <a:pt x="0" y="0"/>
                </a:moveTo>
                <a:lnTo>
                  <a:pt x="21600" y="21600"/>
                </a:lnTo>
              </a:path>
            </a:pathLst>
          </a:custGeom>
          <a:noFill/>
          <a:ln>
            <a:solidFill>
              <a:srgbClr val="4A7EBB"/>
            </a:solidFill>
            <a:round/>
            <a:tailEnd type="triangle" w="med" len="med"/>
          </a:ln>
        </p:spPr>
        <p:style>
          <a:lnRef idx="1">
            <a:schemeClr val="accent1"/>
          </a:lnRef>
          <a:fillRef idx="0">
            <a:schemeClr val="accent1"/>
          </a:fillRef>
          <a:effectRef idx="0">
            <a:schemeClr val="accent1"/>
          </a:effectRef>
          <a:fontRef idx="minor"/>
        </p:style>
        <p:txBody>
          <a:bodyPr/>
          <a:lstStyle/>
          <a:p>
            <a:endParaRPr lang="en-US"/>
          </a:p>
        </p:txBody>
      </p:sp>
      <p:sp>
        <p:nvSpPr>
          <p:cNvPr id="162" name="CustomShape 7"/>
          <p:cNvSpPr/>
          <p:nvPr/>
        </p:nvSpPr>
        <p:spPr>
          <a:xfrm>
            <a:off x="4419720" y="2831040"/>
            <a:ext cx="456840" cy="6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808080"/>
                </a:solidFill>
                <a:latin typeface="Calibri"/>
              </a:rPr>
              <a:t>a</a:t>
            </a:r>
            <a:r>
              <a:rPr lang="en-IN" sz="1800" b="0" strike="noStrike" spc="-1" baseline="-25000">
                <a:solidFill>
                  <a:srgbClr val="808080"/>
                </a:solidFill>
                <a:latin typeface="Calibri"/>
              </a:rPr>
              <a:t>1</a:t>
            </a:r>
            <a:r>
              <a:rPr lang="en-IN" sz="1800" b="0" strike="noStrike" spc="-1">
                <a:solidFill>
                  <a:srgbClr val="808080"/>
                </a:solidFill>
                <a:latin typeface="Calibri"/>
              </a:rPr>
              <a:t>’</a:t>
            </a:r>
            <a:endParaRPr lang="en-IN" sz="1800" b="0" strike="noStrike" spc="-1">
              <a:latin typeface="Arial"/>
            </a:endParaRPr>
          </a:p>
        </p:txBody>
      </p:sp>
      <p:sp>
        <p:nvSpPr>
          <p:cNvPr id="163" name="CustomShape 8"/>
          <p:cNvSpPr/>
          <p:nvPr/>
        </p:nvSpPr>
        <p:spPr>
          <a:xfrm>
            <a:off x="5486400" y="3288240"/>
            <a:ext cx="456840" cy="6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808080"/>
                </a:solidFill>
                <a:latin typeface="Calibri"/>
              </a:rPr>
              <a:t>a</a:t>
            </a:r>
            <a:r>
              <a:rPr lang="en-IN" sz="1800" b="0" strike="noStrike" spc="-1" baseline="-25000">
                <a:solidFill>
                  <a:srgbClr val="808080"/>
                </a:solidFill>
                <a:latin typeface="Calibri"/>
              </a:rPr>
              <a:t>2</a:t>
            </a:r>
            <a:r>
              <a:rPr lang="en-IN" sz="1800" b="0" strike="noStrike" spc="-1">
                <a:solidFill>
                  <a:srgbClr val="808080"/>
                </a:solidFill>
                <a:latin typeface="Calibri"/>
              </a:rPr>
              <a:t>’</a:t>
            </a:r>
            <a:endParaRPr lang="en-IN" sz="1800" b="0" strike="noStrike" spc="-1">
              <a:latin typeface="Arial"/>
            </a:endParaRPr>
          </a:p>
        </p:txBody>
      </p:sp>
      <p:sp>
        <p:nvSpPr>
          <p:cNvPr id="164" name="CustomShape 9"/>
          <p:cNvSpPr/>
          <p:nvPr/>
        </p:nvSpPr>
        <p:spPr>
          <a:xfrm>
            <a:off x="4419720" y="4267080"/>
            <a:ext cx="456840" cy="6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808080"/>
                </a:solidFill>
                <a:latin typeface="Calibri"/>
              </a:rPr>
              <a:t>a</a:t>
            </a:r>
            <a:r>
              <a:rPr lang="en-IN" sz="1800" b="0" strike="noStrike" spc="-1" baseline="-25000">
                <a:solidFill>
                  <a:srgbClr val="808080"/>
                </a:solidFill>
                <a:latin typeface="Calibri"/>
              </a:rPr>
              <a:t>3</a:t>
            </a:r>
            <a:r>
              <a:rPr lang="en-IN" sz="1800" b="0" strike="noStrike" spc="-1">
                <a:solidFill>
                  <a:srgbClr val="808080"/>
                </a:solidFill>
                <a:latin typeface="Calibri"/>
              </a:rPr>
              <a:t>’</a:t>
            </a:r>
            <a:endParaRPr lang="en-IN" sz="1800" b="0" strike="noStrike" spc="-1">
              <a:latin typeface="Arial"/>
            </a:endParaRPr>
          </a:p>
        </p:txBody>
      </p:sp>
      <p:sp>
        <p:nvSpPr>
          <p:cNvPr id="165" name="CustomShape 10"/>
          <p:cNvSpPr/>
          <p:nvPr/>
        </p:nvSpPr>
        <p:spPr>
          <a:xfrm>
            <a:off x="3505320" y="3733920"/>
            <a:ext cx="914040" cy="360"/>
          </a:xfrm>
          <a:custGeom>
            <a:avLst/>
            <a:gdLst/>
            <a:ahLst/>
            <a:cxnLst/>
            <a:rect l="l" t="t" r="r" b="b"/>
            <a:pathLst>
              <a:path w="21600" h="21600">
                <a:moveTo>
                  <a:pt x="0" y="0"/>
                </a:moveTo>
                <a:lnTo>
                  <a:pt x="21600" y="21600"/>
                </a:lnTo>
              </a:path>
            </a:pathLst>
          </a:custGeom>
          <a:noFill/>
          <a:ln>
            <a:solidFill>
              <a:srgbClr val="4A7EBB"/>
            </a:solidFill>
            <a:round/>
            <a:tailEnd type="triangle" w="med" len="med"/>
          </a:ln>
        </p:spPr>
        <p:style>
          <a:lnRef idx="1">
            <a:schemeClr val="accent1"/>
          </a:lnRef>
          <a:fillRef idx="0">
            <a:schemeClr val="accent1"/>
          </a:fillRef>
          <a:effectRef idx="0">
            <a:schemeClr val="accent1"/>
          </a:effectRef>
          <a:fontRef idx="minor"/>
        </p:style>
        <p:txBody>
          <a:bodyPr/>
          <a:lstStyle/>
          <a:p>
            <a:endParaRPr lang="en-US"/>
          </a:p>
        </p:txBody>
      </p:sp>
      <p:sp>
        <p:nvSpPr>
          <p:cNvPr id="166" name="CustomShape 11"/>
          <p:cNvSpPr/>
          <p:nvPr/>
        </p:nvSpPr>
        <p:spPr>
          <a:xfrm>
            <a:off x="3809880" y="3352680"/>
            <a:ext cx="3045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latin typeface="Calibri"/>
              </a:rPr>
              <a:t>a</a:t>
            </a:r>
            <a:endParaRPr lang="en-IN" sz="1800" b="0" strike="noStrike" spc="-1">
              <a:latin typeface="Arial"/>
            </a:endParaRPr>
          </a:p>
        </p:txBody>
      </p:sp>
      <p:sp>
        <p:nvSpPr>
          <p:cNvPr id="167" name="CustomShape 12"/>
          <p:cNvSpPr/>
          <p:nvPr/>
        </p:nvSpPr>
        <p:spPr>
          <a:xfrm>
            <a:off x="1295280" y="4952880"/>
            <a:ext cx="548604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720">
              <a:lnSpc>
                <a:spcPct val="100000"/>
              </a:lnSpc>
              <a:buClr>
                <a:srgbClr val="000000"/>
              </a:buClr>
              <a:buFont typeface="Calibri"/>
              <a:buAutoNum type="arabicPeriod"/>
            </a:pPr>
            <a:r>
              <a:rPr lang="en-IN" sz="1800" b="0" strike="noStrike" spc="-1">
                <a:solidFill>
                  <a:srgbClr val="000000"/>
                </a:solidFill>
                <a:latin typeface="Calibri"/>
              </a:rPr>
              <a:t>Select a using choice rule on Q</a:t>
            </a:r>
            <a:endParaRPr lang="en-IN" sz="1800" b="0" strike="noStrike" spc="-1">
              <a:latin typeface="Arial"/>
            </a:endParaRPr>
          </a:p>
          <a:p>
            <a:pPr marL="343080" indent="-342720">
              <a:lnSpc>
                <a:spcPct val="100000"/>
              </a:lnSpc>
              <a:buClr>
                <a:srgbClr val="000000"/>
              </a:buClr>
              <a:buFont typeface="Calibri"/>
              <a:buAutoNum type="arabicPeriod"/>
            </a:pPr>
            <a:r>
              <a:rPr lang="en-IN" sz="1800" b="0" strike="noStrike" spc="-1">
                <a:solidFill>
                  <a:srgbClr val="000000"/>
                </a:solidFill>
                <a:latin typeface="Calibri"/>
              </a:rPr>
              <a:t>Take action a from state s</a:t>
            </a:r>
            <a:endParaRPr lang="en-IN" sz="1800" b="0" strike="noStrike" spc="-1">
              <a:latin typeface="Arial"/>
            </a:endParaRPr>
          </a:p>
          <a:p>
            <a:pPr marL="343080" indent="-342720">
              <a:lnSpc>
                <a:spcPct val="100000"/>
              </a:lnSpc>
              <a:buClr>
                <a:srgbClr val="000000"/>
              </a:buClr>
              <a:buFont typeface="Calibri"/>
              <a:buAutoNum type="arabicPeriod"/>
            </a:pPr>
            <a:r>
              <a:rPr lang="en-IN" sz="1800" b="0" strike="noStrike" spc="-1">
                <a:solidFill>
                  <a:srgbClr val="000000"/>
                </a:solidFill>
                <a:latin typeface="Calibri"/>
              </a:rPr>
              <a:t>Observe r and s’</a:t>
            </a:r>
            <a:endParaRPr lang="en-IN" sz="1800" b="0" strike="noStrike" spc="-1">
              <a:latin typeface="Arial"/>
            </a:endParaRPr>
          </a:p>
          <a:p>
            <a:pPr marL="343080" indent="-342720">
              <a:lnSpc>
                <a:spcPct val="100000"/>
              </a:lnSpc>
              <a:buClr>
                <a:srgbClr val="000000"/>
              </a:buClr>
              <a:buFont typeface="Calibri"/>
              <a:buAutoNum type="arabicPeriod"/>
            </a:pPr>
            <a:r>
              <a:rPr lang="en-IN" sz="1800" b="0" strike="noStrike" spc="-1">
                <a:solidFill>
                  <a:srgbClr val="000000"/>
                </a:solidFill>
                <a:latin typeface="Calibri"/>
              </a:rPr>
              <a:t>Recall Q(s’,a’) for all a’ available from s’</a:t>
            </a:r>
            <a:endParaRPr lang="en-IN" sz="1800" b="0" strike="noStrike" spc="-1">
              <a:latin typeface="Arial"/>
            </a:endParaRPr>
          </a:p>
        </p:txBody>
      </p:sp>
      <p:sp>
        <p:nvSpPr>
          <p:cNvPr id="168" name="CustomShape 13"/>
          <p:cNvSpPr/>
          <p:nvPr/>
        </p:nvSpPr>
        <p:spPr>
          <a:xfrm>
            <a:off x="6019920" y="3191400"/>
            <a:ext cx="2514240" cy="913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latin typeface="Calibri"/>
              </a:rPr>
              <a:t>There are many possible a’ from the state you reach</a:t>
            </a:r>
            <a:endParaRPr lang="en-IN" sz="1800" b="0" strike="noStrike" spc="-1">
              <a:latin typeface="Arial"/>
            </a:endParaRPr>
          </a:p>
        </p:txBody>
      </p:sp>
      <p:grpSp>
        <p:nvGrpSpPr>
          <p:cNvPr id="169" name="Group 14"/>
          <p:cNvGrpSpPr/>
          <p:nvPr/>
        </p:nvGrpSpPr>
        <p:grpSpPr>
          <a:xfrm>
            <a:off x="5638680" y="1611720"/>
            <a:ext cx="1828800" cy="914760"/>
            <a:chOff x="5638680" y="1611720"/>
            <a:chExt cx="1828800" cy="914760"/>
          </a:xfrm>
        </p:grpSpPr>
        <p:sp>
          <p:nvSpPr>
            <p:cNvPr id="170" name="Line 15"/>
            <p:cNvSpPr/>
            <p:nvPr/>
          </p:nvSpPr>
          <p:spPr>
            <a:xfrm>
              <a:off x="5638680" y="2526120"/>
              <a:ext cx="1828800" cy="360"/>
            </a:xfrm>
            <a:prstGeom prst="line">
              <a:avLst/>
            </a:prstGeom>
            <a:ln>
              <a:solidFill>
                <a:srgbClr val="4A7EBB"/>
              </a:solidFill>
              <a:round/>
            </a:ln>
          </p:spPr>
          <p:style>
            <a:lnRef idx="1">
              <a:schemeClr val="accent1"/>
            </a:lnRef>
            <a:fillRef idx="0">
              <a:schemeClr val="accent1"/>
            </a:fillRef>
            <a:effectRef idx="0">
              <a:schemeClr val="accent1"/>
            </a:effectRef>
            <a:fontRef idx="minor"/>
          </p:style>
          <p:txBody>
            <a:bodyPr/>
            <a:lstStyle/>
            <a:p>
              <a:endParaRPr lang="en-US"/>
            </a:p>
          </p:txBody>
        </p:sp>
        <p:sp>
          <p:nvSpPr>
            <p:cNvPr id="171" name="Line 16"/>
            <p:cNvSpPr/>
            <p:nvPr/>
          </p:nvSpPr>
          <p:spPr>
            <a:xfrm flipV="1">
              <a:off x="5638680" y="1611720"/>
              <a:ext cx="360" cy="914400"/>
            </a:xfrm>
            <a:prstGeom prst="line">
              <a:avLst/>
            </a:prstGeom>
            <a:ln>
              <a:solidFill>
                <a:srgbClr val="4A7EBB"/>
              </a:solidFill>
              <a:round/>
            </a:ln>
          </p:spPr>
          <p:style>
            <a:lnRef idx="1">
              <a:schemeClr val="accent1"/>
            </a:lnRef>
            <a:fillRef idx="0">
              <a:schemeClr val="accent1"/>
            </a:fillRef>
            <a:effectRef idx="0">
              <a:schemeClr val="accent1"/>
            </a:effectRef>
            <a:fontRef idx="minor"/>
          </p:style>
          <p:txBody>
            <a:bodyPr/>
            <a:lstStyle/>
            <a:p>
              <a:endParaRPr lang="en-US"/>
            </a:p>
          </p:txBody>
        </p:sp>
        <p:sp>
          <p:nvSpPr>
            <p:cNvPr id="172" name="CustomShape 17"/>
            <p:cNvSpPr/>
            <p:nvPr/>
          </p:nvSpPr>
          <p:spPr>
            <a:xfrm>
              <a:off x="6095880" y="1916640"/>
              <a:ext cx="151920" cy="609120"/>
            </a:xfrm>
            <a:prstGeom prst="rect">
              <a:avLst/>
            </a:prstGeom>
            <a:ln>
              <a:round/>
            </a:ln>
          </p:spPr>
          <p:style>
            <a:lnRef idx="2">
              <a:schemeClr val="accent1">
                <a:shade val="50000"/>
              </a:schemeClr>
            </a:lnRef>
            <a:fillRef idx="1">
              <a:schemeClr val="accent1"/>
            </a:fillRef>
            <a:effectRef idx="0">
              <a:schemeClr val="accent1"/>
            </a:effectRef>
            <a:fontRef idx="minor"/>
          </p:style>
          <p:txBody>
            <a:bodyPr/>
            <a:lstStyle/>
            <a:p>
              <a:endParaRPr lang="en-US"/>
            </a:p>
          </p:txBody>
        </p:sp>
        <p:sp>
          <p:nvSpPr>
            <p:cNvPr id="173" name="CustomShape 18"/>
            <p:cNvSpPr/>
            <p:nvPr/>
          </p:nvSpPr>
          <p:spPr>
            <a:xfrm>
              <a:off x="6477120" y="2145240"/>
              <a:ext cx="151920" cy="380520"/>
            </a:xfrm>
            <a:prstGeom prst="rect">
              <a:avLst/>
            </a:prstGeom>
            <a:ln>
              <a:round/>
            </a:ln>
          </p:spPr>
          <p:style>
            <a:lnRef idx="2">
              <a:schemeClr val="accent1">
                <a:shade val="50000"/>
              </a:schemeClr>
            </a:lnRef>
            <a:fillRef idx="1">
              <a:schemeClr val="accent1"/>
            </a:fillRef>
            <a:effectRef idx="0">
              <a:schemeClr val="accent1"/>
            </a:effectRef>
            <a:fontRef idx="minor"/>
          </p:style>
          <p:txBody>
            <a:bodyPr/>
            <a:lstStyle/>
            <a:p>
              <a:endParaRPr lang="en-US"/>
            </a:p>
          </p:txBody>
        </p:sp>
        <p:sp>
          <p:nvSpPr>
            <p:cNvPr id="174" name="CustomShape 19"/>
            <p:cNvSpPr/>
            <p:nvPr/>
          </p:nvSpPr>
          <p:spPr>
            <a:xfrm>
              <a:off x="6858000" y="1992960"/>
              <a:ext cx="151920" cy="533160"/>
            </a:xfrm>
            <a:prstGeom prst="rect">
              <a:avLst/>
            </a:prstGeom>
            <a:ln>
              <a:round/>
            </a:ln>
          </p:spPr>
          <p:style>
            <a:lnRef idx="2">
              <a:schemeClr val="accent1">
                <a:shade val="50000"/>
              </a:schemeClr>
            </a:lnRef>
            <a:fillRef idx="1">
              <a:schemeClr val="accent1"/>
            </a:fillRef>
            <a:effectRef idx="0">
              <a:schemeClr val="accent1"/>
            </a:effectRef>
            <a:fontRef idx="minor"/>
          </p:style>
          <p:txBody>
            <a:bodyPr/>
            <a:lstStyle/>
            <a:p>
              <a:endParaRPr lang="en-US"/>
            </a:p>
          </p:txBody>
        </p:sp>
      </p:grpSp>
      <p:sp>
        <p:nvSpPr>
          <p:cNvPr id="175" name="CustomShape 20"/>
          <p:cNvSpPr/>
          <p:nvPr/>
        </p:nvSpPr>
        <p:spPr>
          <a:xfrm rot="16200000">
            <a:off x="4822560" y="1726560"/>
            <a:ext cx="10821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latin typeface="Calibri"/>
              </a:rPr>
              <a:t>Q(s’,.)</a:t>
            </a:r>
            <a:endParaRPr lang="en-IN" sz="1800" b="0" strike="noStrike" spc="-1">
              <a:latin typeface="Arial"/>
            </a:endParaRPr>
          </a:p>
        </p:txBody>
      </p:sp>
      <p:sp>
        <p:nvSpPr>
          <p:cNvPr id="176" name="CustomShape 21"/>
          <p:cNvSpPr/>
          <p:nvPr/>
        </p:nvSpPr>
        <p:spPr>
          <a:xfrm>
            <a:off x="6324480" y="2602440"/>
            <a:ext cx="38052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latin typeface="Calibri"/>
              </a:rPr>
              <a:t>A</a:t>
            </a:r>
            <a:endParaRPr lang="en-IN"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latin typeface="Calibri"/>
              </a:rPr>
              <a:t>Q-learning update</a:t>
            </a:r>
          </a:p>
        </p:txBody>
      </p:sp>
      <p:sp>
        <p:nvSpPr>
          <p:cNvPr id="178" name="CustomShape 2"/>
          <p:cNvSpPr/>
          <p:nvPr/>
        </p:nvSpPr>
        <p:spPr>
          <a:xfrm>
            <a:off x="2743200" y="3429000"/>
            <a:ext cx="761760" cy="68544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800" b="0" strike="noStrike" spc="-1">
                <a:solidFill>
                  <a:srgbClr val="FFFFFF"/>
                </a:solidFill>
                <a:latin typeface="Calibri"/>
              </a:rPr>
              <a:t>s</a:t>
            </a:r>
            <a:endParaRPr lang="en-IN" sz="1800" b="0" strike="noStrike" spc="-1">
              <a:latin typeface="Arial"/>
            </a:endParaRPr>
          </a:p>
        </p:txBody>
      </p:sp>
      <p:sp>
        <p:nvSpPr>
          <p:cNvPr id="179" name="CustomShape 3"/>
          <p:cNvSpPr/>
          <p:nvPr/>
        </p:nvSpPr>
        <p:spPr>
          <a:xfrm>
            <a:off x="4419720" y="3429000"/>
            <a:ext cx="761760" cy="68544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800" b="0" strike="noStrike" spc="-1">
                <a:solidFill>
                  <a:srgbClr val="FFFFFF"/>
                </a:solidFill>
                <a:latin typeface="Calibri"/>
              </a:rPr>
              <a:t>s’</a:t>
            </a:r>
            <a:endParaRPr lang="en-IN" sz="1800" b="0" strike="noStrike" spc="-1">
              <a:latin typeface="Arial"/>
            </a:endParaRPr>
          </a:p>
        </p:txBody>
      </p:sp>
      <p:sp>
        <p:nvSpPr>
          <p:cNvPr id="180" name="CustomShape 4"/>
          <p:cNvSpPr/>
          <p:nvPr/>
        </p:nvSpPr>
        <p:spPr>
          <a:xfrm flipV="1">
            <a:off x="4800600" y="3047400"/>
            <a:ext cx="360" cy="380520"/>
          </a:xfrm>
          <a:custGeom>
            <a:avLst/>
            <a:gdLst/>
            <a:ahLst/>
            <a:cxnLst/>
            <a:rect l="l" t="t" r="r" b="b"/>
            <a:pathLst>
              <a:path w="21600" h="21600">
                <a:moveTo>
                  <a:pt x="0" y="0"/>
                </a:moveTo>
                <a:lnTo>
                  <a:pt x="21600" y="21600"/>
                </a:lnTo>
              </a:path>
            </a:pathLst>
          </a:custGeom>
          <a:noFill/>
          <a:ln>
            <a:solidFill>
              <a:srgbClr val="4A7EBB"/>
            </a:solidFill>
            <a:round/>
            <a:tailEnd type="triangle" w="med" len="med"/>
          </a:ln>
        </p:spPr>
        <p:style>
          <a:lnRef idx="1">
            <a:schemeClr val="accent1"/>
          </a:lnRef>
          <a:fillRef idx="0">
            <a:schemeClr val="accent1"/>
          </a:fillRef>
          <a:effectRef idx="0">
            <a:schemeClr val="accent1"/>
          </a:effectRef>
          <a:fontRef idx="minor"/>
        </p:style>
        <p:txBody>
          <a:bodyPr/>
          <a:lstStyle/>
          <a:p>
            <a:endParaRPr lang="en-US"/>
          </a:p>
        </p:txBody>
      </p:sp>
      <p:sp>
        <p:nvSpPr>
          <p:cNvPr id="181" name="CustomShape 5"/>
          <p:cNvSpPr/>
          <p:nvPr/>
        </p:nvSpPr>
        <p:spPr>
          <a:xfrm>
            <a:off x="5029200" y="3733920"/>
            <a:ext cx="533160" cy="360"/>
          </a:xfrm>
          <a:custGeom>
            <a:avLst/>
            <a:gdLst/>
            <a:ahLst/>
            <a:cxnLst/>
            <a:rect l="l" t="t" r="r" b="b"/>
            <a:pathLst>
              <a:path w="21600" h="21600">
                <a:moveTo>
                  <a:pt x="0" y="0"/>
                </a:moveTo>
                <a:lnTo>
                  <a:pt x="21600" y="21600"/>
                </a:lnTo>
              </a:path>
            </a:pathLst>
          </a:custGeom>
          <a:noFill/>
          <a:ln>
            <a:solidFill>
              <a:srgbClr val="4A7EBB"/>
            </a:solidFill>
            <a:round/>
            <a:tailEnd type="triangle" w="med" len="med"/>
          </a:ln>
        </p:spPr>
        <p:style>
          <a:lnRef idx="1">
            <a:schemeClr val="accent1"/>
          </a:lnRef>
          <a:fillRef idx="0">
            <a:schemeClr val="accent1"/>
          </a:fillRef>
          <a:effectRef idx="0">
            <a:schemeClr val="accent1"/>
          </a:effectRef>
          <a:fontRef idx="minor"/>
        </p:style>
        <p:txBody>
          <a:bodyPr/>
          <a:lstStyle/>
          <a:p>
            <a:endParaRPr lang="en-US"/>
          </a:p>
        </p:txBody>
      </p:sp>
      <p:sp>
        <p:nvSpPr>
          <p:cNvPr id="182" name="CustomShape 6"/>
          <p:cNvSpPr/>
          <p:nvPr/>
        </p:nvSpPr>
        <p:spPr>
          <a:xfrm>
            <a:off x="4800600" y="4114800"/>
            <a:ext cx="360" cy="380520"/>
          </a:xfrm>
          <a:custGeom>
            <a:avLst/>
            <a:gdLst/>
            <a:ahLst/>
            <a:cxnLst/>
            <a:rect l="l" t="t" r="r" b="b"/>
            <a:pathLst>
              <a:path w="21600" h="21600">
                <a:moveTo>
                  <a:pt x="0" y="0"/>
                </a:moveTo>
                <a:lnTo>
                  <a:pt x="21600" y="21600"/>
                </a:lnTo>
              </a:path>
            </a:pathLst>
          </a:custGeom>
          <a:noFill/>
          <a:ln>
            <a:solidFill>
              <a:srgbClr val="4A7EBB"/>
            </a:solidFill>
            <a:round/>
            <a:tailEnd type="triangle" w="med" len="med"/>
          </a:ln>
        </p:spPr>
        <p:style>
          <a:lnRef idx="1">
            <a:schemeClr val="accent1"/>
          </a:lnRef>
          <a:fillRef idx="0">
            <a:schemeClr val="accent1"/>
          </a:fillRef>
          <a:effectRef idx="0">
            <a:schemeClr val="accent1"/>
          </a:effectRef>
          <a:fontRef idx="minor"/>
        </p:style>
        <p:txBody>
          <a:bodyPr/>
          <a:lstStyle/>
          <a:p>
            <a:endParaRPr lang="en-US"/>
          </a:p>
        </p:txBody>
      </p:sp>
      <p:sp>
        <p:nvSpPr>
          <p:cNvPr id="183" name="CustomShape 7"/>
          <p:cNvSpPr/>
          <p:nvPr/>
        </p:nvSpPr>
        <p:spPr>
          <a:xfrm>
            <a:off x="4419720" y="2831040"/>
            <a:ext cx="456840" cy="6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808080"/>
                </a:solidFill>
                <a:latin typeface="Calibri"/>
              </a:rPr>
              <a:t>a</a:t>
            </a:r>
            <a:r>
              <a:rPr lang="en-IN" sz="1800" b="0" strike="noStrike" spc="-1" baseline="-25000">
                <a:solidFill>
                  <a:srgbClr val="808080"/>
                </a:solidFill>
                <a:latin typeface="Calibri"/>
              </a:rPr>
              <a:t>1</a:t>
            </a:r>
            <a:r>
              <a:rPr lang="en-IN" sz="1800" b="0" strike="noStrike" spc="-1">
                <a:solidFill>
                  <a:srgbClr val="808080"/>
                </a:solidFill>
                <a:latin typeface="Calibri"/>
              </a:rPr>
              <a:t>’</a:t>
            </a:r>
            <a:endParaRPr lang="en-IN" sz="1800" b="0" strike="noStrike" spc="-1">
              <a:latin typeface="Arial"/>
            </a:endParaRPr>
          </a:p>
        </p:txBody>
      </p:sp>
      <p:sp>
        <p:nvSpPr>
          <p:cNvPr id="184" name="CustomShape 8"/>
          <p:cNvSpPr/>
          <p:nvPr/>
        </p:nvSpPr>
        <p:spPr>
          <a:xfrm>
            <a:off x="5486400" y="3288240"/>
            <a:ext cx="456840" cy="6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808080"/>
                </a:solidFill>
                <a:latin typeface="Calibri"/>
              </a:rPr>
              <a:t>a</a:t>
            </a:r>
            <a:r>
              <a:rPr lang="en-IN" sz="1800" b="0" strike="noStrike" spc="-1" baseline="-25000">
                <a:solidFill>
                  <a:srgbClr val="808080"/>
                </a:solidFill>
                <a:latin typeface="Calibri"/>
              </a:rPr>
              <a:t>2</a:t>
            </a:r>
            <a:r>
              <a:rPr lang="en-IN" sz="1800" b="0" strike="noStrike" spc="-1">
                <a:solidFill>
                  <a:srgbClr val="808080"/>
                </a:solidFill>
                <a:latin typeface="Calibri"/>
              </a:rPr>
              <a:t>’</a:t>
            </a:r>
            <a:endParaRPr lang="en-IN" sz="1800" b="0" strike="noStrike" spc="-1">
              <a:latin typeface="Arial"/>
            </a:endParaRPr>
          </a:p>
        </p:txBody>
      </p:sp>
      <p:sp>
        <p:nvSpPr>
          <p:cNvPr id="185" name="CustomShape 9"/>
          <p:cNvSpPr/>
          <p:nvPr/>
        </p:nvSpPr>
        <p:spPr>
          <a:xfrm>
            <a:off x="4419720" y="4267080"/>
            <a:ext cx="456840" cy="6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808080"/>
                </a:solidFill>
                <a:latin typeface="Calibri"/>
              </a:rPr>
              <a:t>a</a:t>
            </a:r>
            <a:r>
              <a:rPr lang="en-IN" sz="1800" b="0" strike="noStrike" spc="-1" baseline="-25000">
                <a:solidFill>
                  <a:srgbClr val="808080"/>
                </a:solidFill>
                <a:latin typeface="Calibri"/>
              </a:rPr>
              <a:t>3</a:t>
            </a:r>
            <a:r>
              <a:rPr lang="en-IN" sz="1800" b="0" strike="noStrike" spc="-1">
                <a:solidFill>
                  <a:srgbClr val="808080"/>
                </a:solidFill>
                <a:latin typeface="Calibri"/>
              </a:rPr>
              <a:t>’</a:t>
            </a:r>
            <a:endParaRPr lang="en-IN" sz="1800" b="0" strike="noStrike" spc="-1">
              <a:latin typeface="Arial"/>
            </a:endParaRPr>
          </a:p>
        </p:txBody>
      </p:sp>
      <p:sp>
        <p:nvSpPr>
          <p:cNvPr id="186" name="CustomShape 10"/>
          <p:cNvSpPr/>
          <p:nvPr/>
        </p:nvSpPr>
        <p:spPr>
          <a:xfrm>
            <a:off x="3505320" y="3733920"/>
            <a:ext cx="914040" cy="360"/>
          </a:xfrm>
          <a:custGeom>
            <a:avLst/>
            <a:gdLst/>
            <a:ahLst/>
            <a:cxnLst/>
            <a:rect l="l" t="t" r="r" b="b"/>
            <a:pathLst>
              <a:path w="21600" h="21600">
                <a:moveTo>
                  <a:pt x="0" y="0"/>
                </a:moveTo>
                <a:lnTo>
                  <a:pt x="21600" y="21600"/>
                </a:lnTo>
              </a:path>
            </a:pathLst>
          </a:custGeom>
          <a:noFill/>
          <a:ln>
            <a:solidFill>
              <a:srgbClr val="4A7EBB"/>
            </a:solidFill>
            <a:round/>
            <a:tailEnd type="triangle" w="med" len="med"/>
          </a:ln>
        </p:spPr>
        <p:style>
          <a:lnRef idx="1">
            <a:schemeClr val="accent1"/>
          </a:lnRef>
          <a:fillRef idx="0">
            <a:schemeClr val="accent1"/>
          </a:fillRef>
          <a:effectRef idx="0">
            <a:schemeClr val="accent1"/>
          </a:effectRef>
          <a:fontRef idx="minor"/>
        </p:style>
        <p:txBody>
          <a:bodyPr/>
          <a:lstStyle/>
          <a:p>
            <a:endParaRPr lang="en-US"/>
          </a:p>
        </p:txBody>
      </p:sp>
      <p:sp>
        <p:nvSpPr>
          <p:cNvPr id="187" name="CustomShape 11"/>
          <p:cNvSpPr/>
          <p:nvPr/>
        </p:nvSpPr>
        <p:spPr>
          <a:xfrm>
            <a:off x="3809880" y="3352680"/>
            <a:ext cx="3045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latin typeface="Calibri"/>
              </a:rPr>
              <a:t>a</a:t>
            </a:r>
            <a:endParaRPr lang="en-IN" sz="1800" b="0" strike="noStrike" spc="-1">
              <a:latin typeface="Arial"/>
            </a:endParaRPr>
          </a:p>
        </p:txBody>
      </p:sp>
      <p:sp>
        <p:nvSpPr>
          <p:cNvPr id="188" name="CustomShape 12"/>
          <p:cNvSpPr/>
          <p:nvPr/>
        </p:nvSpPr>
        <p:spPr>
          <a:xfrm>
            <a:off x="2484000" y="2971800"/>
            <a:ext cx="11372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latin typeface="Calibri"/>
              </a:rPr>
              <a:t>Q(s, a)</a:t>
            </a:r>
            <a:endParaRPr lang="en-IN" sz="1800" b="0" strike="noStrike" spc="-1">
              <a:latin typeface="Arial"/>
            </a:endParaRPr>
          </a:p>
        </p:txBody>
      </p:sp>
      <p:sp>
        <p:nvSpPr>
          <p:cNvPr id="189" name="CustomShape 13"/>
          <p:cNvSpPr/>
          <p:nvPr/>
        </p:nvSpPr>
        <p:spPr>
          <a:xfrm>
            <a:off x="1295280" y="4648320"/>
            <a:ext cx="5486040" cy="1461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720">
              <a:lnSpc>
                <a:spcPct val="100000"/>
              </a:lnSpc>
              <a:buClr>
                <a:srgbClr val="000000"/>
              </a:buClr>
              <a:buFont typeface="Calibri"/>
              <a:buAutoNum type="arabicPeriod"/>
            </a:pPr>
            <a:r>
              <a:rPr lang="en-IN" sz="1800" b="0" strike="noStrike" spc="-1">
                <a:solidFill>
                  <a:srgbClr val="000000"/>
                </a:solidFill>
                <a:latin typeface="Calibri"/>
              </a:rPr>
              <a:t>Select a using choice rule on Q</a:t>
            </a:r>
            <a:endParaRPr lang="en-IN" sz="1800" b="0" strike="noStrike" spc="-1">
              <a:latin typeface="Arial"/>
            </a:endParaRPr>
          </a:p>
          <a:p>
            <a:pPr marL="343080" indent="-342720">
              <a:lnSpc>
                <a:spcPct val="100000"/>
              </a:lnSpc>
              <a:buClr>
                <a:srgbClr val="000000"/>
              </a:buClr>
              <a:buFont typeface="Calibri"/>
              <a:buAutoNum type="arabicPeriod"/>
            </a:pPr>
            <a:r>
              <a:rPr lang="en-IN" sz="1800" b="0" strike="noStrike" spc="-1">
                <a:solidFill>
                  <a:srgbClr val="000000"/>
                </a:solidFill>
                <a:latin typeface="Calibri"/>
              </a:rPr>
              <a:t>Take action a from state s</a:t>
            </a:r>
            <a:endParaRPr lang="en-IN" sz="1800" b="0" strike="noStrike" spc="-1">
              <a:latin typeface="Arial"/>
            </a:endParaRPr>
          </a:p>
          <a:p>
            <a:pPr marL="343080" indent="-342720">
              <a:lnSpc>
                <a:spcPct val="100000"/>
              </a:lnSpc>
              <a:buClr>
                <a:srgbClr val="000000"/>
              </a:buClr>
              <a:buFont typeface="Calibri"/>
              <a:buAutoNum type="arabicPeriod"/>
            </a:pPr>
            <a:r>
              <a:rPr lang="en-IN" sz="1800" b="0" strike="noStrike" spc="-1">
                <a:solidFill>
                  <a:srgbClr val="000000"/>
                </a:solidFill>
                <a:latin typeface="Calibri"/>
              </a:rPr>
              <a:t>Observe r and s’</a:t>
            </a:r>
            <a:endParaRPr lang="en-IN" sz="1800" b="0" strike="noStrike" spc="-1">
              <a:latin typeface="Arial"/>
            </a:endParaRPr>
          </a:p>
          <a:p>
            <a:pPr marL="343080" indent="-342720">
              <a:lnSpc>
                <a:spcPct val="100000"/>
              </a:lnSpc>
              <a:buClr>
                <a:srgbClr val="000000"/>
              </a:buClr>
              <a:buFont typeface="Calibri"/>
              <a:buAutoNum type="arabicPeriod"/>
            </a:pPr>
            <a:r>
              <a:rPr lang="en-IN" sz="1800" b="0" strike="noStrike" spc="-1">
                <a:solidFill>
                  <a:srgbClr val="000000"/>
                </a:solidFill>
                <a:latin typeface="Calibri"/>
              </a:rPr>
              <a:t>Recall Q(s’,a’) for all a’ available from s’</a:t>
            </a:r>
            <a:endParaRPr lang="en-IN" sz="1800" b="0" strike="noStrike" spc="-1">
              <a:latin typeface="Arial"/>
            </a:endParaRPr>
          </a:p>
          <a:p>
            <a:pPr marL="343080" indent="-342720">
              <a:lnSpc>
                <a:spcPct val="100000"/>
              </a:lnSpc>
              <a:buClr>
                <a:srgbClr val="000000"/>
              </a:buClr>
              <a:buFont typeface="Calibri"/>
              <a:buAutoNum type="arabicPeriod"/>
            </a:pPr>
            <a:r>
              <a:rPr lang="en-IN" sz="1800" b="0" strike="noStrike" spc="-1">
                <a:solidFill>
                  <a:srgbClr val="000000"/>
                </a:solidFill>
                <a:latin typeface="Calibri"/>
              </a:rPr>
              <a:t>Update Q(s,a)</a:t>
            </a:r>
            <a:endParaRPr lang="en-IN" sz="1800" b="0" strike="noStrike" spc="-1">
              <a:latin typeface="Arial"/>
            </a:endParaRPr>
          </a:p>
        </p:txBody>
      </p:sp>
      <p:sp>
        <p:nvSpPr>
          <p:cNvPr id="190" name="CustomShape 14"/>
          <p:cNvSpPr/>
          <p:nvPr/>
        </p:nvSpPr>
        <p:spPr>
          <a:xfrm>
            <a:off x="6019920" y="3191400"/>
            <a:ext cx="251424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latin typeface="Calibri"/>
              </a:rPr>
              <a:t>Assume maximally rewarding action will be selected at s’</a:t>
            </a:r>
            <a:endParaRPr lang="en-IN" sz="1800" b="0" strike="noStrike" spc="-1">
              <a:latin typeface="Arial"/>
            </a:endParaRPr>
          </a:p>
        </p:txBody>
      </p:sp>
      <p:pic>
        <p:nvPicPr>
          <p:cNvPr id="191" name="Picture 2"/>
          <p:cNvPicPr/>
          <p:nvPr/>
        </p:nvPicPr>
        <p:blipFill>
          <a:blip r:embed="rId2" cstate="print"/>
          <a:stretch/>
        </p:blipFill>
        <p:spPr>
          <a:xfrm>
            <a:off x="914400" y="6172200"/>
            <a:ext cx="6781320" cy="427680"/>
          </a:xfrm>
          <a:prstGeom prst="rect">
            <a:avLst/>
          </a:prstGeom>
          <a:ln>
            <a:noFill/>
          </a:ln>
        </p:spPr>
      </p:pic>
      <p:grpSp>
        <p:nvGrpSpPr>
          <p:cNvPr id="192" name="Group 15"/>
          <p:cNvGrpSpPr/>
          <p:nvPr/>
        </p:nvGrpSpPr>
        <p:grpSpPr>
          <a:xfrm>
            <a:off x="5562360" y="1752480"/>
            <a:ext cx="1828800" cy="914760"/>
            <a:chOff x="5562360" y="1752480"/>
            <a:chExt cx="1828800" cy="914760"/>
          </a:xfrm>
        </p:grpSpPr>
        <p:sp>
          <p:nvSpPr>
            <p:cNvPr id="193" name="Line 16"/>
            <p:cNvSpPr/>
            <p:nvPr/>
          </p:nvSpPr>
          <p:spPr>
            <a:xfrm>
              <a:off x="5562360" y="2666880"/>
              <a:ext cx="1828800" cy="360"/>
            </a:xfrm>
            <a:prstGeom prst="line">
              <a:avLst/>
            </a:prstGeom>
            <a:ln>
              <a:solidFill>
                <a:srgbClr val="4A7EBB"/>
              </a:solidFill>
              <a:round/>
            </a:ln>
          </p:spPr>
          <p:style>
            <a:lnRef idx="1">
              <a:schemeClr val="accent1"/>
            </a:lnRef>
            <a:fillRef idx="0">
              <a:schemeClr val="accent1"/>
            </a:fillRef>
            <a:effectRef idx="0">
              <a:schemeClr val="accent1"/>
            </a:effectRef>
            <a:fontRef idx="minor"/>
          </p:style>
          <p:txBody>
            <a:bodyPr/>
            <a:lstStyle/>
            <a:p>
              <a:endParaRPr lang="en-US"/>
            </a:p>
          </p:txBody>
        </p:sp>
        <p:sp>
          <p:nvSpPr>
            <p:cNvPr id="194" name="Line 17"/>
            <p:cNvSpPr/>
            <p:nvPr/>
          </p:nvSpPr>
          <p:spPr>
            <a:xfrm flipV="1">
              <a:off x="5562360" y="1752480"/>
              <a:ext cx="360" cy="914400"/>
            </a:xfrm>
            <a:prstGeom prst="line">
              <a:avLst/>
            </a:prstGeom>
            <a:ln>
              <a:solidFill>
                <a:srgbClr val="4A7EBB"/>
              </a:solidFill>
              <a:round/>
            </a:ln>
          </p:spPr>
          <p:style>
            <a:lnRef idx="1">
              <a:schemeClr val="accent1"/>
            </a:lnRef>
            <a:fillRef idx="0">
              <a:schemeClr val="accent1"/>
            </a:fillRef>
            <a:effectRef idx="0">
              <a:schemeClr val="accent1"/>
            </a:effectRef>
            <a:fontRef idx="minor"/>
          </p:style>
          <p:txBody>
            <a:bodyPr/>
            <a:lstStyle/>
            <a:p>
              <a:endParaRPr lang="en-US"/>
            </a:p>
          </p:txBody>
        </p:sp>
        <p:sp>
          <p:nvSpPr>
            <p:cNvPr id="195" name="CustomShape 18"/>
            <p:cNvSpPr/>
            <p:nvPr/>
          </p:nvSpPr>
          <p:spPr>
            <a:xfrm>
              <a:off x="6019920" y="2057400"/>
              <a:ext cx="151920" cy="609120"/>
            </a:xfrm>
            <a:prstGeom prst="rect">
              <a:avLst/>
            </a:prstGeom>
            <a:solidFill>
              <a:schemeClr val="accent2"/>
            </a:solidFill>
            <a:ln>
              <a:round/>
            </a:ln>
          </p:spPr>
          <p:style>
            <a:lnRef idx="2">
              <a:schemeClr val="accent1">
                <a:shade val="50000"/>
              </a:schemeClr>
            </a:lnRef>
            <a:fillRef idx="1">
              <a:schemeClr val="accent1"/>
            </a:fillRef>
            <a:effectRef idx="0">
              <a:schemeClr val="accent1"/>
            </a:effectRef>
            <a:fontRef idx="minor"/>
          </p:style>
          <p:txBody>
            <a:bodyPr/>
            <a:lstStyle/>
            <a:p>
              <a:endParaRPr lang="en-US"/>
            </a:p>
          </p:txBody>
        </p:sp>
        <p:sp>
          <p:nvSpPr>
            <p:cNvPr id="196" name="CustomShape 19"/>
            <p:cNvSpPr/>
            <p:nvPr/>
          </p:nvSpPr>
          <p:spPr>
            <a:xfrm>
              <a:off x="6400800" y="2286000"/>
              <a:ext cx="151920" cy="380520"/>
            </a:xfrm>
            <a:prstGeom prst="rect">
              <a:avLst/>
            </a:prstGeom>
            <a:ln>
              <a:round/>
            </a:ln>
          </p:spPr>
          <p:style>
            <a:lnRef idx="2">
              <a:schemeClr val="accent1">
                <a:shade val="50000"/>
              </a:schemeClr>
            </a:lnRef>
            <a:fillRef idx="1">
              <a:schemeClr val="accent1"/>
            </a:fillRef>
            <a:effectRef idx="0">
              <a:schemeClr val="accent1"/>
            </a:effectRef>
            <a:fontRef idx="minor"/>
          </p:style>
          <p:txBody>
            <a:bodyPr/>
            <a:lstStyle/>
            <a:p>
              <a:endParaRPr lang="en-US"/>
            </a:p>
          </p:txBody>
        </p:sp>
        <p:sp>
          <p:nvSpPr>
            <p:cNvPr id="197" name="CustomShape 20"/>
            <p:cNvSpPr/>
            <p:nvPr/>
          </p:nvSpPr>
          <p:spPr>
            <a:xfrm>
              <a:off x="6781680" y="2133720"/>
              <a:ext cx="151920" cy="533160"/>
            </a:xfrm>
            <a:prstGeom prst="rect">
              <a:avLst/>
            </a:prstGeom>
            <a:ln>
              <a:round/>
            </a:ln>
          </p:spPr>
          <p:style>
            <a:lnRef idx="2">
              <a:schemeClr val="accent1">
                <a:shade val="50000"/>
              </a:schemeClr>
            </a:lnRef>
            <a:fillRef idx="1">
              <a:schemeClr val="accent1"/>
            </a:fillRef>
            <a:effectRef idx="0">
              <a:schemeClr val="accent1"/>
            </a:effectRef>
            <a:fontRef idx="minor"/>
          </p:style>
          <p:txBody>
            <a:bodyPr/>
            <a:lstStyle/>
            <a:p>
              <a:endParaRPr lang="en-US"/>
            </a:p>
          </p:txBody>
        </p:sp>
      </p:grpSp>
      <p:sp>
        <p:nvSpPr>
          <p:cNvPr id="198" name="CustomShape 21"/>
          <p:cNvSpPr/>
          <p:nvPr/>
        </p:nvSpPr>
        <p:spPr>
          <a:xfrm rot="16200000">
            <a:off x="4728600" y="1905120"/>
            <a:ext cx="107892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latin typeface="Calibri"/>
              </a:rPr>
              <a:t>Q(s’,.)</a:t>
            </a:r>
            <a:endParaRPr lang="en-IN" sz="1800" b="0" strike="noStrike" spc="-1">
              <a:latin typeface="Arial"/>
            </a:endParaRPr>
          </a:p>
        </p:txBody>
      </p:sp>
      <p:sp>
        <p:nvSpPr>
          <p:cNvPr id="199" name="CustomShape 22"/>
          <p:cNvSpPr/>
          <p:nvPr/>
        </p:nvSpPr>
        <p:spPr>
          <a:xfrm>
            <a:off x="6248520" y="2743200"/>
            <a:ext cx="38052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latin typeface="Calibri"/>
              </a:rPr>
              <a:t>A</a:t>
            </a:r>
            <a:endParaRPr lang="en-IN"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latin typeface="Calibri"/>
              </a:rPr>
              <a:t>Q-learning example</a:t>
            </a:r>
          </a:p>
        </p:txBody>
      </p:sp>
      <p:sp>
        <p:nvSpPr>
          <p:cNvPr id="201" name="TextShape 2"/>
          <p:cNvSpPr txBox="1"/>
          <p:nvPr/>
        </p:nvSpPr>
        <p:spPr>
          <a:xfrm>
            <a:off x="457200" y="1420200"/>
            <a:ext cx="8229240" cy="4525560"/>
          </a:xfrm>
          <a:prstGeom prst="rect">
            <a:avLst/>
          </a:prstGeom>
          <a:noFill/>
          <a:ln>
            <a:noFill/>
          </a:ln>
        </p:spPr>
        <p:txBody>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Open AI gym’s frozen lake</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Setup: agent is a character that has to walk from a start point (S) across a frozen lake (F) with holes (H) in some locations to reach G</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Specific instantiation</a:t>
            </a:r>
          </a:p>
        </p:txBody>
      </p:sp>
      <p:graphicFrame>
        <p:nvGraphicFramePr>
          <p:cNvPr id="202" name="Table 3"/>
          <p:cNvGraphicFramePr/>
          <p:nvPr/>
        </p:nvGraphicFramePr>
        <p:xfrm>
          <a:off x="2590920" y="4572000"/>
          <a:ext cx="2971440" cy="1482840"/>
        </p:xfrm>
        <a:graphic>
          <a:graphicData uri="http://schemas.openxmlformats.org/drawingml/2006/table">
            <a:tbl>
              <a:tblPr/>
              <a:tblGrid>
                <a:gridCol w="742680">
                  <a:extLst>
                    <a:ext uri="{9D8B030D-6E8A-4147-A177-3AD203B41FA5}">
                      <a16:colId xmlns:a16="http://schemas.microsoft.com/office/drawing/2014/main" val="20000"/>
                    </a:ext>
                  </a:extLst>
                </a:gridCol>
                <a:gridCol w="742680">
                  <a:extLst>
                    <a:ext uri="{9D8B030D-6E8A-4147-A177-3AD203B41FA5}">
                      <a16:colId xmlns:a16="http://schemas.microsoft.com/office/drawing/2014/main" val="20001"/>
                    </a:ext>
                  </a:extLst>
                </a:gridCol>
                <a:gridCol w="742680">
                  <a:extLst>
                    <a:ext uri="{9D8B030D-6E8A-4147-A177-3AD203B41FA5}">
                      <a16:colId xmlns:a16="http://schemas.microsoft.com/office/drawing/2014/main" val="20002"/>
                    </a:ext>
                  </a:extLst>
                </a:gridCol>
                <a:gridCol w="743400">
                  <a:extLst>
                    <a:ext uri="{9D8B030D-6E8A-4147-A177-3AD203B41FA5}">
                      <a16:colId xmlns:a16="http://schemas.microsoft.com/office/drawing/2014/main" val="20003"/>
                    </a:ext>
                  </a:extLst>
                </a:gridCol>
              </a:tblGrid>
              <a:tr h="370800">
                <a:tc>
                  <a:txBody>
                    <a:bodyPr/>
                    <a:lstStyle/>
                    <a:p>
                      <a:pPr algn="ctr">
                        <a:lnSpc>
                          <a:spcPct val="100000"/>
                        </a:lnSpc>
                      </a:pPr>
                      <a:r>
                        <a:rPr lang="en-IN" sz="1800" b="0" strike="noStrike" spc="-1">
                          <a:solidFill>
                            <a:srgbClr val="000000"/>
                          </a:solidFill>
                          <a:latin typeface="Calibri"/>
                        </a:rPr>
                        <a:t>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1800" b="0" strike="noStrike" spc="-1">
                          <a:solidFill>
                            <a:srgbClr val="000000"/>
                          </a:solidFill>
                          <a:latin typeface="Calibri"/>
                        </a:rPr>
                        <a:t>F</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1800" b="0" strike="noStrike" spc="-1">
                          <a:solidFill>
                            <a:srgbClr val="000000"/>
                          </a:solidFill>
                          <a:latin typeface="Calibri"/>
                        </a:rPr>
                        <a:t>F</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1800" b="0" strike="noStrike" spc="-1">
                          <a:solidFill>
                            <a:srgbClr val="000000"/>
                          </a:solidFill>
                          <a:latin typeface="Calibri"/>
                        </a:rPr>
                        <a:t>F</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70800">
                <a:tc>
                  <a:txBody>
                    <a:bodyPr/>
                    <a:lstStyle/>
                    <a:p>
                      <a:pPr algn="ctr">
                        <a:lnSpc>
                          <a:spcPct val="100000"/>
                        </a:lnSpc>
                      </a:pPr>
                      <a:r>
                        <a:rPr lang="en-IN" sz="1800" b="0" strike="noStrike" spc="-1">
                          <a:solidFill>
                            <a:srgbClr val="000000"/>
                          </a:solidFill>
                          <a:latin typeface="Calibri"/>
                        </a:rPr>
                        <a:t>F</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1800" b="0" strike="noStrike" spc="-1">
                          <a:solidFill>
                            <a:srgbClr val="000000"/>
                          </a:solidFill>
                          <a:latin typeface="Calibri"/>
                        </a:rPr>
                        <a:t>H</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1800" b="0" strike="noStrike" spc="-1">
                          <a:solidFill>
                            <a:srgbClr val="000000"/>
                          </a:solidFill>
                          <a:latin typeface="Calibri"/>
                        </a:rPr>
                        <a:t>F</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1800" b="0" strike="noStrike" spc="-1">
                          <a:solidFill>
                            <a:srgbClr val="000000"/>
                          </a:solidFill>
                          <a:latin typeface="Calibri"/>
                        </a:rPr>
                        <a:t>H</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70800">
                <a:tc>
                  <a:txBody>
                    <a:bodyPr/>
                    <a:lstStyle/>
                    <a:p>
                      <a:pPr algn="ctr">
                        <a:lnSpc>
                          <a:spcPct val="100000"/>
                        </a:lnSpc>
                      </a:pPr>
                      <a:r>
                        <a:rPr lang="en-IN" sz="1800" b="0" strike="noStrike" spc="-1">
                          <a:solidFill>
                            <a:srgbClr val="000000"/>
                          </a:solidFill>
                          <a:latin typeface="Calibri"/>
                        </a:rPr>
                        <a:t>F</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1800" b="0" strike="noStrike" spc="-1">
                          <a:solidFill>
                            <a:srgbClr val="000000"/>
                          </a:solidFill>
                          <a:latin typeface="Calibri"/>
                        </a:rPr>
                        <a:t>F</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1800" b="0" strike="noStrike" spc="-1">
                          <a:solidFill>
                            <a:srgbClr val="000000"/>
                          </a:solidFill>
                          <a:latin typeface="Calibri"/>
                        </a:rPr>
                        <a:t>F</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1800" b="0" strike="noStrike" spc="-1">
                          <a:solidFill>
                            <a:srgbClr val="000000"/>
                          </a:solidFill>
                          <a:latin typeface="Calibri"/>
                        </a:rPr>
                        <a:t>H</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70440">
                <a:tc>
                  <a:txBody>
                    <a:bodyPr/>
                    <a:lstStyle/>
                    <a:p>
                      <a:pPr algn="ctr">
                        <a:lnSpc>
                          <a:spcPct val="100000"/>
                        </a:lnSpc>
                      </a:pPr>
                      <a:r>
                        <a:rPr lang="en-IN" sz="1800" b="0" strike="noStrike" spc="-1">
                          <a:solidFill>
                            <a:srgbClr val="000000"/>
                          </a:solidFill>
                          <a:latin typeface="Calibri"/>
                        </a:rPr>
                        <a:t>H</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1800" b="0" strike="noStrike" spc="-1">
                          <a:solidFill>
                            <a:srgbClr val="000000"/>
                          </a:solidFill>
                          <a:latin typeface="Calibri"/>
                        </a:rPr>
                        <a:t>F</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1800" b="0" strike="noStrike" spc="-1">
                          <a:solidFill>
                            <a:srgbClr val="000000"/>
                          </a:solidFill>
                          <a:latin typeface="Calibri"/>
                        </a:rPr>
                        <a:t>F</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1800" b="0" strike="noStrike" spc="-1">
                          <a:solidFill>
                            <a:srgbClr val="000000"/>
                          </a:solidFill>
                          <a:latin typeface="Calibri"/>
                        </a:rPr>
                        <a:t>G</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latin typeface="Calibri"/>
              </a:rPr>
              <a:t>Q-learning example</a:t>
            </a:r>
          </a:p>
        </p:txBody>
      </p:sp>
      <p:sp>
        <p:nvSpPr>
          <p:cNvPr id="204" name="TextShape 2"/>
          <p:cNvSpPr txBox="1"/>
          <p:nvPr/>
        </p:nvSpPr>
        <p:spPr>
          <a:xfrm>
            <a:off x="457200" y="1600200"/>
            <a:ext cx="8229240" cy="4525560"/>
          </a:xfrm>
          <a:prstGeom prst="rect">
            <a:avLst/>
          </a:prstGeom>
          <a:noFill/>
          <a:ln>
            <a:noFill/>
          </a:ln>
        </p:spPr>
        <p:txBody>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Agent starts with an empty Q-matrix</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Action possibilities = {left, right, up, down}</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Reward settings</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H = -100</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G = +100</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F = 0</a:t>
            </a:r>
          </a:p>
          <a:p>
            <a:pPr>
              <a:lnSpc>
                <a:spcPct val="100000"/>
              </a:lnSpc>
              <a:spcBef>
                <a:spcPts val="641"/>
              </a:spcBef>
            </a:pPr>
            <a:endParaRPr lang="en-US" sz="2800" b="0" strike="noStrike" spc="-1">
              <a:solidFill>
                <a:srgbClr val="000000"/>
              </a:solidFill>
              <a:latin typeface="Calibri"/>
            </a:endParaRPr>
          </a:p>
        </p:txBody>
      </p:sp>
      <p:graphicFrame>
        <p:nvGraphicFramePr>
          <p:cNvPr id="205" name="Table 3"/>
          <p:cNvGraphicFramePr/>
          <p:nvPr/>
        </p:nvGraphicFramePr>
        <p:xfrm>
          <a:off x="3809880" y="3886200"/>
          <a:ext cx="3581280" cy="1864080"/>
        </p:xfrm>
        <a:graphic>
          <a:graphicData uri="http://schemas.openxmlformats.org/drawingml/2006/table">
            <a:tbl>
              <a:tblPr/>
              <a:tblGrid>
                <a:gridCol w="895320">
                  <a:extLst>
                    <a:ext uri="{9D8B030D-6E8A-4147-A177-3AD203B41FA5}">
                      <a16:colId xmlns:a16="http://schemas.microsoft.com/office/drawing/2014/main" val="20000"/>
                    </a:ext>
                  </a:extLst>
                </a:gridCol>
                <a:gridCol w="895320">
                  <a:extLst>
                    <a:ext uri="{9D8B030D-6E8A-4147-A177-3AD203B41FA5}">
                      <a16:colId xmlns:a16="http://schemas.microsoft.com/office/drawing/2014/main" val="20001"/>
                    </a:ext>
                  </a:extLst>
                </a:gridCol>
                <a:gridCol w="895320">
                  <a:extLst>
                    <a:ext uri="{9D8B030D-6E8A-4147-A177-3AD203B41FA5}">
                      <a16:colId xmlns:a16="http://schemas.microsoft.com/office/drawing/2014/main" val="20002"/>
                    </a:ext>
                  </a:extLst>
                </a:gridCol>
                <a:gridCol w="895320">
                  <a:extLst>
                    <a:ext uri="{9D8B030D-6E8A-4147-A177-3AD203B41FA5}">
                      <a16:colId xmlns:a16="http://schemas.microsoft.com/office/drawing/2014/main" val="20003"/>
                    </a:ext>
                  </a:extLst>
                </a:gridCol>
              </a:tblGrid>
              <a:tr h="465840">
                <a:tc>
                  <a:txBody>
                    <a:bodyPr/>
                    <a:lstStyle/>
                    <a:p>
                      <a:pPr algn="ctr">
                        <a:lnSpc>
                          <a:spcPct val="100000"/>
                        </a:lnSpc>
                      </a:pPr>
                      <a:r>
                        <a:rPr lang="en-IN" sz="1800" b="0" strike="noStrike" spc="-1">
                          <a:solidFill>
                            <a:srgbClr val="000000"/>
                          </a:solidFill>
                          <a:latin typeface="Calibri"/>
                        </a:rPr>
                        <a:t>0</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1800" b="0" strike="noStrike" spc="-1">
                          <a:solidFill>
                            <a:srgbClr val="000000"/>
                          </a:solidFill>
                          <a:latin typeface="Calibri"/>
                        </a:rPr>
                        <a:t>0</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1800" b="0" strike="noStrike" spc="-1">
                          <a:solidFill>
                            <a:srgbClr val="000000"/>
                          </a:solidFill>
                          <a:latin typeface="Calibri"/>
                        </a:rPr>
                        <a:t>0</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1800" b="0" strike="noStrike" spc="-1">
                          <a:solidFill>
                            <a:srgbClr val="000000"/>
                          </a:solidFill>
                          <a:latin typeface="Calibri"/>
                        </a:rPr>
                        <a:t>0</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465840">
                <a:tc>
                  <a:txBody>
                    <a:bodyPr/>
                    <a:lstStyle/>
                    <a:p>
                      <a:pPr algn="ctr">
                        <a:lnSpc>
                          <a:spcPct val="100000"/>
                        </a:lnSpc>
                      </a:pPr>
                      <a:r>
                        <a:rPr lang="en-IN" sz="1800" b="0" strike="noStrike" spc="-1">
                          <a:solidFill>
                            <a:srgbClr val="000000"/>
                          </a:solidFill>
                          <a:latin typeface="Calibri"/>
                        </a:rPr>
                        <a:t>0</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1800" b="0" strike="noStrike" spc="-1">
                          <a:solidFill>
                            <a:srgbClr val="000000"/>
                          </a:solidFill>
                          <a:latin typeface="Calibri"/>
                        </a:rPr>
                        <a:t>0</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1800" b="0" strike="noStrike" spc="-1">
                          <a:solidFill>
                            <a:srgbClr val="000000"/>
                          </a:solidFill>
                          <a:latin typeface="Calibri"/>
                        </a:rPr>
                        <a:t>0</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1800" b="0" strike="noStrike" spc="-1">
                          <a:solidFill>
                            <a:srgbClr val="000000"/>
                          </a:solidFill>
                          <a:latin typeface="Calibri"/>
                        </a:rPr>
                        <a:t>0</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465840">
                <a:tc>
                  <a:txBody>
                    <a:bodyPr/>
                    <a:lstStyle/>
                    <a:p>
                      <a:pPr algn="ctr">
                        <a:lnSpc>
                          <a:spcPct val="100000"/>
                        </a:lnSpc>
                      </a:pPr>
                      <a:r>
                        <a:rPr lang="en-IN" sz="1800" b="0" strike="noStrike" spc="-1">
                          <a:solidFill>
                            <a:srgbClr val="000000"/>
                          </a:solidFill>
                          <a:latin typeface="Calibri"/>
                        </a:rPr>
                        <a:t>0</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1800" b="0" strike="noStrike" spc="-1">
                          <a:solidFill>
                            <a:srgbClr val="000000"/>
                          </a:solidFill>
                          <a:latin typeface="Calibri"/>
                        </a:rPr>
                        <a:t>0</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1800" b="0" strike="noStrike" spc="-1">
                          <a:solidFill>
                            <a:srgbClr val="000000"/>
                          </a:solidFill>
                          <a:latin typeface="Calibri"/>
                        </a:rPr>
                        <a:t>0</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1800" b="0" strike="noStrike" spc="-1">
                          <a:solidFill>
                            <a:srgbClr val="000000"/>
                          </a:solidFill>
                          <a:latin typeface="Calibri"/>
                        </a:rPr>
                        <a:t>0</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466560">
                <a:tc>
                  <a:txBody>
                    <a:bodyPr/>
                    <a:lstStyle/>
                    <a:p>
                      <a:pPr algn="ctr">
                        <a:lnSpc>
                          <a:spcPct val="100000"/>
                        </a:lnSpc>
                      </a:pPr>
                      <a:r>
                        <a:rPr lang="en-IN" sz="1800" b="0" strike="noStrike" spc="-1">
                          <a:solidFill>
                            <a:srgbClr val="000000"/>
                          </a:solidFill>
                          <a:latin typeface="Calibri"/>
                        </a:rPr>
                        <a:t>0</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1800" b="0" strike="noStrike" spc="-1">
                          <a:solidFill>
                            <a:srgbClr val="000000"/>
                          </a:solidFill>
                          <a:latin typeface="Calibri"/>
                        </a:rPr>
                        <a:t>0</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1800" b="0" strike="noStrike" spc="-1">
                          <a:solidFill>
                            <a:srgbClr val="000000"/>
                          </a:solidFill>
                          <a:latin typeface="Calibri"/>
                        </a:rPr>
                        <a:t>0</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1800" b="0" strike="noStrike" spc="-1">
                          <a:solidFill>
                            <a:srgbClr val="000000"/>
                          </a:solidFill>
                          <a:latin typeface="Calibri"/>
                        </a:rPr>
                        <a:t>0</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latin typeface="Calibri"/>
              </a:rPr>
              <a:t>Q-learning example</a:t>
            </a:r>
          </a:p>
        </p:txBody>
      </p:sp>
      <p:sp>
        <p:nvSpPr>
          <p:cNvPr id="207" name="TextShape 2"/>
          <p:cNvSpPr txBox="1"/>
          <p:nvPr/>
        </p:nvSpPr>
        <p:spPr>
          <a:xfrm>
            <a:off x="457200" y="1600200"/>
            <a:ext cx="8229240" cy="4525560"/>
          </a:xfrm>
          <a:prstGeom prst="rect">
            <a:avLst/>
          </a:prstGeom>
          <a:noFill/>
          <a:ln>
            <a:noFill/>
          </a:ln>
        </p:spPr>
        <p:txBody>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Learning occurs via exploration episodes</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One episode is a sequence of moves </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Let’s work through one episode</a:t>
            </a:r>
          </a:p>
        </p:txBody>
      </p:sp>
      <p:graphicFrame>
        <p:nvGraphicFramePr>
          <p:cNvPr id="208" name="Table 3"/>
          <p:cNvGraphicFramePr/>
          <p:nvPr/>
        </p:nvGraphicFramePr>
        <p:xfrm>
          <a:off x="2895480" y="4038480"/>
          <a:ext cx="2971440" cy="1482840"/>
        </p:xfrm>
        <a:graphic>
          <a:graphicData uri="http://schemas.openxmlformats.org/drawingml/2006/table">
            <a:tbl>
              <a:tblPr/>
              <a:tblGrid>
                <a:gridCol w="742680">
                  <a:extLst>
                    <a:ext uri="{9D8B030D-6E8A-4147-A177-3AD203B41FA5}">
                      <a16:colId xmlns:a16="http://schemas.microsoft.com/office/drawing/2014/main" val="20000"/>
                    </a:ext>
                  </a:extLst>
                </a:gridCol>
                <a:gridCol w="742680">
                  <a:extLst>
                    <a:ext uri="{9D8B030D-6E8A-4147-A177-3AD203B41FA5}">
                      <a16:colId xmlns:a16="http://schemas.microsoft.com/office/drawing/2014/main" val="20001"/>
                    </a:ext>
                  </a:extLst>
                </a:gridCol>
                <a:gridCol w="742680">
                  <a:extLst>
                    <a:ext uri="{9D8B030D-6E8A-4147-A177-3AD203B41FA5}">
                      <a16:colId xmlns:a16="http://schemas.microsoft.com/office/drawing/2014/main" val="20002"/>
                    </a:ext>
                  </a:extLst>
                </a:gridCol>
                <a:gridCol w="743400">
                  <a:extLst>
                    <a:ext uri="{9D8B030D-6E8A-4147-A177-3AD203B41FA5}">
                      <a16:colId xmlns:a16="http://schemas.microsoft.com/office/drawing/2014/main" val="20003"/>
                    </a:ext>
                  </a:extLst>
                </a:gridCol>
              </a:tblGrid>
              <a:tr h="370800">
                <a:tc>
                  <a:txBody>
                    <a:bodyPr/>
                    <a:lstStyle/>
                    <a:p>
                      <a:pPr algn="ctr">
                        <a:lnSpc>
                          <a:spcPct val="100000"/>
                        </a:lnSpc>
                      </a:pPr>
                      <a:r>
                        <a:rPr lang="en-IN" sz="1800" b="0" strike="noStrike" spc="-1">
                          <a:solidFill>
                            <a:srgbClr val="000000"/>
                          </a:solidFill>
                          <a:latin typeface="Calibri"/>
                        </a:rPr>
                        <a:t>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1800" b="0" strike="noStrike" spc="-1">
                          <a:solidFill>
                            <a:srgbClr val="000000"/>
                          </a:solidFill>
                          <a:latin typeface="Calibri"/>
                        </a:rPr>
                        <a:t>F</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1800" b="0" strike="noStrike" spc="-1">
                          <a:solidFill>
                            <a:srgbClr val="000000"/>
                          </a:solidFill>
                          <a:latin typeface="Calibri"/>
                        </a:rPr>
                        <a:t>F</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1800" b="0" strike="noStrike" spc="-1">
                          <a:solidFill>
                            <a:srgbClr val="000000"/>
                          </a:solidFill>
                          <a:latin typeface="Calibri"/>
                        </a:rPr>
                        <a:t>F</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70800">
                <a:tc>
                  <a:txBody>
                    <a:bodyPr/>
                    <a:lstStyle/>
                    <a:p>
                      <a:pPr algn="ctr">
                        <a:lnSpc>
                          <a:spcPct val="100000"/>
                        </a:lnSpc>
                      </a:pPr>
                      <a:r>
                        <a:rPr lang="en-IN" sz="1800" b="0" strike="noStrike" spc="-1">
                          <a:solidFill>
                            <a:srgbClr val="000000"/>
                          </a:solidFill>
                          <a:latin typeface="Calibri"/>
                        </a:rPr>
                        <a:t>F</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1800" b="0" strike="noStrike" spc="-1">
                          <a:solidFill>
                            <a:srgbClr val="000000"/>
                          </a:solidFill>
                          <a:latin typeface="Calibri"/>
                        </a:rPr>
                        <a:t>H</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1800" b="0" strike="noStrike" spc="-1">
                          <a:solidFill>
                            <a:srgbClr val="000000"/>
                          </a:solidFill>
                          <a:latin typeface="Calibri"/>
                        </a:rPr>
                        <a:t>F</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1800" b="0" strike="noStrike" spc="-1">
                          <a:solidFill>
                            <a:srgbClr val="000000"/>
                          </a:solidFill>
                          <a:latin typeface="Calibri"/>
                        </a:rPr>
                        <a:t>H</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70800">
                <a:tc>
                  <a:txBody>
                    <a:bodyPr/>
                    <a:lstStyle/>
                    <a:p>
                      <a:pPr algn="ctr">
                        <a:lnSpc>
                          <a:spcPct val="100000"/>
                        </a:lnSpc>
                      </a:pPr>
                      <a:r>
                        <a:rPr lang="en-IN" sz="1800" b="0" strike="noStrike" spc="-1">
                          <a:solidFill>
                            <a:srgbClr val="000000"/>
                          </a:solidFill>
                          <a:latin typeface="Calibri"/>
                        </a:rPr>
                        <a:t>F</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1800" b="0" strike="noStrike" spc="-1">
                          <a:solidFill>
                            <a:srgbClr val="000000"/>
                          </a:solidFill>
                          <a:latin typeface="Calibri"/>
                        </a:rPr>
                        <a:t>F</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1800" b="0" strike="noStrike" spc="-1">
                          <a:solidFill>
                            <a:srgbClr val="000000"/>
                          </a:solidFill>
                          <a:latin typeface="Calibri"/>
                        </a:rPr>
                        <a:t>F</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1800" b="0" strike="noStrike" spc="-1">
                          <a:solidFill>
                            <a:srgbClr val="000000"/>
                          </a:solidFill>
                          <a:latin typeface="Calibri"/>
                        </a:rPr>
                        <a:t>H</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70440">
                <a:tc>
                  <a:txBody>
                    <a:bodyPr/>
                    <a:lstStyle/>
                    <a:p>
                      <a:pPr algn="ctr">
                        <a:lnSpc>
                          <a:spcPct val="100000"/>
                        </a:lnSpc>
                      </a:pPr>
                      <a:r>
                        <a:rPr lang="en-IN" sz="1800" b="0" strike="noStrike" spc="-1">
                          <a:solidFill>
                            <a:srgbClr val="000000"/>
                          </a:solidFill>
                          <a:latin typeface="Calibri"/>
                        </a:rPr>
                        <a:t>H</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1800" b="0" strike="noStrike" spc="-1">
                          <a:solidFill>
                            <a:srgbClr val="000000"/>
                          </a:solidFill>
                          <a:latin typeface="Calibri"/>
                        </a:rPr>
                        <a:t>F</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1800" b="0" strike="noStrike" spc="-1">
                          <a:solidFill>
                            <a:srgbClr val="000000"/>
                          </a:solidFill>
                          <a:latin typeface="Calibri"/>
                        </a:rPr>
                        <a:t>F</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1800" b="0" strike="noStrike" spc="-1">
                          <a:solidFill>
                            <a:srgbClr val="000000"/>
                          </a:solidFill>
                          <a:latin typeface="Calibri"/>
                        </a:rPr>
                        <a:t>G</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sp>
        <p:nvSpPr>
          <p:cNvPr id="209" name="CustomShape 4"/>
          <p:cNvSpPr/>
          <p:nvPr/>
        </p:nvSpPr>
        <p:spPr>
          <a:xfrm>
            <a:off x="3505320" y="4267080"/>
            <a:ext cx="304560" cy="360"/>
          </a:xfrm>
          <a:custGeom>
            <a:avLst/>
            <a:gdLst/>
            <a:ahLst/>
            <a:cxnLst/>
            <a:rect l="l" t="t" r="r" b="b"/>
            <a:pathLst>
              <a:path w="21600" h="21600">
                <a:moveTo>
                  <a:pt x="0" y="0"/>
                </a:moveTo>
                <a:lnTo>
                  <a:pt x="21600" y="21600"/>
                </a:lnTo>
              </a:path>
            </a:pathLst>
          </a:custGeom>
          <a:noFill/>
          <a:ln w="25560">
            <a:solidFill>
              <a:srgbClr val="4A7EBB"/>
            </a:solidFill>
            <a:round/>
            <a:tailEnd type="triangle" w="med" len="med"/>
          </a:ln>
        </p:spPr>
        <p:style>
          <a:lnRef idx="1">
            <a:schemeClr val="accent1"/>
          </a:lnRef>
          <a:fillRef idx="0">
            <a:schemeClr val="accent1"/>
          </a:fillRef>
          <a:effectRef idx="0">
            <a:schemeClr val="accent1"/>
          </a:effectRef>
          <a:fontRef idx="minor"/>
        </p:style>
        <p:txBody>
          <a:bodyPr/>
          <a:lstStyle/>
          <a:p>
            <a:endParaRPr lang="en-US"/>
          </a:p>
        </p:txBody>
      </p:sp>
      <p:sp>
        <p:nvSpPr>
          <p:cNvPr id="210" name="CustomShape 5"/>
          <p:cNvSpPr/>
          <p:nvPr/>
        </p:nvSpPr>
        <p:spPr>
          <a:xfrm>
            <a:off x="3429000" y="3974040"/>
            <a:ext cx="3045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1F497D"/>
                </a:solidFill>
                <a:latin typeface="Calibri"/>
              </a:rPr>
              <a:t>0</a:t>
            </a:r>
            <a:endParaRPr lang="en-IN"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latin typeface="Calibri"/>
              </a:rPr>
              <a:t>Q-learning example</a:t>
            </a:r>
          </a:p>
        </p:txBody>
      </p:sp>
      <p:sp>
        <p:nvSpPr>
          <p:cNvPr id="212" name="TextShape 2"/>
          <p:cNvSpPr txBox="1"/>
          <p:nvPr/>
        </p:nvSpPr>
        <p:spPr>
          <a:xfrm>
            <a:off x="457200" y="1600200"/>
            <a:ext cx="8229240" cy="4525560"/>
          </a:xfrm>
          <a:prstGeom prst="rect">
            <a:avLst/>
          </a:prstGeom>
          <a:noFill/>
          <a:ln>
            <a:noFill/>
          </a:ln>
        </p:spPr>
        <p:txBody>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Learning occurs via exploration episodes</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One episode is a sequence of moves </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Let’s work through one episode</a:t>
            </a:r>
          </a:p>
        </p:txBody>
      </p:sp>
      <p:graphicFrame>
        <p:nvGraphicFramePr>
          <p:cNvPr id="213" name="Table 3"/>
          <p:cNvGraphicFramePr/>
          <p:nvPr/>
        </p:nvGraphicFramePr>
        <p:xfrm>
          <a:off x="2743200" y="4038480"/>
          <a:ext cx="2971440" cy="1482840"/>
        </p:xfrm>
        <a:graphic>
          <a:graphicData uri="http://schemas.openxmlformats.org/drawingml/2006/table">
            <a:tbl>
              <a:tblPr/>
              <a:tblGrid>
                <a:gridCol w="742680">
                  <a:extLst>
                    <a:ext uri="{9D8B030D-6E8A-4147-A177-3AD203B41FA5}">
                      <a16:colId xmlns:a16="http://schemas.microsoft.com/office/drawing/2014/main" val="20000"/>
                    </a:ext>
                  </a:extLst>
                </a:gridCol>
                <a:gridCol w="742680">
                  <a:extLst>
                    <a:ext uri="{9D8B030D-6E8A-4147-A177-3AD203B41FA5}">
                      <a16:colId xmlns:a16="http://schemas.microsoft.com/office/drawing/2014/main" val="20001"/>
                    </a:ext>
                  </a:extLst>
                </a:gridCol>
                <a:gridCol w="742680">
                  <a:extLst>
                    <a:ext uri="{9D8B030D-6E8A-4147-A177-3AD203B41FA5}">
                      <a16:colId xmlns:a16="http://schemas.microsoft.com/office/drawing/2014/main" val="20002"/>
                    </a:ext>
                  </a:extLst>
                </a:gridCol>
                <a:gridCol w="743400">
                  <a:extLst>
                    <a:ext uri="{9D8B030D-6E8A-4147-A177-3AD203B41FA5}">
                      <a16:colId xmlns:a16="http://schemas.microsoft.com/office/drawing/2014/main" val="20003"/>
                    </a:ext>
                  </a:extLst>
                </a:gridCol>
              </a:tblGrid>
              <a:tr h="370800">
                <a:tc>
                  <a:txBody>
                    <a:bodyPr/>
                    <a:lstStyle/>
                    <a:p>
                      <a:pPr algn="ctr">
                        <a:lnSpc>
                          <a:spcPct val="100000"/>
                        </a:lnSpc>
                      </a:pPr>
                      <a:r>
                        <a:rPr lang="en-IN" sz="1800" b="0" strike="noStrike" spc="-1">
                          <a:solidFill>
                            <a:srgbClr val="000000"/>
                          </a:solidFill>
                          <a:latin typeface="Calibri"/>
                        </a:rPr>
                        <a:t>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1800" b="0" strike="noStrike" spc="-1">
                          <a:solidFill>
                            <a:srgbClr val="000000"/>
                          </a:solidFill>
                          <a:latin typeface="Calibri"/>
                        </a:rPr>
                        <a:t>F</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1800" b="0" strike="noStrike" spc="-1">
                          <a:solidFill>
                            <a:srgbClr val="000000"/>
                          </a:solidFill>
                          <a:latin typeface="Calibri"/>
                        </a:rPr>
                        <a:t>F</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1800" b="0" strike="noStrike" spc="-1">
                          <a:solidFill>
                            <a:srgbClr val="000000"/>
                          </a:solidFill>
                          <a:latin typeface="Calibri"/>
                        </a:rPr>
                        <a:t>F</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70800">
                <a:tc>
                  <a:txBody>
                    <a:bodyPr/>
                    <a:lstStyle/>
                    <a:p>
                      <a:pPr algn="ctr">
                        <a:lnSpc>
                          <a:spcPct val="100000"/>
                        </a:lnSpc>
                      </a:pPr>
                      <a:r>
                        <a:rPr lang="en-IN" sz="1800" b="0" strike="noStrike" spc="-1">
                          <a:solidFill>
                            <a:srgbClr val="000000"/>
                          </a:solidFill>
                          <a:latin typeface="Calibri"/>
                        </a:rPr>
                        <a:t>F</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1800" b="0" strike="noStrike" spc="-1">
                          <a:solidFill>
                            <a:srgbClr val="000000"/>
                          </a:solidFill>
                          <a:latin typeface="Calibri"/>
                        </a:rPr>
                        <a:t>H</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1800" b="0" strike="noStrike" spc="-1">
                          <a:solidFill>
                            <a:srgbClr val="000000"/>
                          </a:solidFill>
                          <a:latin typeface="Calibri"/>
                        </a:rPr>
                        <a:t>F</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1800" b="0" strike="noStrike" spc="-1">
                          <a:solidFill>
                            <a:srgbClr val="000000"/>
                          </a:solidFill>
                          <a:latin typeface="Calibri"/>
                        </a:rPr>
                        <a:t>H</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70800">
                <a:tc>
                  <a:txBody>
                    <a:bodyPr/>
                    <a:lstStyle/>
                    <a:p>
                      <a:pPr algn="ctr">
                        <a:lnSpc>
                          <a:spcPct val="100000"/>
                        </a:lnSpc>
                      </a:pPr>
                      <a:r>
                        <a:rPr lang="en-IN" sz="1800" b="0" strike="noStrike" spc="-1">
                          <a:solidFill>
                            <a:srgbClr val="000000"/>
                          </a:solidFill>
                          <a:latin typeface="Calibri"/>
                        </a:rPr>
                        <a:t>F</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1800" b="0" strike="noStrike" spc="-1">
                          <a:solidFill>
                            <a:srgbClr val="000000"/>
                          </a:solidFill>
                          <a:latin typeface="Calibri"/>
                        </a:rPr>
                        <a:t>F</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1800" b="0" strike="noStrike" spc="-1">
                          <a:solidFill>
                            <a:srgbClr val="000000"/>
                          </a:solidFill>
                          <a:latin typeface="Calibri"/>
                        </a:rPr>
                        <a:t>F</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1800" b="0" strike="noStrike" spc="-1">
                          <a:solidFill>
                            <a:srgbClr val="000000"/>
                          </a:solidFill>
                          <a:latin typeface="Calibri"/>
                        </a:rPr>
                        <a:t>H</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70440">
                <a:tc>
                  <a:txBody>
                    <a:bodyPr/>
                    <a:lstStyle/>
                    <a:p>
                      <a:pPr algn="ctr">
                        <a:lnSpc>
                          <a:spcPct val="100000"/>
                        </a:lnSpc>
                      </a:pPr>
                      <a:r>
                        <a:rPr lang="en-IN" sz="1800" b="0" strike="noStrike" spc="-1">
                          <a:solidFill>
                            <a:srgbClr val="000000"/>
                          </a:solidFill>
                          <a:latin typeface="Calibri"/>
                        </a:rPr>
                        <a:t>H</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1800" b="0" strike="noStrike" spc="-1">
                          <a:solidFill>
                            <a:srgbClr val="000000"/>
                          </a:solidFill>
                          <a:latin typeface="Calibri"/>
                        </a:rPr>
                        <a:t>F</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1800" b="0" strike="noStrike" spc="-1">
                          <a:solidFill>
                            <a:srgbClr val="000000"/>
                          </a:solidFill>
                          <a:latin typeface="Calibri"/>
                        </a:rPr>
                        <a:t>F</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1800" b="0" strike="noStrike" spc="-1">
                          <a:solidFill>
                            <a:srgbClr val="000000"/>
                          </a:solidFill>
                          <a:latin typeface="Calibri"/>
                        </a:rPr>
                        <a:t>G</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sp>
        <p:nvSpPr>
          <p:cNvPr id="214" name="CustomShape 4"/>
          <p:cNvSpPr/>
          <p:nvPr/>
        </p:nvSpPr>
        <p:spPr>
          <a:xfrm>
            <a:off x="3352680" y="4191120"/>
            <a:ext cx="304560" cy="360"/>
          </a:xfrm>
          <a:custGeom>
            <a:avLst/>
            <a:gdLst/>
            <a:ahLst/>
            <a:cxnLst/>
            <a:rect l="l" t="t" r="r" b="b"/>
            <a:pathLst>
              <a:path w="21600" h="21600">
                <a:moveTo>
                  <a:pt x="0" y="0"/>
                </a:moveTo>
                <a:lnTo>
                  <a:pt x="21600" y="21600"/>
                </a:lnTo>
              </a:path>
            </a:pathLst>
          </a:custGeom>
          <a:noFill/>
          <a:ln w="25560">
            <a:solidFill>
              <a:srgbClr val="4A7EBB"/>
            </a:solidFill>
            <a:round/>
            <a:tailEnd type="triangle" w="med" len="med"/>
          </a:ln>
        </p:spPr>
        <p:style>
          <a:lnRef idx="1">
            <a:schemeClr val="accent1"/>
          </a:lnRef>
          <a:fillRef idx="0">
            <a:schemeClr val="accent1"/>
          </a:fillRef>
          <a:effectRef idx="0">
            <a:schemeClr val="accent1"/>
          </a:effectRef>
          <a:fontRef idx="minor"/>
        </p:style>
        <p:txBody>
          <a:bodyPr/>
          <a:lstStyle/>
          <a:p>
            <a:endParaRPr lang="en-US"/>
          </a:p>
        </p:txBody>
      </p:sp>
      <p:sp>
        <p:nvSpPr>
          <p:cNvPr id="215" name="CustomShape 5"/>
          <p:cNvSpPr/>
          <p:nvPr/>
        </p:nvSpPr>
        <p:spPr>
          <a:xfrm>
            <a:off x="4114800" y="4191120"/>
            <a:ext cx="304560" cy="360"/>
          </a:xfrm>
          <a:custGeom>
            <a:avLst/>
            <a:gdLst/>
            <a:ahLst/>
            <a:cxnLst/>
            <a:rect l="l" t="t" r="r" b="b"/>
            <a:pathLst>
              <a:path w="21600" h="21600">
                <a:moveTo>
                  <a:pt x="0" y="0"/>
                </a:moveTo>
                <a:lnTo>
                  <a:pt x="21600" y="21600"/>
                </a:lnTo>
              </a:path>
            </a:pathLst>
          </a:custGeom>
          <a:noFill/>
          <a:ln w="25560">
            <a:solidFill>
              <a:srgbClr val="4A7EBB"/>
            </a:solidFill>
            <a:round/>
            <a:tailEnd type="triangle" w="med" len="med"/>
          </a:ln>
        </p:spPr>
        <p:style>
          <a:lnRef idx="1">
            <a:schemeClr val="accent1"/>
          </a:lnRef>
          <a:fillRef idx="0">
            <a:schemeClr val="accent1"/>
          </a:fillRef>
          <a:effectRef idx="0">
            <a:schemeClr val="accent1"/>
          </a:effectRef>
          <a:fontRef idx="minor"/>
        </p:style>
        <p:txBody>
          <a:bodyPr/>
          <a:lstStyle/>
          <a:p>
            <a:endParaRPr lang="en-US"/>
          </a:p>
        </p:txBody>
      </p:sp>
      <p:sp>
        <p:nvSpPr>
          <p:cNvPr id="216" name="CustomShape 6"/>
          <p:cNvSpPr/>
          <p:nvPr/>
        </p:nvSpPr>
        <p:spPr>
          <a:xfrm>
            <a:off x="3276720" y="3897720"/>
            <a:ext cx="3045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1F497D"/>
                </a:solidFill>
                <a:latin typeface="Calibri"/>
              </a:rPr>
              <a:t>0</a:t>
            </a:r>
            <a:endParaRPr lang="en-IN" sz="1800" b="0" strike="noStrike" spc="-1">
              <a:latin typeface="Arial"/>
            </a:endParaRPr>
          </a:p>
        </p:txBody>
      </p:sp>
      <p:sp>
        <p:nvSpPr>
          <p:cNvPr id="217" name="CustomShape 7"/>
          <p:cNvSpPr/>
          <p:nvPr/>
        </p:nvSpPr>
        <p:spPr>
          <a:xfrm>
            <a:off x="4038480" y="3897720"/>
            <a:ext cx="3045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1F497D"/>
                </a:solidFill>
                <a:latin typeface="Calibri"/>
              </a:rPr>
              <a:t>0</a:t>
            </a:r>
            <a:endParaRPr lang="en-IN"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latin typeface="Calibri"/>
              </a:rPr>
              <a:t>Q-learning example</a:t>
            </a:r>
          </a:p>
        </p:txBody>
      </p:sp>
      <p:sp>
        <p:nvSpPr>
          <p:cNvPr id="219" name="TextShape 2"/>
          <p:cNvSpPr txBox="1"/>
          <p:nvPr/>
        </p:nvSpPr>
        <p:spPr>
          <a:xfrm>
            <a:off x="457200" y="1600200"/>
            <a:ext cx="8229240" cy="4525560"/>
          </a:xfrm>
          <a:prstGeom prst="rect">
            <a:avLst/>
          </a:prstGeom>
          <a:noFill/>
          <a:ln>
            <a:noFill/>
          </a:ln>
        </p:spPr>
        <p:txBody>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Learning occurs via exploration episodes</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One episode is a sequence of moves </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Let’s work through one episode</a:t>
            </a:r>
          </a:p>
        </p:txBody>
      </p:sp>
      <p:graphicFrame>
        <p:nvGraphicFramePr>
          <p:cNvPr id="220" name="Table 3"/>
          <p:cNvGraphicFramePr/>
          <p:nvPr/>
        </p:nvGraphicFramePr>
        <p:xfrm>
          <a:off x="2743200" y="4419720"/>
          <a:ext cx="2971440" cy="1482840"/>
        </p:xfrm>
        <a:graphic>
          <a:graphicData uri="http://schemas.openxmlformats.org/drawingml/2006/table">
            <a:tbl>
              <a:tblPr/>
              <a:tblGrid>
                <a:gridCol w="742680">
                  <a:extLst>
                    <a:ext uri="{9D8B030D-6E8A-4147-A177-3AD203B41FA5}">
                      <a16:colId xmlns:a16="http://schemas.microsoft.com/office/drawing/2014/main" val="20000"/>
                    </a:ext>
                  </a:extLst>
                </a:gridCol>
                <a:gridCol w="742680">
                  <a:extLst>
                    <a:ext uri="{9D8B030D-6E8A-4147-A177-3AD203B41FA5}">
                      <a16:colId xmlns:a16="http://schemas.microsoft.com/office/drawing/2014/main" val="20001"/>
                    </a:ext>
                  </a:extLst>
                </a:gridCol>
                <a:gridCol w="742680">
                  <a:extLst>
                    <a:ext uri="{9D8B030D-6E8A-4147-A177-3AD203B41FA5}">
                      <a16:colId xmlns:a16="http://schemas.microsoft.com/office/drawing/2014/main" val="20002"/>
                    </a:ext>
                  </a:extLst>
                </a:gridCol>
                <a:gridCol w="743400">
                  <a:extLst>
                    <a:ext uri="{9D8B030D-6E8A-4147-A177-3AD203B41FA5}">
                      <a16:colId xmlns:a16="http://schemas.microsoft.com/office/drawing/2014/main" val="20003"/>
                    </a:ext>
                  </a:extLst>
                </a:gridCol>
              </a:tblGrid>
              <a:tr h="370800">
                <a:tc>
                  <a:txBody>
                    <a:bodyPr/>
                    <a:lstStyle/>
                    <a:p>
                      <a:pPr algn="ctr">
                        <a:lnSpc>
                          <a:spcPct val="100000"/>
                        </a:lnSpc>
                      </a:pPr>
                      <a:r>
                        <a:rPr lang="en-IN" sz="1800" b="0" strike="noStrike" spc="-1">
                          <a:solidFill>
                            <a:srgbClr val="000000"/>
                          </a:solidFill>
                          <a:latin typeface="Calibri"/>
                        </a:rPr>
                        <a:t>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1800" b="0" strike="noStrike" spc="-1">
                          <a:solidFill>
                            <a:srgbClr val="000000"/>
                          </a:solidFill>
                          <a:latin typeface="Calibri"/>
                        </a:rPr>
                        <a:t>F</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1800" b="0" strike="noStrike" spc="-1">
                          <a:solidFill>
                            <a:srgbClr val="000000"/>
                          </a:solidFill>
                          <a:latin typeface="Calibri"/>
                        </a:rPr>
                        <a:t>F</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1800" b="0" strike="noStrike" spc="-1">
                          <a:solidFill>
                            <a:srgbClr val="000000"/>
                          </a:solidFill>
                          <a:latin typeface="Calibri"/>
                        </a:rPr>
                        <a:t>F</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70800">
                <a:tc>
                  <a:txBody>
                    <a:bodyPr/>
                    <a:lstStyle/>
                    <a:p>
                      <a:pPr algn="ctr">
                        <a:lnSpc>
                          <a:spcPct val="100000"/>
                        </a:lnSpc>
                      </a:pPr>
                      <a:r>
                        <a:rPr lang="en-IN" sz="1800" b="0" strike="noStrike" spc="-1">
                          <a:solidFill>
                            <a:srgbClr val="000000"/>
                          </a:solidFill>
                          <a:latin typeface="Calibri"/>
                        </a:rPr>
                        <a:t>F</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1800" b="0" strike="noStrike" spc="-1">
                          <a:solidFill>
                            <a:srgbClr val="000000"/>
                          </a:solidFill>
                          <a:latin typeface="Calibri"/>
                        </a:rPr>
                        <a:t>H</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1800" b="0" strike="noStrike" spc="-1">
                          <a:solidFill>
                            <a:srgbClr val="000000"/>
                          </a:solidFill>
                          <a:latin typeface="Calibri"/>
                        </a:rPr>
                        <a:t>F</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1800" b="0" strike="noStrike" spc="-1">
                          <a:solidFill>
                            <a:srgbClr val="000000"/>
                          </a:solidFill>
                          <a:latin typeface="Calibri"/>
                        </a:rPr>
                        <a:t>H</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70800">
                <a:tc>
                  <a:txBody>
                    <a:bodyPr/>
                    <a:lstStyle/>
                    <a:p>
                      <a:pPr algn="ctr">
                        <a:lnSpc>
                          <a:spcPct val="100000"/>
                        </a:lnSpc>
                      </a:pPr>
                      <a:r>
                        <a:rPr lang="en-IN" sz="1800" b="0" strike="noStrike" spc="-1">
                          <a:solidFill>
                            <a:srgbClr val="000000"/>
                          </a:solidFill>
                          <a:latin typeface="Calibri"/>
                        </a:rPr>
                        <a:t>F</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1800" b="0" strike="noStrike" spc="-1">
                          <a:solidFill>
                            <a:srgbClr val="000000"/>
                          </a:solidFill>
                          <a:latin typeface="Calibri"/>
                        </a:rPr>
                        <a:t>F</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1800" b="0" strike="noStrike" spc="-1">
                          <a:solidFill>
                            <a:srgbClr val="000000"/>
                          </a:solidFill>
                          <a:latin typeface="Calibri"/>
                        </a:rPr>
                        <a:t>F</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1800" b="0" strike="noStrike" spc="-1">
                          <a:solidFill>
                            <a:srgbClr val="000000"/>
                          </a:solidFill>
                          <a:latin typeface="Calibri"/>
                        </a:rPr>
                        <a:t>H</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70440">
                <a:tc>
                  <a:txBody>
                    <a:bodyPr/>
                    <a:lstStyle/>
                    <a:p>
                      <a:pPr algn="ctr">
                        <a:lnSpc>
                          <a:spcPct val="100000"/>
                        </a:lnSpc>
                      </a:pPr>
                      <a:r>
                        <a:rPr lang="en-IN" sz="1800" b="0" strike="noStrike" spc="-1">
                          <a:solidFill>
                            <a:srgbClr val="000000"/>
                          </a:solidFill>
                          <a:latin typeface="Calibri"/>
                        </a:rPr>
                        <a:t>H</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1800" b="0" strike="noStrike" spc="-1">
                          <a:solidFill>
                            <a:srgbClr val="000000"/>
                          </a:solidFill>
                          <a:latin typeface="Calibri"/>
                        </a:rPr>
                        <a:t>F</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1800" b="0" strike="noStrike" spc="-1">
                          <a:solidFill>
                            <a:srgbClr val="000000"/>
                          </a:solidFill>
                          <a:latin typeface="Calibri"/>
                        </a:rPr>
                        <a:t>F</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1800" b="0" strike="noStrike" spc="-1">
                          <a:solidFill>
                            <a:srgbClr val="000000"/>
                          </a:solidFill>
                          <a:latin typeface="Calibri"/>
                        </a:rPr>
                        <a:t>G</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sp>
        <p:nvSpPr>
          <p:cNvPr id="221" name="CustomShape 4"/>
          <p:cNvSpPr/>
          <p:nvPr/>
        </p:nvSpPr>
        <p:spPr>
          <a:xfrm>
            <a:off x="3352680" y="4572000"/>
            <a:ext cx="304560" cy="360"/>
          </a:xfrm>
          <a:custGeom>
            <a:avLst/>
            <a:gdLst/>
            <a:ahLst/>
            <a:cxnLst/>
            <a:rect l="l" t="t" r="r" b="b"/>
            <a:pathLst>
              <a:path w="21600" h="21600">
                <a:moveTo>
                  <a:pt x="0" y="0"/>
                </a:moveTo>
                <a:lnTo>
                  <a:pt x="21600" y="21600"/>
                </a:lnTo>
              </a:path>
            </a:pathLst>
          </a:custGeom>
          <a:noFill/>
          <a:ln w="25560">
            <a:solidFill>
              <a:srgbClr val="4A7EBB"/>
            </a:solidFill>
            <a:round/>
            <a:tailEnd type="triangle" w="med" len="med"/>
          </a:ln>
        </p:spPr>
        <p:style>
          <a:lnRef idx="1">
            <a:schemeClr val="accent1"/>
          </a:lnRef>
          <a:fillRef idx="0">
            <a:schemeClr val="accent1"/>
          </a:fillRef>
          <a:effectRef idx="0">
            <a:schemeClr val="accent1"/>
          </a:effectRef>
          <a:fontRef idx="minor"/>
        </p:style>
        <p:txBody>
          <a:bodyPr/>
          <a:lstStyle/>
          <a:p>
            <a:endParaRPr lang="en-US"/>
          </a:p>
        </p:txBody>
      </p:sp>
      <p:sp>
        <p:nvSpPr>
          <p:cNvPr id="222" name="CustomShape 5"/>
          <p:cNvSpPr/>
          <p:nvPr/>
        </p:nvSpPr>
        <p:spPr>
          <a:xfrm>
            <a:off x="4114800" y="4572000"/>
            <a:ext cx="304560" cy="360"/>
          </a:xfrm>
          <a:custGeom>
            <a:avLst/>
            <a:gdLst/>
            <a:ahLst/>
            <a:cxnLst/>
            <a:rect l="l" t="t" r="r" b="b"/>
            <a:pathLst>
              <a:path w="21600" h="21600">
                <a:moveTo>
                  <a:pt x="0" y="0"/>
                </a:moveTo>
                <a:lnTo>
                  <a:pt x="21600" y="21600"/>
                </a:lnTo>
              </a:path>
            </a:pathLst>
          </a:custGeom>
          <a:noFill/>
          <a:ln w="25560">
            <a:solidFill>
              <a:srgbClr val="4A7EBB"/>
            </a:solidFill>
            <a:round/>
            <a:tailEnd type="triangle" w="med" len="med"/>
          </a:ln>
        </p:spPr>
        <p:style>
          <a:lnRef idx="1">
            <a:schemeClr val="accent1"/>
          </a:lnRef>
          <a:fillRef idx="0">
            <a:schemeClr val="accent1"/>
          </a:fillRef>
          <a:effectRef idx="0">
            <a:schemeClr val="accent1"/>
          </a:effectRef>
          <a:fontRef idx="minor"/>
        </p:style>
        <p:txBody>
          <a:bodyPr/>
          <a:lstStyle/>
          <a:p>
            <a:endParaRPr lang="en-US"/>
          </a:p>
        </p:txBody>
      </p:sp>
      <p:sp>
        <p:nvSpPr>
          <p:cNvPr id="223" name="CustomShape 6"/>
          <p:cNvSpPr/>
          <p:nvPr/>
        </p:nvSpPr>
        <p:spPr>
          <a:xfrm>
            <a:off x="4724280" y="4648320"/>
            <a:ext cx="360" cy="304560"/>
          </a:xfrm>
          <a:custGeom>
            <a:avLst/>
            <a:gdLst/>
            <a:ahLst/>
            <a:cxnLst/>
            <a:rect l="l" t="t" r="r" b="b"/>
            <a:pathLst>
              <a:path w="21600" h="21600">
                <a:moveTo>
                  <a:pt x="0" y="0"/>
                </a:moveTo>
                <a:lnTo>
                  <a:pt x="21600" y="21600"/>
                </a:lnTo>
              </a:path>
            </a:pathLst>
          </a:custGeom>
          <a:noFill/>
          <a:ln w="25560">
            <a:solidFill>
              <a:srgbClr val="4A7EBB"/>
            </a:solidFill>
            <a:round/>
            <a:tailEnd type="triangle" w="med" len="med"/>
          </a:ln>
        </p:spPr>
        <p:style>
          <a:lnRef idx="1">
            <a:schemeClr val="accent1"/>
          </a:lnRef>
          <a:fillRef idx="0">
            <a:schemeClr val="accent1"/>
          </a:fillRef>
          <a:effectRef idx="0">
            <a:schemeClr val="accent1"/>
          </a:effectRef>
          <a:fontRef idx="minor"/>
        </p:style>
        <p:txBody>
          <a:bodyPr/>
          <a:lstStyle/>
          <a:p>
            <a:endParaRPr lang="en-US"/>
          </a:p>
        </p:txBody>
      </p:sp>
      <p:sp>
        <p:nvSpPr>
          <p:cNvPr id="224" name="CustomShape 7"/>
          <p:cNvSpPr/>
          <p:nvPr/>
        </p:nvSpPr>
        <p:spPr>
          <a:xfrm>
            <a:off x="3352680" y="4278960"/>
            <a:ext cx="3045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1F497D"/>
                </a:solidFill>
                <a:latin typeface="Calibri"/>
              </a:rPr>
              <a:t>0</a:t>
            </a:r>
            <a:endParaRPr lang="en-IN" sz="1800" b="0" strike="noStrike" spc="-1">
              <a:latin typeface="Arial"/>
            </a:endParaRPr>
          </a:p>
        </p:txBody>
      </p:sp>
      <p:sp>
        <p:nvSpPr>
          <p:cNvPr id="225" name="CustomShape 8"/>
          <p:cNvSpPr/>
          <p:nvPr/>
        </p:nvSpPr>
        <p:spPr>
          <a:xfrm>
            <a:off x="4038480" y="4267080"/>
            <a:ext cx="3045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1F497D"/>
                </a:solidFill>
                <a:latin typeface="Calibri"/>
              </a:rPr>
              <a:t>0</a:t>
            </a:r>
            <a:endParaRPr lang="en-IN" sz="1800" b="0" strike="noStrike" spc="-1">
              <a:latin typeface="Arial"/>
            </a:endParaRPr>
          </a:p>
        </p:txBody>
      </p:sp>
      <p:sp>
        <p:nvSpPr>
          <p:cNvPr id="226" name="CustomShape 9"/>
          <p:cNvSpPr/>
          <p:nvPr/>
        </p:nvSpPr>
        <p:spPr>
          <a:xfrm>
            <a:off x="4724280" y="4495680"/>
            <a:ext cx="3045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1F497D"/>
                </a:solidFill>
                <a:latin typeface="Calibri"/>
              </a:rPr>
              <a:t>0</a:t>
            </a:r>
            <a:endParaRPr lang="en-IN"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latin typeface="Calibri"/>
              </a:rPr>
              <a:t>The MDP framework</a:t>
            </a:r>
          </a:p>
        </p:txBody>
      </p:sp>
      <p:sp>
        <p:nvSpPr>
          <p:cNvPr id="85" name="TextShape 2"/>
          <p:cNvSpPr txBox="1"/>
          <p:nvPr/>
        </p:nvSpPr>
        <p:spPr>
          <a:xfrm>
            <a:off x="457200" y="1600200"/>
            <a:ext cx="8229240" cy="4525560"/>
          </a:xfrm>
          <a:prstGeom prst="rect">
            <a:avLst/>
          </a:prstGeom>
          <a:noFill/>
          <a:ln>
            <a:noFill/>
          </a:ln>
        </p:spPr>
        <p:txBody>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An MDP is the tuple {S,A,R,P}</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Set of states (S)</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Set of actions (A)</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Possible rewards (R) for each {s,a} combination</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P(s’|s,a) is the probability of reaching state s’ given you took action a while in state s</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latin typeface="Calibri"/>
              </a:rPr>
              <a:t>Q-learning example</a:t>
            </a:r>
          </a:p>
        </p:txBody>
      </p:sp>
      <p:sp>
        <p:nvSpPr>
          <p:cNvPr id="228" name="TextShape 2"/>
          <p:cNvSpPr txBox="1"/>
          <p:nvPr/>
        </p:nvSpPr>
        <p:spPr>
          <a:xfrm>
            <a:off x="457200" y="1600200"/>
            <a:ext cx="8229240" cy="4525560"/>
          </a:xfrm>
          <a:prstGeom prst="rect">
            <a:avLst/>
          </a:prstGeom>
          <a:noFill/>
          <a:ln>
            <a:noFill/>
          </a:ln>
        </p:spPr>
        <p:txBody>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Learning occurs via exploration episodes</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One episode is a sequence of moves </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Let’s work through one episode</a:t>
            </a:r>
          </a:p>
        </p:txBody>
      </p:sp>
      <p:graphicFrame>
        <p:nvGraphicFramePr>
          <p:cNvPr id="229" name="Table 3"/>
          <p:cNvGraphicFramePr/>
          <p:nvPr/>
        </p:nvGraphicFramePr>
        <p:xfrm>
          <a:off x="2666880" y="4038480"/>
          <a:ext cx="2971440" cy="1482840"/>
        </p:xfrm>
        <a:graphic>
          <a:graphicData uri="http://schemas.openxmlformats.org/drawingml/2006/table">
            <a:tbl>
              <a:tblPr/>
              <a:tblGrid>
                <a:gridCol w="742680">
                  <a:extLst>
                    <a:ext uri="{9D8B030D-6E8A-4147-A177-3AD203B41FA5}">
                      <a16:colId xmlns:a16="http://schemas.microsoft.com/office/drawing/2014/main" val="20000"/>
                    </a:ext>
                  </a:extLst>
                </a:gridCol>
                <a:gridCol w="742680">
                  <a:extLst>
                    <a:ext uri="{9D8B030D-6E8A-4147-A177-3AD203B41FA5}">
                      <a16:colId xmlns:a16="http://schemas.microsoft.com/office/drawing/2014/main" val="20001"/>
                    </a:ext>
                  </a:extLst>
                </a:gridCol>
                <a:gridCol w="742680">
                  <a:extLst>
                    <a:ext uri="{9D8B030D-6E8A-4147-A177-3AD203B41FA5}">
                      <a16:colId xmlns:a16="http://schemas.microsoft.com/office/drawing/2014/main" val="20002"/>
                    </a:ext>
                  </a:extLst>
                </a:gridCol>
                <a:gridCol w="743400">
                  <a:extLst>
                    <a:ext uri="{9D8B030D-6E8A-4147-A177-3AD203B41FA5}">
                      <a16:colId xmlns:a16="http://schemas.microsoft.com/office/drawing/2014/main" val="20003"/>
                    </a:ext>
                  </a:extLst>
                </a:gridCol>
              </a:tblGrid>
              <a:tr h="370800">
                <a:tc>
                  <a:txBody>
                    <a:bodyPr/>
                    <a:lstStyle/>
                    <a:p>
                      <a:pPr algn="ctr">
                        <a:lnSpc>
                          <a:spcPct val="100000"/>
                        </a:lnSpc>
                      </a:pPr>
                      <a:r>
                        <a:rPr lang="en-IN" sz="1800" b="0" strike="noStrike" spc="-1">
                          <a:solidFill>
                            <a:srgbClr val="000000"/>
                          </a:solidFill>
                          <a:latin typeface="Calibri"/>
                        </a:rPr>
                        <a:t>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1800" b="0" strike="noStrike" spc="-1">
                          <a:solidFill>
                            <a:srgbClr val="000000"/>
                          </a:solidFill>
                          <a:latin typeface="Calibri"/>
                        </a:rPr>
                        <a:t>F</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1800" b="0" strike="noStrike" spc="-1">
                          <a:solidFill>
                            <a:srgbClr val="000000"/>
                          </a:solidFill>
                          <a:latin typeface="Calibri"/>
                        </a:rPr>
                        <a:t>F</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1800" b="0" strike="noStrike" spc="-1">
                          <a:solidFill>
                            <a:srgbClr val="000000"/>
                          </a:solidFill>
                          <a:latin typeface="Calibri"/>
                        </a:rPr>
                        <a:t>F</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70800">
                <a:tc>
                  <a:txBody>
                    <a:bodyPr/>
                    <a:lstStyle/>
                    <a:p>
                      <a:pPr algn="ctr">
                        <a:lnSpc>
                          <a:spcPct val="100000"/>
                        </a:lnSpc>
                      </a:pPr>
                      <a:r>
                        <a:rPr lang="en-IN" sz="1800" b="0" strike="noStrike" spc="-1">
                          <a:solidFill>
                            <a:srgbClr val="000000"/>
                          </a:solidFill>
                          <a:latin typeface="Calibri"/>
                        </a:rPr>
                        <a:t>F</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1800" b="0" strike="noStrike" spc="-1">
                          <a:solidFill>
                            <a:srgbClr val="000000"/>
                          </a:solidFill>
                          <a:latin typeface="Calibri"/>
                        </a:rPr>
                        <a:t>H</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1800" b="0" strike="noStrike" spc="-1">
                          <a:solidFill>
                            <a:srgbClr val="000000"/>
                          </a:solidFill>
                          <a:latin typeface="Calibri"/>
                        </a:rPr>
                        <a:t>F</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1800" b="0" strike="noStrike" spc="-1">
                          <a:solidFill>
                            <a:srgbClr val="000000"/>
                          </a:solidFill>
                          <a:latin typeface="Calibri"/>
                        </a:rPr>
                        <a:t>H</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70800">
                <a:tc>
                  <a:txBody>
                    <a:bodyPr/>
                    <a:lstStyle/>
                    <a:p>
                      <a:pPr algn="ctr">
                        <a:lnSpc>
                          <a:spcPct val="100000"/>
                        </a:lnSpc>
                      </a:pPr>
                      <a:r>
                        <a:rPr lang="en-IN" sz="1800" b="0" strike="noStrike" spc="-1">
                          <a:solidFill>
                            <a:srgbClr val="000000"/>
                          </a:solidFill>
                          <a:latin typeface="Calibri"/>
                        </a:rPr>
                        <a:t>F</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1800" b="0" strike="noStrike" spc="-1">
                          <a:solidFill>
                            <a:srgbClr val="000000"/>
                          </a:solidFill>
                          <a:latin typeface="Calibri"/>
                        </a:rPr>
                        <a:t>F</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1800" b="0" strike="noStrike" spc="-1">
                          <a:solidFill>
                            <a:srgbClr val="000000"/>
                          </a:solidFill>
                          <a:latin typeface="Calibri"/>
                        </a:rPr>
                        <a:t>F</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1800" b="0" strike="noStrike" spc="-1">
                          <a:solidFill>
                            <a:srgbClr val="000000"/>
                          </a:solidFill>
                          <a:latin typeface="Calibri"/>
                        </a:rPr>
                        <a:t>H</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70440">
                <a:tc>
                  <a:txBody>
                    <a:bodyPr/>
                    <a:lstStyle/>
                    <a:p>
                      <a:pPr algn="ctr">
                        <a:lnSpc>
                          <a:spcPct val="100000"/>
                        </a:lnSpc>
                      </a:pPr>
                      <a:r>
                        <a:rPr lang="en-IN" sz="1800" b="0" strike="noStrike" spc="-1">
                          <a:solidFill>
                            <a:srgbClr val="000000"/>
                          </a:solidFill>
                          <a:latin typeface="Calibri"/>
                        </a:rPr>
                        <a:t>H</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1800" b="0" strike="noStrike" spc="-1">
                          <a:solidFill>
                            <a:srgbClr val="000000"/>
                          </a:solidFill>
                          <a:latin typeface="Calibri"/>
                        </a:rPr>
                        <a:t>F</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1800" b="0" strike="noStrike" spc="-1">
                          <a:solidFill>
                            <a:srgbClr val="000000"/>
                          </a:solidFill>
                          <a:latin typeface="Calibri"/>
                        </a:rPr>
                        <a:t>F</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1800" b="0" strike="noStrike" spc="-1">
                          <a:solidFill>
                            <a:srgbClr val="000000"/>
                          </a:solidFill>
                          <a:latin typeface="Calibri"/>
                        </a:rPr>
                        <a:t>G</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sp>
        <p:nvSpPr>
          <p:cNvPr id="230" name="CustomShape 4"/>
          <p:cNvSpPr/>
          <p:nvPr/>
        </p:nvSpPr>
        <p:spPr>
          <a:xfrm>
            <a:off x="3276720" y="4191120"/>
            <a:ext cx="304560" cy="360"/>
          </a:xfrm>
          <a:custGeom>
            <a:avLst/>
            <a:gdLst/>
            <a:ahLst/>
            <a:cxnLst/>
            <a:rect l="l" t="t" r="r" b="b"/>
            <a:pathLst>
              <a:path w="21600" h="21600">
                <a:moveTo>
                  <a:pt x="0" y="0"/>
                </a:moveTo>
                <a:lnTo>
                  <a:pt x="21600" y="21600"/>
                </a:lnTo>
              </a:path>
            </a:pathLst>
          </a:custGeom>
          <a:noFill/>
          <a:ln w="25560">
            <a:solidFill>
              <a:srgbClr val="4A7EBB"/>
            </a:solidFill>
            <a:round/>
            <a:tailEnd type="triangle" w="med" len="med"/>
          </a:ln>
        </p:spPr>
        <p:style>
          <a:lnRef idx="1">
            <a:schemeClr val="accent1"/>
          </a:lnRef>
          <a:fillRef idx="0">
            <a:schemeClr val="accent1"/>
          </a:fillRef>
          <a:effectRef idx="0">
            <a:schemeClr val="accent1"/>
          </a:effectRef>
          <a:fontRef idx="minor"/>
        </p:style>
        <p:txBody>
          <a:bodyPr/>
          <a:lstStyle/>
          <a:p>
            <a:endParaRPr lang="en-US"/>
          </a:p>
        </p:txBody>
      </p:sp>
      <p:sp>
        <p:nvSpPr>
          <p:cNvPr id="231" name="CustomShape 5"/>
          <p:cNvSpPr/>
          <p:nvPr/>
        </p:nvSpPr>
        <p:spPr>
          <a:xfrm>
            <a:off x="4038480" y="4191120"/>
            <a:ext cx="304560" cy="360"/>
          </a:xfrm>
          <a:custGeom>
            <a:avLst/>
            <a:gdLst/>
            <a:ahLst/>
            <a:cxnLst/>
            <a:rect l="l" t="t" r="r" b="b"/>
            <a:pathLst>
              <a:path w="21600" h="21600">
                <a:moveTo>
                  <a:pt x="0" y="0"/>
                </a:moveTo>
                <a:lnTo>
                  <a:pt x="21600" y="21600"/>
                </a:lnTo>
              </a:path>
            </a:pathLst>
          </a:custGeom>
          <a:noFill/>
          <a:ln w="25560">
            <a:solidFill>
              <a:srgbClr val="4A7EBB"/>
            </a:solidFill>
            <a:round/>
            <a:tailEnd type="triangle" w="med" len="med"/>
          </a:ln>
        </p:spPr>
        <p:style>
          <a:lnRef idx="1">
            <a:schemeClr val="accent1"/>
          </a:lnRef>
          <a:fillRef idx="0">
            <a:schemeClr val="accent1"/>
          </a:fillRef>
          <a:effectRef idx="0">
            <a:schemeClr val="accent1"/>
          </a:effectRef>
          <a:fontRef idx="minor"/>
        </p:style>
        <p:txBody>
          <a:bodyPr/>
          <a:lstStyle/>
          <a:p>
            <a:endParaRPr lang="en-US"/>
          </a:p>
        </p:txBody>
      </p:sp>
      <p:sp>
        <p:nvSpPr>
          <p:cNvPr id="232" name="CustomShape 6"/>
          <p:cNvSpPr/>
          <p:nvPr/>
        </p:nvSpPr>
        <p:spPr>
          <a:xfrm>
            <a:off x="4648320" y="4267080"/>
            <a:ext cx="360" cy="304560"/>
          </a:xfrm>
          <a:custGeom>
            <a:avLst/>
            <a:gdLst/>
            <a:ahLst/>
            <a:cxnLst/>
            <a:rect l="l" t="t" r="r" b="b"/>
            <a:pathLst>
              <a:path w="21600" h="21600">
                <a:moveTo>
                  <a:pt x="0" y="0"/>
                </a:moveTo>
                <a:lnTo>
                  <a:pt x="21600" y="21600"/>
                </a:lnTo>
              </a:path>
            </a:pathLst>
          </a:custGeom>
          <a:noFill/>
          <a:ln w="25560">
            <a:solidFill>
              <a:srgbClr val="4A7EBB"/>
            </a:solidFill>
            <a:round/>
            <a:tailEnd type="triangle" w="med" len="med"/>
          </a:ln>
        </p:spPr>
        <p:style>
          <a:lnRef idx="1">
            <a:schemeClr val="accent1"/>
          </a:lnRef>
          <a:fillRef idx="0">
            <a:schemeClr val="accent1"/>
          </a:fillRef>
          <a:effectRef idx="0">
            <a:schemeClr val="accent1"/>
          </a:effectRef>
          <a:fontRef idx="minor"/>
        </p:style>
        <p:txBody>
          <a:bodyPr/>
          <a:lstStyle/>
          <a:p>
            <a:endParaRPr lang="en-US"/>
          </a:p>
        </p:txBody>
      </p:sp>
      <p:sp>
        <p:nvSpPr>
          <p:cNvPr id="233" name="CustomShape 7"/>
          <p:cNvSpPr/>
          <p:nvPr/>
        </p:nvSpPr>
        <p:spPr>
          <a:xfrm>
            <a:off x="4800600" y="4572000"/>
            <a:ext cx="304560" cy="360"/>
          </a:xfrm>
          <a:custGeom>
            <a:avLst/>
            <a:gdLst/>
            <a:ahLst/>
            <a:cxnLst/>
            <a:rect l="l" t="t" r="r" b="b"/>
            <a:pathLst>
              <a:path w="21600" h="21600">
                <a:moveTo>
                  <a:pt x="0" y="0"/>
                </a:moveTo>
                <a:lnTo>
                  <a:pt x="21600" y="21600"/>
                </a:lnTo>
              </a:path>
            </a:pathLst>
          </a:custGeom>
          <a:noFill/>
          <a:ln w="25560">
            <a:solidFill>
              <a:srgbClr val="4A7EBB"/>
            </a:solidFill>
            <a:round/>
            <a:tailEnd type="triangle" w="med" len="med"/>
          </a:ln>
        </p:spPr>
        <p:style>
          <a:lnRef idx="1">
            <a:schemeClr val="accent1"/>
          </a:lnRef>
          <a:fillRef idx="0">
            <a:schemeClr val="accent1"/>
          </a:fillRef>
          <a:effectRef idx="0">
            <a:schemeClr val="accent1"/>
          </a:effectRef>
          <a:fontRef idx="minor"/>
        </p:style>
        <p:txBody>
          <a:bodyPr/>
          <a:lstStyle/>
          <a:p>
            <a:endParaRPr lang="en-US"/>
          </a:p>
        </p:txBody>
      </p:sp>
      <p:sp>
        <p:nvSpPr>
          <p:cNvPr id="234" name="CustomShape 8"/>
          <p:cNvSpPr/>
          <p:nvPr/>
        </p:nvSpPr>
        <p:spPr>
          <a:xfrm>
            <a:off x="3200400" y="3897720"/>
            <a:ext cx="3045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1F497D"/>
                </a:solidFill>
                <a:latin typeface="Calibri"/>
              </a:rPr>
              <a:t>0</a:t>
            </a:r>
            <a:endParaRPr lang="en-IN" sz="1800" b="0" strike="noStrike" spc="-1">
              <a:latin typeface="Arial"/>
            </a:endParaRPr>
          </a:p>
        </p:txBody>
      </p:sp>
      <p:sp>
        <p:nvSpPr>
          <p:cNvPr id="235" name="CustomShape 9"/>
          <p:cNvSpPr/>
          <p:nvPr/>
        </p:nvSpPr>
        <p:spPr>
          <a:xfrm>
            <a:off x="3886200" y="3897720"/>
            <a:ext cx="3045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1F497D"/>
                </a:solidFill>
                <a:latin typeface="Calibri"/>
              </a:rPr>
              <a:t>0</a:t>
            </a:r>
            <a:endParaRPr lang="en-IN" sz="1800" b="0" strike="noStrike" spc="-1">
              <a:latin typeface="Arial"/>
            </a:endParaRPr>
          </a:p>
        </p:txBody>
      </p:sp>
      <p:sp>
        <p:nvSpPr>
          <p:cNvPr id="236" name="CustomShape 10"/>
          <p:cNvSpPr/>
          <p:nvPr/>
        </p:nvSpPr>
        <p:spPr>
          <a:xfrm>
            <a:off x="4648320" y="4202640"/>
            <a:ext cx="3045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1F497D"/>
                </a:solidFill>
                <a:latin typeface="Calibri"/>
              </a:rPr>
              <a:t>0</a:t>
            </a:r>
            <a:endParaRPr lang="en-IN" sz="1800" b="0" strike="noStrike" spc="-1">
              <a:latin typeface="Arial"/>
            </a:endParaRPr>
          </a:p>
        </p:txBody>
      </p:sp>
      <p:sp>
        <p:nvSpPr>
          <p:cNvPr id="237" name="CustomShape 11"/>
          <p:cNvSpPr/>
          <p:nvPr/>
        </p:nvSpPr>
        <p:spPr>
          <a:xfrm>
            <a:off x="4648320" y="4495680"/>
            <a:ext cx="9140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1F497D"/>
                </a:solidFill>
                <a:latin typeface="Calibri"/>
              </a:rPr>
              <a:t>-80</a:t>
            </a:r>
            <a:endParaRPr lang="en-IN"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latin typeface="Calibri"/>
              </a:rPr>
              <a:t>Q-learning example</a:t>
            </a:r>
          </a:p>
        </p:txBody>
      </p:sp>
      <p:sp>
        <p:nvSpPr>
          <p:cNvPr id="239" name="TextShape 2"/>
          <p:cNvSpPr txBox="1"/>
          <p:nvPr/>
        </p:nvSpPr>
        <p:spPr>
          <a:xfrm>
            <a:off x="457200" y="1600200"/>
            <a:ext cx="8229240" cy="4525560"/>
          </a:xfrm>
          <a:prstGeom prst="rect">
            <a:avLst/>
          </a:prstGeom>
          <a:noFill/>
          <a:ln>
            <a:noFill/>
          </a:ln>
        </p:spPr>
        <p:txBody>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Learning occurs via exploration episodes</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One episode is a sequence of moves </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Let’s work through one episode</a:t>
            </a:r>
          </a:p>
        </p:txBody>
      </p:sp>
      <p:graphicFrame>
        <p:nvGraphicFramePr>
          <p:cNvPr id="240" name="Table 3"/>
          <p:cNvGraphicFramePr/>
          <p:nvPr/>
        </p:nvGraphicFramePr>
        <p:xfrm>
          <a:off x="2666880" y="4307760"/>
          <a:ext cx="2971440" cy="1482840"/>
        </p:xfrm>
        <a:graphic>
          <a:graphicData uri="http://schemas.openxmlformats.org/drawingml/2006/table">
            <a:tbl>
              <a:tblPr/>
              <a:tblGrid>
                <a:gridCol w="742680">
                  <a:extLst>
                    <a:ext uri="{9D8B030D-6E8A-4147-A177-3AD203B41FA5}">
                      <a16:colId xmlns:a16="http://schemas.microsoft.com/office/drawing/2014/main" val="20000"/>
                    </a:ext>
                  </a:extLst>
                </a:gridCol>
                <a:gridCol w="742680">
                  <a:extLst>
                    <a:ext uri="{9D8B030D-6E8A-4147-A177-3AD203B41FA5}">
                      <a16:colId xmlns:a16="http://schemas.microsoft.com/office/drawing/2014/main" val="20001"/>
                    </a:ext>
                  </a:extLst>
                </a:gridCol>
                <a:gridCol w="742680">
                  <a:extLst>
                    <a:ext uri="{9D8B030D-6E8A-4147-A177-3AD203B41FA5}">
                      <a16:colId xmlns:a16="http://schemas.microsoft.com/office/drawing/2014/main" val="20002"/>
                    </a:ext>
                  </a:extLst>
                </a:gridCol>
                <a:gridCol w="743400">
                  <a:extLst>
                    <a:ext uri="{9D8B030D-6E8A-4147-A177-3AD203B41FA5}">
                      <a16:colId xmlns:a16="http://schemas.microsoft.com/office/drawing/2014/main" val="20003"/>
                    </a:ext>
                  </a:extLst>
                </a:gridCol>
              </a:tblGrid>
              <a:tr h="370800">
                <a:tc>
                  <a:txBody>
                    <a:bodyPr/>
                    <a:lstStyle/>
                    <a:p>
                      <a:pPr algn="ctr">
                        <a:lnSpc>
                          <a:spcPct val="100000"/>
                        </a:lnSpc>
                      </a:pPr>
                      <a:r>
                        <a:rPr lang="en-IN" sz="1800" b="0" strike="noStrike" spc="-1">
                          <a:solidFill>
                            <a:srgbClr val="000000"/>
                          </a:solidFill>
                          <a:latin typeface="Calibri"/>
                        </a:rPr>
                        <a:t>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1800" b="0" strike="noStrike" spc="-1">
                          <a:solidFill>
                            <a:srgbClr val="000000"/>
                          </a:solidFill>
                          <a:latin typeface="Calibri"/>
                        </a:rPr>
                        <a:t>F</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1800" b="0" strike="noStrike" spc="-1">
                          <a:solidFill>
                            <a:srgbClr val="000000"/>
                          </a:solidFill>
                          <a:latin typeface="Calibri"/>
                        </a:rPr>
                        <a:t>F</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1800" b="0" strike="noStrike" spc="-1">
                          <a:solidFill>
                            <a:srgbClr val="000000"/>
                          </a:solidFill>
                          <a:latin typeface="Calibri"/>
                        </a:rPr>
                        <a:t>F</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70800">
                <a:tc>
                  <a:txBody>
                    <a:bodyPr/>
                    <a:lstStyle/>
                    <a:p>
                      <a:pPr algn="ctr">
                        <a:lnSpc>
                          <a:spcPct val="100000"/>
                        </a:lnSpc>
                      </a:pPr>
                      <a:r>
                        <a:rPr lang="en-IN" sz="1800" b="0" strike="noStrike" spc="-1">
                          <a:solidFill>
                            <a:srgbClr val="000000"/>
                          </a:solidFill>
                          <a:latin typeface="Calibri"/>
                        </a:rPr>
                        <a:t>F</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1800" b="0" strike="noStrike" spc="-1">
                          <a:solidFill>
                            <a:srgbClr val="000000"/>
                          </a:solidFill>
                          <a:latin typeface="Calibri"/>
                        </a:rPr>
                        <a:t>H</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1800" b="0" strike="noStrike" spc="-1">
                          <a:solidFill>
                            <a:srgbClr val="000000"/>
                          </a:solidFill>
                          <a:latin typeface="Calibri"/>
                        </a:rPr>
                        <a:t>F</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1800" b="0" strike="noStrike" spc="-1">
                          <a:solidFill>
                            <a:srgbClr val="000000"/>
                          </a:solidFill>
                          <a:latin typeface="Calibri"/>
                        </a:rPr>
                        <a:t>H</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70800">
                <a:tc>
                  <a:txBody>
                    <a:bodyPr/>
                    <a:lstStyle/>
                    <a:p>
                      <a:pPr algn="ctr">
                        <a:lnSpc>
                          <a:spcPct val="100000"/>
                        </a:lnSpc>
                      </a:pPr>
                      <a:r>
                        <a:rPr lang="en-IN" sz="1800" b="0" strike="noStrike" spc="-1">
                          <a:solidFill>
                            <a:srgbClr val="000000"/>
                          </a:solidFill>
                          <a:latin typeface="Calibri"/>
                        </a:rPr>
                        <a:t>F</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1800" b="0" strike="noStrike" spc="-1">
                          <a:solidFill>
                            <a:srgbClr val="000000"/>
                          </a:solidFill>
                          <a:latin typeface="Calibri"/>
                        </a:rPr>
                        <a:t>F</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1800" b="0" strike="noStrike" spc="-1">
                          <a:solidFill>
                            <a:srgbClr val="000000"/>
                          </a:solidFill>
                          <a:latin typeface="Calibri"/>
                        </a:rPr>
                        <a:t>F</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1800" b="0" strike="noStrike" spc="-1">
                          <a:solidFill>
                            <a:srgbClr val="000000"/>
                          </a:solidFill>
                          <a:latin typeface="Calibri"/>
                        </a:rPr>
                        <a:t>H</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70440">
                <a:tc>
                  <a:txBody>
                    <a:bodyPr/>
                    <a:lstStyle/>
                    <a:p>
                      <a:pPr algn="ctr">
                        <a:lnSpc>
                          <a:spcPct val="100000"/>
                        </a:lnSpc>
                      </a:pPr>
                      <a:r>
                        <a:rPr lang="en-IN" sz="1800" b="0" strike="noStrike" spc="-1">
                          <a:solidFill>
                            <a:srgbClr val="000000"/>
                          </a:solidFill>
                          <a:latin typeface="Calibri"/>
                        </a:rPr>
                        <a:t>H</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1800" b="0" strike="noStrike" spc="-1">
                          <a:solidFill>
                            <a:srgbClr val="000000"/>
                          </a:solidFill>
                          <a:latin typeface="Calibri"/>
                        </a:rPr>
                        <a:t>F</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1800" b="0" strike="noStrike" spc="-1">
                          <a:solidFill>
                            <a:srgbClr val="000000"/>
                          </a:solidFill>
                          <a:latin typeface="Calibri"/>
                        </a:rPr>
                        <a:t>F</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1800" b="0" strike="noStrike" spc="-1">
                          <a:solidFill>
                            <a:srgbClr val="000000"/>
                          </a:solidFill>
                          <a:latin typeface="Calibri"/>
                        </a:rPr>
                        <a:t>G</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sp>
        <p:nvSpPr>
          <p:cNvPr id="241" name="CustomShape 4"/>
          <p:cNvSpPr/>
          <p:nvPr/>
        </p:nvSpPr>
        <p:spPr>
          <a:xfrm>
            <a:off x="3276720" y="4460400"/>
            <a:ext cx="304560" cy="360"/>
          </a:xfrm>
          <a:custGeom>
            <a:avLst/>
            <a:gdLst/>
            <a:ahLst/>
            <a:cxnLst/>
            <a:rect l="l" t="t" r="r" b="b"/>
            <a:pathLst>
              <a:path w="21600" h="21600">
                <a:moveTo>
                  <a:pt x="0" y="0"/>
                </a:moveTo>
                <a:lnTo>
                  <a:pt x="21600" y="21600"/>
                </a:lnTo>
              </a:path>
            </a:pathLst>
          </a:custGeom>
          <a:noFill/>
          <a:ln w="25560">
            <a:solidFill>
              <a:srgbClr val="4A7EBB"/>
            </a:solidFill>
            <a:round/>
            <a:tailEnd type="triangle" w="med" len="med"/>
          </a:ln>
        </p:spPr>
        <p:style>
          <a:lnRef idx="1">
            <a:schemeClr val="accent1"/>
          </a:lnRef>
          <a:fillRef idx="0">
            <a:schemeClr val="accent1"/>
          </a:fillRef>
          <a:effectRef idx="0">
            <a:schemeClr val="accent1"/>
          </a:effectRef>
          <a:fontRef idx="minor"/>
        </p:style>
        <p:txBody>
          <a:bodyPr/>
          <a:lstStyle/>
          <a:p>
            <a:endParaRPr lang="en-US"/>
          </a:p>
        </p:txBody>
      </p:sp>
      <p:sp>
        <p:nvSpPr>
          <p:cNvPr id="242" name="CustomShape 5"/>
          <p:cNvSpPr/>
          <p:nvPr/>
        </p:nvSpPr>
        <p:spPr>
          <a:xfrm>
            <a:off x="4038480" y="4460400"/>
            <a:ext cx="304560" cy="360"/>
          </a:xfrm>
          <a:custGeom>
            <a:avLst/>
            <a:gdLst/>
            <a:ahLst/>
            <a:cxnLst/>
            <a:rect l="l" t="t" r="r" b="b"/>
            <a:pathLst>
              <a:path w="21600" h="21600">
                <a:moveTo>
                  <a:pt x="0" y="0"/>
                </a:moveTo>
                <a:lnTo>
                  <a:pt x="21600" y="21600"/>
                </a:lnTo>
              </a:path>
            </a:pathLst>
          </a:custGeom>
          <a:noFill/>
          <a:ln w="25560">
            <a:solidFill>
              <a:srgbClr val="4A7EBB"/>
            </a:solidFill>
            <a:round/>
            <a:tailEnd type="triangle" w="med" len="med"/>
          </a:ln>
        </p:spPr>
        <p:style>
          <a:lnRef idx="1">
            <a:schemeClr val="accent1"/>
          </a:lnRef>
          <a:fillRef idx="0">
            <a:schemeClr val="accent1"/>
          </a:fillRef>
          <a:effectRef idx="0">
            <a:schemeClr val="accent1"/>
          </a:effectRef>
          <a:fontRef idx="minor"/>
        </p:style>
        <p:txBody>
          <a:bodyPr/>
          <a:lstStyle/>
          <a:p>
            <a:endParaRPr lang="en-US"/>
          </a:p>
        </p:txBody>
      </p:sp>
      <p:sp>
        <p:nvSpPr>
          <p:cNvPr id="243" name="CustomShape 6"/>
          <p:cNvSpPr/>
          <p:nvPr/>
        </p:nvSpPr>
        <p:spPr>
          <a:xfrm>
            <a:off x="4648320" y="4536360"/>
            <a:ext cx="360" cy="304560"/>
          </a:xfrm>
          <a:custGeom>
            <a:avLst/>
            <a:gdLst/>
            <a:ahLst/>
            <a:cxnLst/>
            <a:rect l="l" t="t" r="r" b="b"/>
            <a:pathLst>
              <a:path w="21600" h="21600">
                <a:moveTo>
                  <a:pt x="0" y="0"/>
                </a:moveTo>
                <a:lnTo>
                  <a:pt x="21600" y="21600"/>
                </a:lnTo>
              </a:path>
            </a:pathLst>
          </a:custGeom>
          <a:noFill/>
          <a:ln w="25560">
            <a:solidFill>
              <a:srgbClr val="4A7EBB"/>
            </a:solidFill>
            <a:round/>
            <a:tailEnd type="triangle" w="med" len="med"/>
          </a:ln>
        </p:spPr>
        <p:style>
          <a:lnRef idx="1">
            <a:schemeClr val="accent1"/>
          </a:lnRef>
          <a:fillRef idx="0">
            <a:schemeClr val="accent1"/>
          </a:fillRef>
          <a:effectRef idx="0">
            <a:schemeClr val="accent1"/>
          </a:effectRef>
          <a:fontRef idx="minor"/>
        </p:style>
        <p:txBody>
          <a:bodyPr/>
          <a:lstStyle/>
          <a:p>
            <a:endParaRPr lang="en-US"/>
          </a:p>
        </p:txBody>
      </p:sp>
      <p:sp>
        <p:nvSpPr>
          <p:cNvPr id="244" name="CustomShape 7"/>
          <p:cNvSpPr/>
          <p:nvPr/>
        </p:nvSpPr>
        <p:spPr>
          <a:xfrm>
            <a:off x="4800600" y="4841280"/>
            <a:ext cx="304560" cy="360"/>
          </a:xfrm>
          <a:custGeom>
            <a:avLst/>
            <a:gdLst/>
            <a:ahLst/>
            <a:cxnLst/>
            <a:rect l="l" t="t" r="r" b="b"/>
            <a:pathLst>
              <a:path w="21600" h="21600">
                <a:moveTo>
                  <a:pt x="0" y="0"/>
                </a:moveTo>
                <a:lnTo>
                  <a:pt x="21600" y="21600"/>
                </a:lnTo>
              </a:path>
            </a:pathLst>
          </a:custGeom>
          <a:noFill/>
          <a:ln w="25560">
            <a:solidFill>
              <a:srgbClr val="4A7EBB"/>
            </a:solidFill>
            <a:round/>
            <a:tailEnd type="triangle" w="med" len="med"/>
          </a:ln>
        </p:spPr>
        <p:style>
          <a:lnRef idx="1">
            <a:schemeClr val="accent1"/>
          </a:lnRef>
          <a:fillRef idx="0">
            <a:schemeClr val="accent1"/>
          </a:fillRef>
          <a:effectRef idx="0">
            <a:schemeClr val="accent1"/>
          </a:effectRef>
          <a:fontRef idx="minor"/>
        </p:style>
        <p:txBody>
          <a:bodyPr/>
          <a:lstStyle/>
          <a:p>
            <a:endParaRPr lang="en-US"/>
          </a:p>
        </p:txBody>
      </p:sp>
      <p:sp>
        <p:nvSpPr>
          <p:cNvPr id="245" name="CustomShape 8"/>
          <p:cNvSpPr/>
          <p:nvPr/>
        </p:nvSpPr>
        <p:spPr>
          <a:xfrm>
            <a:off x="3200400" y="4167000"/>
            <a:ext cx="3045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1F497D"/>
                </a:solidFill>
                <a:latin typeface="Calibri"/>
              </a:rPr>
              <a:t>0</a:t>
            </a:r>
            <a:endParaRPr lang="en-IN" sz="1800" b="0" strike="noStrike" spc="-1">
              <a:latin typeface="Arial"/>
            </a:endParaRPr>
          </a:p>
        </p:txBody>
      </p:sp>
      <p:sp>
        <p:nvSpPr>
          <p:cNvPr id="246" name="CustomShape 9"/>
          <p:cNvSpPr/>
          <p:nvPr/>
        </p:nvSpPr>
        <p:spPr>
          <a:xfrm>
            <a:off x="3886200" y="4167000"/>
            <a:ext cx="3045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1F497D"/>
                </a:solidFill>
                <a:latin typeface="Calibri"/>
              </a:rPr>
              <a:t>0</a:t>
            </a:r>
            <a:endParaRPr lang="en-IN" sz="1800" b="0" strike="noStrike" spc="-1">
              <a:latin typeface="Arial"/>
            </a:endParaRPr>
          </a:p>
        </p:txBody>
      </p:sp>
      <p:sp>
        <p:nvSpPr>
          <p:cNvPr id="247" name="CustomShape 10"/>
          <p:cNvSpPr/>
          <p:nvPr/>
        </p:nvSpPr>
        <p:spPr>
          <a:xfrm>
            <a:off x="4876920" y="4471920"/>
            <a:ext cx="3045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1F497D"/>
                </a:solidFill>
                <a:latin typeface="Calibri"/>
              </a:rPr>
              <a:t>0</a:t>
            </a:r>
            <a:endParaRPr lang="en-IN" sz="1800" b="0" strike="noStrike" spc="-1">
              <a:latin typeface="Arial"/>
            </a:endParaRPr>
          </a:p>
        </p:txBody>
      </p:sp>
      <p:sp>
        <p:nvSpPr>
          <p:cNvPr id="248" name="CustomShape 11"/>
          <p:cNvSpPr/>
          <p:nvPr/>
        </p:nvSpPr>
        <p:spPr>
          <a:xfrm>
            <a:off x="4648320" y="4764960"/>
            <a:ext cx="9140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1F497D"/>
                </a:solidFill>
                <a:latin typeface="Calibri"/>
              </a:rPr>
              <a:t>-80</a:t>
            </a:r>
            <a:endParaRPr lang="en-IN" sz="1800" b="0" strike="noStrike" spc="-1">
              <a:latin typeface="Arial"/>
            </a:endParaRPr>
          </a:p>
        </p:txBody>
      </p:sp>
      <p:sp>
        <p:nvSpPr>
          <p:cNvPr id="249" name="CustomShape 12"/>
          <p:cNvSpPr/>
          <p:nvPr/>
        </p:nvSpPr>
        <p:spPr>
          <a:xfrm>
            <a:off x="5562720" y="4876920"/>
            <a:ext cx="360" cy="304560"/>
          </a:xfrm>
          <a:custGeom>
            <a:avLst/>
            <a:gdLst/>
            <a:ahLst/>
            <a:cxnLst/>
            <a:rect l="l" t="t" r="r" b="b"/>
            <a:pathLst>
              <a:path w="21600" h="21600">
                <a:moveTo>
                  <a:pt x="0" y="0"/>
                </a:moveTo>
                <a:lnTo>
                  <a:pt x="21600" y="21600"/>
                </a:lnTo>
              </a:path>
            </a:pathLst>
          </a:custGeom>
          <a:noFill/>
          <a:ln w="25560">
            <a:solidFill>
              <a:srgbClr val="4A7EBB"/>
            </a:solidFill>
            <a:round/>
            <a:tailEnd type="triangle" w="med" len="med"/>
          </a:ln>
        </p:spPr>
        <p:style>
          <a:lnRef idx="1">
            <a:schemeClr val="accent1"/>
          </a:lnRef>
          <a:fillRef idx="0">
            <a:schemeClr val="accent1"/>
          </a:fillRef>
          <a:effectRef idx="0">
            <a:schemeClr val="accent1"/>
          </a:effectRef>
          <a:fontRef idx="minor"/>
        </p:style>
        <p:txBody>
          <a:bodyPr/>
          <a:lstStyle/>
          <a:p>
            <a:endParaRPr lang="en-US"/>
          </a:p>
        </p:txBody>
      </p:sp>
      <p:sp>
        <p:nvSpPr>
          <p:cNvPr id="250" name="CustomShape 13"/>
          <p:cNvSpPr/>
          <p:nvPr/>
        </p:nvSpPr>
        <p:spPr>
          <a:xfrm>
            <a:off x="5562720" y="4800600"/>
            <a:ext cx="9140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1F497D"/>
                </a:solidFill>
                <a:latin typeface="Calibri"/>
              </a:rPr>
              <a:t>-80</a:t>
            </a:r>
            <a:endParaRPr lang="en-IN"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latin typeface="Calibri"/>
              </a:rPr>
              <a:t>Q-learning example</a:t>
            </a:r>
          </a:p>
        </p:txBody>
      </p:sp>
      <p:sp>
        <p:nvSpPr>
          <p:cNvPr id="252" name="TextShape 2"/>
          <p:cNvSpPr txBox="1"/>
          <p:nvPr/>
        </p:nvSpPr>
        <p:spPr>
          <a:xfrm>
            <a:off x="457200" y="1600200"/>
            <a:ext cx="8229240" cy="4525560"/>
          </a:xfrm>
          <a:prstGeom prst="rect">
            <a:avLst/>
          </a:prstGeom>
          <a:noFill/>
          <a:ln>
            <a:noFill/>
          </a:ln>
        </p:spPr>
        <p:txBody>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Learning occurs via exploration episodes</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One episode is a sequence of moves </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Let’s work through one episode</a:t>
            </a:r>
          </a:p>
        </p:txBody>
      </p:sp>
      <p:graphicFrame>
        <p:nvGraphicFramePr>
          <p:cNvPr id="253" name="Table 3"/>
          <p:cNvGraphicFramePr/>
          <p:nvPr/>
        </p:nvGraphicFramePr>
        <p:xfrm>
          <a:off x="2666880" y="4307760"/>
          <a:ext cx="2971440" cy="1482840"/>
        </p:xfrm>
        <a:graphic>
          <a:graphicData uri="http://schemas.openxmlformats.org/drawingml/2006/table">
            <a:tbl>
              <a:tblPr/>
              <a:tblGrid>
                <a:gridCol w="742680">
                  <a:extLst>
                    <a:ext uri="{9D8B030D-6E8A-4147-A177-3AD203B41FA5}">
                      <a16:colId xmlns:a16="http://schemas.microsoft.com/office/drawing/2014/main" val="20000"/>
                    </a:ext>
                  </a:extLst>
                </a:gridCol>
                <a:gridCol w="742680">
                  <a:extLst>
                    <a:ext uri="{9D8B030D-6E8A-4147-A177-3AD203B41FA5}">
                      <a16:colId xmlns:a16="http://schemas.microsoft.com/office/drawing/2014/main" val="20001"/>
                    </a:ext>
                  </a:extLst>
                </a:gridCol>
                <a:gridCol w="742680">
                  <a:extLst>
                    <a:ext uri="{9D8B030D-6E8A-4147-A177-3AD203B41FA5}">
                      <a16:colId xmlns:a16="http://schemas.microsoft.com/office/drawing/2014/main" val="20002"/>
                    </a:ext>
                  </a:extLst>
                </a:gridCol>
                <a:gridCol w="743400">
                  <a:extLst>
                    <a:ext uri="{9D8B030D-6E8A-4147-A177-3AD203B41FA5}">
                      <a16:colId xmlns:a16="http://schemas.microsoft.com/office/drawing/2014/main" val="20003"/>
                    </a:ext>
                  </a:extLst>
                </a:gridCol>
              </a:tblGrid>
              <a:tr h="370800">
                <a:tc>
                  <a:txBody>
                    <a:bodyPr/>
                    <a:lstStyle/>
                    <a:p>
                      <a:pPr algn="ctr">
                        <a:lnSpc>
                          <a:spcPct val="100000"/>
                        </a:lnSpc>
                      </a:pPr>
                      <a:r>
                        <a:rPr lang="en-IN" sz="1800" b="0" strike="noStrike" spc="-1">
                          <a:solidFill>
                            <a:srgbClr val="000000"/>
                          </a:solidFill>
                          <a:latin typeface="Calibri"/>
                        </a:rPr>
                        <a:t>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1800" b="0" strike="noStrike" spc="-1">
                          <a:solidFill>
                            <a:srgbClr val="000000"/>
                          </a:solidFill>
                          <a:latin typeface="Calibri"/>
                        </a:rPr>
                        <a:t>F</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1800" b="0" strike="noStrike" spc="-1">
                          <a:solidFill>
                            <a:srgbClr val="000000"/>
                          </a:solidFill>
                          <a:latin typeface="Calibri"/>
                        </a:rPr>
                        <a:t>F</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1800" b="0" strike="noStrike" spc="-1">
                          <a:solidFill>
                            <a:srgbClr val="000000"/>
                          </a:solidFill>
                          <a:latin typeface="Calibri"/>
                        </a:rPr>
                        <a:t>F</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70800">
                <a:tc>
                  <a:txBody>
                    <a:bodyPr/>
                    <a:lstStyle/>
                    <a:p>
                      <a:pPr algn="ctr">
                        <a:lnSpc>
                          <a:spcPct val="100000"/>
                        </a:lnSpc>
                      </a:pPr>
                      <a:r>
                        <a:rPr lang="en-IN" sz="1800" b="0" strike="noStrike" spc="-1">
                          <a:solidFill>
                            <a:srgbClr val="000000"/>
                          </a:solidFill>
                          <a:latin typeface="Calibri"/>
                        </a:rPr>
                        <a:t>F</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1800" b="0" strike="noStrike" spc="-1">
                          <a:solidFill>
                            <a:srgbClr val="000000"/>
                          </a:solidFill>
                          <a:latin typeface="Calibri"/>
                        </a:rPr>
                        <a:t>H</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1800" b="0" strike="noStrike" spc="-1">
                          <a:solidFill>
                            <a:srgbClr val="000000"/>
                          </a:solidFill>
                          <a:latin typeface="Calibri"/>
                        </a:rPr>
                        <a:t>F</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1800" b="0" strike="noStrike" spc="-1">
                          <a:solidFill>
                            <a:srgbClr val="000000"/>
                          </a:solidFill>
                          <a:latin typeface="Calibri"/>
                        </a:rPr>
                        <a:t>H</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70800">
                <a:tc>
                  <a:txBody>
                    <a:bodyPr/>
                    <a:lstStyle/>
                    <a:p>
                      <a:pPr algn="ctr">
                        <a:lnSpc>
                          <a:spcPct val="100000"/>
                        </a:lnSpc>
                      </a:pPr>
                      <a:r>
                        <a:rPr lang="en-IN" sz="1800" b="0" strike="noStrike" spc="-1">
                          <a:solidFill>
                            <a:srgbClr val="000000"/>
                          </a:solidFill>
                          <a:latin typeface="Calibri"/>
                        </a:rPr>
                        <a:t>F</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1800" b="0" strike="noStrike" spc="-1">
                          <a:solidFill>
                            <a:srgbClr val="000000"/>
                          </a:solidFill>
                          <a:latin typeface="Calibri"/>
                        </a:rPr>
                        <a:t>F</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1800" b="0" strike="noStrike" spc="-1">
                          <a:solidFill>
                            <a:srgbClr val="000000"/>
                          </a:solidFill>
                          <a:latin typeface="Calibri"/>
                        </a:rPr>
                        <a:t>F</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1800" b="0" strike="noStrike" spc="-1">
                          <a:solidFill>
                            <a:srgbClr val="000000"/>
                          </a:solidFill>
                          <a:latin typeface="Calibri"/>
                        </a:rPr>
                        <a:t>H</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70440">
                <a:tc>
                  <a:txBody>
                    <a:bodyPr/>
                    <a:lstStyle/>
                    <a:p>
                      <a:pPr algn="ctr">
                        <a:lnSpc>
                          <a:spcPct val="100000"/>
                        </a:lnSpc>
                      </a:pPr>
                      <a:r>
                        <a:rPr lang="en-IN" sz="1800" b="0" strike="noStrike" spc="-1">
                          <a:solidFill>
                            <a:srgbClr val="000000"/>
                          </a:solidFill>
                          <a:latin typeface="Calibri"/>
                        </a:rPr>
                        <a:t>H</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1800" b="0" strike="noStrike" spc="-1">
                          <a:solidFill>
                            <a:srgbClr val="000000"/>
                          </a:solidFill>
                          <a:latin typeface="Calibri"/>
                        </a:rPr>
                        <a:t>F</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1800" b="0" strike="noStrike" spc="-1">
                          <a:solidFill>
                            <a:srgbClr val="000000"/>
                          </a:solidFill>
                          <a:latin typeface="Calibri"/>
                        </a:rPr>
                        <a:t>F</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IN" sz="1800" b="0" strike="noStrike" spc="-1">
                          <a:solidFill>
                            <a:srgbClr val="000000"/>
                          </a:solidFill>
                          <a:latin typeface="Calibri"/>
                        </a:rPr>
                        <a:t>G</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sp>
        <p:nvSpPr>
          <p:cNvPr id="254" name="CustomShape 4"/>
          <p:cNvSpPr/>
          <p:nvPr/>
        </p:nvSpPr>
        <p:spPr>
          <a:xfrm>
            <a:off x="3276720" y="4460400"/>
            <a:ext cx="304560" cy="360"/>
          </a:xfrm>
          <a:custGeom>
            <a:avLst/>
            <a:gdLst/>
            <a:ahLst/>
            <a:cxnLst/>
            <a:rect l="l" t="t" r="r" b="b"/>
            <a:pathLst>
              <a:path w="21600" h="21600">
                <a:moveTo>
                  <a:pt x="0" y="0"/>
                </a:moveTo>
                <a:lnTo>
                  <a:pt x="21600" y="21600"/>
                </a:lnTo>
              </a:path>
            </a:pathLst>
          </a:custGeom>
          <a:noFill/>
          <a:ln w="25560">
            <a:solidFill>
              <a:srgbClr val="4A7EBB"/>
            </a:solidFill>
            <a:round/>
            <a:tailEnd type="triangle" w="med" len="med"/>
          </a:ln>
        </p:spPr>
        <p:style>
          <a:lnRef idx="1">
            <a:schemeClr val="accent1"/>
          </a:lnRef>
          <a:fillRef idx="0">
            <a:schemeClr val="accent1"/>
          </a:fillRef>
          <a:effectRef idx="0">
            <a:schemeClr val="accent1"/>
          </a:effectRef>
          <a:fontRef idx="minor"/>
        </p:style>
        <p:txBody>
          <a:bodyPr/>
          <a:lstStyle/>
          <a:p>
            <a:endParaRPr lang="en-US"/>
          </a:p>
        </p:txBody>
      </p:sp>
      <p:sp>
        <p:nvSpPr>
          <p:cNvPr id="255" name="CustomShape 5"/>
          <p:cNvSpPr/>
          <p:nvPr/>
        </p:nvSpPr>
        <p:spPr>
          <a:xfrm>
            <a:off x="4038480" y="4460400"/>
            <a:ext cx="304560" cy="360"/>
          </a:xfrm>
          <a:custGeom>
            <a:avLst/>
            <a:gdLst/>
            <a:ahLst/>
            <a:cxnLst/>
            <a:rect l="l" t="t" r="r" b="b"/>
            <a:pathLst>
              <a:path w="21600" h="21600">
                <a:moveTo>
                  <a:pt x="0" y="0"/>
                </a:moveTo>
                <a:lnTo>
                  <a:pt x="21600" y="21600"/>
                </a:lnTo>
              </a:path>
            </a:pathLst>
          </a:custGeom>
          <a:noFill/>
          <a:ln w="25560">
            <a:solidFill>
              <a:srgbClr val="4A7EBB"/>
            </a:solidFill>
            <a:round/>
            <a:tailEnd type="triangle" w="med" len="med"/>
          </a:ln>
        </p:spPr>
        <p:style>
          <a:lnRef idx="1">
            <a:schemeClr val="accent1"/>
          </a:lnRef>
          <a:fillRef idx="0">
            <a:schemeClr val="accent1"/>
          </a:fillRef>
          <a:effectRef idx="0">
            <a:schemeClr val="accent1"/>
          </a:effectRef>
          <a:fontRef idx="minor"/>
        </p:style>
        <p:txBody>
          <a:bodyPr/>
          <a:lstStyle/>
          <a:p>
            <a:endParaRPr lang="en-US"/>
          </a:p>
        </p:txBody>
      </p:sp>
      <p:sp>
        <p:nvSpPr>
          <p:cNvPr id="256" name="CustomShape 6"/>
          <p:cNvSpPr/>
          <p:nvPr/>
        </p:nvSpPr>
        <p:spPr>
          <a:xfrm>
            <a:off x="4648320" y="4536360"/>
            <a:ext cx="360" cy="304560"/>
          </a:xfrm>
          <a:custGeom>
            <a:avLst/>
            <a:gdLst/>
            <a:ahLst/>
            <a:cxnLst/>
            <a:rect l="l" t="t" r="r" b="b"/>
            <a:pathLst>
              <a:path w="21600" h="21600">
                <a:moveTo>
                  <a:pt x="0" y="0"/>
                </a:moveTo>
                <a:lnTo>
                  <a:pt x="21600" y="21600"/>
                </a:lnTo>
              </a:path>
            </a:pathLst>
          </a:custGeom>
          <a:noFill/>
          <a:ln w="25560">
            <a:solidFill>
              <a:srgbClr val="4A7EBB"/>
            </a:solidFill>
            <a:round/>
            <a:tailEnd type="triangle" w="med" len="med"/>
          </a:ln>
        </p:spPr>
        <p:style>
          <a:lnRef idx="1">
            <a:schemeClr val="accent1"/>
          </a:lnRef>
          <a:fillRef idx="0">
            <a:schemeClr val="accent1"/>
          </a:fillRef>
          <a:effectRef idx="0">
            <a:schemeClr val="accent1"/>
          </a:effectRef>
          <a:fontRef idx="minor"/>
        </p:style>
        <p:txBody>
          <a:bodyPr/>
          <a:lstStyle/>
          <a:p>
            <a:endParaRPr lang="en-US"/>
          </a:p>
        </p:txBody>
      </p:sp>
      <p:sp>
        <p:nvSpPr>
          <p:cNvPr id="257" name="CustomShape 7"/>
          <p:cNvSpPr/>
          <p:nvPr/>
        </p:nvSpPr>
        <p:spPr>
          <a:xfrm>
            <a:off x="4800600" y="4841280"/>
            <a:ext cx="304560" cy="360"/>
          </a:xfrm>
          <a:custGeom>
            <a:avLst/>
            <a:gdLst/>
            <a:ahLst/>
            <a:cxnLst/>
            <a:rect l="l" t="t" r="r" b="b"/>
            <a:pathLst>
              <a:path w="21600" h="21600">
                <a:moveTo>
                  <a:pt x="0" y="0"/>
                </a:moveTo>
                <a:lnTo>
                  <a:pt x="21600" y="21600"/>
                </a:lnTo>
              </a:path>
            </a:pathLst>
          </a:custGeom>
          <a:noFill/>
          <a:ln w="25560">
            <a:solidFill>
              <a:srgbClr val="4A7EBB"/>
            </a:solidFill>
            <a:round/>
            <a:tailEnd type="triangle" w="med" len="med"/>
          </a:ln>
        </p:spPr>
        <p:style>
          <a:lnRef idx="1">
            <a:schemeClr val="accent1"/>
          </a:lnRef>
          <a:fillRef idx="0">
            <a:schemeClr val="accent1"/>
          </a:fillRef>
          <a:effectRef idx="0">
            <a:schemeClr val="accent1"/>
          </a:effectRef>
          <a:fontRef idx="minor"/>
        </p:style>
        <p:txBody>
          <a:bodyPr/>
          <a:lstStyle/>
          <a:p>
            <a:endParaRPr lang="en-US"/>
          </a:p>
        </p:txBody>
      </p:sp>
      <p:sp>
        <p:nvSpPr>
          <p:cNvPr id="258" name="CustomShape 8"/>
          <p:cNvSpPr/>
          <p:nvPr/>
        </p:nvSpPr>
        <p:spPr>
          <a:xfrm>
            <a:off x="3200400" y="4167000"/>
            <a:ext cx="3045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1F497D"/>
                </a:solidFill>
                <a:latin typeface="Calibri"/>
              </a:rPr>
              <a:t>0</a:t>
            </a:r>
            <a:endParaRPr lang="en-IN" sz="1800" b="0" strike="noStrike" spc="-1">
              <a:latin typeface="Arial"/>
            </a:endParaRPr>
          </a:p>
        </p:txBody>
      </p:sp>
      <p:sp>
        <p:nvSpPr>
          <p:cNvPr id="259" name="CustomShape 9"/>
          <p:cNvSpPr/>
          <p:nvPr/>
        </p:nvSpPr>
        <p:spPr>
          <a:xfrm>
            <a:off x="3886200" y="4167000"/>
            <a:ext cx="3045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1F497D"/>
                </a:solidFill>
                <a:latin typeface="Calibri"/>
              </a:rPr>
              <a:t>0</a:t>
            </a:r>
            <a:endParaRPr lang="en-IN" sz="1800" b="0" strike="noStrike" spc="-1">
              <a:latin typeface="Arial"/>
            </a:endParaRPr>
          </a:p>
        </p:txBody>
      </p:sp>
      <p:sp>
        <p:nvSpPr>
          <p:cNvPr id="260" name="CustomShape 10"/>
          <p:cNvSpPr/>
          <p:nvPr/>
        </p:nvSpPr>
        <p:spPr>
          <a:xfrm>
            <a:off x="4876920" y="4471920"/>
            <a:ext cx="3045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1F497D"/>
                </a:solidFill>
                <a:latin typeface="Calibri"/>
              </a:rPr>
              <a:t>0</a:t>
            </a:r>
            <a:endParaRPr lang="en-IN" sz="1800" b="0" strike="noStrike" spc="-1">
              <a:latin typeface="Arial"/>
            </a:endParaRPr>
          </a:p>
        </p:txBody>
      </p:sp>
      <p:sp>
        <p:nvSpPr>
          <p:cNvPr id="261" name="CustomShape 11"/>
          <p:cNvSpPr/>
          <p:nvPr/>
        </p:nvSpPr>
        <p:spPr>
          <a:xfrm>
            <a:off x="4648320" y="4764960"/>
            <a:ext cx="9140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1F497D"/>
                </a:solidFill>
                <a:latin typeface="Calibri"/>
              </a:rPr>
              <a:t>-80</a:t>
            </a:r>
            <a:endParaRPr lang="en-IN" sz="1800" b="0" strike="noStrike" spc="-1">
              <a:latin typeface="Arial"/>
            </a:endParaRPr>
          </a:p>
        </p:txBody>
      </p:sp>
      <p:sp>
        <p:nvSpPr>
          <p:cNvPr id="262" name="CustomShape 12"/>
          <p:cNvSpPr/>
          <p:nvPr/>
        </p:nvSpPr>
        <p:spPr>
          <a:xfrm>
            <a:off x="5486400" y="4876920"/>
            <a:ext cx="360" cy="304560"/>
          </a:xfrm>
          <a:custGeom>
            <a:avLst/>
            <a:gdLst/>
            <a:ahLst/>
            <a:cxnLst/>
            <a:rect l="l" t="t" r="r" b="b"/>
            <a:pathLst>
              <a:path w="21600" h="21600">
                <a:moveTo>
                  <a:pt x="0" y="0"/>
                </a:moveTo>
                <a:lnTo>
                  <a:pt x="21600" y="21600"/>
                </a:lnTo>
              </a:path>
            </a:pathLst>
          </a:custGeom>
          <a:noFill/>
          <a:ln w="25560">
            <a:solidFill>
              <a:srgbClr val="4A7EBB"/>
            </a:solidFill>
            <a:round/>
            <a:tailEnd type="triangle" w="med" len="med"/>
          </a:ln>
        </p:spPr>
        <p:style>
          <a:lnRef idx="1">
            <a:schemeClr val="accent1"/>
          </a:lnRef>
          <a:fillRef idx="0">
            <a:schemeClr val="accent1"/>
          </a:fillRef>
          <a:effectRef idx="0">
            <a:schemeClr val="accent1"/>
          </a:effectRef>
          <a:fontRef idx="minor"/>
        </p:style>
        <p:txBody>
          <a:bodyPr/>
          <a:lstStyle/>
          <a:p>
            <a:endParaRPr lang="en-US"/>
          </a:p>
        </p:txBody>
      </p:sp>
      <p:sp>
        <p:nvSpPr>
          <p:cNvPr id="263" name="CustomShape 13"/>
          <p:cNvSpPr/>
          <p:nvPr/>
        </p:nvSpPr>
        <p:spPr>
          <a:xfrm>
            <a:off x="5410080" y="4800600"/>
            <a:ext cx="9140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1F497D"/>
                </a:solidFill>
                <a:latin typeface="Calibri"/>
              </a:rPr>
              <a:t>-80</a:t>
            </a:r>
            <a:endParaRPr lang="en-IN" sz="1800" b="0" strike="noStrike" spc="-1">
              <a:latin typeface="Arial"/>
            </a:endParaRPr>
          </a:p>
        </p:txBody>
      </p:sp>
      <p:sp>
        <p:nvSpPr>
          <p:cNvPr id="264" name="CustomShape 14"/>
          <p:cNvSpPr/>
          <p:nvPr/>
        </p:nvSpPr>
        <p:spPr>
          <a:xfrm>
            <a:off x="5366880" y="5539320"/>
            <a:ext cx="68112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1F497D"/>
                </a:solidFill>
                <a:latin typeface="Calibri"/>
              </a:rPr>
              <a:t>+80</a:t>
            </a:r>
            <a:endParaRPr lang="en-IN" sz="1800" b="0" strike="noStrike" spc="-1">
              <a:latin typeface="Arial"/>
            </a:endParaRPr>
          </a:p>
        </p:txBody>
      </p:sp>
      <p:sp>
        <p:nvSpPr>
          <p:cNvPr id="265" name="CustomShape 15"/>
          <p:cNvSpPr/>
          <p:nvPr/>
        </p:nvSpPr>
        <p:spPr>
          <a:xfrm>
            <a:off x="5486400" y="5334120"/>
            <a:ext cx="360" cy="304560"/>
          </a:xfrm>
          <a:custGeom>
            <a:avLst/>
            <a:gdLst/>
            <a:ahLst/>
            <a:cxnLst/>
            <a:rect l="l" t="t" r="r" b="b"/>
            <a:pathLst>
              <a:path w="21600" h="21600">
                <a:moveTo>
                  <a:pt x="0" y="0"/>
                </a:moveTo>
                <a:lnTo>
                  <a:pt x="21600" y="21600"/>
                </a:lnTo>
              </a:path>
            </a:pathLst>
          </a:custGeom>
          <a:noFill/>
          <a:ln w="25560">
            <a:solidFill>
              <a:srgbClr val="4A7EBB"/>
            </a:solidFill>
            <a:round/>
            <a:tailEnd type="triangle" w="med" len="med"/>
          </a:ln>
        </p:spPr>
        <p:style>
          <a:lnRef idx="1">
            <a:schemeClr val="accent1"/>
          </a:lnRef>
          <a:fillRef idx="0">
            <a:schemeClr val="accent1"/>
          </a:fillRef>
          <a:effectRef idx="0">
            <a:schemeClr val="accent1"/>
          </a:effectRef>
          <a:fontRef idx="minor"/>
        </p:style>
        <p:txBody>
          <a:bodyPr/>
          <a:lstStyle/>
          <a:p>
            <a:endParaRPr lang="en-US"/>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latin typeface="Calibri"/>
              </a:rPr>
              <a:t>SARSA update rule</a:t>
            </a:r>
          </a:p>
        </p:txBody>
      </p:sp>
      <p:sp>
        <p:nvSpPr>
          <p:cNvPr id="269" name="TextShape 2"/>
          <p:cNvSpPr txBox="1"/>
          <p:nvPr/>
        </p:nvSpPr>
        <p:spPr>
          <a:xfrm>
            <a:off x="457200" y="1600200"/>
            <a:ext cx="8229240" cy="4525560"/>
          </a:xfrm>
          <a:prstGeom prst="rect">
            <a:avLst/>
          </a:prstGeom>
          <a:noFill/>
          <a:ln>
            <a:noFill/>
          </a:ln>
        </p:spPr>
        <p:txBody>
          <a:bodyPr>
            <a:normAutofit lnSpcReduction="10000"/>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Start with random Q</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Update using</a:t>
            </a:r>
          </a:p>
          <a:p>
            <a:pPr>
              <a:lnSpc>
                <a:spcPct val="100000"/>
              </a:lnSpc>
              <a:spcBef>
                <a:spcPts val="641"/>
              </a:spcBef>
            </a:pPr>
            <a:endParaRPr lang="en-US" sz="3200" b="0" strike="noStrike" spc="-1">
              <a:solidFill>
                <a:srgbClr val="000000"/>
              </a:solidFill>
              <a:latin typeface="Calibri"/>
            </a:endParaRP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Parameter α controls the learning rate</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Parameter λ controls the time-discounting of future reward</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s’ is the state accessed from s</a:t>
            </a:r>
          </a:p>
          <a:p>
            <a:pPr marL="343080" indent="-342720">
              <a:lnSpc>
                <a:spcPct val="100000"/>
              </a:lnSpc>
              <a:spcBef>
                <a:spcPts val="641"/>
              </a:spcBef>
              <a:buClr>
                <a:srgbClr val="000000"/>
              </a:buClr>
              <a:buFont typeface="Arial"/>
              <a:buChar char="•"/>
            </a:pPr>
            <a:r>
              <a:rPr lang="en-US" sz="3200" b="1" strike="noStrike" spc="-1">
                <a:solidFill>
                  <a:srgbClr val="000000"/>
                </a:solidFill>
                <a:latin typeface="Calibri"/>
              </a:rPr>
              <a:t>a’ is the action selected in s’</a:t>
            </a:r>
            <a:endParaRPr lang="en-US" sz="32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Different from q-learning</a:t>
            </a:r>
          </a:p>
        </p:txBody>
      </p:sp>
      <p:pic>
        <p:nvPicPr>
          <p:cNvPr id="270" name="Picture 4"/>
          <p:cNvPicPr/>
          <p:nvPr/>
        </p:nvPicPr>
        <p:blipFill>
          <a:blip r:embed="rId2" cstate="print"/>
          <a:stretch/>
        </p:blipFill>
        <p:spPr>
          <a:xfrm>
            <a:off x="762120" y="2674440"/>
            <a:ext cx="7772040" cy="3733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latin typeface="Calibri"/>
              </a:rPr>
              <a:t>SARSA algorithm</a:t>
            </a:r>
          </a:p>
        </p:txBody>
      </p:sp>
      <p:sp>
        <p:nvSpPr>
          <p:cNvPr id="272" name="TextShape 2"/>
          <p:cNvSpPr txBox="1"/>
          <p:nvPr/>
        </p:nvSpPr>
        <p:spPr>
          <a:xfrm>
            <a:off x="457200" y="1600200"/>
            <a:ext cx="8229240" cy="4525560"/>
          </a:xfrm>
          <a:prstGeom prst="rect">
            <a:avLst/>
          </a:prstGeom>
          <a:noFill/>
          <a:ln>
            <a:noFill/>
          </a:ln>
        </p:spPr>
        <p:txBody>
          <a:bodyPr>
            <a:normAutofit lnSpcReduction="10000"/>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Start with random Q(s, a) for all s and a</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For each episode</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Initialize s</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Choose a using Q (softmax/greedy)</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For each move</a:t>
            </a:r>
          </a:p>
          <a:p>
            <a:pPr marL="1143000" lvl="2" indent="-228240">
              <a:lnSpc>
                <a:spcPct val="100000"/>
              </a:lnSpc>
              <a:spcBef>
                <a:spcPts val="479"/>
              </a:spcBef>
              <a:buClr>
                <a:srgbClr val="000000"/>
              </a:buClr>
              <a:buFont typeface="Arial"/>
              <a:buChar char="•"/>
            </a:pPr>
            <a:r>
              <a:rPr lang="en-US" sz="2400" b="0" strike="noStrike" spc="-1">
                <a:solidFill>
                  <a:srgbClr val="000000"/>
                </a:solidFill>
                <a:latin typeface="Calibri"/>
              </a:rPr>
              <a:t>Take action a, observe r, s’</a:t>
            </a:r>
          </a:p>
          <a:p>
            <a:pPr marL="1143000" lvl="2" indent="-228240">
              <a:lnSpc>
                <a:spcPct val="100000"/>
              </a:lnSpc>
              <a:spcBef>
                <a:spcPts val="479"/>
              </a:spcBef>
              <a:buClr>
                <a:srgbClr val="000000"/>
              </a:buClr>
              <a:buFont typeface="Arial"/>
              <a:buChar char="•"/>
            </a:pPr>
            <a:r>
              <a:rPr lang="en-US" sz="2400" b="0" strike="noStrike" spc="-1">
                <a:solidFill>
                  <a:srgbClr val="000000"/>
                </a:solidFill>
                <a:latin typeface="Calibri"/>
              </a:rPr>
              <a:t>Choose a’ from s’ by comparing Q(s’, . )</a:t>
            </a:r>
          </a:p>
          <a:p>
            <a:pPr marL="1143000" lvl="2" indent="-228240">
              <a:lnSpc>
                <a:spcPct val="100000"/>
              </a:lnSpc>
              <a:spcBef>
                <a:spcPts val="479"/>
              </a:spcBef>
              <a:buClr>
                <a:srgbClr val="000000"/>
              </a:buClr>
              <a:buFont typeface="Arial"/>
              <a:buChar char="•"/>
            </a:pPr>
            <a:r>
              <a:rPr lang="en-US" sz="2400" b="0" strike="noStrike" spc="-1">
                <a:solidFill>
                  <a:srgbClr val="000000"/>
                </a:solidFill>
                <a:latin typeface="Calibri"/>
              </a:rPr>
              <a:t>Update Q(s, a)</a:t>
            </a:r>
          </a:p>
          <a:p>
            <a:pPr marL="1143000" lvl="2" indent="-228240">
              <a:lnSpc>
                <a:spcPct val="100000"/>
              </a:lnSpc>
              <a:spcBef>
                <a:spcPts val="479"/>
              </a:spcBef>
              <a:buClr>
                <a:srgbClr val="000000"/>
              </a:buClr>
              <a:buFont typeface="Arial"/>
              <a:buChar char="•"/>
            </a:pPr>
            <a:r>
              <a:rPr lang="en-US" sz="2400" b="0" strike="noStrike" spc="-1">
                <a:solidFill>
                  <a:srgbClr val="000000"/>
                </a:solidFill>
                <a:latin typeface="Calibri"/>
              </a:rPr>
              <a:t>Move to s’, remember a’</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Until s’ is terminal/moves run out</a:t>
            </a:r>
          </a:p>
          <a:p>
            <a:pPr>
              <a:lnSpc>
                <a:spcPct val="100000"/>
              </a:lnSpc>
              <a:spcBef>
                <a:spcPts val="641"/>
              </a:spcBef>
            </a:pPr>
            <a:endParaRPr lang="en-US" sz="2800" b="0" strike="noStrike" spc="-1">
              <a:solidFill>
                <a:srgbClr val="000000"/>
              </a:solidFill>
              <a:latin typeface="Calibri"/>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latin typeface="Calibri"/>
              </a:rPr>
              <a:t>SARSA update</a:t>
            </a:r>
          </a:p>
        </p:txBody>
      </p:sp>
      <p:sp>
        <p:nvSpPr>
          <p:cNvPr id="274" name="CustomShape 2"/>
          <p:cNvSpPr/>
          <p:nvPr/>
        </p:nvSpPr>
        <p:spPr>
          <a:xfrm>
            <a:off x="2743200" y="3429000"/>
            <a:ext cx="761760" cy="68544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800" b="0" strike="noStrike" spc="-1">
                <a:solidFill>
                  <a:srgbClr val="FFFFFF"/>
                </a:solidFill>
                <a:latin typeface="Calibri"/>
              </a:rPr>
              <a:t>s</a:t>
            </a:r>
            <a:endParaRPr lang="en-IN" sz="1800" b="0" strike="noStrike" spc="-1">
              <a:latin typeface="Arial"/>
            </a:endParaRPr>
          </a:p>
        </p:txBody>
      </p:sp>
      <p:sp>
        <p:nvSpPr>
          <p:cNvPr id="275" name="CustomShape 3"/>
          <p:cNvSpPr/>
          <p:nvPr/>
        </p:nvSpPr>
        <p:spPr>
          <a:xfrm>
            <a:off x="2743200" y="2971800"/>
            <a:ext cx="9140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latin typeface="Calibri"/>
              </a:rPr>
              <a:t>Q(s, a)</a:t>
            </a:r>
            <a:endParaRPr lang="en-IN" sz="1800" b="0" strike="noStrike" spc="-1">
              <a:latin typeface="Arial"/>
            </a:endParaRPr>
          </a:p>
        </p:txBody>
      </p:sp>
      <p:sp>
        <p:nvSpPr>
          <p:cNvPr id="276" name="CustomShape 4"/>
          <p:cNvSpPr/>
          <p:nvPr/>
        </p:nvSpPr>
        <p:spPr>
          <a:xfrm>
            <a:off x="1295280" y="4952880"/>
            <a:ext cx="54860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720">
              <a:lnSpc>
                <a:spcPct val="100000"/>
              </a:lnSpc>
              <a:buClr>
                <a:srgbClr val="000000"/>
              </a:buClr>
              <a:buFont typeface="Calibri"/>
              <a:buAutoNum type="arabicPeriod"/>
            </a:pPr>
            <a:r>
              <a:rPr lang="en-IN" sz="1800" b="0" strike="noStrike" spc="-1">
                <a:solidFill>
                  <a:srgbClr val="000000"/>
                </a:solidFill>
                <a:latin typeface="Calibri"/>
              </a:rPr>
              <a:t>Start with a selected in the previous iteration</a:t>
            </a:r>
            <a:endParaRPr lang="en-IN" sz="1800" b="0" strike="noStrike" spc="-1">
              <a:latin typeface="Arial"/>
            </a:endParaRPr>
          </a:p>
        </p:txBody>
      </p:sp>
      <p:sp>
        <p:nvSpPr>
          <p:cNvPr id="277" name="CustomShape 5"/>
          <p:cNvSpPr/>
          <p:nvPr/>
        </p:nvSpPr>
        <p:spPr>
          <a:xfrm>
            <a:off x="609480" y="1981080"/>
            <a:ext cx="289512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latin typeface="Calibri"/>
              </a:rPr>
              <a:t>The value of taking action a in state s</a:t>
            </a:r>
            <a:endParaRPr lang="en-IN" sz="1800" b="0" strike="noStrike" spc="-1">
              <a:latin typeface="Arial"/>
            </a:endParaRPr>
          </a:p>
        </p:txBody>
      </p:sp>
      <p:sp>
        <p:nvSpPr>
          <p:cNvPr id="278" name="CustomShape 6"/>
          <p:cNvSpPr/>
          <p:nvPr/>
        </p:nvSpPr>
        <p:spPr>
          <a:xfrm>
            <a:off x="1828800" y="2362320"/>
            <a:ext cx="1066320" cy="609120"/>
          </a:xfrm>
          <a:custGeom>
            <a:avLst/>
            <a:gdLst/>
            <a:ahLst/>
            <a:cxnLst/>
            <a:rect l="l" t="t" r="r" b="b"/>
            <a:pathLst>
              <a:path w="21600" h="21600">
                <a:moveTo>
                  <a:pt x="0" y="0"/>
                </a:moveTo>
                <a:lnTo>
                  <a:pt x="21600" y="21600"/>
                </a:lnTo>
              </a:path>
            </a:pathLst>
          </a:custGeom>
          <a:noFill/>
          <a:ln>
            <a:solidFill>
              <a:srgbClr val="4A7EBB"/>
            </a:solidFill>
            <a:round/>
            <a:tailEnd type="triangle" w="med" len="med"/>
          </a:ln>
        </p:spPr>
        <p:style>
          <a:lnRef idx="1">
            <a:schemeClr val="accent1"/>
          </a:lnRef>
          <a:fillRef idx="0">
            <a:schemeClr val="accent1"/>
          </a:fillRef>
          <a:effectRef idx="0">
            <a:schemeClr val="accent1"/>
          </a:effectRef>
          <a:fontRef idx="minor"/>
        </p:style>
        <p:txBody>
          <a:bodyPr/>
          <a:lstStyle/>
          <a:p>
            <a:endParaRPr lang="en-US"/>
          </a:p>
        </p:txBody>
      </p:sp>
      <p:grpSp>
        <p:nvGrpSpPr>
          <p:cNvPr id="279" name="Group 7"/>
          <p:cNvGrpSpPr/>
          <p:nvPr/>
        </p:nvGrpSpPr>
        <p:grpSpPr>
          <a:xfrm>
            <a:off x="4190760" y="1523880"/>
            <a:ext cx="1828800" cy="914760"/>
            <a:chOff x="4190760" y="1523880"/>
            <a:chExt cx="1828800" cy="914760"/>
          </a:xfrm>
        </p:grpSpPr>
        <p:sp>
          <p:nvSpPr>
            <p:cNvPr id="280" name="Line 8"/>
            <p:cNvSpPr/>
            <p:nvPr/>
          </p:nvSpPr>
          <p:spPr>
            <a:xfrm>
              <a:off x="4190760" y="2438280"/>
              <a:ext cx="1828800" cy="360"/>
            </a:xfrm>
            <a:prstGeom prst="line">
              <a:avLst/>
            </a:prstGeom>
            <a:ln>
              <a:solidFill>
                <a:srgbClr val="4A7EBB"/>
              </a:solidFill>
              <a:round/>
            </a:ln>
          </p:spPr>
          <p:style>
            <a:lnRef idx="1">
              <a:schemeClr val="accent1"/>
            </a:lnRef>
            <a:fillRef idx="0">
              <a:schemeClr val="accent1"/>
            </a:fillRef>
            <a:effectRef idx="0">
              <a:schemeClr val="accent1"/>
            </a:effectRef>
            <a:fontRef idx="minor"/>
          </p:style>
          <p:txBody>
            <a:bodyPr/>
            <a:lstStyle/>
            <a:p>
              <a:endParaRPr lang="en-US"/>
            </a:p>
          </p:txBody>
        </p:sp>
        <p:sp>
          <p:nvSpPr>
            <p:cNvPr id="281" name="Line 9"/>
            <p:cNvSpPr/>
            <p:nvPr/>
          </p:nvSpPr>
          <p:spPr>
            <a:xfrm flipV="1">
              <a:off x="4190760" y="1523880"/>
              <a:ext cx="360" cy="914400"/>
            </a:xfrm>
            <a:prstGeom prst="line">
              <a:avLst/>
            </a:prstGeom>
            <a:ln>
              <a:solidFill>
                <a:srgbClr val="4A7EBB"/>
              </a:solidFill>
              <a:round/>
            </a:ln>
          </p:spPr>
          <p:style>
            <a:lnRef idx="1">
              <a:schemeClr val="accent1"/>
            </a:lnRef>
            <a:fillRef idx="0">
              <a:schemeClr val="accent1"/>
            </a:fillRef>
            <a:effectRef idx="0">
              <a:schemeClr val="accent1"/>
            </a:effectRef>
            <a:fontRef idx="minor"/>
          </p:style>
          <p:txBody>
            <a:bodyPr/>
            <a:lstStyle/>
            <a:p>
              <a:endParaRPr lang="en-US"/>
            </a:p>
          </p:txBody>
        </p:sp>
        <p:sp>
          <p:nvSpPr>
            <p:cNvPr id="282" name="CustomShape 10"/>
            <p:cNvSpPr/>
            <p:nvPr/>
          </p:nvSpPr>
          <p:spPr>
            <a:xfrm>
              <a:off x="4648320" y="1828800"/>
              <a:ext cx="151920" cy="609120"/>
            </a:xfrm>
            <a:prstGeom prst="rect">
              <a:avLst/>
            </a:prstGeom>
            <a:ln>
              <a:round/>
            </a:ln>
          </p:spPr>
          <p:style>
            <a:lnRef idx="2">
              <a:schemeClr val="accent1">
                <a:shade val="50000"/>
              </a:schemeClr>
            </a:lnRef>
            <a:fillRef idx="1">
              <a:schemeClr val="accent1"/>
            </a:fillRef>
            <a:effectRef idx="0">
              <a:schemeClr val="accent1"/>
            </a:effectRef>
            <a:fontRef idx="minor"/>
          </p:style>
          <p:txBody>
            <a:bodyPr/>
            <a:lstStyle/>
            <a:p>
              <a:endParaRPr lang="en-US"/>
            </a:p>
          </p:txBody>
        </p:sp>
        <p:sp>
          <p:nvSpPr>
            <p:cNvPr id="283" name="CustomShape 11"/>
            <p:cNvSpPr/>
            <p:nvPr/>
          </p:nvSpPr>
          <p:spPr>
            <a:xfrm>
              <a:off x="5029200" y="2057400"/>
              <a:ext cx="151920" cy="380520"/>
            </a:xfrm>
            <a:prstGeom prst="rect">
              <a:avLst/>
            </a:prstGeom>
            <a:ln>
              <a:round/>
            </a:ln>
          </p:spPr>
          <p:style>
            <a:lnRef idx="2">
              <a:schemeClr val="accent1">
                <a:shade val="50000"/>
              </a:schemeClr>
            </a:lnRef>
            <a:fillRef idx="1">
              <a:schemeClr val="accent1"/>
            </a:fillRef>
            <a:effectRef idx="0">
              <a:schemeClr val="accent1"/>
            </a:effectRef>
            <a:fontRef idx="minor"/>
          </p:style>
          <p:txBody>
            <a:bodyPr/>
            <a:lstStyle/>
            <a:p>
              <a:endParaRPr lang="en-US"/>
            </a:p>
          </p:txBody>
        </p:sp>
        <p:sp>
          <p:nvSpPr>
            <p:cNvPr id="284" name="CustomShape 12"/>
            <p:cNvSpPr/>
            <p:nvPr/>
          </p:nvSpPr>
          <p:spPr>
            <a:xfrm>
              <a:off x="5410080" y="1905120"/>
              <a:ext cx="151920" cy="533160"/>
            </a:xfrm>
            <a:prstGeom prst="rect">
              <a:avLst/>
            </a:prstGeom>
            <a:ln>
              <a:round/>
            </a:ln>
          </p:spPr>
          <p:style>
            <a:lnRef idx="2">
              <a:schemeClr val="accent1">
                <a:shade val="50000"/>
              </a:schemeClr>
            </a:lnRef>
            <a:fillRef idx="1">
              <a:schemeClr val="accent1"/>
            </a:fillRef>
            <a:effectRef idx="0">
              <a:schemeClr val="accent1"/>
            </a:effectRef>
            <a:fontRef idx="minor"/>
          </p:style>
          <p:txBody>
            <a:bodyPr/>
            <a:lstStyle/>
            <a:p>
              <a:endParaRPr lang="en-US"/>
            </a:p>
          </p:txBody>
        </p:sp>
      </p:grpSp>
      <p:sp>
        <p:nvSpPr>
          <p:cNvPr id="285" name="CustomShape 13"/>
          <p:cNvSpPr/>
          <p:nvPr/>
        </p:nvSpPr>
        <p:spPr>
          <a:xfrm rot="16200000">
            <a:off x="3497400" y="1761120"/>
            <a:ext cx="83772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latin typeface="Calibri"/>
              </a:rPr>
              <a:t>Q(s,.)</a:t>
            </a:r>
            <a:endParaRPr lang="en-IN" sz="1800" b="0" strike="noStrike" spc="-1">
              <a:latin typeface="Arial"/>
            </a:endParaRPr>
          </a:p>
        </p:txBody>
      </p:sp>
      <p:sp>
        <p:nvSpPr>
          <p:cNvPr id="286" name="CustomShape 14"/>
          <p:cNvSpPr/>
          <p:nvPr/>
        </p:nvSpPr>
        <p:spPr>
          <a:xfrm>
            <a:off x="4876920" y="2514600"/>
            <a:ext cx="38052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latin typeface="Calibri"/>
              </a:rPr>
              <a:t>A</a:t>
            </a:r>
            <a:endParaRPr lang="en-IN"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latin typeface="Calibri"/>
              </a:rPr>
              <a:t>SARSA update</a:t>
            </a:r>
          </a:p>
        </p:txBody>
      </p:sp>
      <p:sp>
        <p:nvSpPr>
          <p:cNvPr id="288" name="CustomShape 2"/>
          <p:cNvSpPr/>
          <p:nvPr/>
        </p:nvSpPr>
        <p:spPr>
          <a:xfrm>
            <a:off x="2743200" y="3429000"/>
            <a:ext cx="761760" cy="68544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800" b="0" strike="noStrike" spc="-1">
                <a:solidFill>
                  <a:srgbClr val="FFFFFF"/>
                </a:solidFill>
                <a:latin typeface="Calibri"/>
              </a:rPr>
              <a:t>s</a:t>
            </a:r>
            <a:endParaRPr lang="en-IN" sz="1800" b="0" strike="noStrike" spc="-1">
              <a:latin typeface="Arial"/>
            </a:endParaRPr>
          </a:p>
        </p:txBody>
      </p:sp>
      <p:sp>
        <p:nvSpPr>
          <p:cNvPr id="289" name="CustomShape 3"/>
          <p:cNvSpPr/>
          <p:nvPr/>
        </p:nvSpPr>
        <p:spPr>
          <a:xfrm>
            <a:off x="4419720" y="3429000"/>
            <a:ext cx="761760" cy="68544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800" b="0" strike="noStrike" spc="-1">
                <a:solidFill>
                  <a:srgbClr val="FFFFFF"/>
                </a:solidFill>
                <a:latin typeface="Calibri"/>
              </a:rPr>
              <a:t>s’</a:t>
            </a:r>
            <a:endParaRPr lang="en-IN" sz="1800" b="0" strike="noStrike" spc="-1">
              <a:latin typeface="Arial"/>
            </a:endParaRPr>
          </a:p>
        </p:txBody>
      </p:sp>
      <p:sp>
        <p:nvSpPr>
          <p:cNvPr id="290" name="CustomShape 4"/>
          <p:cNvSpPr/>
          <p:nvPr/>
        </p:nvSpPr>
        <p:spPr>
          <a:xfrm>
            <a:off x="3505320" y="3733920"/>
            <a:ext cx="914040" cy="360"/>
          </a:xfrm>
          <a:custGeom>
            <a:avLst/>
            <a:gdLst/>
            <a:ahLst/>
            <a:cxnLst/>
            <a:rect l="l" t="t" r="r" b="b"/>
            <a:pathLst>
              <a:path w="21600" h="21600">
                <a:moveTo>
                  <a:pt x="0" y="0"/>
                </a:moveTo>
                <a:lnTo>
                  <a:pt x="21600" y="21600"/>
                </a:lnTo>
              </a:path>
            </a:pathLst>
          </a:custGeom>
          <a:noFill/>
          <a:ln>
            <a:solidFill>
              <a:srgbClr val="4A7EBB"/>
            </a:solidFill>
            <a:round/>
            <a:tailEnd type="triangle" w="med" len="med"/>
          </a:ln>
        </p:spPr>
        <p:style>
          <a:lnRef idx="1">
            <a:schemeClr val="accent1"/>
          </a:lnRef>
          <a:fillRef idx="0">
            <a:schemeClr val="accent1"/>
          </a:fillRef>
          <a:effectRef idx="0">
            <a:schemeClr val="accent1"/>
          </a:effectRef>
          <a:fontRef idx="minor"/>
        </p:style>
        <p:txBody>
          <a:bodyPr/>
          <a:lstStyle/>
          <a:p>
            <a:endParaRPr lang="en-US"/>
          </a:p>
        </p:txBody>
      </p:sp>
      <p:sp>
        <p:nvSpPr>
          <p:cNvPr id="291" name="CustomShape 5"/>
          <p:cNvSpPr/>
          <p:nvPr/>
        </p:nvSpPr>
        <p:spPr>
          <a:xfrm>
            <a:off x="3809880" y="3352680"/>
            <a:ext cx="3045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latin typeface="Calibri"/>
              </a:rPr>
              <a:t>a</a:t>
            </a:r>
            <a:endParaRPr lang="en-IN" sz="1800" b="0" strike="noStrike" spc="-1">
              <a:latin typeface="Arial"/>
            </a:endParaRPr>
          </a:p>
        </p:txBody>
      </p:sp>
      <p:sp>
        <p:nvSpPr>
          <p:cNvPr id="292" name="CustomShape 6"/>
          <p:cNvSpPr/>
          <p:nvPr/>
        </p:nvSpPr>
        <p:spPr>
          <a:xfrm>
            <a:off x="1295280" y="4648320"/>
            <a:ext cx="548604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720">
              <a:lnSpc>
                <a:spcPct val="100000"/>
              </a:lnSpc>
              <a:buClr>
                <a:srgbClr val="000000"/>
              </a:buClr>
              <a:buFont typeface="Calibri"/>
              <a:buAutoNum type="arabicPeriod"/>
            </a:pPr>
            <a:r>
              <a:rPr lang="en-IN" sz="1800" b="0" strike="noStrike" spc="-1">
                <a:solidFill>
                  <a:srgbClr val="000000"/>
                </a:solidFill>
                <a:latin typeface="Calibri"/>
              </a:rPr>
              <a:t>Start with a selected in the previous iteration</a:t>
            </a:r>
            <a:endParaRPr lang="en-IN" sz="1800" b="0" strike="noStrike" spc="-1">
              <a:latin typeface="Arial"/>
            </a:endParaRPr>
          </a:p>
          <a:p>
            <a:pPr marL="343080" indent="-342720">
              <a:lnSpc>
                <a:spcPct val="100000"/>
              </a:lnSpc>
              <a:buClr>
                <a:srgbClr val="000000"/>
              </a:buClr>
              <a:buFont typeface="Calibri"/>
              <a:buAutoNum type="arabicPeriod"/>
            </a:pPr>
            <a:r>
              <a:rPr lang="en-IN" sz="1800" b="0" strike="noStrike" spc="-1">
                <a:solidFill>
                  <a:srgbClr val="000000"/>
                </a:solidFill>
                <a:latin typeface="Calibri"/>
              </a:rPr>
              <a:t>Take action a from state s</a:t>
            </a:r>
            <a:endParaRPr lang="en-IN" sz="1800" b="0" strike="noStrike" spc="-1">
              <a:latin typeface="Arial"/>
            </a:endParaRPr>
          </a:p>
          <a:p>
            <a:pPr marL="343080" indent="-342720">
              <a:lnSpc>
                <a:spcPct val="100000"/>
              </a:lnSpc>
              <a:buClr>
                <a:srgbClr val="000000"/>
              </a:buClr>
              <a:buFont typeface="Calibri"/>
              <a:buAutoNum type="arabicPeriod"/>
            </a:pPr>
            <a:r>
              <a:rPr lang="en-IN" sz="1800" b="0" strike="noStrike" spc="-1">
                <a:solidFill>
                  <a:srgbClr val="000000"/>
                </a:solidFill>
                <a:latin typeface="Calibri"/>
              </a:rPr>
              <a:t>Observe r and s’</a:t>
            </a:r>
            <a:endParaRPr lang="en-IN"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latin typeface="Calibri"/>
              </a:rPr>
              <a:t>SARSA update</a:t>
            </a:r>
          </a:p>
        </p:txBody>
      </p:sp>
      <p:sp>
        <p:nvSpPr>
          <p:cNvPr id="294" name="CustomShape 2"/>
          <p:cNvSpPr/>
          <p:nvPr/>
        </p:nvSpPr>
        <p:spPr>
          <a:xfrm>
            <a:off x="2743200" y="3429000"/>
            <a:ext cx="761760" cy="68544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800" b="0" strike="noStrike" spc="-1">
                <a:solidFill>
                  <a:srgbClr val="FFFFFF"/>
                </a:solidFill>
                <a:latin typeface="Calibri"/>
              </a:rPr>
              <a:t>s</a:t>
            </a:r>
            <a:endParaRPr lang="en-IN" sz="1800" b="0" strike="noStrike" spc="-1">
              <a:latin typeface="Arial"/>
            </a:endParaRPr>
          </a:p>
        </p:txBody>
      </p:sp>
      <p:sp>
        <p:nvSpPr>
          <p:cNvPr id="295" name="CustomShape 3"/>
          <p:cNvSpPr/>
          <p:nvPr/>
        </p:nvSpPr>
        <p:spPr>
          <a:xfrm>
            <a:off x="4419720" y="3429000"/>
            <a:ext cx="761760" cy="68544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800" b="0" strike="noStrike" spc="-1">
                <a:solidFill>
                  <a:srgbClr val="FFFFFF"/>
                </a:solidFill>
                <a:latin typeface="Calibri"/>
              </a:rPr>
              <a:t>s’</a:t>
            </a:r>
            <a:endParaRPr lang="en-IN" sz="1800" b="0" strike="noStrike" spc="-1">
              <a:latin typeface="Arial"/>
            </a:endParaRPr>
          </a:p>
        </p:txBody>
      </p:sp>
      <p:sp>
        <p:nvSpPr>
          <p:cNvPr id="296" name="CustomShape 4"/>
          <p:cNvSpPr/>
          <p:nvPr/>
        </p:nvSpPr>
        <p:spPr>
          <a:xfrm flipV="1">
            <a:off x="4800600" y="3047400"/>
            <a:ext cx="360" cy="380520"/>
          </a:xfrm>
          <a:custGeom>
            <a:avLst/>
            <a:gdLst/>
            <a:ahLst/>
            <a:cxnLst/>
            <a:rect l="l" t="t" r="r" b="b"/>
            <a:pathLst>
              <a:path w="21600" h="21600">
                <a:moveTo>
                  <a:pt x="0" y="0"/>
                </a:moveTo>
                <a:lnTo>
                  <a:pt x="21600" y="21600"/>
                </a:lnTo>
              </a:path>
            </a:pathLst>
          </a:custGeom>
          <a:noFill/>
          <a:ln>
            <a:solidFill>
              <a:srgbClr val="4A7EBB"/>
            </a:solidFill>
            <a:round/>
            <a:tailEnd type="triangle" w="med" len="med"/>
          </a:ln>
        </p:spPr>
        <p:style>
          <a:lnRef idx="1">
            <a:schemeClr val="accent1"/>
          </a:lnRef>
          <a:fillRef idx="0">
            <a:schemeClr val="accent1"/>
          </a:fillRef>
          <a:effectRef idx="0">
            <a:schemeClr val="accent1"/>
          </a:effectRef>
          <a:fontRef idx="minor"/>
        </p:style>
        <p:txBody>
          <a:bodyPr/>
          <a:lstStyle/>
          <a:p>
            <a:endParaRPr lang="en-US"/>
          </a:p>
        </p:txBody>
      </p:sp>
      <p:sp>
        <p:nvSpPr>
          <p:cNvPr id="297" name="CustomShape 5"/>
          <p:cNvSpPr/>
          <p:nvPr/>
        </p:nvSpPr>
        <p:spPr>
          <a:xfrm>
            <a:off x="5029200" y="3733920"/>
            <a:ext cx="533160" cy="360"/>
          </a:xfrm>
          <a:custGeom>
            <a:avLst/>
            <a:gdLst/>
            <a:ahLst/>
            <a:cxnLst/>
            <a:rect l="l" t="t" r="r" b="b"/>
            <a:pathLst>
              <a:path w="21600" h="21600">
                <a:moveTo>
                  <a:pt x="0" y="0"/>
                </a:moveTo>
                <a:lnTo>
                  <a:pt x="21600" y="21600"/>
                </a:lnTo>
              </a:path>
            </a:pathLst>
          </a:custGeom>
          <a:noFill/>
          <a:ln>
            <a:solidFill>
              <a:srgbClr val="4A7EBB"/>
            </a:solidFill>
            <a:round/>
            <a:tailEnd type="triangle" w="med" len="med"/>
          </a:ln>
        </p:spPr>
        <p:style>
          <a:lnRef idx="1">
            <a:schemeClr val="accent1"/>
          </a:lnRef>
          <a:fillRef idx="0">
            <a:schemeClr val="accent1"/>
          </a:fillRef>
          <a:effectRef idx="0">
            <a:schemeClr val="accent1"/>
          </a:effectRef>
          <a:fontRef idx="minor"/>
        </p:style>
        <p:txBody>
          <a:bodyPr/>
          <a:lstStyle/>
          <a:p>
            <a:endParaRPr lang="en-US"/>
          </a:p>
        </p:txBody>
      </p:sp>
      <p:sp>
        <p:nvSpPr>
          <p:cNvPr id="298" name="CustomShape 6"/>
          <p:cNvSpPr/>
          <p:nvPr/>
        </p:nvSpPr>
        <p:spPr>
          <a:xfrm>
            <a:off x="4800600" y="4114800"/>
            <a:ext cx="360" cy="380520"/>
          </a:xfrm>
          <a:custGeom>
            <a:avLst/>
            <a:gdLst/>
            <a:ahLst/>
            <a:cxnLst/>
            <a:rect l="l" t="t" r="r" b="b"/>
            <a:pathLst>
              <a:path w="21600" h="21600">
                <a:moveTo>
                  <a:pt x="0" y="0"/>
                </a:moveTo>
                <a:lnTo>
                  <a:pt x="21600" y="21600"/>
                </a:lnTo>
              </a:path>
            </a:pathLst>
          </a:custGeom>
          <a:noFill/>
          <a:ln>
            <a:solidFill>
              <a:srgbClr val="4A7EBB"/>
            </a:solidFill>
            <a:round/>
            <a:tailEnd type="triangle" w="med" len="med"/>
          </a:ln>
        </p:spPr>
        <p:style>
          <a:lnRef idx="1">
            <a:schemeClr val="accent1"/>
          </a:lnRef>
          <a:fillRef idx="0">
            <a:schemeClr val="accent1"/>
          </a:fillRef>
          <a:effectRef idx="0">
            <a:schemeClr val="accent1"/>
          </a:effectRef>
          <a:fontRef idx="minor"/>
        </p:style>
        <p:txBody>
          <a:bodyPr/>
          <a:lstStyle/>
          <a:p>
            <a:endParaRPr lang="en-US"/>
          </a:p>
        </p:txBody>
      </p:sp>
      <p:sp>
        <p:nvSpPr>
          <p:cNvPr id="299" name="CustomShape 7"/>
          <p:cNvSpPr/>
          <p:nvPr/>
        </p:nvSpPr>
        <p:spPr>
          <a:xfrm>
            <a:off x="4419720" y="2831040"/>
            <a:ext cx="456840" cy="6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808080"/>
                </a:solidFill>
                <a:latin typeface="Calibri"/>
              </a:rPr>
              <a:t>a</a:t>
            </a:r>
            <a:r>
              <a:rPr lang="en-IN" sz="1800" b="0" strike="noStrike" spc="-1" baseline="-25000">
                <a:solidFill>
                  <a:srgbClr val="808080"/>
                </a:solidFill>
                <a:latin typeface="Calibri"/>
              </a:rPr>
              <a:t>1</a:t>
            </a:r>
            <a:r>
              <a:rPr lang="en-IN" sz="1800" b="0" strike="noStrike" spc="-1">
                <a:solidFill>
                  <a:srgbClr val="808080"/>
                </a:solidFill>
                <a:latin typeface="Calibri"/>
              </a:rPr>
              <a:t>’</a:t>
            </a:r>
            <a:endParaRPr lang="en-IN" sz="1800" b="0" strike="noStrike" spc="-1">
              <a:latin typeface="Arial"/>
            </a:endParaRPr>
          </a:p>
        </p:txBody>
      </p:sp>
      <p:sp>
        <p:nvSpPr>
          <p:cNvPr id="300" name="CustomShape 8"/>
          <p:cNvSpPr/>
          <p:nvPr/>
        </p:nvSpPr>
        <p:spPr>
          <a:xfrm>
            <a:off x="5486400" y="3288240"/>
            <a:ext cx="456840" cy="6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808080"/>
                </a:solidFill>
                <a:latin typeface="Calibri"/>
              </a:rPr>
              <a:t>a</a:t>
            </a:r>
            <a:r>
              <a:rPr lang="en-IN" sz="1800" b="0" strike="noStrike" spc="-1" baseline="-25000">
                <a:solidFill>
                  <a:srgbClr val="808080"/>
                </a:solidFill>
                <a:latin typeface="Calibri"/>
              </a:rPr>
              <a:t>2</a:t>
            </a:r>
            <a:r>
              <a:rPr lang="en-IN" sz="1800" b="0" strike="noStrike" spc="-1">
                <a:solidFill>
                  <a:srgbClr val="808080"/>
                </a:solidFill>
                <a:latin typeface="Calibri"/>
              </a:rPr>
              <a:t>’</a:t>
            </a:r>
            <a:endParaRPr lang="en-IN" sz="1800" b="0" strike="noStrike" spc="-1">
              <a:latin typeface="Arial"/>
            </a:endParaRPr>
          </a:p>
        </p:txBody>
      </p:sp>
      <p:sp>
        <p:nvSpPr>
          <p:cNvPr id="301" name="CustomShape 9"/>
          <p:cNvSpPr/>
          <p:nvPr/>
        </p:nvSpPr>
        <p:spPr>
          <a:xfrm>
            <a:off x="4419720" y="4267080"/>
            <a:ext cx="456840" cy="6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808080"/>
                </a:solidFill>
                <a:latin typeface="Calibri"/>
              </a:rPr>
              <a:t>a</a:t>
            </a:r>
            <a:r>
              <a:rPr lang="en-IN" sz="1800" b="0" strike="noStrike" spc="-1" baseline="-25000">
                <a:solidFill>
                  <a:srgbClr val="808080"/>
                </a:solidFill>
                <a:latin typeface="Calibri"/>
              </a:rPr>
              <a:t>3</a:t>
            </a:r>
            <a:r>
              <a:rPr lang="en-IN" sz="1800" b="0" strike="noStrike" spc="-1">
                <a:solidFill>
                  <a:srgbClr val="808080"/>
                </a:solidFill>
                <a:latin typeface="Calibri"/>
              </a:rPr>
              <a:t>’</a:t>
            </a:r>
            <a:endParaRPr lang="en-IN" sz="1800" b="0" strike="noStrike" spc="-1">
              <a:latin typeface="Arial"/>
            </a:endParaRPr>
          </a:p>
        </p:txBody>
      </p:sp>
      <p:sp>
        <p:nvSpPr>
          <p:cNvPr id="302" name="CustomShape 10"/>
          <p:cNvSpPr/>
          <p:nvPr/>
        </p:nvSpPr>
        <p:spPr>
          <a:xfrm>
            <a:off x="3505320" y="3733920"/>
            <a:ext cx="914040" cy="360"/>
          </a:xfrm>
          <a:custGeom>
            <a:avLst/>
            <a:gdLst/>
            <a:ahLst/>
            <a:cxnLst/>
            <a:rect l="l" t="t" r="r" b="b"/>
            <a:pathLst>
              <a:path w="21600" h="21600">
                <a:moveTo>
                  <a:pt x="0" y="0"/>
                </a:moveTo>
                <a:lnTo>
                  <a:pt x="21600" y="21600"/>
                </a:lnTo>
              </a:path>
            </a:pathLst>
          </a:custGeom>
          <a:noFill/>
          <a:ln>
            <a:solidFill>
              <a:srgbClr val="4A7EBB"/>
            </a:solidFill>
            <a:round/>
            <a:tailEnd type="triangle" w="med" len="med"/>
          </a:ln>
        </p:spPr>
        <p:style>
          <a:lnRef idx="1">
            <a:schemeClr val="accent1"/>
          </a:lnRef>
          <a:fillRef idx="0">
            <a:schemeClr val="accent1"/>
          </a:fillRef>
          <a:effectRef idx="0">
            <a:schemeClr val="accent1"/>
          </a:effectRef>
          <a:fontRef idx="minor"/>
        </p:style>
        <p:txBody>
          <a:bodyPr/>
          <a:lstStyle/>
          <a:p>
            <a:endParaRPr lang="en-US"/>
          </a:p>
        </p:txBody>
      </p:sp>
      <p:sp>
        <p:nvSpPr>
          <p:cNvPr id="303" name="CustomShape 11"/>
          <p:cNvSpPr/>
          <p:nvPr/>
        </p:nvSpPr>
        <p:spPr>
          <a:xfrm>
            <a:off x="3809880" y="3352680"/>
            <a:ext cx="3045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latin typeface="Calibri"/>
              </a:rPr>
              <a:t>a</a:t>
            </a:r>
            <a:endParaRPr lang="en-IN" sz="1800" b="0" strike="noStrike" spc="-1">
              <a:latin typeface="Arial"/>
            </a:endParaRPr>
          </a:p>
        </p:txBody>
      </p:sp>
      <p:sp>
        <p:nvSpPr>
          <p:cNvPr id="304" name="CustomShape 12"/>
          <p:cNvSpPr/>
          <p:nvPr/>
        </p:nvSpPr>
        <p:spPr>
          <a:xfrm>
            <a:off x="1295280" y="4648320"/>
            <a:ext cx="548604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720">
              <a:lnSpc>
                <a:spcPct val="100000"/>
              </a:lnSpc>
              <a:buClr>
                <a:srgbClr val="000000"/>
              </a:buClr>
              <a:buFont typeface="Calibri"/>
              <a:buAutoNum type="arabicPeriod"/>
            </a:pPr>
            <a:r>
              <a:rPr lang="en-IN" sz="1800" b="0" strike="noStrike" spc="-1">
                <a:solidFill>
                  <a:srgbClr val="000000"/>
                </a:solidFill>
                <a:latin typeface="Calibri"/>
              </a:rPr>
              <a:t>Start with a from the previous iteration</a:t>
            </a:r>
            <a:endParaRPr lang="en-IN" sz="1800" b="0" strike="noStrike" spc="-1">
              <a:latin typeface="Arial"/>
            </a:endParaRPr>
          </a:p>
          <a:p>
            <a:pPr marL="343080" indent="-342720">
              <a:lnSpc>
                <a:spcPct val="100000"/>
              </a:lnSpc>
              <a:buClr>
                <a:srgbClr val="000000"/>
              </a:buClr>
              <a:buFont typeface="Calibri"/>
              <a:buAutoNum type="arabicPeriod"/>
            </a:pPr>
            <a:r>
              <a:rPr lang="en-IN" sz="1800" b="0" strike="noStrike" spc="-1">
                <a:solidFill>
                  <a:srgbClr val="000000"/>
                </a:solidFill>
                <a:latin typeface="Calibri"/>
              </a:rPr>
              <a:t>Take action a from state s</a:t>
            </a:r>
            <a:endParaRPr lang="en-IN" sz="1800" b="0" strike="noStrike" spc="-1">
              <a:latin typeface="Arial"/>
            </a:endParaRPr>
          </a:p>
          <a:p>
            <a:pPr marL="343080" indent="-342720">
              <a:lnSpc>
                <a:spcPct val="100000"/>
              </a:lnSpc>
              <a:buClr>
                <a:srgbClr val="000000"/>
              </a:buClr>
              <a:buFont typeface="Calibri"/>
              <a:buAutoNum type="arabicPeriod"/>
            </a:pPr>
            <a:r>
              <a:rPr lang="en-IN" sz="1800" b="0" strike="noStrike" spc="-1">
                <a:solidFill>
                  <a:srgbClr val="000000"/>
                </a:solidFill>
                <a:latin typeface="Calibri"/>
              </a:rPr>
              <a:t>Observe r and s’</a:t>
            </a:r>
            <a:endParaRPr lang="en-IN" sz="1800" b="0" strike="noStrike" spc="-1">
              <a:latin typeface="Arial"/>
            </a:endParaRPr>
          </a:p>
          <a:p>
            <a:pPr marL="343080" indent="-342720">
              <a:lnSpc>
                <a:spcPct val="100000"/>
              </a:lnSpc>
              <a:buClr>
                <a:srgbClr val="000000"/>
              </a:buClr>
              <a:buFont typeface="Calibri"/>
              <a:buAutoNum type="arabicPeriod"/>
            </a:pPr>
            <a:r>
              <a:rPr lang="en-IN" sz="1800" b="0" strike="noStrike" spc="-1">
                <a:solidFill>
                  <a:srgbClr val="000000"/>
                </a:solidFill>
                <a:latin typeface="Calibri"/>
              </a:rPr>
              <a:t>Recall Q(s’,a’) for all a’ available from s’</a:t>
            </a:r>
            <a:endParaRPr lang="en-IN" sz="1800" b="0" strike="noStrike" spc="-1">
              <a:latin typeface="Arial"/>
            </a:endParaRPr>
          </a:p>
        </p:txBody>
      </p:sp>
      <p:sp>
        <p:nvSpPr>
          <p:cNvPr id="305" name="CustomShape 13"/>
          <p:cNvSpPr/>
          <p:nvPr/>
        </p:nvSpPr>
        <p:spPr>
          <a:xfrm>
            <a:off x="6019920" y="3191400"/>
            <a:ext cx="2514240" cy="913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latin typeface="Calibri"/>
              </a:rPr>
              <a:t>There are many possible a’ from the state you reach</a:t>
            </a:r>
            <a:endParaRPr lang="en-IN" sz="1800" b="0" strike="noStrike" spc="-1">
              <a:latin typeface="Arial"/>
            </a:endParaRPr>
          </a:p>
        </p:txBody>
      </p:sp>
      <p:grpSp>
        <p:nvGrpSpPr>
          <p:cNvPr id="306" name="Group 14"/>
          <p:cNvGrpSpPr/>
          <p:nvPr/>
        </p:nvGrpSpPr>
        <p:grpSpPr>
          <a:xfrm>
            <a:off x="5638680" y="1611720"/>
            <a:ext cx="1828800" cy="914760"/>
            <a:chOff x="5638680" y="1611720"/>
            <a:chExt cx="1828800" cy="914760"/>
          </a:xfrm>
        </p:grpSpPr>
        <p:sp>
          <p:nvSpPr>
            <p:cNvPr id="307" name="Line 15"/>
            <p:cNvSpPr/>
            <p:nvPr/>
          </p:nvSpPr>
          <p:spPr>
            <a:xfrm>
              <a:off x="5638680" y="2526120"/>
              <a:ext cx="1828800" cy="360"/>
            </a:xfrm>
            <a:prstGeom prst="line">
              <a:avLst/>
            </a:prstGeom>
            <a:ln>
              <a:solidFill>
                <a:srgbClr val="4A7EBB"/>
              </a:solidFill>
              <a:round/>
            </a:ln>
          </p:spPr>
          <p:style>
            <a:lnRef idx="1">
              <a:schemeClr val="accent1"/>
            </a:lnRef>
            <a:fillRef idx="0">
              <a:schemeClr val="accent1"/>
            </a:fillRef>
            <a:effectRef idx="0">
              <a:schemeClr val="accent1"/>
            </a:effectRef>
            <a:fontRef idx="minor"/>
          </p:style>
          <p:txBody>
            <a:bodyPr/>
            <a:lstStyle/>
            <a:p>
              <a:endParaRPr lang="en-US"/>
            </a:p>
          </p:txBody>
        </p:sp>
        <p:sp>
          <p:nvSpPr>
            <p:cNvPr id="308" name="Line 16"/>
            <p:cNvSpPr/>
            <p:nvPr/>
          </p:nvSpPr>
          <p:spPr>
            <a:xfrm flipV="1">
              <a:off x="5638680" y="1611720"/>
              <a:ext cx="360" cy="914400"/>
            </a:xfrm>
            <a:prstGeom prst="line">
              <a:avLst/>
            </a:prstGeom>
            <a:ln>
              <a:solidFill>
                <a:srgbClr val="4A7EBB"/>
              </a:solidFill>
              <a:round/>
            </a:ln>
          </p:spPr>
          <p:style>
            <a:lnRef idx="1">
              <a:schemeClr val="accent1"/>
            </a:lnRef>
            <a:fillRef idx="0">
              <a:schemeClr val="accent1"/>
            </a:fillRef>
            <a:effectRef idx="0">
              <a:schemeClr val="accent1"/>
            </a:effectRef>
            <a:fontRef idx="minor"/>
          </p:style>
          <p:txBody>
            <a:bodyPr/>
            <a:lstStyle/>
            <a:p>
              <a:endParaRPr lang="en-US"/>
            </a:p>
          </p:txBody>
        </p:sp>
        <p:sp>
          <p:nvSpPr>
            <p:cNvPr id="309" name="CustomShape 17"/>
            <p:cNvSpPr/>
            <p:nvPr/>
          </p:nvSpPr>
          <p:spPr>
            <a:xfrm>
              <a:off x="6095880" y="1916640"/>
              <a:ext cx="151920" cy="609120"/>
            </a:xfrm>
            <a:prstGeom prst="rect">
              <a:avLst/>
            </a:prstGeom>
            <a:ln>
              <a:round/>
            </a:ln>
          </p:spPr>
          <p:style>
            <a:lnRef idx="2">
              <a:schemeClr val="accent1">
                <a:shade val="50000"/>
              </a:schemeClr>
            </a:lnRef>
            <a:fillRef idx="1">
              <a:schemeClr val="accent1"/>
            </a:fillRef>
            <a:effectRef idx="0">
              <a:schemeClr val="accent1"/>
            </a:effectRef>
            <a:fontRef idx="minor"/>
          </p:style>
          <p:txBody>
            <a:bodyPr/>
            <a:lstStyle/>
            <a:p>
              <a:endParaRPr lang="en-US"/>
            </a:p>
          </p:txBody>
        </p:sp>
        <p:sp>
          <p:nvSpPr>
            <p:cNvPr id="310" name="CustomShape 18"/>
            <p:cNvSpPr/>
            <p:nvPr/>
          </p:nvSpPr>
          <p:spPr>
            <a:xfrm>
              <a:off x="6477120" y="2145240"/>
              <a:ext cx="151920" cy="380520"/>
            </a:xfrm>
            <a:prstGeom prst="rect">
              <a:avLst/>
            </a:prstGeom>
            <a:ln>
              <a:round/>
            </a:ln>
          </p:spPr>
          <p:style>
            <a:lnRef idx="2">
              <a:schemeClr val="accent1">
                <a:shade val="50000"/>
              </a:schemeClr>
            </a:lnRef>
            <a:fillRef idx="1">
              <a:schemeClr val="accent1"/>
            </a:fillRef>
            <a:effectRef idx="0">
              <a:schemeClr val="accent1"/>
            </a:effectRef>
            <a:fontRef idx="minor"/>
          </p:style>
          <p:txBody>
            <a:bodyPr/>
            <a:lstStyle/>
            <a:p>
              <a:endParaRPr lang="en-US"/>
            </a:p>
          </p:txBody>
        </p:sp>
        <p:sp>
          <p:nvSpPr>
            <p:cNvPr id="311" name="CustomShape 19"/>
            <p:cNvSpPr/>
            <p:nvPr/>
          </p:nvSpPr>
          <p:spPr>
            <a:xfrm>
              <a:off x="6858000" y="1992960"/>
              <a:ext cx="151920" cy="533160"/>
            </a:xfrm>
            <a:prstGeom prst="rect">
              <a:avLst/>
            </a:prstGeom>
            <a:ln>
              <a:round/>
            </a:ln>
          </p:spPr>
          <p:style>
            <a:lnRef idx="2">
              <a:schemeClr val="accent1">
                <a:shade val="50000"/>
              </a:schemeClr>
            </a:lnRef>
            <a:fillRef idx="1">
              <a:schemeClr val="accent1"/>
            </a:fillRef>
            <a:effectRef idx="0">
              <a:schemeClr val="accent1"/>
            </a:effectRef>
            <a:fontRef idx="minor"/>
          </p:style>
          <p:txBody>
            <a:bodyPr/>
            <a:lstStyle/>
            <a:p>
              <a:endParaRPr lang="en-US"/>
            </a:p>
          </p:txBody>
        </p:sp>
      </p:grpSp>
      <p:sp>
        <p:nvSpPr>
          <p:cNvPr id="312" name="CustomShape 20"/>
          <p:cNvSpPr/>
          <p:nvPr/>
        </p:nvSpPr>
        <p:spPr>
          <a:xfrm rot="16200000">
            <a:off x="5081760" y="1712160"/>
            <a:ext cx="83772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latin typeface="Calibri"/>
              </a:rPr>
              <a:t>Q(s’,.)</a:t>
            </a:r>
            <a:endParaRPr lang="en-IN" sz="1800" b="0" strike="noStrike" spc="-1">
              <a:latin typeface="Arial"/>
            </a:endParaRPr>
          </a:p>
        </p:txBody>
      </p:sp>
      <p:sp>
        <p:nvSpPr>
          <p:cNvPr id="313" name="CustomShape 21"/>
          <p:cNvSpPr/>
          <p:nvPr/>
        </p:nvSpPr>
        <p:spPr>
          <a:xfrm>
            <a:off x="6324480" y="2602440"/>
            <a:ext cx="38052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latin typeface="Calibri"/>
              </a:rPr>
              <a:t>A</a:t>
            </a:r>
            <a:endParaRPr lang="en-IN"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latin typeface="Calibri"/>
              </a:rPr>
              <a:t>SARSA update</a:t>
            </a:r>
          </a:p>
        </p:txBody>
      </p:sp>
      <p:sp>
        <p:nvSpPr>
          <p:cNvPr id="315" name="CustomShape 2"/>
          <p:cNvSpPr/>
          <p:nvPr/>
        </p:nvSpPr>
        <p:spPr>
          <a:xfrm>
            <a:off x="2743200" y="3429000"/>
            <a:ext cx="761760" cy="68544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800" b="0" strike="noStrike" spc="-1">
                <a:solidFill>
                  <a:srgbClr val="FFFFFF"/>
                </a:solidFill>
                <a:latin typeface="Calibri"/>
              </a:rPr>
              <a:t>s</a:t>
            </a:r>
            <a:endParaRPr lang="en-IN" sz="1800" b="0" strike="noStrike" spc="-1">
              <a:latin typeface="Arial"/>
            </a:endParaRPr>
          </a:p>
        </p:txBody>
      </p:sp>
      <p:sp>
        <p:nvSpPr>
          <p:cNvPr id="316" name="CustomShape 3"/>
          <p:cNvSpPr/>
          <p:nvPr/>
        </p:nvSpPr>
        <p:spPr>
          <a:xfrm>
            <a:off x="4419720" y="3429000"/>
            <a:ext cx="761760" cy="68544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800" b="0" strike="noStrike" spc="-1">
                <a:solidFill>
                  <a:srgbClr val="FFFFFF"/>
                </a:solidFill>
                <a:latin typeface="Calibri"/>
              </a:rPr>
              <a:t>s’</a:t>
            </a:r>
            <a:endParaRPr lang="en-IN" sz="1800" b="0" strike="noStrike" spc="-1">
              <a:latin typeface="Arial"/>
            </a:endParaRPr>
          </a:p>
        </p:txBody>
      </p:sp>
      <p:sp>
        <p:nvSpPr>
          <p:cNvPr id="317" name="CustomShape 4"/>
          <p:cNvSpPr/>
          <p:nvPr/>
        </p:nvSpPr>
        <p:spPr>
          <a:xfrm>
            <a:off x="5029200" y="3733920"/>
            <a:ext cx="533160" cy="360"/>
          </a:xfrm>
          <a:custGeom>
            <a:avLst/>
            <a:gdLst/>
            <a:ahLst/>
            <a:cxnLst/>
            <a:rect l="l" t="t" r="r" b="b"/>
            <a:pathLst>
              <a:path w="21600" h="21600">
                <a:moveTo>
                  <a:pt x="0" y="0"/>
                </a:moveTo>
                <a:lnTo>
                  <a:pt x="21600" y="21600"/>
                </a:lnTo>
              </a:path>
            </a:pathLst>
          </a:custGeom>
          <a:noFill/>
          <a:ln>
            <a:solidFill>
              <a:srgbClr val="4A7EBB"/>
            </a:solidFill>
            <a:round/>
            <a:tailEnd type="triangle" w="med" len="med"/>
          </a:ln>
        </p:spPr>
        <p:style>
          <a:lnRef idx="1">
            <a:schemeClr val="accent1"/>
          </a:lnRef>
          <a:fillRef idx="0">
            <a:schemeClr val="accent1"/>
          </a:fillRef>
          <a:effectRef idx="0">
            <a:schemeClr val="accent1"/>
          </a:effectRef>
          <a:fontRef idx="minor"/>
        </p:style>
        <p:txBody>
          <a:bodyPr/>
          <a:lstStyle/>
          <a:p>
            <a:endParaRPr lang="en-US"/>
          </a:p>
        </p:txBody>
      </p:sp>
      <p:sp>
        <p:nvSpPr>
          <p:cNvPr id="318" name="CustomShape 5"/>
          <p:cNvSpPr/>
          <p:nvPr/>
        </p:nvSpPr>
        <p:spPr>
          <a:xfrm>
            <a:off x="5257800" y="3288240"/>
            <a:ext cx="4568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latin typeface="Calibri"/>
              </a:rPr>
              <a:t>a’</a:t>
            </a:r>
            <a:endParaRPr lang="en-IN" sz="1800" b="0" strike="noStrike" spc="-1">
              <a:latin typeface="Arial"/>
            </a:endParaRPr>
          </a:p>
        </p:txBody>
      </p:sp>
      <p:sp>
        <p:nvSpPr>
          <p:cNvPr id="319" name="CustomShape 6"/>
          <p:cNvSpPr/>
          <p:nvPr/>
        </p:nvSpPr>
        <p:spPr>
          <a:xfrm>
            <a:off x="3505320" y="3733920"/>
            <a:ext cx="914040" cy="360"/>
          </a:xfrm>
          <a:custGeom>
            <a:avLst/>
            <a:gdLst/>
            <a:ahLst/>
            <a:cxnLst/>
            <a:rect l="l" t="t" r="r" b="b"/>
            <a:pathLst>
              <a:path w="21600" h="21600">
                <a:moveTo>
                  <a:pt x="0" y="0"/>
                </a:moveTo>
                <a:lnTo>
                  <a:pt x="21600" y="21600"/>
                </a:lnTo>
              </a:path>
            </a:pathLst>
          </a:custGeom>
          <a:noFill/>
          <a:ln>
            <a:solidFill>
              <a:srgbClr val="4A7EBB"/>
            </a:solidFill>
            <a:round/>
            <a:tailEnd type="triangle" w="med" len="med"/>
          </a:ln>
        </p:spPr>
        <p:style>
          <a:lnRef idx="1">
            <a:schemeClr val="accent1"/>
          </a:lnRef>
          <a:fillRef idx="0">
            <a:schemeClr val="accent1"/>
          </a:fillRef>
          <a:effectRef idx="0">
            <a:schemeClr val="accent1"/>
          </a:effectRef>
          <a:fontRef idx="minor"/>
        </p:style>
        <p:txBody>
          <a:bodyPr/>
          <a:lstStyle/>
          <a:p>
            <a:endParaRPr lang="en-US"/>
          </a:p>
        </p:txBody>
      </p:sp>
      <p:sp>
        <p:nvSpPr>
          <p:cNvPr id="320" name="CustomShape 7"/>
          <p:cNvSpPr/>
          <p:nvPr/>
        </p:nvSpPr>
        <p:spPr>
          <a:xfrm>
            <a:off x="3809880" y="3352680"/>
            <a:ext cx="3045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latin typeface="Calibri"/>
              </a:rPr>
              <a:t>a</a:t>
            </a:r>
            <a:endParaRPr lang="en-IN" sz="1800" b="0" strike="noStrike" spc="-1">
              <a:latin typeface="Arial"/>
            </a:endParaRPr>
          </a:p>
        </p:txBody>
      </p:sp>
      <p:sp>
        <p:nvSpPr>
          <p:cNvPr id="321" name="CustomShape 8"/>
          <p:cNvSpPr/>
          <p:nvPr/>
        </p:nvSpPr>
        <p:spPr>
          <a:xfrm>
            <a:off x="1295280" y="4191120"/>
            <a:ext cx="5486040" cy="1736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720">
              <a:lnSpc>
                <a:spcPct val="100000"/>
              </a:lnSpc>
              <a:buClr>
                <a:srgbClr val="000000"/>
              </a:buClr>
              <a:buFont typeface="Calibri"/>
              <a:buAutoNum type="arabicPeriod"/>
            </a:pPr>
            <a:r>
              <a:rPr lang="en-IN" sz="1800" b="0" strike="noStrike" spc="-1">
                <a:solidFill>
                  <a:srgbClr val="000000"/>
                </a:solidFill>
                <a:latin typeface="Calibri"/>
              </a:rPr>
              <a:t>Start with a from the previous iteration</a:t>
            </a:r>
            <a:endParaRPr lang="en-IN" sz="1800" b="0" strike="noStrike" spc="-1">
              <a:latin typeface="Arial"/>
            </a:endParaRPr>
          </a:p>
          <a:p>
            <a:pPr marL="343080" indent="-342720">
              <a:lnSpc>
                <a:spcPct val="100000"/>
              </a:lnSpc>
              <a:buClr>
                <a:srgbClr val="000000"/>
              </a:buClr>
              <a:buFont typeface="Calibri"/>
              <a:buAutoNum type="arabicPeriod"/>
            </a:pPr>
            <a:r>
              <a:rPr lang="en-IN" sz="1800" b="0" strike="noStrike" spc="-1">
                <a:solidFill>
                  <a:srgbClr val="000000"/>
                </a:solidFill>
                <a:latin typeface="Calibri"/>
              </a:rPr>
              <a:t>Take action a from state s</a:t>
            </a:r>
            <a:endParaRPr lang="en-IN" sz="1800" b="0" strike="noStrike" spc="-1">
              <a:latin typeface="Arial"/>
            </a:endParaRPr>
          </a:p>
          <a:p>
            <a:pPr marL="343080" indent="-342720">
              <a:lnSpc>
                <a:spcPct val="100000"/>
              </a:lnSpc>
              <a:buClr>
                <a:srgbClr val="000000"/>
              </a:buClr>
              <a:buFont typeface="Calibri"/>
              <a:buAutoNum type="arabicPeriod"/>
            </a:pPr>
            <a:r>
              <a:rPr lang="en-IN" sz="1800" b="0" strike="noStrike" spc="-1">
                <a:solidFill>
                  <a:srgbClr val="000000"/>
                </a:solidFill>
                <a:latin typeface="Calibri"/>
              </a:rPr>
              <a:t>Observe r and s’</a:t>
            </a:r>
            <a:endParaRPr lang="en-IN" sz="1800" b="0" strike="noStrike" spc="-1">
              <a:latin typeface="Arial"/>
            </a:endParaRPr>
          </a:p>
          <a:p>
            <a:pPr marL="343080" indent="-342720">
              <a:lnSpc>
                <a:spcPct val="100000"/>
              </a:lnSpc>
              <a:buClr>
                <a:srgbClr val="000000"/>
              </a:buClr>
              <a:buFont typeface="Calibri"/>
              <a:buAutoNum type="arabicPeriod"/>
            </a:pPr>
            <a:r>
              <a:rPr lang="en-IN" sz="1800" b="0" strike="noStrike" spc="-1">
                <a:solidFill>
                  <a:srgbClr val="000000"/>
                </a:solidFill>
                <a:latin typeface="Calibri"/>
              </a:rPr>
              <a:t>Recall Q(s’,a’) for all a’ available from s’</a:t>
            </a:r>
            <a:endParaRPr lang="en-IN" sz="1800" b="0" strike="noStrike" spc="-1">
              <a:latin typeface="Arial"/>
            </a:endParaRPr>
          </a:p>
          <a:p>
            <a:pPr marL="343080" indent="-342720">
              <a:lnSpc>
                <a:spcPct val="100000"/>
              </a:lnSpc>
              <a:buClr>
                <a:srgbClr val="000000"/>
              </a:buClr>
              <a:buFont typeface="Calibri"/>
              <a:buAutoNum type="arabicPeriod"/>
            </a:pPr>
            <a:r>
              <a:rPr lang="en-IN" sz="1800" b="0" strike="noStrike" spc="-1">
                <a:solidFill>
                  <a:srgbClr val="000000"/>
                </a:solidFill>
                <a:latin typeface="Calibri"/>
              </a:rPr>
              <a:t>Select a’ using choice rule on Q</a:t>
            </a:r>
            <a:endParaRPr lang="en-IN" sz="1800" b="0" strike="noStrike" spc="-1">
              <a:latin typeface="Arial"/>
            </a:endParaRPr>
          </a:p>
          <a:p>
            <a:pPr marL="343080" indent="-342720">
              <a:lnSpc>
                <a:spcPct val="100000"/>
              </a:lnSpc>
              <a:buClr>
                <a:srgbClr val="000000"/>
              </a:buClr>
              <a:buFont typeface="Calibri"/>
              <a:buAutoNum type="arabicPeriod"/>
            </a:pPr>
            <a:r>
              <a:rPr lang="en-IN" sz="1800" b="0" strike="noStrike" spc="-1">
                <a:solidFill>
                  <a:srgbClr val="000000"/>
                </a:solidFill>
                <a:latin typeface="Calibri"/>
              </a:rPr>
              <a:t>Update Q(s,a)</a:t>
            </a:r>
            <a:endParaRPr lang="en-IN" sz="1800" b="0" strike="noStrike" spc="-1">
              <a:latin typeface="Arial"/>
            </a:endParaRPr>
          </a:p>
        </p:txBody>
      </p:sp>
      <p:sp>
        <p:nvSpPr>
          <p:cNvPr id="322" name="CustomShape 9"/>
          <p:cNvSpPr/>
          <p:nvPr/>
        </p:nvSpPr>
        <p:spPr>
          <a:xfrm>
            <a:off x="6019920" y="3191400"/>
            <a:ext cx="251424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latin typeface="Calibri"/>
              </a:rPr>
              <a:t>a’ is selected using the choice rule</a:t>
            </a:r>
            <a:endParaRPr lang="en-IN" sz="1800" b="0" strike="noStrike" spc="-1">
              <a:latin typeface="Arial"/>
            </a:endParaRPr>
          </a:p>
        </p:txBody>
      </p:sp>
      <p:grpSp>
        <p:nvGrpSpPr>
          <p:cNvPr id="323" name="Group 10"/>
          <p:cNvGrpSpPr/>
          <p:nvPr/>
        </p:nvGrpSpPr>
        <p:grpSpPr>
          <a:xfrm>
            <a:off x="5638680" y="1611720"/>
            <a:ext cx="1828800" cy="914760"/>
            <a:chOff x="5638680" y="1611720"/>
            <a:chExt cx="1828800" cy="914760"/>
          </a:xfrm>
        </p:grpSpPr>
        <p:sp>
          <p:nvSpPr>
            <p:cNvPr id="324" name="Line 11"/>
            <p:cNvSpPr/>
            <p:nvPr/>
          </p:nvSpPr>
          <p:spPr>
            <a:xfrm>
              <a:off x="5638680" y="2526120"/>
              <a:ext cx="1828800" cy="360"/>
            </a:xfrm>
            <a:prstGeom prst="line">
              <a:avLst/>
            </a:prstGeom>
            <a:ln>
              <a:solidFill>
                <a:srgbClr val="4A7EBB"/>
              </a:solidFill>
              <a:round/>
            </a:ln>
          </p:spPr>
          <p:style>
            <a:lnRef idx="1">
              <a:schemeClr val="accent1"/>
            </a:lnRef>
            <a:fillRef idx="0">
              <a:schemeClr val="accent1"/>
            </a:fillRef>
            <a:effectRef idx="0">
              <a:schemeClr val="accent1"/>
            </a:effectRef>
            <a:fontRef idx="minor"/>
          </p:style>
          <p:txBody>
            <a:bodyPr/>
            <a:lstStyle/>
            <a:p>
              <a:endParaRPr lang="en-US"/>
            </a:p>
          </p:txBody>
        </p:sp>
        <p:sp>
          <p:nvSpPr>
            <p:cNvPr id="325" name="Line 12"/>
            <p:cNvSpPr/>
            <p:nvPr/>
          </p:nvSpPr>
          <p:spPr>
            <a:xfrm flipV="1">
              <a:off x="5638680" y="1611720"/>
              <a:ext cx="360" cy="914400"/>
            </a:xfrm>
            <a:prstGeom prst="line">
              <a:avLst/>
            </a:prstGeom>
            <a:ln>
              <a:solidFill>
                <a:srgbClr val="4A7EBB"/>
              </a:solidFill>
              <a:round/>
            </a:ln>
          </p:spPr>
          <p:style>
            <a:lnRef idx="1">
              <a:schemeClr val="accent1"/>
            </a:lnRef>
            <a:fillRef idx="0">
              <a:schemeClr val="accent1"/>
            </a:fillRef>
            <a:effectRef idx="0">
              <a:schemeClr val="accent1"/>
            </a:effectRef>
            <a:fontRef idx="minor"/>
          </p:style>
          <p:txBody>
            <a:bodyPr/>
            <a:lstStyle/>
            <a:p>
              <a:endParaRPr lang="en-US"/>
            </a:p>
          </p:txBody>
        </p:sp>
        <p:sp>
          <p:nvSpPr>
            <p:cNvPr id="326" name="CustomShape 13"/>
            <p:cNvSpPr/>
            <p:nvPr/>
          </p:nvSpPr>
          <p:spPr>
            <a:xfrm>
              <a:off x="6095880" y="1916640"/>
              <a:ext cx="151920" cy="609120"/>
            </a:xfrm>
            <a:prstGeom prst="rect">
              <a:avLst/>
            </a:prstGeom>
            <a:ln>
              <a:round/>
            </a:ln>
          </p:spPr>
          <p:style>
            <a:lnRef idx="2">
              <a:schemeClr val="accent1">
                <a:shade val="50000"/>
              </a:schemeClr>
            </a:lnRef>
            <a:fillRef idx="1">
              <a:schemeClr val="accent1"/>
            </a:fillRef>
            <a:effectRef idx="0">
              <a:schemeClr val="accent1"/>
            </a:effectRef>
            <a:fontRef idx="minor"/>
          </p:style>
          <p:txBody>
            <a:bodyPr/>
            <a:lstStyle/>
            <a:p>
              <a:endParaRPr lang="en-US"/>
            </a:p>
          </p:txBody>
        </p:sp>
        <p:sp>
          <p:nvSpPr>
            <p:cNvPr id="327" name="CustomShape 14"/>
            <p:cNvSpPr/>
            <p:nvPr/>
          </p:nvSpPr>
          <p:spPr>
            <a:xfrm>
              <a:off x="6477120" y="2145240"/>
              <a:ext cx="151920" cy="380520"/>
            </a:xfrm>
            <a:prstGeom prst="rect">
              <a:avLst/>
            </a:prstGeom>
            <a:ln>
              <a:round/>
            </a:ln>
          </p:spPr>
          <p:style>
            <a:lnRef idx="2">
              <a:schemeClr val="accent1">
                <a:shade val="50000"/>
              </a:schemeClr>
            </a:lnRef>
            <a:fillRef idx="1">
              <a:schemeClr val="accent1"/>
            </a:fillRef>
            <a:effectRef idx="0">
              <a:schemeClr val="accent1"/>
            </a:effectRef>
            <a:fontRef idx="minor"/>
          </p:style>
          <p:txBody>
            <a:bodyPr/>
            <a:lstStyle/>
            <a:p>
              <a:endParaRPr lang="en-US"/>
            </a:p>
          </p:txBody>
        </p:sp>
        <p:sp>
          <p:nvSpPr>
            <p:cNvPr id="328" name="CustomShape 15"/>
            <p:cNvSpPr/>
            <p:nvPr/>
          </p:nvSpPr>
          <p:spPr>
            <a:xfrm>
              <a:off x="6858000" y="1992960"/>
              <a:ext cx="151920" cy="533160"/>
            </a:xfrm>
            <a:prstGeom prst="rect">
              <a:avLst/>
            </a:prstGeom>
            <a:solidFill>
              <a:schemeClr val="accent2"/>
            </a:solidFill>
            <a:ln>
              <a:round/>
            </a:ln>
          </p:spPr>
          <p:style>
            <a:lnRef idx="2">
              <a:schemeClr val="accent1">
                <a:shade val="50000"/>
              </a:schemeClr>
            </a:lnRef>
            <a:fillRef idx="1">
              <a:schemeClr val="accent1"/>
            </a:fillRef>
            <a:effectRef idx="0">
              <a:schemeClr val="accent1"/>
            </a:effectRef>
            <a:fontRef idx="minor"/>
          </p:style>
          <p:txBody>
            <a:bodyPr/>
            <a:lstStyle/>
            <a:p>
              <a:endParaRPr lang="en-US"/>
            </a:p>
          </p:txBody>
        </p:sp>
      </p:grpSp>
      <p:sp>
        <p:nvSpPr>
          <p:cNvPr id="329" name="CustomShape 16"/>
          <p:cNvSpPr/>
          <p:nvPr/>
        </p:nvSpPr>
        <p:spPr>
          <a:xfrm rot="16200000">
            <a:off x="5081760" y="1712160"/>
            <a:ext cx="83772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latin typeface="Calibri"/>
              </a:rPr>
              <a:t>Q(s’,.)</a:t>
            </a:r>
            <a:endParaRPr lang="en-IN" sz="1800" b="0" strike="noStrike" spc="-1">
              <a:latin typeface="Arial"/>
            </a:endParaRPr>
          </a:p>
        </p:txBody>
      </p:sp>
      <p:sp>
        <p:nvSpPr>
          <p:cNvPr id="330" name="CustomShape 17"/>
          <p:cNvSpPr/>
          <p:nvPr/>
        </p:nvSpPr>
        <p:spPr>
          <a:xfrm>
            <a:off x="6324480" y="2602440"/>
            <a:ext cx="38052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latin typeface="Calibri"/>
              </a:rPr>
              <a:t>A</a:t>
            </a:r>
            <a:endParaRPr lang="en-IN" sz="1800" b="0" strike="noStrike" spc="-1">
              <a:latin typeface="Arial"/>
            </a:endParaRPr>
          </a:p>
        </p:txBody>
      </p:sp>
      <p:pic>
        <p:nvPicPr>
          <p:cNvPr id="331" name="Picture 4"/>
          <p:cNvPicPr/>
          <p:nvPr/>
        </p:nvPicPr>
        <p:blipFill>
          <a:blip r:embed="rId2" cstate="print"/>
          <a:stretch/>
        </p:blipFill>
        <p:spPr>
          <a:xfrm>
            <a:off x="533520" y="6195960"/>
            <a:ext cx="8229240" cy="3952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301750"/>
            <a:ext cx="4779963" cy="4787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1136650"/>
            <a:ext cx="5029200" cy="5038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138363" y="1216025"/>
            <a:ext cx="4948237" cy="4956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91000" y="5327650"/>
            <a:ext cx="479425"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6" name="Group 15"/>
          <p:cNvGrpSpPr>
            <a:grpSpLocks/>
          </p:cNvGrpSpPr>
          <p:nvPr/>
        </p:nvGrpSpPr>
        <p:grpSpPr bwMode="auto">
          <a:xfrm>
            <a:off x="6248400" y="3651250"/>
            <a:ext cx="754063" cy="838200"/>
            <a:chOff x="5486400" y="3733800"/>
            <a:chExt cx="1371529" cy="1523666"/>
          </a:xfrm>
        </p:grpSpPr>
        <p:pic>
          <p:nvPicPr>
            <p:cNvPr id="483339" name="Picture 12"/>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486400" y="3733800"/>
              <a:ext cx="838129" cy="10664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83340" name="Picture 13"/>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019800" y="3810000"/>
              <a:ext cx="838129" cy="10664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83341" name="Picture 14"/>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638800" y="4191000"/>
              <a:ext cx="838129" cy="10664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483342" name="Rectangle 14"/>
          <p:cNvSpPr>
            <a:spLocks noChangeArrowheads="1"/>
          </p:cNvSpPr>
          <p:nvPr/>
        </p:nvSpPr>
        <p:spPr bwMode="auto">
          <a:xfrm>
            <a:off x="171372" y="6076556"/>
            <a:ext cx="8339242" cy="76328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square">
            <a:spAutoFit/>
          </a:bodyPr>
          <a:lstStyle/>
          <a:p>
            <a:pPr>
              <a:lnSpc>
                <a:spcPct val="90000"/>
              </a:lnSpc>
              <a:spcBef>
                <a:spcPct val="30000"/>
              </a:spcBef>
            </a:pPr>
            <a:r>
              <a:rPr lang="en-US" sz="2400" dirty="0"/>
              <a:t>Exploration is essential to forego immediate rewards and discover longer range high reward plans</a:t>
            </a:r>
          </a:p>
        </p:txBody>
      </p:sp>
      <p:sp>
        <p:nvSpPr>
          <p:cNvPr id="2" name="TextBox 1"/>
          <p:cNvSpPr txBox="1"/>
          <p:nvPr/>
        </p:nvSpPr>
        <p:spPr>
          <a:xfrm>
            <a:off x="508972" y="381853"/>
            <a:ext cx="6806228" cy="461665"/>
          </a:xfrm>
          <a:prstGeom prst="rect">
            <a:avLst/>
          </a:prstGeom>
          <a:noFill/>
        </p:spPr>
        <p:txBody>
          <a:bodyPr wrap="square" rtlCol="0">
            <a:spAutoFit/>
          </a:bodyPr>
          <a:lstStyle/>
          <a:p>
            <a:r>
              <a:rPr lang="en-US" sz="2400" b="1" dirty="0"/>
              <a:t>The Exploration/Exploitation Trade-off</a:t>
            </a:r>
          </a:p>
        </p:txBody>
      </p:sp>
    </p:spTree>
    <p:extLst>
      <p:ext uri="{BB962C8B-B14F-4D97-AF65-F5344CB8AC3E}">
        <p14:creationId xmlns:p14="http://schemas.microsoft.com/office/powerpoint/2010/main" val="33423071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nodeType="clickEffect">
                                  <p:stCondLst>
                                    <p:cond delay="0"/>
                                  </p:stCondLst>
                                  <p:childTnLst>
                                    <p:set>
                                      <p:cBhvr>
                                        <p:cTn id="14" dur="1" fill="hold">
                                          <p:stCondLst>
                                            <p:cond delay="0"/>
                                          </p:stCondLst>
                                        </p:cTn>
                                        <p:tgtEl>
                                          <p:spTgt spid="12"/>
                                        </p:tgtEl>
                                        <p:attrNameLst>
                                          <p:attrName>style.visibility</p:attrName>
                                        </p:attrNameLst>
                                      </p:cBhvr>
                                      <p:to>
                                        <p:strVal val="hidden"/>
                                      </p:to>
                                    </p:set>
                                  </p:childTnLst>
                                </p:cTn>
                              </p:par>
                            </p:childTnLst>
                          </p:cTn>
                        </p:par>
                        <p:par>
                          <p:cTn id="15" fill="hold" nodeType="afterGroup">
                            <p:stCondLst>
                              <p:cond delay="0"/>
                            </p:stCondLst>
                            <p:childTnLst>
                              <p:par>
                                <p:cTn id="16" presetID="1" presetClass="exit" presetSubtype="0" fill="hold" nodeType="afterEffect">
                                  <p:stCondLst>
                                    <p:cond delay="0"/>
                                  </p:stCondLst>
                                  <p:childTnLst>
                                    <p:set>
                                      <p:cBhvr>
                                        <p:cTn id="17" dur="1" fill="hold">
                                          <p:stCondLst>
                                            <p:cond delay="0"/>
                                          </p:stCondLst>
                                        </p:cTn>
                                        <p:tgtEl>
                                          <p:spTgt spid="9"/>
                                        </p:tgtEl>
                                        <p:attrNameLst>
                                          <p:attrName>style.visibility</p:attrName>
                                        </p:attrNameLst>
                                      </p:cBhvr>
                                      <p:to>
                                        <p:strVal val="hidden"/>
                                      </p:to>
                                    </p:set>
                                  </p:childTnLst>
                                </p:cTn>
                              </p:par>
                            </p:childTnLst>
                          </p:cTn>
                        </p:par>
                        <p:par>
                          <p:cTn id="18" fill="hold" nodeType="afterGroup">
                            <p:stCondLst>
                              <p:cond delay="0"/>
                            </p:stCondLst>
                            <p:childTnLst>
                              <p:par>
                                <p:cTn id="19" presetID="1" presetClass="entr" presetSubtype="0"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xit" presetSubtype="0" fill="hold" nodeType="clickEffect">
                                  <p:stCondLst>
                                    <p:cond delay="0"/>
                                  </p:stCondLst>
                                  <p:childTnLst>
                                    <p:set>
                                      <p:cBhvr>
                                        <p:cTn id="24" dur="1" fill="hold">
                                          <p:stCondLst>
                                            <p:cond delay="0"/>
                                          </p:stCondLst>
                                        </p:cTn>
                                        <p:tgtEl>
                                          <p:spTgt spid="10"/>
                                        </p:tgtEl>
                                        <p:attrNameLst>
                                          <p:attrName>style.visibility</p:attrName>
                                        </p:attrNameLst>
                                      </p:cBhvr>
                                      <p:to>
                                        <p:strVal val="hidden"/>
                                      </p:to>
                                    </p:set>
                                  </p:childTnLst>
                                </p:cTn>
                              </p:par>
                            </p:childTnLst>
                          </p:cTn>
                        </p:par>
                        <p:par>
                          <p:cTn id="25" fill="hold" nodeType="afterGroup">
                            <p:stCondLst>
                              <p:cond delay="0"/>
                            </p:stCondLst>
                            <p:childTnLst>
                              <p:par>
                                <p:cTn id="26" presetID="1" presetClass="entr" presetSubtype="0" fill="hold" nodeType="afterEffect">
                                  <p:stCondLst>
                                    <p:cond delay="0"/>
                                  </p:stCondLst>
                                  <p:childTnLst>
                                    <p:set>
                                      <p:cBhvr>
                                        <p:cTn id="27" dur="1" fill="hold">
                                          <p:stCondLst>
                                            <p:cond delay="0"/>
                                          </p:stCondLst>
                                        </p:cTn>
                                        <p:tgtEl>
                                          <p:spTgt spid="11"/>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mph" presetSubtype="0" nodeType="clickEffect">
                                  <p:stCondLst>
                                    <p:cond delay="0"/>
                                  </p:stCondLst>
                                  <p:childTnLst>
                                    <p:set>
                                      <p:cBhvr rctx="PPT">
                                        <p:cTn id="35" dur="indefinite"/>
                                        <p:tgtEl>
                                          <p:spTgt spid="11"/>
                                        </p:tgtEl>
                                        <p:attrNameLst>
                                          <p:attrName>style.opacity</p:attrName>
                                        </p:attrNameLst>
                                      </p:cBhvr>
                                      <p:to>
                                        <p:strVal val="0.5"/>
                                      </p:to>
                                    </p:set>
                                    <p:animEffect filter="image" prLst="opacity: 0.5">
                                      <p:cBhvr rctx="IE">
                                        <p:cTn id="36" dur="indefinite"/>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latin typeface="Calibri"/>
              </a:rPr>
              <a:t>Solving an MDP</a:t>
            </a:r>
          </a:p>
        </p:txBody>
      </p:sp>
      <p:sp>
        <p:nvSpPr>
          <p:cNvPr id="87" name="TextShape 2"/>
          <p:cNvSpPr txBox="1"/>
          <p:nvPr/>
        </p:nvSpPr>
        <p:spPr>
          <a:xfrm>
            <a:off x="457200" y="1600200"/>
            <a:ext cx="8229240" cy="4525560"/>
          </a:xfrm>
          <a:prstGeom prst="rect">
            <a:avLst/>
          </a:prstGeom>
          <a:noFill/>
          <a:ln>
            <a:noFill/>
          </a:ln>
        </p:spPr>
        <p:txBody>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Solving an MDP is equivalent to finding an action policy AP(s)</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Tells you what action to take whenever you reach a state s</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Typical rational solution is to maximize future-discounted expected reward</a:t>
            </a:r>
          </a:p>
        </p:txBody>
      </p:sp>
      <p:pic>
        <p:nvPicPr>
          <p:cNvPr id="88" name="Picture 4"/>
          <p:cNvPicPr/>
          <p:nvPr/>
        </p:nvPicPr>
        <p:blipFill>
          <a:blip r:embed="rId2" cstate="print"/>
          <a:stretch/>
        </p:blipFill>
        <p:spPr>
          <a:xfrm>
            <a:off x="3048120" y="4572000"/>
            <a:ext cx="2133360" cy="6289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Number Placeholder 3"/>
          <p:cNvSpPr>
            <a:spLocks noGrp="1"/>
          </p:cNvSpPr>
          <p:nvPr>
            <p:ph type="sldNum" sz="quarter" idx="10"/>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defRPr sz="2400">
                <a:solidFill>
                  <a:srgbClr val="000000"/>
                </a:solidFill>
                <a:latin typeface="Arial" charset="0"/>
                <a:ea typeface="ヒラギノ角ゴ ProN W3" charset="0"/>
                <a:cs typeface="ヒラギノ角ゴ ProN W3" charset="0"/>
                <a:sym typeface="Arial" charset="0"/>
              </a:defRPr>
            </a:lvl1pPr>
            <a:lvl2pPr marL="742950" indent="-285750" eaLnBrk="0" hangingPunct="0">
              <a:defRPr sz="2400">
                <a:solidFill>
                  <a:srgbClr val="000000"/>
                </a:solidFill>
                <a:latin typeface="Arial" charset="0"/>
                <a:ea typeface="ヒラギノ角ゴ ProN W3" charset="0"/>
                <a:cs typeface="ヒラギノ角ゴ ProN W3" charset="0"/>
                <a:sym typeface="Arial" charset="0"/>
              </a:defRPr>
            </a:lvl2pPr>
            <a:lvl3pPr marL="1143000" indent="-228600" eaLnBrk="0" hangingPunct="0">
              <a:defRPr sz="2400">
                <a:solidFill>
                  <a:srgbClr val="000000"/>
                </a:solidFill>
                <a:latin typeface="Arial" charset="0"/>
                <a:ea typeface="ヒラギノ角ゴ ProN W3" charset="0"/>
                <a:cs typeface="ヒラギノ角ゴ ProN W3" charset="0"/>
                <a:sym typeface="Arial" charset="0"/>
              </a:defRPr>
            </a:lvl3pPr>
            <a:lvl4pPr marL="1600200" indent="-228600" eaLnBrk="0" hangingPunct="0">
              <a:defRPr sz="2400">
                <a:solidFill>
                  <a:srgbClr val="000000"/>
                </a:solidFill>
                <a:latin typeface="Arial" charset="0"/>
                <a:ea typeface="ヒラギノ角ゴ ProN W3" charset="0"/>
                <a:cs typeface="ヒラギノ角ゴ ProN W3" charset="0"/>
                <a:sym typeface="Arial" charset="0"/>
              </a:defRPr>
            </a:lvl4pPr>
            <a:lvl5pPr marL="2057400" indent="-228600" eaLnBrk="0" hangingPunct="0">
              <a:defRPr sz="2400">
                <a:solidFill>
                  <a:srgbClr val="000000"/>
                </a:solidFill>
                <a:latin typeface="Arial" charset="0"/>
                <a:ea typeface="ヒラギノ角ゴ ProN W3" charset="0"/>
                <a:cs typeface="ヒラギノ角ゴ ProN W3" charset="0"/>
                <a:sym typeface="Arial" charset="0"/>
              </a:defRPr>
            </a:lvl5pPr>
            <a:lvl6pPr marL="2514600" indent="-228600" eaLnBrk="0" fontAlgn="base" hangingPunct="0">
              <a:spcBef>
                <a:spcPct val="0"/>
              </a:spcBef>
              <a:spcAft>
                <a:spcPct val="0"/>
              </a:spcAft>
              <a:defRPr sz="2400">
                <a:solidFill>
                  <a:srgbClr val="000000"/>
                </a:solidFill>
                <a:latin typeface="Arial" charset="0"/>
                <a:ea typeface="ヒラギノ角ゴ ProN W3" charset="0"/>
                <a:cs typeface="ヒラギノ角ゴ ProN W3" charset="0"/>
                <a:sym typeface="Arial" charset="0"/>
              </a:defRPr>
            </a:lvl6pPr>
            <a:lvl7pPr marL="2971800" indent="-228600" eaLnBrk="0" fontAlgn="base" hangingPunct="0">
              <a:spcBef>
                <a:spcPct val="0"/>
              </a:spcBef>
              <a:spcAft>
                <a:spcPct val="0"/>
              </a:spcAft>
              <a:defRPr sz="2400">
                <a:solidFill>
                  <a:srgbClr val="000000"/>
                </a:solidFill>
                <a:latin typeface="Arial" charset="0"/>
                <a:ea typeface="ヒラギノ角ゴ ProN W3" charset="0"/>
                <a:cs typeface="ヒラギノ角ゴ ProN W3" charset="0"/>
                <a:sym typeface="Arial" charset="0"/>
              </a:defRPr>
            </a:lvl7pPr>
            <a:lvl8pPr marL="3429000" indent="-228600" eaLnBrk="0" fontAlgn="base" hangingPunct="0">
              <a:spcBef>
                <a:spcPct val="0"/>
              </a:spcBef>
              <a:spcAft>
                <a:spcPct val="0"/>
              </a:spcAft>
              <a:defRPr sz="2400">
                <a:solidFill>
                  <a:srgbClr val="000000"/>
                </a:solidFill>
                <a:latin typeface="Arial" charset="0"/>
                <a:ea typeface="ヒラギノ角ゴ ProN W3" charset="0"/>
                <a:cs typeface="ヒラギノ角ゴ ProN W3" charset="0"/>
                <a:sym typeface="Arial" charset="0"/>
              </a:defRPr>
            </a:lvl8pPr>
            <a:lvl9pPr marL="3886200" indent="-228600" eaLnBrk="0" fontAlgn="base" hangingPunct="0">
              <a:spcBef>
                <a:spcPct val="0"/>
              </a:spcBef>
              <a:spcAft>
                <a:spcPct val="0"/>
              </a:spcAft>
              <a:defRPr sz="2400">
                <a:solidFill>
                  <a:srgbClr val="000000"/>
                </a:solidFill>
                <a:latin typeface="Arial" charset="0"/>
                <a:ea typeface="ヒラギノ角ゴ ProN W3" charset="0"/>
                <a:cs typeface="ヒラギノ角ゴ ProN W3" charset="0"/>
                <a:sym typeface="Arial" charset="0"/>
              </a:defRPr>
            </a:lvl9pPr>
          </a:lstStyle>
          <a:p>
            <a:pPr eaLnBrk="1" hangingPunct="1"/>
            <a:fld id="{1CBAF06F-0021-7B45-A2E4-E7CD4335A32D}" type="slidenum">
              <a:rPr lang="en-US" sz="1400">
                <a:solidFill>
                  <a:schemeClr val="tx1"/>
                </a:solidFill>
                <a:latin typeface="Calibri" charset="0"/>
                <a:cs typeface="Calibri" charset="0"/>
                <a:sym typeface="Calibri" charset="0"/>
              </a:rPr>
              <a:pPr eaLnBrk="1" hangingPunct="1"/>
              <a:t>30</a:t>
            </a:fld>
            <a:endParaRPr lang="en-US" sz="1400">
              <a:solidFill>
                <a:schemeClr val="tx1"/>
              </a:solidFill>
              <a:latin typeface="Calibri" charset="0"/>
              <a:cs typeface="Calibri" charset="0"/>
              <a:sym typeface="Calibri" charset="0"/>
            </a:endParaRPr>
          </a:p>
        </p:txBody>
      </p:sp>
      <p:graphicFrame>
        <p:nvGraphicFramePr>
          <p:cNvPr id="54280" name="Group 8"/>
          <p:cNvGraphicFramePr>
            <a:graphicFrameLocks noGrp="1"/>
          </p:cNvGraphicFramePr>
          <p:nvPr/>
        </p:nvGraphicFramePr>
        <p:xfrm>
          <a:off x="973667" y="1244603"/>
          <a:ext cx="7332133" cy="3103033"/>
        </p:xfrm>
        <a:graphic>
          <a:graphicData uri="http://schemas.openxmlformats.org/drawingml/2006/table">
            <a:tbl>
              <a:tblPr/>
              <a:tblGrid>
                <a:gridCol w="7332133">
                  <a:extLst>
                    <a:ext uri="{9D8B030D-6E8A-4147-A177-3AD203B41FA5}">
                      <a16:colId xmlns:a16="http://schemas.microsoft.com/office/drawing/2014/main" val="20000"/>
                    </a:ext>
                  </a:extLst>
                </a:gridCol>
              </a:tblGrid>
              <a:tr h="3103033">
                <a:tc>
                  <a:txBody>
                    <a:bodyPr/>
                    <a:lstStyle/>
                    <a:p>
                      <a:pPr marL="0" marR="0" lvl="0" indent="0" algn="ctr" defTabSz="914400" rtl="0" eaLnBrk="1" fontAlgn="base" latinLnBrk="0" hangingPunct="1">
                        <a:lnSpc>
                          <a:spcPct val="100000"/>
                        </a:lnSpc>
                        <a:spcBef>
                          <a:spcPct val="0"/>
                        </a:spcBef>
                        <a:spcAft>
                          <a:spcPct val="0"/>
                        </a:spcAft>
                        <a:buClrTx/>
                        <a:buSzPct val="100000"/>
                        <a:buFont typeface="Calibri" charset="0"/>
                        <a:buNone/>
                        <a:tabLst/>
                      </a:pPr>
                      <a:endParaRPr kumimoji="0" lang="en-US" sz="4000" b="0" i="0" u="none" strike="noStrike" cap="none" normalizeH="0" baseline="0" dirty="0">
                        <a:ln>
                          <a:noFill/>
                        </a:ln>
                        <a:solidFill>
                          <a:schemeClr val="tx1"/>
                        </a:solidFill>
                        <a:effectLst/>
                        <a:latin typeface="Gill Sans" charset="0"/>
                        <a:ea typeface="ヒラギノ角ゴ ProN W3" charset="0"/>
                        <a:cs typeface="Gill Sans" charset="0"/>
                        <a:sym typeface="Gill Sans" charset="0"/>
                      </a:endParaRPr>
                    </a:p>
                  </a:txBody>
                  <a:tcPr marL="63500" marR="63500" marT="63500" marB="63500" horzOverflow="overflow">
                    <a:lnL>
                      <a:noFill/>
                    </a:lnL>
                    <a:lnR>
                      <a:noFill/>
                    </a:lnR>
                    <a:lnT>
                      <a:noFill/>
                    </a:lnT>
                    <a:lnB>
                      <a:noFill/>
                    </a:lnB>
                    <a:lnTlToBr>
                      <a:noFill/>
                    </a:lnTlToBr>
                    <a:lnBlToTr>
                      <a:noFill/>
                    </a:lnBlToTr>
                    <a:blipFill dpi="0" rotWithShape="0">
                      <a:blip r:embed="rId3"/>
                      <a:srcRect/>
                      <a:stretch>
                        <a:fillRect/>
                      </a:stretch>
                    </a:blipFill>
                  </a:tcPr>
                </a:tc>
                <a:extLst>
                  <a:ext uri="{0D108BD9-81ED-4DB2-BD59-A6C34878D82A}">
                    <a16:rowId xmlns:a16="http://schemas.microsoft.com/office/drawing/2014/main" val="10000"/>
                  </a:ext>
                </a:extLst>
              </a:tr>
            </a:tbl>
          </a:graphicData>
        </a:graphic>
      </p:graphicFrame>
      <p:sp>
        <p:nvSpPr>
          <p:cNvPr id="6" name="Title 1"/>
          <p:cNvSpPr txBox="1">
            <a:spLocks/>
          </p:cNvSpPr>
          <p:nvPr/>
        </p:nvSpPr>
        <p:spPr>
          <a:xfrm>
            <a:off x="0" y="0"/>
            <a:ext cx="9144000" cy="1143000"/>
          </a:xfrm>
          <a:prstGeom prst="rect">
            <a:avLst/>
          </a:prstGeom>
          <a:solidFill>
            <a:srgbClr val="C0504D"/>
          </a:solidFill>
          <a:ln>
            <a:solidFill>
              <a:srgbClr val="FFFFFF"/>
            </a:solidFill>
          </a:ln>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a:solidFill>
                  <a:schemeClr val="bg1"/>
                </a:solidFill>
              </a:rPr>
              <a:t>Find the best task</a:t>
            </a:r>
          </a:p>
        </p:txBody>
      </p:sp>
      <p:sp>
        <p:nvSpPr>
          <p:cNvPr id="3" name="TextBox 2"/>
          <p:cNvSpPr txBox="1"/>
          <p:nvPr/>
        </p:nvSpPr>
        <p:spPr>
          <a:xfrm>
            <a:off x="203204" y="4737723"/>
            <a:ext cx="8754529" cy="1569660"/>
          </a:xfrm>
          <a:prstGeom prst="rect">
            <a:avLst/>
          </a:prstGeom>
          <a:noFill/>
          <a:ln>
            <a:solidFill>
              <a:schemeClr val="accent2"/>
            </a:solidFill>
          </a:ln>
        </p:spPr>
        <p:txBody>
          <a:bodyPr wrap="square" rtlCol="0">
            <a:spAutoFit/>
          </a:bodyPr>
          <a:lstStyle/>
          <a:p>
            <a:pPr lvl="0" defTabSz="914400" fontAlgn="base">
              <a:spcBef>
                <a:spcPct val="0"/>
              </a:spcBef>
              <a:spcAft>
                <a:spcPct val="0"/>
              </a:spcAft>
              <a:buSzPct val="100000"/>
            </a:pPr>
            <a:r>
              <a:rPr lang="en-US" sz="2400" b="1" dirty="0">
                <a:solidFill>
                  <a:srgbClr val="9B2C01"/>
                </a:solidFill>
                <a:latin typeface="Gill Sans" charset="0"/>
                <a:ea typeface="ヒラギノ角ゴ ProN W3" charset="0"/>
                <a:cs typeface="Gill Sans" charset="0"/>
                <a:sym typeface="Gill Sans" charset="0"/>
              </a:rPr>
              <a:t>INSTRUCTIONS</a:t>
            </a:r>
          </a:p>
          <a:p>
            <a:pPr marL="114300" lvl="0" indent="-114300" defTabSz="914400" fontAlgn="base">
              <a:spcBef>
                <a:spcPct val="0"/>
              </a:spcBef>
              <a:spcAft>
                <a:spcPct val="0"/>
              </a:spcAft>
              <a:buSzPct val="100000"/>
              <a:buFont typeface="Gill Sans" charset="0"/>
              <a:buChar char="•"/>
            </a:pPr>
            <a:r>
              <a:rPr lang="en-US" sz="2400" dirty="0">
                <a:solidFill>
                  <a:srgbClr val="9B2C01"/>
                </a:solidFill>
                <a:latin typeface="Arial Narrow"/>
                <a:ea typeface="ヒラギノ角ゴ ProN W3" charset="0"/>
                <a:cs typeface="Arial Narrow"/>
                <a:sym typeface="Gill Sans" charset="0"/>
              </a:rPr>
              <a:t>  You have 50 clicks total.</a:t>
            </a:r>
          </a:p>
          <a:p>
            <a:pPr marL="114300" lvl="0" indent="-114300" defTabSz="914400" fontAlgn="base">
              <a:spcBef>
                <a:spcPct val="0"/>
              </a:spcBef>
              <a:spcAft>
                <a:spcPct val="0"/>
              </a:spcAft>
              <a:buSzPct val="100000"/>
              <a:buFont typeface="Gill Sans" charset="0"/>
              <a:buChar char="•"/>
            </a:pPr>
            <a:r>
              <a:rPr lang="en-US" sz="2400" dirty="0">
                <a:solidFill>
                  <a:srgbClr val="9B2C01"/>
                </a:solidFill>
                <a:latin typeface="Arial Narrow"/>
                <a:ea typeface="ヒラギノ角ゴ ProN W3" charset="0"/>
                <a:cs typeface="Arial Narrow"/>
                <a:sym typeface="Gill Sans" charset="0"/>
              </a:rPr>
              <a:t>  Click the squares </a:t>
            </a:r>
            <a:r>
              <a:rPr lang="en-US" sz="2400" dirty="0" err="1">
                <a:solidFill>
                  <a:srgbClr val="9B2C01"/>
                </a:solidFill>
                <a:latin typeface="Arial Narrow"/>
                <a:ea typeface="ヒラギノ角ゴ ProN W3" charset="0"/>
                <a:cs typeface="Arial Narrow"/>
                <a:sym typeface="Gill Sans" charset="0"/>
              </a:rPr>
              <a:t>ij</a:t>
            </a:r>
            <a:r>
              <a:rPr lang="en-US" sz="2400" dirty="0">
                <a:solidFill>
                  <a:srgbClr val="9B2C01"/>
                </a:solidFill>
                <a:latin typeface="Arial Narrow"/>
                <a:ea typeface="ヒラギノ角ゴ ProN W3" charset="0"/>
                <a:cs typeface="Arial Narrow"/>
                <a:sym typeface="Gill Sans" charset="0"/>
              </a:rPr>
              <a:t> to </a:t>
            </a:r>
          </a:p>
          <a:p>
            <a:pPr lvl="0" defTabSz="914400" fontAlgn="base">
              <a:spcBef>
                <a:spcPct val="0"/>
              </a:spcBef>
              <a:spcAft>
                <a:spcPct val="0"/>
              </a:spcAft>
              <a:buSzPct val="100000"/>
            </a:pPr>
            <a:r>
              <a:rPr lang="en-US" sz="2400" dirty="0">
                <a:solidFill>
                  <a:srgbClr val="9B2C01"/>
                </a:solidFill>
                <a:latin typeface="Arial Narrow"/>
                <a:ea typeface="ヒラギノ角ゴ ProN W3" charset="0"/>
                <a:cs typeface="Arial Narrow"/>
                <a:sym typeface="Gill Sans" charset="0"/>
              </a:rPr>
              <a:t>       uncover points </a:t>
            </a:r>
            <a:r>
              <a:rPr lang="en-US" sz="2400" dirty="0" err="1">
                <a:solidFill>
                  <a:srgbClr val="9B2C01"/>
                </a:solidFill>
                <a:latin typeface="Arial Narrow"/>
                <a:ea typeface="ヒラギノ角ゴ ProN W3" charset="0"/>
                <a:cs typeface="Arial Narrow"/>
                <a:sym typeface="Gill Sans" charset="0"/>
              </a:rPr>
              <a:t>Rij</a:t>
            </a:r>
            <a:r>
              <a:rPr lang="en-US" sz="2400" dirty="0">
                <a:solidFill>
                  <a:srgbClr val="9B2C01"/>
                </a:solidFill>
                <a:latin typeface="Arial Narrow"/>
                <a:ea typeface="ヒラギノ角ゴ ProN W3" charset="0"/>
                <a:cs typeface="Arial Narrow"/>
                <a:sym typeface="Gill Sans" charset="0"/>
              </a:rPr>
              <a:t> </a:t>
            </a:r>
          </a:p>
        </p:txBody>
      </p:sp>
      <p:sp>
        <p:nvSpPr>
          <p:cNvPr id="4" name="Rectangle 3"/>
          <p:cNvSpPr/>
          <p:nvPr/>
        </p:nvSpPr>
        <p:spPr>
          <a:xfrm>
            <a:off x="3657599" y="4737723"/>
            <a:ext cx="5300134" cy="1261884"/>
          </a:xfrm>
          <a:prstGeom prst="rect">
            <a:avLst/>
          </a:prstGeom>
        </p:spPr>
        <p:txBody>
          <a:bodyPr wrap="square">
            <a:spAutoFit/>
          </a:bodyPr>
          <a:lstStyle/>
          <a:p>
            <a:pPr marL="114300" lvl="0" indent="-114300" defTabSz="914400" fontAlgn="base">
              <a:spcBef>
                <a:spcPct val="0"/>
              </a:spcBef>
              <a:spcAft>
                <a:spcPct val="0"/>
              </a:spcAft>
              <a:buSzPct val="100000"/>
              <a:buFont typeface="Gill Sans" charset="0"/>
              <a:buChar char="•"/>
            </a:pPr>
            <a:r>
              <a:rPr lang="en-US" sz="2800" dirty="0">
                <a:solidFill>
                  <a:srgbClr val="9B2C01"/>
                </a:solidFill>
                <a:latin typeface="Arial Narrow"/>
                <a:ea typeface="ヒラギノ角ゴ ProN W3" charset="0"/>
                <a:cs typeface="Arial Narrow"/>
                <a:sym typeface="Gill Sans" charset="0"/>
              </a:rPr>
              <a:t>At each step choose:  </a:t>
            </a:r>
          </a:p>
          <a:p>
            <a:pPr marL="914400" lvl="1" indent="-457200" defTabSz="914400" fontAlgn="base">
              <a:spcBef>
                <a:spcPct val="0"/>
              </a:spcBef>
              <a:spcAft>
                <a:spcPct val="0"/>
              </a:spcAft>
              <a:buSzPct val="100000"/>
              <a:buFont typeface="Wingdings" charset="2"/>
              <a:buChar char="q"/>
            </a:pPr>
            <a:r>
              <a:rPr lang="en-US" sz="2400" dirty="0">
                <a:latin typeface="Arial Narrow"/>
                <a:ea typeface="ヒラギノ角ゴ ProN W3" charset="0"/>
                <a:cs typeface="Arial Narrow"/>
                <a:sym typeface="Gill Sans" charset="0"/>
              </a:rPr>
              <a:t>EXPLOIT</a:t>
            </a:r>
            <a:r>
              <a:rPr lang="en-US" sz="2400" dirty="0">
                <a:solidFill>
                  <a:srgbClr val="1F497D"/>
                </a:solidFill>
                <a:latin typeface="Arial Narrow"/>
                <a:ea typeface="ヒラギノ角ゴ ProN W3" charset="0"/>
                <a:cs typeface="Arial Narrow"/>
                <a:sym typeface="Gill Sans" charset="0"/>
              </a:rPr>
              <a:t> </a:t>
            </a:r>
            <a:r>
              <a:rPr lang="en-US" sz="2400" dirty="0">
                <a:solidFill>
                  <a:srgbClr val="9B2C01"/>
                </a:solidFill>
                <a:latin typeface="Arial Narrow"/>
                <a:ea typeface="ヒラギノ角ゴ ProN W3" charset="0"/>
                <a:cs typeface="Arial Narrow"/>
                <a:sym typeface="Gill Sans" charset="0"/>
              </a:rPr>
              <a:t>and earn </a:t>
            </a:r>
            <a:r>
              <a:rPr lang="en-US" sz="2400" dirty="0" err="1">
                <a:solidFill>
                  <a:srgbClr val="9B2C01"/>
                </a:solidFill>
                <a:latin typeface="Arial Narrow"/>
                <a:ea typeface="ヒラギノ角ゴ ProN W3" charset="0"/>
                <a:cs typeface="Arial Narrow"/>
                <a:sym typeface="Gill Sans" charset="0"/>
              </a:rPr>
              <a:t>Rij</a:t>
            </a:r>
            <a:r>
              <a:rPr lang="en-US" sz="2400" dirty="0">
                <a:solidFill>
                  <a:srgbClr val="9B2C01"/>
                </a:solidFill>
                <a:latin typeface="Arial Narrow"/>
                <a:ea typeface="ヒラギノ角ゴ ProN W3" charset="0"/>
                <a:cs typeface="Arial Narrow"/>
                <a:sym typeface="Gill Sans" charset="0"/>
              </a:rPr>
              <a:t>*(</a:t>
            </a:r>
            <a:r>
              <a:rPr lang="en-US" sz="2400" dirty="0" err="1">
                <a:solidFill>
                  <a:srgbClr val="9B2C01"/>
                </a:solidFill>
                <a:latin typeface="Arial Narrow"/>
                <a:ea typeface="ヒラギノ角ゴ ProN W3" charset="0"/>
                <a:cs typeface="Arial Narrow"/>
                <a:sym typeface="Gill Sans" charset="0"/>
              </a:rPr>
              <a:t>clicksremain</a:t>
            </a:r>
            <a:r>
              <a:rPr lang="en-US" sz="2400" dirty="0">
                <a:solidFill>
                  <a:srgbClr val="9B2C01"/>
                </a:solidFill>
                <a:latin typeface="Arial Narrow"/>
                <a:ea typeface="ヒラギノ角ゴ ProN W3" charset="0"/>
                <a:cs typeface="Arial Narrow"/>
                <a:sym typeface="Gill Sans" charset="0"/>
              </a:rPr>
              <a:t>)</a:t>
            </a:r>
          </a:p>
          <a:p>
            <a:pPr marL="914400" lvl="1" indent="-457200" defTabSz="914400" fontAlgn="base">
              <a:spcBef>
                <a:spcPct val="0"/>
              </a:spcBef>
              <a:spcAft>
                <a:spcPct val="0"/>
              </a:spcAft>
              <a:buSzPct val="100000"/>
              <a:buFont typeface="Wingdings" charset="2"/>
              <a:buChar char="q"/>
            </a:pPr>
            <a:r>
              <a:rPr lang="en-US" sz="2400" dirty="0">
                <a:solidFill>
                  <a:srgbClr val="000000"/>
                </a:solidFill>
                <a:latin typeface="Arial Narrow"/>
                <a:ea typeface="ヒラギノ角ゴ ProN W3" charset="0"/>
                <a:cs typeface="Arial Narrow"/>
                <a:sym typeface="Gill Sans" charset="0"/>
              </a:rPr>
              <a:t>SEARCH</a:t>
            </a:r>
            <a:r>
              <a:rPr lang="en-US" sz="2400" dirty="0">
                <a:solidFill>
                  <a:srgbClr val="9B2C01"/>
                </a:solidFill>
                <a:latin typeface="Arial Narrow"/>
                <a:ea typeface="ヒラギノ角ゴ ProN W3" charset="0"/>
                <a:cs typeface="Arial Narrow"/>
                <a:sym typeface="Gill Sans" charset="0"/>
              </a:rPr>
              <a:t>  and earn nothing </a:t>
            </a:r>
          </a:p>
        </p:txBody>
      </p:sp>
    </p:spTree>
    <p:extLst>
      <p:ext uri="{BB962C8B-B14F-4D97-AF65-F5344CB8AC3E}">
        <p14:creationId xmlns:p14="http://schemas.microsoft.com/office/powerpoint/2010/main" val="21729198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Slide Number Placeholder 3"/>
          <p:cNvSpPr>
            <a:spLocks noGrp="1"/>
          </p:cNvSpPr>
          <p:nvPr>
            <p:ph type="sldNum" sz="quarter" idx="10"/>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defRPr sz="2400">
                <a:solidFill>
                  <a:srgbClr val="000000"/>
                </a:solidFill>
                <a:latin typeface="Arial" charset="0"/>
                <a:ea typeface="ヒラギノ角ゴ ProN W3" charset="0"/>
                <a:cs typeface="ヒラギノ角ゴ ProN W3" charset="0"/>
                <a:sym typeface="Arial" charset="0"/>
              </a:defRPr>
            </a:lvl1pPr>
            <a:lvl2pPr marL="742950" indent="-285750" eaLnBrk="0" hangingPunct="0">
              <a:defRPr sz="2400">
                <a:solidFill>
                  <a:srgbClr val="000000"/>
                </a:solidFill>
                <a:latin typeface="Arial" charset="0"/>
                <a:ea typeface="ヒラギノ角ゴ ProN W3" charset="0"/>
                <a:cs typeface="ヒラギノ角ゴ ProN W3" charset="0"/>
                <a:sym typeface="Arial" charset="0"/>
              </a:defRPr>
            </a:lvl2pPr>
            <a:lvl3pPr marL="1143000" indent="-228600" eaLnBrk="0" hangingPunct="0">
              <a:defRPr sz="2400">
                <a:solidFill>
                  <a:srgbClr val="000000"/>
                </a:solidFill>
                <a:latin typeface="Arial" charset="0"/>
                <a:ea typeface="ヒラギノ角ゴ ProN W3" charset="0"/>
                <a:cs typeface="ヒラギノ角ゴ ProN W3" charset="0"/>
                <a:sym typeface="Arial" charset="0"/>
              </a:defRPr>
            </a:lvl3pPr>
            <a:lvl4pPr marL="1600200" indent="-228600" eaLnBrk="0" hangingPunct="0">
              <a:defRPr sz="2400">
                <a:solidFill>
                  <a:srgbClr val="000000"/>
                </a:solidFill>
                <a:latin typeface="Arial" charset="0"/>
                <a:ea typeface="ヒラギノ角ゴ ProN W3" charset="0"/>
                <a:cs typeface="ヒラギノ角ゴ ProN W3" charset="0"/>
                <a:sym typeface="Arial" charset="0"/>
              </a:defRPr>
            </a:lvl4pPr>
            <a:lvl5pPr marL="2057400" indent="-228600" eaLnBrk="0" hangingPunct="0">
              <a:defRPr sz="2400">
                <a:solidFill>
                  <a:srgbClr val="000000"/>
                </a:solidFill>
                <a:latin typeface="Arial" charset="0"/>
                <a:ea typeface="ヒラギノ角ゴ ProN W3" charset="0"/>
                <a:cs typeface="ヒラギノ角ゴ ProN W3" charset="0"/>
                <a:sym typeface="Arial" charset="0"/>
              </a:defRPr>
            </a:lvl5pPr>
            <a:lvl6pPr marL="2514600" indent="-228600" eaLnBrk="0" fontAlgn="base" hangingPunct="0">
              <a:spcBef>
                <a:spcPct val="0"/>
              </a:spcBef>
              <a:spcAft>
                <a:spcPct val="0"/>
              </a:spcAft>
              <a:defRPr sz="2400">
                <a:solidFill>
                  <a:srgbClr val="000000"/>
                </a:solidFill>
                <a:latin typeface="Arial" charset="0"/>
                <a:ea typeface="ヒラギノ角ゴ ProN W3" charset="0"/>
                <a:cs typeface="ヒラギノ角ゴ ProN W3" charset="0"/>
                <a:sym typeface="Arial" charset="0"/>
              </a:defRPr>
            </a:lvl6pPr>
            <a:lvl7pPr marL="2971800" indent="-228600" eaLnBrk="0" fontAlgn="base" hangingPunct="0">
              <a:spcBef>
                <a:spcPct val="0"/>
              </a:spcBef>
              <a:spcAft>
                <a:spcPct val="0"/>
              </a:spcAft>
              <a:defRPr sz="2400">
                <a:solidFill>
                  <a:srgbClr val="000000"/>
                </a:solidFill>
                <a:latin typeface="Arial" charset="0"/>
                <a:ea typeface="ヒラギノ角ゴ ProN W3" charset="0"/>
                <a:cs typeface="ヒラギノ角ゴ ProN W3" charset="0"/>
                <a:sym typeface="Arial" charset="0"/>
              </a:defRPr>
            </a:lvl7pPr>
            <a:lvl8pPr marL="3429000" indent="-228600" eaLnBrk="0" fontAlgn="base" hangingPunct="0">
              <a:spcBef>
                <a:spcPct val="0"/>
              </a:spcBef>
              <a:spcAft>
                <a:spcPct val="0"/>
              </a:spcAft>
              <a:defRPr sz="2400">
                <a:solidFill>
                  <a:srgbClr val="000000"/>
                </a:solidFill>
                <a:latin typeface="Arial" charset="0"/>
                <a:ea typeface="ヒラギノ角ゴ ProN W3" charset="0"/>
                <a:cs typeface="ヒラギノ角ゴ ProN W3" charset="0"/>
                <a:sym typeface="Arial" charset="0"/>
              </a:defRPr>
            </a:lvl8pPr>
            <a:lvl9pPr marL="3886200" indent="-228600" eaLnBrk="0" fontAlgn="base" hangingPunct="0">
              <a:spcBef>
                <a:spcPct val="0"/>
              </a:spcBef>
              <a:spcAft>
                <a:spcPct val="0"/>
              </a:spcAft>
              <a:defRPr sz="2400">
                <a:solidFill>
                  <a:srgbClr val="000000"/>
                </a:solidFill>
                <a:latin typeface="Arial" charset="0"/>
                <a:ea typeface="ヒラギノ角ゴ ProN W3" charset="0"/>
                <a:cs typeface="ヒラギノ角ゴ ProN W3" charset="0"/>
                <a:sym typeface="Arial" charset="0"/>
              </a:defRPr>
            </a:lvl9pPr>
          </a:lstStyle>
          <a:p>
            <a:pPr eaLnBrk="1" hangingPunct="1"/>
            <a:fld id="{0AD1DB83-4971-B045-BDEC-20C01CB4D798}" type="slidenum">
              <a:rPr lang="en-US" sz="1400">
                <a:solidFill>
                  <a:schemeClr val="tx1"/>
                </a:solidFill>
                <a:latin typeface="Calibri" charset="0"/>
                <a:cs typeface="Calibri" charset="0"/>
                <a:sym typeface="Calibri" charset="0"/>
              </a:rPr>
              <a:pPr eaLnBrk="1" hangingPunct="1"/>
              <a:t>31</a:t>
            </a:fld>
            <a:endParaRPr lang="en-US" sz="1400">
              <a:solidFill>
                <a:schemeClr val="tx1"/>
              </a:solidFill>
              <a:latin typeface="Calibri" charset="0"/>
              <a:cs typeface="Calibri" charset="0"/>
              <a:sym typeface="Calibri" charset="0"/>
            </a:endParaRPr>
          </a:p>
        </p:txBody>
      </p:sp>
      <p:pic>
        <p:nvPicPr>
          <p:cNvPr id="88069" name="Picture 8"/>
          <p:cNvPicPr>
            <a:picLocks noChangeAspect="1" noChangeArrowheads="1"/>
          </p:cNvPicPr>
          <p:nvPr/>
        </p:nvPicPr>
        <p:blipFill rotWithShape="1">
          <a:blip r:embed="rId2">
            <a:extLst>
              <a:ext uri="{28A0092B-C50C-407E-A947-70E740481C1C}">
                <a14:useLocalDpi xmlns:a14="http://schemas.microsoft.com/office/drawing/2010/main" val="0"/>
              </a:ext>
            </a:extLst>
          </a:blip>
          <a:srcRect l="5792" r="27720"/>
          <a:stretch/>
        </p:blipFill>
        <p:spPr bwMode="auto">
          <a:xfrm>
            <a:off x="-9145" y="1098343"/>
            <a:ext cx="4595805" cy="40534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pic>
        <p:nvPicPr>
          <p:cNvPr id="88070" name="Picture 9"/>
          <p:cNvPicPr>
            <a:picLocks noChangeAspect="1" noChangeArrowheads="1"/>
          </p:cNvPicPr>
          <p:nvPr/>
        </p:nvPicPr>
        <p:blipFill rotWithShape="1">
          <a:blip r:embed="rId3">
            <a:extLst>
              <a:ext uri="{28A0092B-C50C-407E-A947-70E740481C1C}">
                <a14:useLocalDpi xmlns:a14="http://schemas.microsoft.com/office/drawing/2010/main" val="0"/>
              </a:ext>
            </a:extLst>
          </a:blip>
          <a:srcRect l="6653" t="2472" r="27096" b="1112"/>
          <a:stretch/>
        </p:blipFill>
        <p:spPr bwMode="auto">
          <a:xfrm>
            <a:off x="4435179" y="1143000"/>
            <a:ext cx="4607220" cy="3931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sp>
        <p:nvSpPr>
          <p:cNvPr id="88071" name="Rectangle 10"/>
          <p:cNvSpPr>
            <a:spLocks/>
          </p:cNvSpPr>
          <p:nvPr/>
        </p:nvSpPr>
        <p:spPr bwMode="auto">
          <a:xfrm>
            <a:off x="1099343" y="1617663"/>
            <a:ext cx="2982913" cy="444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40639" bIns="0">
            <a:spAutoFit/>
          </a:bodyPr>
          <a:lstStyle/>
          <a:p>
            <a:pPr marL="39688"/>
            <a:r>
              <a:rPr lang="en-US" dirty="0">
                <a:solidFill>
                  <a:schemeClr val="tx1"/>
                </a:solidFill>
                <a:cs typeface="Arial" charset="0"/>
              </a:rPr>
              <a:t>Density Manipulation</a:t>
            </a:r>
          </a:p>
        </p:txBody>
      </p:sp>
      <p:sp>
        <p:nvSpPr>
          <p:cNvPr id="88072" name="Rectangle 11"/>
          <p:cNvSpPr>
            <a:spLocks/>
          </p:cNvSpPr>
          <p:nvPr/>
        </p:nvSpPr>
        <p:spPr bwMode="auto">
          <a:xfrm>
            <a:off x="5253568" y="1617663"/>
            <a:ext cx="3148013" cy="444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40639" bIns="0">
            <a:spAutoFit/>
          </a:bodyPr>
          <a:lstStyle/>
          <a:p>
            <a:pPr marL="39688"/>
            <a:r>
              <a:rPr lang="en-US" dirty="0">
                <a:solidFill>
                  <a:schemeClr val="tx1"/>
                </a:solidFill>
                <a:cs typeface="Arial" charset="0"/>
              </a:rPr>
              <a:t>Variance Manipulation</a:t>
            </a:r>
          </a:p>
        </p:txBody>
      </p:sp>
      <p:sp>
        <p:nvSpPr>
          <p:cNvPr id="15" name="Title 1"/>
          <p:cNvSpPr txBox="1">
            <a:spLocks/>
          </p:cNvSpPr>
          <p:nvPr/>
        </p:nvSpPr>
        <p:spPr>
          <a:xfrm>
            <a:off x="0" y="0"/>
            <a:ext cx="9144000" cy="1143000"/>
          </a:xfrm>
          <a:prstGeom prst="rect">
            <a:avLst/>
          </a:prstGeom>
          <a:solidFill>
            <a:srgbClr val="C0504D"/>
          </a:solidFill>
          <a:ln>
            <a:noFill/>
          </a:ln>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a:solidFill>
                  <a:schemeClr val="bg1"/>
                </a:solidFill>
                <a:latin typeface="Calibri" charset="0"/>
                <a:ea typeface="ヒラギノ角ゴ ProN W3" charset="0"/>
                <a:cs typeface="ヒラギノ角ゴ ProN W3" charset="0"/>
              </a:rPr>
              <a:t>Six Reward Distributions</a:t>
            </a:r>
            <a:endParaRPr lang="en-US" dirty="0">
              <a:solidFill>
                <a:schemeClr val="bg1"/>
              </a:solidFill>
            </a:endParaRPr>
          </a:p>
        </p:txBody>
      </p:sp>
      <p:sp>
        <p:nvSpPr>
          <p:cNvPr id="12" name="TextBox 11"/>
          <p:cNvSpPr txBox="1"/>
          <p:nvPr/>
        </p:nvSpPr>
        <p:spPr>
          <a:xfrm>
            <a:off x="203204" y="5101013"/>
            <a:ext cx="8754529" cy="1569660"/>
          </a:xfrm>
          <a:prstGeom prst="rect">
            <a:avLst/>
          </a:prstGeom>
          <a:noFill/>
          <a:ln>
            <a:solidFill>
              <a:schemeClr val="accent2"/>
            </a:solidFill>
          </a:ln>
        </p:spPr>
        <p:txBody>
          <a:bodyPr wrap="square" rtlCol="0">
            <a:spAutoFit/>
          </a:bodyPr>
          <a:lstStyle/>
          <a:p>
            <a:pPr lvl="0" defTabSz="914400" fontAlgn="base">
              <a:spcBef>
                <a:spcPct val="0"/>
              </a:spcBef>
              <a:spcAft>
                <a:spcPct val="0"/>
              </a:spcAft>
              <a:buSzPct val="100000"/>
            </a:pPr>
            <a:r>
              <a:rPr lang="en-US" sz="2400" b="1" dirty="0">
                <a:solidFill>
                  <a:srgbClr val="9B2C01"/>
                </a:solidFill>
                <a:latin typeface="Gill Sans" charset="0"/>
                <a:ea typeface="ヒラギノ角ゴ ProN W3" charset="0"/>
                <a:cs typeface="Gill Sans" charset="0"/>
                <a:sym typeface="Gill Sans" charset="0"/>
              </a:rPr>
              <a:t>Subjects solved 300 boards</a:t>
            </a:r>
          </a:p>
          <a:p>
            <a:pPr marL="114300" lvl="0" indent="-114300" defTabSz="914400" fontAlgn="base">
              <a:spcBef>
                <a:spcPct val="0"/>
              </a:spcBef>
              <a:spcAft>
                <a:spcPct val="0"/>
              </a:spcAft>
              <a:buSzPct val="100000"/>
              <a:buFont typeface="Gill Sans" charset="0"/>
              <a:buChar char="•"/>
            </a:pPr>
            <a:r>
              <a:rPr lang="en-US" sz="2400" dirty="0">
                <a:solidFill>
                  <a:srgbClr val="9B2C01"/>
                </a:solidFill>
                <a:latin typeface="Arial Narrow"/>
                <a:ea typeface="ヒラギノ角ゴ ProN W3" charset="0"/>
                <a:cs typeface="Arial Narrow"/>
                <a:sym typeface="Gill Sans" charset="0"/>
              </a:rPr>
              <a:t>  60 boards from a distribution in a block</a:t>
            </a:r>
          </a:p>
          <a:p>
            <a:pPr marL="114300" lvl="0" indent="-114300" defTabSz="914400" fontAlgn="base">
              <a:spcBef>
                <a:spcPct val="0"/>
              </a:spcBef>
              <a:spcAft>
                <a:spcPct val="0"/>
              </a:spcAft>
              <a:buSzPct val="100000"/>
              <a:buFont typeface="Gill Sans" charset="0"/>
              <a:buChar char="•"/>
            </a:pPr>
            <a:r>
              <a:rPr lang="en-US" sz="2400" dirty="0">
                <a:solidFill>
                  <a:srgbClr val="9B2C01"/>
                </a:solidFill>
                <a:latin typeface="Arial Narrow"/>
                <a:ea typeface="ヒラギノ角ゴ ProN W3" charset="0"/>
                <a:cs typeface="Arial Narrow"/>
                <a:sym typeface="Gill Sans" charset="0"/>
              </a:rPr>
              <a:t>  5 blocks, one from each distribution type randomly mixed </a:t>
            </a:r>
          </a:p>
          <a:p>
            <a:pPr marL="114300" lvl="0" indent="-114300" defTabSz="914400" fontAlgn="base">
              <a:spcBef>
                <a:spcPct val="0"/>
              </a:spcBef>
              <a:spcAft>
                <a:spcPct val="0"/>
              </a:spcAft>
              <a:buSzPct val="100000"/>
              <a:buFont typeface="Gill Sans" charset="0"/>
              <a:buChar char="•"/>
            </a:pPr>
            <a:r>
              <a:rPr lang="en-US" sz="2400" b="1" dirty="0">
                <a:solidFill>
                  <a:srgbClr val="9B2C01"/>
                </a:solidFill>
                <a:latin typeface="Arial Narrow"/>
                <a:ea typeface="ヒラギノ角ゴ ProN W3" charset="0"/>
                <a:cs typeface="Arial Narrow"/>
                <a:sym typeface="Gill Sans" charset="0"/>
              </a:rPr>
              <a:t>  WITH NO INDICATION OF A SWITCH</a:t>
            </a:r>
          </a:p>
        </p:txBody>
      </p:sp>
    </p:spTree>
    <p:extLst>
      <p:ext uri="{BB962C8B-B14F-4D97-AF65-F5344CB8AC3E}">
        <p14:creationId xmlns:p14="http://schemas.microsoft.com/office/powerpoint/2010/main" val="2507824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Slide Number Placeholder 3"/>
          <p:cNvSpPr>
            <a:spLocks noGrp="1"/>
          </p:cNvSpPr>
          <p:nvPr>
            <p:ph type="sldNum" sz="quarter" idx="10"/>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defRPr sz="2400">
                <a:solidFill>
                  <a:srgbClr val="000000"/>
                </a:solidFill>
                <a:latin typeface="Arial" charset="0"/>
                <a:ea typeface="ヒラギノ角ゴ ProN W3" charset="0"/>
                <a:cs typeface="ヒラギノ角ゴ ProN W3" charset="0"/>
                <a:sym typeface="Arial" charset="0"/>
              </a:defRPr>
            </a:lvl1pPr>
            <a:lvl2pPr marL="742950" indent="-285750" eaLnBrk="0" hangingPunct="0">
              <a:defRPr sz="2400">
                <a:solidFill>
                  <a:srgbClr val="000000"/>
                </a:solidFill>
                <a:latin typeface="Arial" charset="0"/>
                <a:ea typeface="ヒラギノ角ゴ ProN W3" charset="0"/>
                <a:cs typeface="ヒラギノ角ゴ ProN W3" charset="0"/>
                <a:sym typeface="Arial" charset="0"/>
              </a:defRPr>
            </a:lvl2pPr>
            <a:lvl3pPr marL="1143000" indent="-228600" eaLnBrk="0" hangingPunct="0">
              <a:defRPr sz="2400">
                <a:solidFill>
                  <a:srgbClr val="000000"/>
                </a:solidFill>
                <a:latin typeface="Arial" charset="0"/>
                <a:ea typeface="ヒラギノ角ゴ ProN W3" charset="0"/>
                <a:cs typeface="ヒラギノ角ゴ ProN W3" charset="0"/>
                <a:sym typeface="Arial" charset="0"/>
              </a:defRPr>
            </a:lvl3pPr>
            <a:lvl4pPr marL="1600200" indent="-228600" eaLnBrk="0" hangingPunct="0">
              <a:defRPr sz="2400">
                <a:solidFill>
                  <a:srgbClr val="000000"/>
                </a:solidFill>
                <a:latin typeface="Arial" charset="0"/>
                <a:ea typeface="ヒラギノ角ゴ ProN W3" charset="0"/>
                <a:cs typeface="ヒラギノ角ゴ ProN W3" charset="0"/>
                <a:sym typeface="Arial" charset="0"/>
              </a:defRPr>
            </a:lvl4pPr>
            <a:lvl5pPr marL="2057400" indent="-228600" eaLnBrk="0" hangingPunct="0">
              <a:defRPr sz="2400">
                <a:solidFill>
                  <a:srgbClr val="000000"/>
                </a:solidFill>
                <a:latin typeface="Arial" charset="0"/>
                <a:ea typeface="ヒラギノ角ゴ ProN W3" charset="0"/>
                <a:cs typeface="ヒラギノ角ゴ ProN W3" charset="0"/>
                <a:sym typeface="Arial" charset="0"/>
              </a:defRPr>
            </a:lvl5pPr>
            <a:lvl6pPr marL="2514600" indent="-228600" eaLnBrk="0" fontAlgn="base" hangingPunct="0">
              <a:spcBef>
                <a:spcPct val="0"/>
              </a:spcBef>
              <a:spcAft>
                <a:spcPct val="0"/>
              </a:spcAft>
              <a:defRPr sz="2400">
                <a:solidFill>
                  <a:srgbClr val="000000"/>
                </a:solidFill>
                <a:latin typeface="Arial" charset="0"/>
                <a:ea typeface="ヒラギノ角ゴ ProN W3" charset="0"/>
                <a:cs typeface="ヒラギノ角ゴ ProN W3" charset="0"/>
                <a:sym typeface="Arial" charset="0"/>
              </a:defRPr>
            </a:lvl6pPr>
            <a:lvl7pPr marL="2971800" indent="-228600" eaLnBrk="0" fontAlgn="base" hangingPunct="0">
              <a:spcBef>
                <a:spcPct val="0"/>
              </a:spcBef>
              <a:spcAft>
                <a:spcPct val="0"/>
              </a:spcAft>
              <a:defRPr sz="2400">
                <a:solidFill>
                  <a:srgbClr val="000000"/>
                </a:solidFill>
                <a:latin typeface="Arial" charset="0"/>
                <a:ea typeface="ヒラギノ角ゴ ProN W3" charset="0"/>
                <a:cs typeface="ヒラギノ角ゴ ProN W3" charset="0"/>
                <a:sym typeface="Arial" charset="0"/>
              </a:defRPr>
            </a:lvl7pPr>
            <a:lvl8pPr marL="3429000" indent="-228600" eaLnBrk="0" fontAlgn="base" hangingPunct="0">
              <a:spcBef>
                <a:spcPct val="0"/>
              </a:spcBef>
              <a:spcAft>
                <a:spcPct val="0"/>
              </a:spcAft>
              <a:defRPr sz="2400">
                <a:solidFill>
                  <a:srgbClr val="000000"/>
                </a:solidFill>
                <a:latin typeface="Arial" charset="0"/>
                <a:ea typeface="ヒラギノ角ゴ ProN W3" charset="0"/>
                <a:cs typeface="ヒラギノ角ゴ ProN W3" charset="0"/>
                <a:sym typeface="Arial" charset="0"/>
              </a:defRPr>
            </a:lvl8pPr>
            <a:lvl9pPr marL="3886200" indent="-228600" eaLnBrk="0" fontAlgn="base" hangingPunct="0">
              <a:spcBef>
                <a:spcPct val="0"/>
              </a:spcBef>
              <a:spcAft>
                <a:spcPct val="0"/>
              </a:spcAft>
              <a:defRPr sz="2400">
                <a:solidFill>
                  <a:srgbClr val="000000"/>
                </a:solidFill>
                <a:latin typeface="Arial" charset="0"/>
                <a:ea typeface="ヒラギノ角ゴ ProN W3" charset="0"/>
                <a:cs typeface="ヒラギノ角ゴ ProN W3" charset="0"/>
                <a:sym typeface="Arial" charset="0"/>
              </a:defRPr>
            </a:lvl9pPr>
          </a:lstStyle>
          <a:p>
            <a:pPr eaLnBrk="1" hangingPunct="1"/>
            <a:fld id="{0AD1DB83-4971-B045-BDEC-20C01CB4D798}" type="slidenum">
              <a:rPr lang="en-US" sz="1400">
                <a:solidFill>
                  <a:schemeClr val="tx1"/>
                </a:solidFill>
                <a:latin typeface="Calibri" charset="0"/>
                <a:cs typeface="Calibri" charset="0"/>
                <a:sym typeface="Calibri" charset="0"/>
              </a:rPr>
              <a:pPr eaLnBrk="1" hangingPunct="1"/>
              <a:t>32</a:t>
            </a:fld>
            <a:endParaRPr lang="en-US" sz="1400">
              <a:solidFill>
                <a:schemeClr val="tx1"/>
              </a:solidFill>
              <a:latin typeface="Calibri" charset="0"/>
              <a:cs typeface="Calibri" charset="0"/>
              <a:sym typeface="Calibri" charset="0"/>
            </a:endParaRPr>
          </a:p>
        </p:txBody>
      </p:sp>
      <p:pic>
        <p:nvPicPr>
          <p:cNvPr id="8806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49" y="1324505"/>
            <a:ext cx="4296101" cy="25191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pic>
        <p:nvPicPr>
          <p:cNvPr id="88070"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l="5217" t="2472" r="7825" b="1112"/>
          <a:stretch>
            <a:fillRect/>
          </a:stretch>
        </p:blipFill>
        <p:spPr bwMode="auto">
          <a:xfrm>
            <a:off x="203200" y="3936805"/>
            <a:ext cx="4055533" cy="26366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sp>
        <p:nvSpPr>
          <p:cNvPr id="88071" name="Rectangle 10"/>
          <p:cNvSpPr>
            <a:spLocks/>
          </p:cNvSpPr>
          <p:nvPr/>
        </p:nvSpPr>
        <p:spPr bwMode="auto">
          <a:xfrm>
            <a:off x="1099343" y="1617663"/>
            <a:ext cx="2982913" cy="444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40639" bIns="0">
            <a:spAutoFit/>
          </a:bodyPr>
          <a:lstStyle/>
          <a:p>
            <a:pPr marL="39688"/>
            <a:r>
              <a:rPr lang="en-US" dirty="0">
                <a:solidFill>
                  <a:schemeClr val="tx1"/>
                </a:solidFill>
                <a:cs typeface="Arial" charset="0"/>
              </a:rPr>
              <a:t>Density Manipulation</a:t>
            </a:r>
          </a:p>
        </p:txBody>
      </p:sp>
      <p:sp>
        <p:nvSpPr>
          <p:cNvPr id="88072" name="Rectangle 11"/>
          <p:cNvSpPr>
            <a:spLocks/>
          </p:cNvSpPr>
          <p:nvPr/>
        </p:nvSpPr>
        <p:spPr bwMode="auto">
          <a:xfrm>
            <a:off x="808568" y="4119563"/>
            <a:ext cx="3148013" cy="444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40639" bIns="0">
            <a:spAutoFit/>
          </a:bodyPr>
          <a:lstStyle/>
          <a:p>
            <a:pPr marL="39688"/>
            <a:r>
              <a:rPr lang="en-US" dirty="0">
                <a:solidFill>
                  <a:schemeClr val="tx1"/>
                </a:solidFill>
                <a:cs typeface="Arial" charset="0"/>
              </a:rPr>
              <a:t>Variance Manipulation</a:t>
            </a:r>
          </a:p>
        </p:txBody>
      </p:sp>
      <p:pic>
        <p:nvPicPr>
          <p:cNvPr id="9" name="Picture 8" descr="ProbRewardplot3.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1800" y="482600"/>
            <a:ext cx="5299364" cy="6858000"/>
          </a:xfrm>
          <a:prstGeom prst="rect">
            <a:avLst/>
          </a:prstGeom>
        </p:spPr>
      </p:pic>
      <p:pic>
        <p:nvPicPr>
          <p:cNvPr id="10" name="Picture 9" descr="ProbRewardplot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41800" y="482600"/>
            <a:ext cx="5299364" cy="6858000"/>
          </a:xfrm>
          <a:prstGeom prst="rect">
            <a:avLst/>
          </a:prstGeom>
        </p:spPr>
      </p:pic>
      <p:pic>
        <p:nvPicPr>
          <p:cNvPr id="11" name="Picture 10" descr="ProbRewardplot2.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41800" y="482600"/>
            <a:ext cx="5299364" cy="6858000"/>
          </a:xfrm>
          <a:prstGeom prst="rect">
            <a:avLst/>
          </a:prstGeom>
        </p:spPr>
      </p:pic>
      <p:pic>
        <p:nvPicPr>
          <p:cNvPr id="12" name="Picture 11" descr="ProbRewardplot4.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41800" y="482600"/>
            <a:ext cx="5299364" cy="6858000"/>
          </a:xfrm>
          <a:prstGeom prst="rect">
            <a:avLst/>
          </a:prstGeom>
        </p:spPr>
      </p:pic>
      <p:sp>
        <p:nvSpPr>
          <p:cNvPr id="15" name="Title 1"/>
          <p:cNvSpPr txBox="1">
            <a:spLocks/>
          </p:cNvSpPr>
          <p:nvPr/>
        </p:nvSpPr>
        <p:spPr>
          <a:xfrm>
            <a:off x="0" y="0"/>
            <a:ext cx="9144000" cy="1143000"/>
          </a:xfrm>
          <a:prstGeom prst="rect">
            <a:avLst/>
          </a:prstGeom>
          <a:solidFill>
            <a:srgbClr val="C0504D"/>
          </a:solidFill>
          <a:ln>
            <a:noFill/>
          </a:ln>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a:solidFill>
                  <a:schemeClr val="bg1"/>
                </a:solidFill>
                <a:latin typeface="Calibri" charset="0"/>
                <a:ea typeface="ヒラギノ角ゴ ProN W3" charset="0"/>
                <a:cs typeface="ヒラギノ角ゴ ProN W3" charset="0"/>
              </a:rPr>
              <a:t>Key Knowledge: distribution of max</a:t>
            </a:r>
            <a:endParaRPr lang="en-US" dirty="0">
              <a:solidFill>
                <a:schemeClr val="bg1"/>
              </a:solidFill>
            </a:endParaRPr>
          </a:p>
        </p:txBody>
      </p:sp>
      <p:sp>
        <p:nvSpPr>
          <p:cNvPr id="14" name="TextBox 13"/>
          <p:cNvSpPr txBox="1"/>
          <p:nvPr/>
        </p:nvSpPr>
        <p:spPr>
          <a:xfrm>
            <a:off x="4572001" y="1167659"/>
            <a:ext cx="4394953" cy="830997"/>
          </a:xfrm>
          <a:prstGeom prst="rect">
            <a:avLst/>
          </a:prstGeom>
          <a:noFill/>
        </p:spPr>
        <p:txBody>
          <a:bodyPr wrap="none" rtlCol="0">
            <a:spAutoFit/>
          </a:bodyPr>
          <a:lstStyle/>
          <a:p>
            <a:r>
              <a:rPr lang="en-US" sz="2400" b="1" dirty="0"/>
              <a:t>Chances of sampling a large </a:t>
            </a:r>
          </a:p>
          <a:p>
            <a:r>
              <a:rPr lang="en-US" sz="2400" b="1" dirty="0"/>
              <a:t>reward go up with more samples</a:t>
            </a:r>
          </a:p>
        </p:txBody>
      </p:sp>
      <p:sp>
        <p:nvSpPr>
          <p:cNvPr id="16" name="TextBox 15"/>
          <p:cNvSpPr txBox="1"/>
          <p:nvPr/>
        </p:nvSpPr>
        <p:spPr>
          <a:xfrm>
            <a:off x="7112001" y="2344526"/>
            <a:ext cx="1595309" cy="461665"/>
          </a:xfrm>
          <a:prstGeom prst="rect">
            <a:avLst/>
          </a:prstGeom>
          <a:noFill/>
        </p:spPr>
        <p:txBody>
          <a:bodyPr wrap="none" rtlCol="0">
            <a:spAutoFit/>
          </a:bodyPr>
          <a:lstStyle/>
          <a:p>
            <a:r>
              <a:rPr lang="en-US" sz="2400" b="1" dirty="0"/>
              <a:t>Sample=40</a:t>
            </a:r>
          </a:p>
        </p:txBody>
      </p:sp>
    </p:spTree>
    <p:extLst>
      <p:ext uri="{BB962C8B-B14F-4D97-AF65-F5344CB8AC3E}">
        <p14:creationId xmlns:p14="http://schemas.microsoft.com/office/powerpoint/2010/main" val="35919635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ExpRewardplotvar1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7858" y="795517"/>
            <a:ext cx="4588165" cy="5937624"/>
          </a:xfrm>
          <a:prstGeom prst="rect">
            <a:avLst/>
          </a:prstGeom>
        </p:spPr>
      </p:pic>
      <p:sp>
        <p:nvSpPr>
          <p:cNvPr id="88065" name="Slide Number Placeholder 3"/>
          <p:cNvSpPr>
            <a:spLocks noGrp="1"/>
          </p:cNvSpPr>
          <p:nvPr>
            <p:ph type="sldNum" sz="quarter" idx="10"/>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defRPr sz="2400">
                <a:solidFill>
                  <a:srgbClr val="000000"/>
                </a:solidFill>
                <a:latin typeface="Arial" charset="0"/>
                <a:ea typeface="ヒラギノ角ゴ ProN W3" charset="0"/>
                <a:cs typeface="ヒラギノ角ゴ ProN W3" charset="0"/>
                <a:sym typeface="Arial" charset="0"/>
              </a:defRPr>
            </a:lvl1pPr>
            <a:lvl2pPr marL="742950" indent="-285750" eaLnBrk="0" hangingPunct="0">
              <a:defRPr sz="2400">
                <a:solidFill>
                  <a:srgbClr val="000000"/>
                </a:solidFill>
                <a:latin typeface="Arial" charset="0"/>
                <a:ea typeface="ヒラギノ角ゴ ProN W3" charset="0"/>
                <a:cs typeface="ヒラギノ角ゴ ProN W3" charset="0"/>
                <a:sym typeface="Arial" charset="0"/>
              </a:defRPr>
            </a:lvl2pPr>
            <a:lvl3pPr marL="1143000" indent="-228600" eaLnBrk="0" hangingPunct="0">
              <a:defRPr sz="2400">
                <a:solidFill>
                  <a:srgbClr val="000000"/>
                </a:solidFill>
                <a:latin typeface="Arial" charset="0"/>
                <a:ea typeface="ヒラギノ角ゴ ProN W3" charset="0"/>
                <a:cs typeface="ヒラギノ角ゴ ProN W3" charset="0"/>
                <a:sym typeface="Arial" charset="0"/>
              </a:defRPr>
            </a:lvl3pPr>
            <a:lvl4pPr marL="1600200" indent="-228600" eaLnBrk="0" hangingPunct="0">
              <a:defRPr sz="2400">
                <a:solidFill>
                  <a:srgbClr val="000000"/>
                </a:solidFill>
                <a:latin typeface="Arial" charset="0"/>
                <a:ea typeface="ヒラギノ角ゴ ProN W3" charset="0"/>
                <a:cs typeface="ヒラギノ角ゴ ProN W3" charset="0"/>
                <a:sym typeface="Arial" charset="0"/>
              </a:defRPr>
            </a:lvl4pPr>
            <a:lvl5pPr marL="2057400" indent="-228600" eaLnBrk="0" hangingPunct="0">
              <a:defRPr sz="2400">
                <a:solidFill>
                  <a:srgbClr val="000000"/>
                </a:solidFill>
                <a:latin typeface="Arial" charset="0"/>
                <a:ea typeface="ヒラギノ角ゴ ProN W3" charset="0"/>
                <a:cs typeface="ヒラギノ角ゴ ProN W3" charset="0"/>
                <a:sym typeface="Arial" charset="0"/>
              </a:defRPr>
            </a:lvl5pPr>
            <a:lvl6pPr marL="2514600" indent="-228600" eaLnBrk="0" fontAlgn="base" hangingPunct="0">
              <a:spcBef>
                <a:spcPct val="0"/>
              </a:spcBef>
              <a:spcAft>
                <a:spcPct val="0"/>
              </a:spcAft>
              <a:defRPr sz="2400">
                <a:solidFill>
                  <a:srgbClr val="000000"/>
                </a:solidFill>
                <a:latin typeface="Arial" charset="0"/>
                <a:ea typeface="ヒラギノ角ゴ ProN W3" charset="0"/>
                <a:cs typeface="ヒラギノ角ゴ ProN W3" charset="0"/>
                <a:sym typeface="Arial" charset="0"/>
              </a:defRPr>
            </a:lvl6pPr>
            <a:lvl7pPr marL="2971800" indent="-228600" eaLnBrk="0" fontAlgn="base" hangingPunct="0">
              <a:spcBef>
                <a:spcPct val="0"/>
              </a:spcBef>
              <a:spcAft>
                <a:spcPct val="0"/>
              </a:spcAft>
              <a:defRPr sz="2400">
                <a:solidFill>
                  <a:srgbClr val="000000"/>
                </a:solidFill>
                <a:latin typeface="Arial" charset="0"/>
                <a:ea typeface="ヒラギノ角ゴ ProN W3" charset="0"/>
                <a:cs typeface="ヒラギノ角ゴ ProN W3" charset="0"/>
                <a:sym typeface="Arial" charset="0"/>
              </a:defRPr>
            </a:lvl7pPr>
            <a:lvl8pPr marL="3429000" indent="-228600" eaLnBrk="0" fontAlgn="base" hangingPunct="0">
              <a:spcBef>
                <a:spcPct val="0"/>
              </a:spcBef>
              <a:spcAft>
                <a:spcPct val="0"/>
              </a:spcAft>
              <a:defRPr sz="2400">
                <a:solidFill>
                  <a:srgbClr val="000000"/>
                </a:solidFill>
                <a:latin typeface="Arial" charset="0"/>
                <a:ea typeface="ヒラギノ角ゴ ProN W3" charset="0"/>
                <a:cs typeface="ヒラギノ角ゴ ProN W3" charset="0"/>
                <a:sym typeface="Arial" charset="0"/>
              </a:defRPr>
            </a:lvl8pPr>
            <a:lvl9pPr marL="3886200" indent="-228600" eaLnBrk="0" fontAlgn="base" hangingPunct="0">
              <a:spcBef>
                <a:spcPct val="0"/>
              </a:spcBef>
              <a:spcAft>
                <a:spcPct val="0"/>
              </a:spcAft>
              <a:defRPr sz="2400">
                <a:solidFill>
                  <a:srgbClr val="000000"/>
                </a:solidFill>
                <a:latin typeface="Arial" charset="0"/>
                <a:ea typeface="ヒラギノ角ゴ ProN W3" charset="0"/>
                <a:cs typeface="ヒラギノ角ゴ ProN W3" charset="0"/>
                <a:sym typeface="Arial" charset="0"/>
              </a:defRPr>
            </a:lvl9pPr>
          </a:lstStyle>
          <a:p>
            <a:pPr eaLnBrk="1" hangingPunct="1"/>
            <a:fld id="{0AD1DB83-4971-B045-BDEC-20C01CB4D798}" type="slidenum">
              <a:rPr lang="en-US" sz="1400">
                <a:solidFill>
                  <a:schemeClr val="tx1"/>
                </a:solidFill>
                <a:latin typeface="Calibri" charset="0"/>
                <a:cs typeface="Calibri" charset="0"/>
                <a:sym typeface="Calibri" charset="0"/>
              </a:rPr>
              <a:pPr eaLnBrk="1" hangingPunct="1"/>
              <a:t>33</a:t>
            </a:fld>
            <a:endParaRPr lang="en-US" sz="1400">
              <a:solidFill>
                <a:schemeClr val="tx1"/>
              </a:solidFill>
              <a:latin typeface="Calibri" charset="0"/>
              <a:cs typeface="Calibri" charset="0"/>
              <a:sym typeface="Calibri" charset="0"/>
            </a:endParaRPr>
          </a:p>
        </p:txBody>
      </p:sp>
      <p:pic>
        <p:nvPicPr>
          <p:cNvPr id="88069"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9885" y="2457088"/>
            <a:ext cx="4296101" cy="25191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sp>
        <p:nvSpPr>
          <p:cNvPr id="88071" name="Rectangle 10"/>
          <p:cNvSpPr>
            <a:spLocks/>
          </p:cNvSpPr>
          <p:nvPr/>
        </p:nvSpPr>
        <p:spPr bwMode="auto">
          <a:xfrm>
            <a:off x="-3133991" y="1662318"/>
            <a:ext cx="2982913" cy="444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40639" bIns="0">
            <a:spAutoFit/>
          </a:bodyPr>
          <a:lstStyle/>
          <a:p>
            <a:pPr marL="39688"/>
            <a:r>
              <a:rPr lang="en-US" dirty="0">
                <a:solidFill>
                  <a:schemeClr val="tx1"/>
                </a:solidFill>
                <a:cs typeface="Arial" charset="0"/>
              </a:rPr>
              <a:t>Density Manipulation</a:t>
            </a:r>
          </a:p>
        </p:txBody>
      </p:sp>
      <p:pic>
        <p:nvPicPr>
          <p:cNvPr id="13" name="Picture 12" descr="opValuefuncHighVar.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23400" y="2101159"/>
            <a:ext cx="3378200" cy="2631707"/>
          </a:xfrm>
          <a:prstGeom prst="rect">
            <a:avLst/>
          </a:prstGeom>
        </p:spPr>
      </p:pic>
      <p:sp>
        <p:nvSpPr>
          <p:cNvPr id="15" name="Title 1"/>
          <p:cNvSpPr txBox="1">
            <a:spLocks/>
          </p:cNvSpPr>
          <p:nvPr/>
        </p:nvSpPr>
        <p:spPr>
          <a:xfrm>
            <a:off x="0" y="-1"/>
            <a:ext cx="9144000" cy="1143000"/>
          </a:xfrm>
          <a:prstGeom prst="rect">
            <a:avLst/>
          </a:prstGeom>
          <a:solidFill>
            <a:srgbClr val="C0504D"/>
          </a:solidFill>
          <a:ln>
            <a:noFill/>
          </a:ln>
        </p:spPr>
        <p:txBody>
          <a:bodyPr vert="horz" lIns="91440" tIns="45720" rIns="91440" bIns="45720" rtlCol="0" anchor="ctr">
            <a:normAutofit fontScale="92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a:solidFill>
                  <a:srgbClr val="FFFFFF"/>
                </a:solidFill>
              </a:rPr>
              <a:t>Ideal Solution using model-based Bayesian RL</a:t>
            </a:r>
          </a:p>
        </p:txBody>
      </p:sp>
      <p:pic>
        <p:nvPicPr>
          <p:cNvPr id="14" name="Picture 13" descr="opValuefuncHighVar.eps"/>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9106" y="2198498"/>
            <a:ext cx="3948820" cy="3076235"/>
          </a:xfrm>
          <a:prstGeom prst="rect">
            <a:avLst/>
          </a:prstGeom>
        </p:spPr>
      </p:pic>
      <p:graphicFrame>
        <p:nvGraphicFramePr>
          <p:cNvPr id="5" name="Object 4"/>
          <p:cNvGraphicFramePr>
            <a:graphicFrameLocks noChangeAspect="1"/>
          </p:cNvGraphicFramePr>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name="Equation" r:id="rId6" imgW="114300" imgH="165100" progId="Equation.3">
                  <p:embed/>
                </p:oleObj>
              </mc:Choice>
              <mc:Fallback>
                <p:oleObj name="Equation" r:id="rId6" imgW="114300" imgH="165100" progId="Equation.3">
                  <p:embed/>
                  <p:pic>
                    <p:nvPicPr>
                      <p:cNvPr id="5" name="Object 4"/>
                      <p:cNvPicPr/>
                      <p:nvPr/>
                    </p:nvPicPr>
                    <p:blipFill>
                      <a:blip r:embed="rId7"/>
                      <a:stretch>
                        <a:fillRect/>
                      </a:stretch>
                    </p:blipFill>
                    <p:spPr>
                      <a:xfrm>
                        <a:off x="4514850" y="3346450"/>
                        <a:ext cx="114300" cy="165100"/>
                      </a:xfrm>
                      <a:prstGeom prst="rect">
                        <a:avLst/>
                      </a:prstGeom>
                    </p:spPr>
                  </p:pic>
                </p:oleObj>
              </mc:Fallback>
            </mc:AlternateContent>
          </a:graphicData>
        </a:graphic>
      </p:graphicFrame>
      <p:sp>
        <p:nvSpPr>
          <p:cNvPr id="12" name="TextBox 11"/>
          <p:cNvSpPr txBox="1"/>
          <p:nvPr/>
        </p:nvSpPr>
        <p:spPr>
          <a:xfrm>
            <a:off x="247002" y="5365451"/>
            <a:ext cx="4010815" cy="892552"/>
          </a:xfrm>
          <a:prstGeom prst="rect">
            <a:avLst/>
          </a:prstGeom>
          <a:solidFill>
            <a:srgbClr val="FFFFFF"/>
          </a:solidFill>
        </p:spPr>
        <p:txBody>
          <a:bodyPr wrap="none" rtlCol="0">
            <a:spAutoFit/>
          </a:bodyPr>
          <a:lstStyle/>
          <a:p>
            <a:endParaRPr lang="en-US" b="1" i="1" dirty="0"/>
          </a:p>
          <a:p>
            <a:r>
              <a:rPr lang="en-US" b="1" i="1" dirty="0"/>
              <a:t>Q</a:t>
            </a:r>
            <a:r>
              <a:rPr lang="en-US" dirty="0"/>
              <a:t>(</a:t>
            </a:r>
            <a:r>
              <a:rPr lang="en-US" i="1" dirty="0" err="1"/>
              <a:t>x</a:t>
            </a:r>
            <a:r>
              <a:rPr lang="en-US" i="1" baseline="-25000" dirty="0" err="1"/>
              <a:t>max</a:t>
            </a:r>
            <a:r>
              <a:rPr lang="en-US" i="1" dirty="0" err="1"/>
              <a:t>,t,a</a:t>
            </a:r>
            <a:r>
              <a:rPr lang="en-US" i="1" dirty="0"/>
              <a:t> = search</a:t>
            </a:r>
            <a:r>
              <a:rPr lang="en-US" dirty="0"/>
              <a:t>) - </a:t>
            </a:r>
            <a:r>
              <a:rPr lang="en-US" b="1" i="1" dirty="0"/>
              <a:t>Q</a:t>
            </a:r>
            <a:r>
              <a:rPr lang="en-US" dirty="0"/>
              <a:t>(</a:t>
            </a:r>
            <a:r>
              <a:rPr lang="en-US" i="1" dirty="0" err="1"/>
              <a:t>x</a:t>
            </a:r>
            <a:r>
              <a:rPr lang="en-US" i="1" baseline="-25000" dirty="0" err="1"/>
              <a:t>max</a:t>
            </a:r>
            <a:r>
              <a:rPr lang="en-US" i="1" dirty="0" err="1"/>
              <a:t>,t,a</a:t>
            </a:r>
            <a:r>
              <a:rPr lang="en-US" i="1" dirty="0"/>
              <a:t> = exploit</a:t>
            </a:r>
            <a:r>
              <a:rPr lang="en-US" dirty="0"/>
              <a:t>) </a:t>
            </a:r>
          </a:p>
          <a:p>
            <a:r>
              <a:rPr lang="en-US" sz="1600" dirty="0">
                <a:solidFill>
                  <a:srgbClr val="000090"/>
                </a:solidFill>
              </a:rPr>
              <a:t>  </a:t>
            </a:r>
          </a:p>
        </p:txBody>
      </p:sp>
      <p:sp>
        <p:nvSpPr>
          <p:cNvPr id="10" name="TextBox 9"/>
          <p:cNvSpPr txBox="1"/>
          <p:nvPr/>
        </p:nvSpPr>
        <p:spPr>
          <a:xfrm>
            <a:off x="5096926" y="5986500"/>
            <a:ext cx="3554879" cy="461665"/>
          </a:xfrm>
          <a:prstGeom prst="rect">
            <a:avLst/>
          </a:prstGeom>
          <a:noFill/>
        </p:spPr>
        <p:txBody>
          <a:bodyPr wrap="none" rtlCol="0">
            <a:spAutoFit/>
          </a:bodyPr>
          <a:lstStyle/>
          <a:p>
            <a:r>
              <a:rPr lang="en-US" sz="2400" b="1" dirty="0">
                <a:solidFill>
                  <a:srgbClr val="000090"/>
                </a:solidFill>
              </a:rPr>
              <a:t>BLUE: Expected Max value</a:t>
            </a:r>
          </a:p>
        </p:txBody>
      </p:sp>
      <p:sp>
        <p:nvSpPr>
          <p:cNvPr id="19" name="TextBox 18"/>
          <p:cNvSpPr txBox="1"/>
          <p:nvPr/>
        </p:nvSpPr>
        <p:spPr>
          <a:xfrm>
            <a:off x="5079996" y="5501731"/>
            <a:ext cx="4171635" cy="461665"/>
          </a:xfrm>
          <a:prstGeom prst="rect">
            <a:avLst/>
          </a:prstGeom>
          <a:noFill/>
        </p:spPr>
        <p:txBody>
          <a:bodyPr wrap="none" rtlCol="0">
            <a:spAutoFit/>
          </a:bodyPr>
          <a:lstStyle/>
          <a:p>
            <a:r>
              <a:rPr lang="en-US" sz="2400" b="1" dirty="0">
                <a:solidFill>
                  <a:srgbClr val="FF0000"/>
                </a:solidFill>
              </a:rPr>
              <a:t>RED: Optimal decision criterion</a:t>
            </a:r>
          </a:p>
        </p:txBody>
      </p:sp>
      <p:sp>
        <p:nvSpPr>
          <p:cNvPr id="23" name="TextBox 22"/>
          <p:cNvSpPr txBox="1"/>
          <p:nvPr/>
        </p:nvSpPr>
        <p:spPr>
          <a:xfrm>
            <a:off x="5079996" y="1787451"/>
            <a:ext cx="3104335" cy="461665"/>
          </a:xfrm>
          <a:prstGeom prst="rect">
            <a:avLst/>
          </a:prstGeom>
          <a:noFill/>
        </p:spPr>
        <p:txBody>
          <a:bodyPr wrap="none" rtlCol="0">
            <a:spAutoFit/>
          </a:bodyPr>
          <a:lstStyle/>
          <a:p>
            <a:r>
              <a:rPr lang="en-US" sz="2400" b="1" dirty="0"/>
              <a:t>Variance Manipulation</a:t>
            </a:r>
          </a:p>
        </p:txBody>
      </p:sp>
      <p:sp>
        <p:nvSpPr>
          <p:cNvPr id="17" name="TextBox 16"/>
          <p:cNvSpPr txBox="1"/>
          <p:nvPr/>
        </p:nvSpPr>
        <p:spPr>
          <a:xfrm>
            <a:off x="5173133" y="2389201"/>
            <a:ext cx="1413217" cy="369332"/>
          </a:xfrm>
          <a:prstGeom prst="rect">
            <a:avLst/>
          </a:prstGeom>
          <a:noFill/>
        </p:spPr>
        <p:txBody>
          <a:bodyPr wrap="none" rtlCol="0">
            <a:spAutoFit/>
          </a:bodyPr>
          <a:lstStyle/>
          <a:p>
            <a:r>
              <a:rPr lang="en-US" dirty="0"/>
              <a:t>Low variance</a:t>
            </a:r>
          </a:p>
        </p:txBody>
      </p:sp>
      <p:sp>
        <p:nvSpPr>
          <p:cNvPr id="18" name="Freeform 17"/>
          <p:cNvSpPr/>
          <p:nvPr/>
        </p:nvSpPr>
        <p:spPr>
          <a:xfrm>
            <a:off x="5054600" y="4443969"/>
            <a:ext cx="3268133" cy="382031"/>
          </a:xfrm>
          <a:custGeom>
            <a:avLst/>
            <a:gdLst>
              <a:gd name="connsiteX0" fmla="*/ 16933 w 3268133"/>
              <a:gd name="connsiteY0" fmla="*/ 160866 h 1058333"/>
              <a:gd name="connsiteX1" fmla="*/ 16933 w 3268133"/>
              <a:gd name="connsiteY1" fmla="*/ 160866 h 1058333"/>
              <a:gd name="connsiteX2" fmla="*/ 423333 w 3268133"/>
              <a:gd name="connsiteY2" fmla="*/ 67733 h 1058333"/>
              <a:gd name="connsiteX3" fmla="*/ 1176867 w 3268133"/>
              <a:gd name="connsiteY3" fmla="*/ 0 h 1058333"/>
              <a:gd name="connsiteX4" fmla="*/ 2057400 w 3268133"/>
              <a:gd name="connsiteY4" fmla="*/ 8466 h 1058333"/>
              <a:gd name="connsiteX5" fmla="*/ 2565400 w 3268133"/>
              <a:gd name="connsiteY5" fmla="*/ 76200 h 1058333"/>
              <a:gd name="connsiteX6" fmla="*/ 2887133 w 3268133"/>
              <a:gd name="connsiteY6" fmla="*/ 160866 h 1058333"/>
              <a:gd name="connsiteX7" fmla="*/ 3039533 w 3268133"/>
              <a:gd name="connsiteY7" fmla="*/ 279400 h 1058333"/>
              <a:gd name="connsiteX8" fmla="*/ 3149600 w 3268133"/>
              <a:gd name="connsiteY8" fmla="*/ 533400 h 1058333"/>
              <a:gd name="connsiteX9" fmla="*/ 3268133 w 3268133"/>
              <a:gd name="connsiteY9" fmla="*/ 1041400 h 1058333"/>
              <a:gd name="connsiteX10" fmla="*/ 0 w 3268133"/>
              <a:gd name="connsiteY10" fmla="*/ 1058333 h 1058333"/>
              <a:gd name="connsiteX11" fmla="*/ 16933 w 3268133"/>
              <a:gd name="connsiteY11" fmla="*/ 160866 h 1058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68133" h="1058333">
                <a:moveTo>
                  <a:pt x="16933" y="160866"/>
                </a:moveTo>
                <a:lnTo>
                  <a:pt x="16933" y="160866"/>
                </a:lnTo>
                <a:lnTo>
                  <a:pt x="423333" y="67733"/>
                </a:lnTo>
                <a:lnTo>
                  <a:pt x="1176867" y="0"/>
                </a:lnTo>
                <a:lnTo>
                  <a:pt x="2057400" y="8466"/>
                </a:lnTo>
                <a:lnTo>
                  <a:pt x="2565400" y="76200"/>
                </a:lnTo>
                <a:lnTo>
                  <a:pt x="2887133" y="160866"/>
                </a:lnTo>
                <a:lnTo>
                  <a:pt x="3039533" y="279400"/>
                </a:lnTo>
                <a:lnTo>
                  <a:pt x="3149600" y="533400"/>
                </a:lnTo>
                <a:lnTo>
                  <a:pt x="3268133" y="1041400"/>
                </a:lnTo>
                <a:lnTo>
                  <a:pt x="0" y="1058333"/>
                </a:lnTo>
                <a:lnTo>
                  <a:pt x="16933" y="160866"/>
                </a:lnTo>
                <a:close/>
              </a:path>
            </a:pathLst>
          </a:custGeom>
          <a:solidFill>
            <a:srgbClr val="FF0000">
              <a:alpha val="22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Explore</a:t>
            </a:r>
          </a:p>
        </p:txBody>
      </p:sp>
      <p:sp>
        <p:nvSpPr>
          <p:cNvPr id="2" name="TextBox 1"/>
          <p:cNvSpPr txBox="1"/>
          <p:nvPr/>
        </p:nvSpPr>
        <p:spPr>
          <a:xfrm rot="16200000">
            <a:off x="4254614" y="4123267"/>
            <a:ext cx="595035" cy="369332"/>
          </a:xfrm>
          <a:prstGeom prst="rect">
            <a:avLst/>
          </a:prstGeom>
          <a:noFill/>
        </p:spPr>
        <p:txBody>
          <a:bodyPr wrap="none" rtlCol="0">
            <a:spAutoFit/>
          </a:bodyPr>
          <a:lstStyle/>
          <a:p>
            <a:r>
              <a:rPr lang="en-US" dirty="0"/>
              <a:t>Max</a:t>
            </a:r>
          </a:p>
        </p:txBody>
      </p:sp>
      <p:sp>
        <p:nvSpPr>
          <p:cNvPr id="3" name="Rectangle 2"/>
          <p:cNvSpPr/>
          <p:nvPr/>
        </p:nvSpPr>
        <p:spPr>
          <a:xfrm>
            <a:off x="164798" y="1161084"/>
            <a:ext cx="4572000" cy="738664"/>
          </a:xfrm>
          <a:prstGeom prst="rect">
            <a:avLst/>
          </a:prstGeom>
        </p:spPr>
        <p:txBody>
          <a:bodyPr>
            <a:spAutoFit/>
          </a:bodyPr>
          <a:lstStyle/>
          <a:p>
            <a:r>
              <a:rPr lang="en-US" sz="2400" b="1" i="1" dirty="0"/>
              <a:t>Ideal solution:  </a:t>
            </a:r>
            <a:r>
              <a:rPr lang="en-US" dirty="0"/>
              <a:t> Explore when max smaller than time-varying bound</a:t>
            </a:r>
          </a:p>
        </p:txBody>
      </p:sp>
      <p:sp>
        <p:nvSpPr>
          <p:cNvPr id="20" name="TextBox 19"/>
          <p:cNvSpPr txBox="1"/>
          <p:nvPr/>
        </p:nvSpPr>
        <p:spPr>
          <a:xfrm>
            <a:off x="206783" y="5306182"/>
            <a:ext cx="5713531" cy="369332"/>
          </a:xfrm>
          <a:prstGeom prst="rect">
            <a:avLst/>
          </a:prstGeom>
          <a:noFill/>
        </p:spPr>
        <p:txBody>
          <a:bodyPr wrap="square" rtlCol="0">
            <a:spAutoFit/>
          </a:bodyPr>
          <a:lstStyle/>
          <a:p>
            <a:r>
              <a:rPr lang="en-US" b="1" i="1" dirty="0"/>
              <a:t>Expected Value of search relative to exploit</a:t>
            </a:r>
          </a:p>
        </p:txBody>
      </p:sp>
    </p:spTree>
    <p:extLst>
      <p:ext uri="{BB962C8B-B14F-4D97-AF65-F5344CB8AC3E}">
        <p14:creationId xmlns:p14="http://schemas.microsoft.com/office/powerpoint/2010/main" val="32642191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ExpRewardplotvar1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7858" y="795517"/>
            <a:ext cx="4588165" cy="5937624"/>
          </a:xfrm>
          <a:prstGeom prst="rect">
            <a:avLst/>
          </a:prstGeom>
        </p:spPr>
      </p:pic>
      <p:sp>
        <p:nvSpPr>
          <p:cNvPr id="88065" name="Slide Number Placeholder 3"/>
          <p:cNvSpPr>
            <a:spLocks noGrp="1"/>
          </p:cNvSpPr>
          <p:nvPr>
            <p:ph type="sldNum" sz="quarter" idx="10"/>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defRPr sz="2400">
                <a:solidFill>
                  <a:srgbClr val="000000"/>
                </a:solidFill>
                <a:latin typeface="Arial" charset="0"/>
                <a:ea typeface="ヒラギノ角ゴ ProN W3" charset="0"/>
                <a:cs typeface="ヒラギノ角ゴ ProN W3" charset="0"/>
                <a:sym typeface="Arial" charset="0"/>
              </a:defRPr>
            </a:lvl1pPr>
            <a:lvl2pPr marL="742950" indent="-285750" eaLnBrk="0" hangingPunct="0">
              <a:defRPr sz="2400">
                <a:solidFill>
                  <a:srgbClr val="000000"/>
                </a:solidFill>
                <a:latin typeface="Arial" charset="0"/>
                <a:ea typeface="ヒラギノ角ゴ ProN W3" charset="0"/>
                <a:cs typeface="ヒラギノ角ゴ ProN W3" charset="0"/>
                <a:sym typeface="Arial" charset="0"/>
              </a:defRPr>
            </a:lvl2pPr>
            <a:lvl3pPr marL="1143000" indent="-228600" eaLnBrk="0" hangingPunct="0">
              <a:defRPr sz="2400">
                <a:solidFill>
                  <a:srgbClr val="000000"/>
                </a:solidFill>
                <a:latin typeface="Arial" charset="0"/>
                <a:ea typeface="ヒラギノ角ゴ ProN W3" charset="0"/>
                <a:cs typeface="ヒラギノ角ゴ ProN W3" charset="0"/>
                <a:sym typeface="Arial" charset="0"/>
              </a:defRPr>
            </a:lvl3pPr>
            <a:lvl4pPr marL="1600200" indent="-228600" eaLnBrk="0" hangingPunct="0">
              <a:defRPr sz="2400">
                <a:solidFill>
                  <a:srgbClr val="000000"/>
                </a:solidFill>
                <a:latin typeface="Arial" charset="0"/>
                <a:ea typeface="ヒラギノ角ゴ ProN W3" charset="0"/>
                <a:cs typeface="ヒラギノ角ゴ ProN W3" charset="0"/>
                <a:sym typeface="Arial" charset="0"/>
              </a:defRPr>
            </a:lvl4pPr>
            <a:lvl5pPr marL="2057400" indent="-228600" eaLnBrk="0" hangingPunct="0">
              <a:defRPr sz="2400">
                <a:solidFill>
                  <a:srgbClr val="000000"/>
                </a:solidFill>
                <a:latin typeface="Arial" charset="0"/>
                <a:ea typeface="ヒラギノ角ゴ ProN W3" charset="0"/>
                <a:cs typeface="ヒラギノ角ゴ ProN W3" charset="0"/>
                <a:sym typeface="Arial" charset="0"/>
              </a:defRPr>
            </a:lvl5pPr>
            <a:lvl6pPr marL="2514600" indent="-228600" eaLnBrk="0" fontAlgn="base" hangingPunct="0">
              <a:spcBef>
                <a:spcPct val="0"/>
              </a:spcBef>
              <a:spcAft>
                <a:spcPct val="0"/>
              </a:spcAft>
              <a:defRPr sz="2400">
                <a:solidFill>
                  <a:srgbClr val="000000"/>
                </a:solidFill>
                <a:latin typeface="Arial" charset="0"/>
                <a:ea typeface="ヒラギノ角ゴ ProN W3" charset="0"/>
                <a:cs typeface="ヒラギノ角ゴ ProN W3" charset="0"/>
                <a:sym typeface="Arial" charset="0"/>
              </a:defRPr>
            </a:lvl6pPr>
            <a:lvl7pPr marL="2971800" indent="-228600" eaLnBrk="0" fontAlgn="base" hangingPunct="0">
              <a:spcBef>
                <a:spcPct val="0"/>
              </a:spcBef>
              <a:spcAft>
                <a:spcPct val="0"/>
              </a:spcAft>
              <a:defRPr sz="2400">
                <a:solidFill>
                  <a:srgbClr val="000000"/>
                </a:solidFill>
                <a:latin typeface="Arial" charset="0"/>
                <a:ea typeface="ヒラギノ角ゴ ProN W3" charset="0"/>
                <a:cs typeface="ヒラギノ角ゴ ProN W3" charset="0"/>
                <a:sym typeface="Arial" charset="0"/>
              </a:defRPr>
            </a:lvl7pPr>
            <a:lvl8pPr marL="3429000" indent="-228600" eaLnBrk="0" fontAlgn="base" hangingPunct="0">
              <a:spcBef>
                <a:spcPct val="0"/>
              </a:spcBef>
              <a:spcAft>
                <a:spcPct val="0"/>
              </a:spcAft>
              <a:defRPr sz="2400">
                <a:solidFill>
                  <a:srgbClr val="000000"/>
                </a:solidFill>
                <a:latin typeface="Arial" charset="0"/>
                <a:ea typeface="ヒラギノ角ゴ ProN W3" charset="0"/>
                <a:cs typeface="ヒラギノ角ゴ ProN W3" charset="0"/>
                <a:sym typeface="Arial" charset="0"/>
              </a:defRPr>
            </a:lvl8pPr>
            <a:lvl9pPr marL="3886200" indent="-228600" eaLnBrk="0" fontAlgn="base" hangingPunct="0">
              <a:spcBef>
                <a:spcPct val="0"/>
              </a:spcBef>
              <a:spcAft>
                <a:spcPct val="0"/>
              </a:spcAft>
              <a:defRPr sz="2400">
                <a:solidFill>
                  <a:srgbClr val="000000"/>
                </a:solidFill>
                <a:latin typeface="Arial" charset="0"/>
                <a:ea typeface="ヒラギノ角ゴ ProN W3" charset="0"/>
                <a:cs typeface="ヒラギノ角ゴ ProN W3" charset="0"/>
                <a:sym typeface="Arial" charset="0"/>
              </a:defRPr>
            </a:lvl9pPr>
          </a:lstStyle>
          <a:p>
            <a:pPr eaLnBrk="1" hangingPunct="1"/>
            <a:fld id="{0AD1DB83-4971-B045-BDEC-20C01CB4D798}" type="slidenum">
              <a:rPr lang="en-US" sz="1400">
                <a:solidFill>
                  <a:schemeClr val="tx1"/>
                </a:solidFill>
                <a:latin typeface="Calibri" charset="0"/>
                <a:cs typeface="Calibri" charset="0"/>
                <a:sym typeface="Calibri" charset="0"/>
              </a:rPr>
              <a:pPr eaLnBrk="1" hangingPunct="1"/>
              <a:t>34</a:t>
            </a:fld>
            <a:endParaRPr lang="en-US" sz="1400">
              <a:solidFill>
                <a:schemeClr val="tx1"/>
              </a:solidFill>
              <a:latin typeface="Calibri" charset="0"/>
              <a:cs typeface="Calibri" charset="0"/>
              <a:sym typeface="Calibri" charset="0"/>
            </a:endParaRPr>
          </a:p>
        </p:txBody>
      </p:sp>
      <p:sp>
        <p:nvSpPr>
          <p:cNvPr id="15" name="Title 1"/>
          <p:cNvSpPr txBox="1">
            <a:spLocks/>
          </p:cNvSpPr>
          <p:nvPr/>
        </p:nvSpPr>
        <p:spPr>
          <a:xfrm>
            <a:off x="0" y="0"/>
            <a:ext cx="9144000" cy="1143000"/>
          </a:xfrm>
          <a:prstGeom prst="rect">
            <a:avLst/>
          </a:prstGeom>
          <a:solidFill>
            <a:srgbClr val="C0504D"/>
          </a:solidFill>
          <a:ln>
            <a:noFill/>
          </a:ln>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a:solidFill>
                  <a:schemeClr val="bg1"/>
                </a:solidFill>
                <a:latin typeface="Calibri" charset="0"/>
                <a:ea typeface="ヒラギノ角ゴ ProN W3" charset="0"/>
                <a:cs typeface="ヒラギノ角ゴ ProN W3" charset="0"/>
              </a:rPr>
              <a:t>Ideal solution</a:t>
            </a:r>
            <a:endParaRPr lang="en-US" dirty="0">
              <a:solidFill>
                <a:schemeClr val="bg1"/>
              </a:solidFill>
            </a:endParaRPr>
          </a:p>
        </p:txBody>
      </p:sp>
      <p:pic>
        <p:nvPicPr>
          <p:cNvPr id="14" name="Picture 13" descr="opValuefuncHighVar.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106" y="2198498"/>
            <a:ext cx="3948820" cy="3076235"/>
          </a:xfrm>
          <a:prstGeom prst="rect">
            <a:avLst/>
          </a:prstGeom>
        </p:spPr>
      </p:pic>
      <p:graphicFrame>
        <p:nvGraphicFramePr>
          <p:cNvPr id="5" name="Object 4"/>
          <p:cNvGraphicFramePr>
            <a:graphicFrameLocks noChangeAspect="1"/>
          </p:cNvGraphicFramePr>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name="Equation" r:id="rId4" imgW="114300" imgH="165100" progId="Equation.3">
                  <p:embed/>
                </p:oleObj>
              </mc:Choice>
              <mc:Fallback>
                <p:oleObj name="Equation" r:id="rId4" imgW="114300" imgH="165100" progId="Equation.3">
                  <p:embed/>
                  <p:pic>
                    <p:nvPicPr>
                      <p:cNvPr id="5" name="Object 4"/>
                      <p:cNvPicPr/>
                      <p:nvPr/>
                    </p:nvPicPr>
                    <p:blipFill>
                      <a:blip r:embed="rId5"/>
                      <a:stretch>
                        <a:fillRect/>
                      </a:stretch>
                    </p:blipFill>
                    <p:spPr>
                      <a:xfrm>
                        <a:off x="4514850" y="3346450"/>
                        <a:ext cx="114300" cy="165100"/>
                      </a:xfrm>
                      <a:prstGeom prst="rect">
                        <a:avLst/>
                      </a:prstGeom>
                    </p:spPr>
                  </p:pic>
                </p:oleObj>
              </mc:Fallback>
            </mc:AlternateContent>
          </a:graphicData>
        </a:graphic>
      </p:graphicFrame>
      <p:sp>
        <p:nvSpPr>
          <p:cNvPr id="12" name="TextBox 11"/>
          <p:cNvSpPr txBox="1"/>
          <p:nvPr/>
        </p:nvSpPr>
        <p:spPr>
          <a:xfrm>
            <a:off x="247002" y="5365451"/>
            <a:ext cx="4382148" cy="1169551"/>
          </a:xfrm>
          <a:prstGeom prst="rect">
            <a:avLst/>
          </a:prstGeom>
          <a:solidFill>
            <a:srgbClr val="FFFFFF"/>
          </a:solidFill>
        </p:spPr>
        <p:txBody>
          <a:bodyPr wrap="none" rtlCol="0">
            <a:spAutoFit/>
          </a:bodyPr>
          <a:lstStyle/>
          <a:p>
            <a:r>
              <a:rPr lang="en-US" b="1" i="1" dirty="0"/>
              <a:t>Expected Value of search relative to exploit</a:t>
            </a:r>
          </a:p>
          <a:p>
            <a:endParaRPr lang="en-US" b="1" i="1" dirty="0"/>
          </a:p>
          <a:p>
            <a:r>
              <a:rPr lang="en-US" b="1" i="1" dirty="0"/>
              <a:t>Q</a:t>
            </a:r>
            <a:r>
              <a:rPr lang="en-US" dirty="0"/>
              <a:t>(</a:t>
            </a:r>
            <a:r>
              <a:rPr lang="en-US" i="1" dirty="0" err="1"/>
              <a:t>x</a:t>
            </a:r>
            <a:r>
              <a:rPr lang="en-US" i="1" baseline="-25000" dirty="0" err="1"/>
              <a:t>max</a:t>
            </a:r>
            <a:r>
              <a:rPr lang="en-US" i="1" dirty="0" err="1"/>
              <a:t>,t,a</a:t>
            </a:r>
            <a:r>
              <a:rPr lang="en-US" i="1" dirty="0"/>
              <a:t> = search</a:t>
            </a:r>
            <a:r>
              <a:rPr lang="en-US" dirty="0"/>
              <a:t>) - </a:t>
            </a:r>
            <a:r>
              <a:rPr lang="en-US" b="1" i="1" dirty="0"/>
              <a:t>Q</a:t>
            </a:r>
            <a:r>
              <a:rPr lang="en-US" dirty="0"/>
              <a:t>(</a:t>
            </a:r>
            <a:r>
              <a:rPr lang="en-US" i="1" dirty="0" err="1"/>
              <a:t>x</a:t>
            </a:r>
            <a:r>
              <a:rPr lang="en-US" i="1" baseline="-25000" dirty="0" err="1"/>
              <a:t>max</a:t>
            </a:r>
            <a:r>
              <a:rPr lang="en-US" i="1" dirty="0" err="1"/>
              <a:t>,t,a</a:t>
            </a:r>
            <a:r>
              <a:rPr lang="en-US" i="1" dirty="0"/>
              <a:t> = exploit</a:t>
            </a:r>
            <a:r>
              <a:rPr lang="en-US" dirty="0"/>
              <a:t>) </a:t>
            </a:r>
          </a:p>
          <a:p>
            <a:r>
              <a:rPr lang="en-US" sz="1600" dirty="0">
                <a:solidFill>
                  <a:srgbClr val="000090"/>
                </a:solidFill>
              </a:rPr>
              <a:t>   </a:t>
            </a:r>
          </a:p>
        </p:txBody>
      </p:sp>
      <p:pic>
        <p:nvPicPr>
          <p:cNvPr id="9" name="Picture 8" descr="ExpRewardplotvar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47859" y="795517"/>
            <a:ext cx="4588165" cy="5937625"/>
          </a:xfrm>
          <a:prstGeom prst="rect">
            <a:avLst/>
          </a:prstGeom>
        </p:spPr>
      </p:pic>
      <p:sp>
        <p:nvSpPr>
          <p:cNvPr id="17" name="TextBox 16"/>
          <p:cNvSpPr txBox="1"/>
          <p:nvPr/>
        </p:nvSpPr>
        <p:spPr>
          <a:xfrm>
            <a:off x="5173133" y="1639494"/>
            <a:ext cx="3104335" cy="461665"/>
          </a:xfrm>
          <a:prstGeom prst="rect">
            <a:avLst/>
          </a:prstGeom>
          <a:noFill/>
        </p:spPr>
        <p:txBody>
          <a:bodyPr wrap="none" rtlCol="0">
            <a:spAutoFit/>
          </a:bodyPr>
          <a:lstStyle/>
          <a:p>
            <a:r>
              <a:rPr lang="en-US" sz="2400" b="1" dirty="0"/>
              <a:t>Variance Manipulation</a:t>
            </a:r>
          </a:p>
        </p:txBody>
      </p:sp>
      <p:sp>
        <p:nvSpPr>
          <p:cNvPr id="18" name="TextBox 17"/>
          <p:cNvSpPr txBox="1"/>
          <p:nvPr/>
        </p:nvSpPr>
        <p:spPr>
          <a:xfrm>
            <a:off x="6701008" y="3364984"/>
            <a:ext cx="1401045" cy="369332"/>
          </a:xfrm>
          <a:prstGeom prst="rect">
            <a:avLst/>
          </a:prstGeom>
          <a:noFill/>
        </p:spPr>
        <p:txBody>
          <a:bodyPr wrap="none" rtlCol="0">
            <a:spAutoFit/>
          </a:bodyPr>
          <a:lstStyle/>
          <a:p>
            <a:r>
              <a:rPr lang="en-US" dirty="0"/>
              <a:t>Mid variance</a:t>
            </a:r>
          </a:p>
        </p:txBody>
      </p:sp>
      <p:sp>
        <p:nvSpPr>
          <p:cNvPr id="21" name="TextBox 20"/>
          <p:cNvSpPr txBox="1"/>
          <p:nvPr/>
        </p:nvSpPr>
        <p:spPr>
          <a:xfrm>
            <a:off x="6544563" y="4443969"/>
            <a:ext cx="1413217" cy="369332"/>
          </a:xfrm>
          <a:prstGeom prst="rect">
            <a:avLst/>
          </a:prstGeom>
          <a:noFill/>
        </p:spPr>
        <p:txBody>
          <a:bodyPr wrap="none" rtlCol="0">
            <a:spAutoFit/>
          </a:bodyPr>
          <a:lstStyle/>
          <a:p>
            <a:r>
              <a:rPr lang="en-US" dirty="0"/>
              <a:t>Low variance</a:t>
            </a:r>
          </a:p>
        </p:txBody>
      </p:sp>
      <p:sp>
        <p:nvSpPr>
          <p:cNvPr id="22" name="TextBox 21"/>
          <p:cNvSpPr txBox="1"/>
          <p:nvPr/>
        </p:nvSpPr>
        <p:spPr>
          <a:xfrm>
            <a:off x="5096926" y="5986500"/>
            <a:ext cx="3554879" cy="461665"/>
          </a:xfrm>
          <a:prstGeom prst="rect">
            <a:avLst/>
          </a:prstGeom>
          <a:noFill/>
        </p:spPr>
        <p:txBody>
          <a:bodyPr wrap="none" rtlCol="0">
            <a:spAutoFit/>
          </a:bodyPr>
          <a:lstStyle/>
          <a:p>
            <a:r>
              <a:rPr lang="en-US" sz="2400" b="1" dirty="0">
                <a:solidFill>
                  <a:srgbClr val="000090"/>
                </a:solidFill>
              </a:rPr>
              <a:t>BLUE: Expected Max value</a:t>
            </a:r>
          </a:p>
        </p:txBody>
      </p:sp>
      <p:sp>
        <p:nvSpPr>
          <p:cNvPr id="23" name="TextBox 22"/>
          <p:cNvSpPr txBox="1"/>
          <p:nvPr/>
        </p:nvSpPr>
        <p:spPr>
          <a:xfrm>
            <a:off x="5079996" y="5501731"/>
            <a:ext cx="4171635" cy="461665"/>
          </a:xfrm>
          <a:prstGeom prst="rect">
            <a:avLst/>
          </a:prstGeom>
          <a:noFill/>
        </p:spPr>
        <p:txBody>
          <a:bodyPr wrap="none" rtlCol="0">
            <a:spAutoFit/>
          </a:bodyPr>
          <a:lstStyle/>
          <a:p>
            <a:r>
              <a:rPr lang="en-US" sz="2400" b="1" dirty="0">
                <a:solidFill>
                  <a:srgbClr val="FF0000"/>
                </a:solidFill>
              </a:rPr>
              <a:t>RED: Optimal decision criterion</a:t>
            </a:r>
          </a:p>
        </p:txBody>
      </p:sp>
      <p:sp>
        <p:nvSpPr>
          <p:cNvPr id="2" name="Freeform 1"/>
          <p:cNvSpPr/>
          <p:nvPr/>
        </p:nvSpPr>
        <p:spPr>
          <a:xfrm>
            <a:off x="5054600" y="3734317"/>
            <a:ext cx="3268133" cy="1091684"/>
          </a:xfrm>
          <a:custGeom>
            <a:avLst/>
            <a:gdLst>
              <a:gd name="connsiteX0" fmla="*/ 16933 w 3268133"/>
              <a:gd name="connsiteY0" fmla="*/ 160866 h 1058333"/>
              <a:gd name="connsiteX1" fmla="*/ 16933 w 3268133"/>
              <a:gd name="connsiteY1" fmla="*/ 160866 h 1058333"/>
              <a:gd name="connsiteX2" fmla="*/ 423333 w 3268133"/>
              <a:gd name="connsiteY2" fmla="*/ 67733 h 1058333"/>
              <a:gd name="connsiteX3" fmla="*/ 1176867 w 3268133"/>
              <a:gd name="connsiteY3" fmla="*/ 0 h 1058333"/>
              <a:gd name="connsiteX4" fmla="*/ 2057400 w 3268133"/>
              <a:gd name="connsiteY4" fmla="*/ 8466 h 1058333"/>
              <a:gd name="connsiteX5" fmla="*/ 2565400 w 3268133"/>
              <a:gd name="connsiteY5" fmla="*/ 76200 h 1058333"/>
              <a:gd name="connsiteX6" fmla="*/ 2887133 w 3268133"/>
              <a:gd name="connsiteY6" fmla="*/ 160866 h 1058333"/>
              <a:gd name="connsiteX7" fmla="*/ 3039533 w 3268133"/>
              <a:gd name="connsiteY7" fmla="*/ 279400 h 1058333"/>
              <a:gd name="connsiteX8" fmla="*/ 3149600 w 3268133"/>
              <a:gd name="connsiteY8" fmla="*/ 533400 h 1058333"/>
              <a:gd name="connsiteX9" fmla="*/ 3268133 w 3268133"/>
              <a:gd name="connsiteY9" fmla="*/ 1041400 h 1058333"/>
              <a:gd name="connsiteX10" fmla="*/ 0 w 3268133"/>
              <a:gd name="connsiteY10" fmla="*/ 1058333 h 1058333"/>
              <a:gd name="connsiteX11" fmla="*/ 16933 w 3268133"/>
              <a:gd name="connsiteY11" fmla="*/ 160866 h 1058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68133" h="1058333">
                <a:moveTo>
                  <a:pt x="16933" y="160866"/>
                </a:moveTo>
                <a:lnTo>
                  <a:pt x="16933" y="160866"/>
                </a:lnTo>
                <a:lnTo>
                  <a:pt x="423333" y="67733"/>
                </a:lnTo>
                <a:lnTo>
                  <a:pt x="1176867" y="0"/>
                </a:lnTo>
                <a:lnTo>
                  <a:pt x="2057400" y="8466"/>
                </a:lnTo>
                <a:lnTo>
                  <a:pt x="2565400" y="76200"/>
                </a:lnTo>
                <a:lnTo>
                  <a:pt x="2887133" y="160866"/>
                </a:lnTo>
                <a:lnTo>
                  <a:pt x="3039533" y="279400"/>
                </a:lnTo>
                <a:lnTo>
                  <a:pt x="3149600" y="533400"/>
                </a:lnTo>
                <a:lnTo>
                  <a:pt x="3268133" y="1041400"/>
                </a:lnTo>
                <a:lnTo>
                  <a:pt x="0" y="1058333"/>
                </a:lnTo>
                <a:lnTo>
                  <a:pt x="16933" y="160866"/>
                </a:lnTo>
                <a:close/>
              </a:path>
            </a:pathLst>
          </a:custGeom>
          <a:solidFill>
            <a:srgbClr val="FF0000">
              <a:alpha val="22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Explore</a:t>
            </a:r>
          </a:p>
        </p:txBody>
      </p:sp>
      <p:sp>
        <p:nvSpPr>
          <p:cNvPr id="25" name="TextBox 24"/>
          <p:cNvSpPr txBox="1"/>
          <p:nvPr/>
        </p:nvSpPr>
        <p:spPr>
          <a:xfrm rot="16200000">
            <a:off x="4254614" y="4123267"/>
            <a:ext cx="595035" cy="369332"/>
          </a:xfrm>
          <a:prstGeom prst="rect">
            <a:avLst/>
          </a:prstGeom>
          <a:noFill/>
        </p:spPr>
        <p:txBody>
          <a:bodyPr wrap="none" rtlCol="0">
            <a:spAutoFit/>
          </a:bodyPr>
          <a:lstStyle/>
          <a:p>
            <a:r>
              <a:rPr lang="en-US" dirty="0"/>
              <a:t>Max</a:t>
            </a:r>
          </a:p>
        </p:txBody>
      </p:sp>
      <p:sp>
        <p:nvSpPr>
          <p:cNvPr id="26" name="Rectangle 25"/>
          <p:cNvSpPr/>
          <p:nvPr/>
        </p:nvSpPr>
        <p:spPr>
          <a:xfrm>
            <a:off x="164798" y="1161084"/>
            <a:ext cx="4572000" cy="738664"/>
          </a:xfrm>
          <a:prstGeom prst="rect">
            <a:avLst/>
          </a:prstGeom>
        </p:spPr>
        <p:txBody>
          <a:bodyPr>
            <a:spAutoFit/>
          </a:bodyPr>
          <a:lstStyle/>
          <a:p>
            <a:r>
              <a:rPr lang="en-US" sz="2400" b="1" i="1" dirty="0"/>
              <a:t>Ideal solution:  </a:t>
            </a:r>
            <a:r>
              <a:rPr lang="en-US" dirty="0"/>
              <a:t> Explore when max smaller than time-varying bound</a:t>
            </a:r>
          </a:p>
        </p:txBody>
      </p:sp>
    </p:spTree>
    <p:extLst>
      <p:ext uri="{BB962C8B-B14F-4D97-AF65-F5344CB8AC3E}">
        <p14:creationId xmlns:p14="http://schemas.microsoft.com/office/powerpoint/2010/main" val="41987285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ExpRewardplotvar1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7858" y="795517"/>
            <a:ext cx="4588165" cy="5937624"/>
          </a:xfrm>
          <a:prstGeom prst="rect">
            <a:avLst/>
          </a:prstGeom>
        </p:spPr>
      </p:pic>
      <p:sp>
        <p:nvSpPr>
          <p:cNvPr id="88065" name="Slide Number Placeholder 3"/>
          <p:cNvSpPr>
            <a:spLocks noGrp="1"/>
          </p:cNvSpPr>
          <p:nvPr>
            <p:ph type="sldNum" sz="quarter" idx="10"/>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defRPr sz="2400">
                <a:solidFill>
                  <a:srgbClr val="000000"/>
                </a:solidFill>
                <a:latin typeface="Arial" charset="0"/>
                <a:ea typeface="ヒラギノ角ゴ ProN W3" charset="0"/>
                <a:cs typeface="ヒラギノ角ゴ ProN W3" charset="0"/>
                <a:sym typeface="Arial" charset="0"/>
              </a:defRPr>
            </a:lvl1pPr>
            <a:lvl2pPr marL="742950" indent="-285750" eaLnBrk="0" hangingPunct="0">
              <a:defRPr sz="2400">
                <a:solidFill>
                  <a:srgbClr val="000000"/>
                </a:solidFill>
                <a:latin typeface="Arial" charset="0"/>
                <a:ea typeface="ヒラギノ角ゴ ProN W3" charset="0"/>
                <a:cs typeface="ヒラギノ角ゴ ProN W3" charset="0"/>
                <a:sym typeface="Arial" charset="0"/>
              </a:defRPr>
            </a:lvl2pPr>
            <a:lvl3pPr marL="1143000" indent="-228600" eaLnBrk="0" hangingPunct="0">
              <a:defRPr sz="2400">
                <a:solidFill>
                  <a:srgbClr val="000000"/>
                </a:solidFill>
                <a:latin typeface="Arial" charset="0"/>
                <a:ea typeface="ヒラギノ角ゴ ProN W3" charset="0"/>
                <a:cs typeface="ヒラギノ角ゴ ProN W3" charset="0"/>
                <a:sym typeface="Arial" charset="0"/>
              </a:defRPr>
            </a:lvl3pPr>
            <a:lvl4pPr marL="1600200" indent="-228600" eaLnBrk="0" hangingPunct="0">
              <a:defRPr sz="2400">
                <a:solidFill>
                  <a:srgbClr val="000000"/>
                </a:solidFill>
                <a:latin typeface="Arial" charset="0"/>
                <a:ea typeface="ヒラギノ角ゴ ProN W3" charset="0"/>
                <a:cs typeface="ヒラギノ角ゴ ProN W3" charset="0"/>
                <a:sym typeface="Arial" charset="0"/>
              </a:defRPr>
            </a:lvl4pPr>
            <a:lvl5pPr marL="2057400" indent="-228600" eaLnBrk="0" hangingPunct="0">
              <a:defRPr sz="2400">
                <a:solidFill>
                  <a:srgbClr val="000000"/>
                </a:solidFill>
                <a:latin typeface="Arial" charset="0"/>
                <a:ea typeface="ヒラギノ角ゴ ProN W3" charset="0"/>
                <a:cs typeface="ヒラギノ角ゴ ProN W3" charset="0"/>
                <a:sym typeface="Arial" charset="0"/>
              </a:defRPr>
            </a:lvl5pPr>
            <a:lvl6pPr marL="2514600" indent="-228600" eaLnBrk="0" fontAlgn="base" hangingPunct="0">
              <a:spcBef>
                <a:spcPct val="0"/>
              </a:spcBef>
              <a:spcAft>
                <a:spcPct val="0"/>
              </a:spcAft>
              <a:defRPr sz="2400">
                <a:solidFill>
                  <a:srgbClr val="000000"/>
                </a:solidFill>
                <a:latin typeface="Arial" charset="0"/>
                <a:ea typeface="ヒラギノ角ゴ ProN W3" charset="0"/>
                <a:cs typeface="ヒラギノ角ゴ ProN W3" charset="0"/>
                <a:sym typeface="Arial" charset="0"/>
              </a:defRPr>
            </a:lvl6pPr>
            <a:lvl7pPr marL="2971800" indent="-228600" eaLnBrk="0" fontAlgn="base" hangingPunct="0">
              <a:spcBef>
                <a:spcPct val="0"/>
              </a:spcBef>
              <a:spcAft>
                <a:spcPct val="0"/>
              </a:spcAft>
              <a:defRPr sz="2400">
                <a:solidFill>
                  <a:srgbClr val="000000"/>
                </a:solidFill>
                <a:latin typeface="Arial" charset="0"/>
                <a:ea typeface="ヒラギノ角ゴ ProN W3" charset="0"/>
                <a:cs typeface="ヒラギノ角ゴ ProN W3" charset="0"/>
                <a:sym typeface="Arial" charset="0"/>
              </a:defRPr>
            </a:lvl7pPr>
            <a:lvl8pPr marL="3429000" indent="-228600" eaLnBrk="0" fontAlgn="base" hangingPunct="0">
              <a:spcBef>
                <a:spcPct val="0"/>
              </a:spcBef>
              <a:spcAft>
                <a:spcPct val="0"/>
              </a:spcAft>
              <a:defRPr sz="2400">
                <a:solidFill>
                  <a:srgbClr val="000000"/>
                </a:solidFill>
                <a:latin typeface="Arial" charset="0"/>
                <a:ea typeface="ヒラギノ角ゴ ProN W3" charset="0"/>
                <a:cs typeface="ヒラギノ角ゴ ProN W3" charset="0"/>
                <a:sym typeface="Arial" charset="0"/>
              </a:defRPr>
            </a:lvl8pPr>
            <a:lvl9pPr marL="3886200" indent="-228600" eaLnBrk="0" fontAlgn="base" hangingPunct="0">
              <a:spcBef>
                <a:spcPct val="0"/>
              </a:spcBef>
              <a:spcAft>
                <a:spcPct val="0"/>
              </a:spcAft>
              <a:defRPr sz="2400">
                <a:solidFill>
                  <a:srgbClr val="000000"/>
                </a:solidFill>
                <a:latin typeface="Arial" charset="0"/>
                <a:ea typeface="ヒラギノ角ゴ ProN W3" charset="0"/>
                <a:cs typeface="ヒラギノ角ゴ ProN W3" charset="0"/>
                <a:sym typeface="Arial" charset="0"/>
              </a:defRPr>
            </a:lvl9pPr>
          </a:lstStyle>
          <a:p>
            <a:pPr eaLnBrk="1" hangingPunct="1"/>
            <a:fld id="{0AD1DB83-4971-B045-BDEC-20C01CB4D798}" type="slidenum">
              <a:rPr lang="en-US" sz="1400">
                <a:solidFill>
                  <a:schemeClr val="tx1"/>
                </a:solidFill>
                <a:latin typeface="Calibri" charset="0"/>
                <a:cs typeface="Calibri" charset="0"/>
                <a:sym typeface="Calibri" charset="0"/>
              </a:rPr>
              <a:pPr eaLnBrk="1" hangingPunct="1"/>
              <a:t>35</a:t>
            </a:fld>
            <a:endParaRPr lang="en-US" sz="1400">
              <a:solidFill>
                <a:schemeClr val="tx1"/>
              </a:solidFill>
              <a:latin typeface="Calibri" charset="0"/>
              <a:cs typeface="Calibri" charset="0"/>
              <a:sym typeface="Calibri" charset="0"/>
            </a:endParaRPr>
          </a:p>
        </p:txBody>
      </p:sp>
      <p:sp>
        <p:nvSpPr>
          <p:cNvPr id="15" name="Title 1"/>
          <p:cNvSpPr txBox="1">
            <a:spLocks/>
          </p:cNvSpPr>
          <p:nvPr/>
        </p:nvSpPr>
        <p:spPr>
          <a:xfrm>
            <a:off x="0" y="0"/>
            <a:ext cx="9144000" cy="1143000"/>
          </a:xfrm>
          <a:prstGeom prst="rect">
            <a:avLst/>
          </a:prstGeom>
          <a:solidFill>
            <a:srgbClr val="C0504D"/>
          </a:solidFill>
          <a:ln>
            <a:noFill/>
          </a:ln>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a:solidFill>
                  <a:schemeClr val="bg1"/>
                </a:solidFill>
                <a:latin typeface="Calibri" charset="0"/>
                <a:ea typeface="ヒラギノ角ゴ ProN W3" charset="0"/>
                <a:cs typeface="ヒラギノ角ゴ ProN W3" charset="0"/>
              </a:rPr>
              <a:t>Ideal solution</a:t>
            </a:r>
            <a:endParaRPr lang="en-US" dirty="0">
              <a:solidFill>
                <a:schemeClr val="bg1"/>
              </a:solidFill>
            </a:endParaRPr>
          </a:p>
        </p:txBody>
      </p:sp>
      <p:pic>
        <p:nvPicPr>
          <p:cNvPr id="14" name="Picture 13" descr="opValuefuncHighVar.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106" y="2198498"/>
            <a:ext cx="3948820" cy="3076235"/>
          </a:xfrm>
          <a:prstGeom prst="rect">
            <a:avLst/>
          </a:prstGeom>
        </p:spPr>
      </p:pic>
      <p:graphicFrame>
        <p:nvGraphicFramePr>
          <p:cNvPr id="5" name="Object 4"/>
          <p:cNvGraphicFramePr>
            <a:graphicFrameLocks noChangeAspect="1"/>
          </p:cNvGraphicFramePr>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name="Equation" r:id="rId4" imgW="114300" imgH="165100" progId="Equation.3">
                  <p:embed/>
                </p:oleObj>
              </mc:Choice>
              <mc:Fallback>
                <p:oleObj name="Equation" r:id="rId4" imgW="114300" imgH="165100" progId="Equation.3">
                  <p:embed/>
                  <p:pic>
                    <p:nvPicPr>
                      <p:cNvPr id="5" name="Object 4"/>
                      <p:cNvPicPr/>
                      <p:nvPr/>
                    </p:nvPicPr>
                    <p:blipFill>
                      <a:blip r:embed="rId5"/>
                      <a:stretch>
                        <a:fillRect/>
                      </a:stretch>
                    </p:blipFill>
                    <p:spPr>
                      <a:xfrm>
                        <a:off x="4514850" y="3346450"/>
                        <a:ext cx="114300" cy="165100"/>
                      </a:xfrm>
                      <a:prstGeom prst="rect">
                        <a:avLst/>
                      </a:prstGeom>
                    </p:spPr>
                  </p:pic>
                </p:oleObj>
              </mc:Fallback>
            </mc:AlternateContent>
          </a:graphicData>
        </a:graphic>
      </p:graphicFrame>
      <p:sp>
        <p:nvSpPr>
          <p:cNvPr id="12" name="TextBox 11"/>
          <p:cNvSpPr txBox="1"/>
          <p:nvPr/>
        </p:nvSpPr>
        <p:spPr>
          <a:xfrm>
            <a:off x="247002" y="5365451"/>
            <a:ext cx="4382148" cy="1169551"/>
          </a:xfrm>
          <a:prstGeom prst="rect">
            <a:avLst/>
          </a:prstGeom>
          <a:solidFill>
            <a:srgbClr val="FFFFFF"/>
          </a:solidFill>
        </p:spPr>
        <p:txBody>
          <a:bodyPr wrap="none" rtlCol="0">
            <a:spAutoFit/>
          </a:bodyPr>
          <a:lstStyle/>
          <a:p>
            <a:r>
              <a:rPr lang="en-US" b="1" i="1" dirty="0"/>
              <a:t>Expected Value of search relative to exploit</a:t>
            </a:r>
          </a:p>
          <a:p>
            <a:endParaRPr lang="en-US" b="1" i="1" dirty="0"/>
          </a:p>
          <a:p>
            <a:r>
              <a:rPr lang="en-US" b="1" i="1" dirty="0"/>
              <a:t>Q</a:t>
            </a:r>
            <a:r>
              <a:rPr lang="en-US" dirty="0"/>
              <a:t>(</a:t>
            </a:r>
            <a:r>
              <a:rPr lang="en-US" i="1" dirty="0" err="1"/>
              <a:t>x</a:t>
            </a:r>
            <a:r>
              <a:rPr lang="en-US" i="1" baseline="-25000" dirty="0" err="1"/>
              <a:t>max</a:t>
            </a:r>
            <a:r>
              <a:rPr lang="en-US" i="1" dirty="0" err="1"/>
              <a:t>,t,a</a:t>
            </a:r>
            <a:r>
              <a:rPr lang="en-US" i="1" dirty="0"/>
              <a:t> = search</a:t>
            </a:r>
            <a:r>
              <a:rPr lang="en-US" dirty="0"/>
              <a:t>) - </a:t>
            </a:r>
            <a:r>
              <a:rPr lang="en-US" b="1" i="1" dirty="0"/>
              <a:t>Q</a:t>
            </a:r>
            <a:r>
              <a:rPr lang="en-US" dirty="0"/>
              <a:t>(</a:t>
            </a:r>
            <a:r>
              <a:rPr lang="en-US" i="1" dirty="0" err="1"/>
              <a:t>x</a:t>
            </a:r>
            <a:r>
              <a:rPr lang="en-US" i="1" baseline="-25000" dirty="0" err="1"/>
              <a:t>max</a:t>
            </a:r>
            <a:r>
              <a:rPr lang="en-US" i="1" dirty="0" err="1"/>
              <a:t>,t,a</a:t>
            </a:r>
            <a:r>
              <a:rPr lang="en-US" i="1" dirty="0"/>
              <a:t> = exploit</a:t>
            </a:r>
            <a:r>
              <a:rPr lang="en-US" dirty="0"/>
              <a:t>) </a:t>
            </a:r>
          </a:p>
          <a:p>
            <a:r>
              <a:rPr lang="en-US" sz="1600" dirty="0">
                <a:solidFill>
                  <a:srgbClr val="000090"/>
                </a:solidFill>
              </a:rPr>
              <a:t> </a:t>
            </a:r>
          </a:p>
        </p:txBody>
      </p:sp>
      <p:pic>
        <p:nvPicPr>
          <p:cNvPr id="9" name="Picture 8" descr="ExpRewardplotvar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47859" y="795517"/>
            <a:ext cx="4588165" cy="5937625"/>
          </a:xfrm>
          <a:prstGeom prst="rect">
            <a:avLst/>
          </a:prstGeom>
        </p:spPr>
      </p:pic>
      <p:sp>
        <p:nvSpPr>
          <p:cNvPr id="18" name="TextBox 17"/>
          <p:cNvSpPr txBox="1"/>
          <p:nvPr/>
        </p:nvSpPr>
        <p:spPr>
          <a:xfrm>
            <a:off x="5173133" y="1639494"/>
            <a:ext cx="3104335" cy="461665"/>
          </a:xfrm>
          <a:prstGeom prst="rect">
            <a:avLst/>
          </a:prstGeom>
          <a:noFill/>
        </p:spPr>
        <p:txBody>
          <a:bodyPr wrap="none" rtlCol="0">
            <a:spAutoFit/>
          </a:bodyPr>
          <a:lstStyle/>
          <a:p>
            <a:r>
              <a:rPr lang="en-US" sz="2400" b="1" dirty="0"/>
              <a:t>Variance Manipulation</a:t>
            </a:r>
          </a:p>
        </p:txBody>
      </p:sp>
      <p:sp>
        <p:nvSpPr>
          <p:cNvPr id="21" name="TextBox 20"/>
          <p:cNvSpPr txBox="1"/>
          <p:nvPr/>
        </p:nvSpPr>
        <p:spPr>
          <a:xfrm>
            <a:off x="6629293" y="2687135"/>
            <a:ext cx="1456160" cy="369332"/>
          </a:xfrm>
          <a:prstGeom prst="rect">
            <a:avLst/>
          </a:prstGeom>
          <a:noFill/>
        </p:spPr>
        <p:txBody>
          <a:bodyPr wrap="none" rtlCol="0">
            <a:spAutoFit/>
          </a:bodyPr>
          <a:lstStyle/>
          <a:p>
            <a:r>
              <a:rPr lang="en-US" dirty="0"/>
              <a:t>High variance</a:t>
            </a:r>
          </a:p>
        </p:txBody>
      </p:sp>
      <p:pic>
        <p:nvPicPr>
          <p:cNvPr id="24" name="Picture 23" descr="ExpRewardplotvar3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47858" y="804436"/>
            <a:ext cx="4581273" cy="5928706"/>
          </a:xfrm>
          <a:prstGeom prst="rect">
            <a:avLst/>
          </a:prstGeom>
        </p:spPr>
      </p:pic>
      <p:sp>
        <p:nvSpPr>
          <p:cNvPr id="25" name="TextBox 24"/>
          <p:cNvSpPr txBox="1"/>
          <p:nvPr/>
        </p:nvSpPr>
        <p:spPr>
          <a:xfrm>
            <a:off x="6701008" y="3364984"/>
            <a:ext cx="1401045" cy="369332"/>
          </a:xfrm>
          <a:prstGeom prst="rect">
            <a:avLst/>
          </a:prstGeom>
          <a:noFill/>
        </p:spPr>
        <p:txBody>
          <a:bodyPr wrap="none" rtlCol="0">
            <a:spAutoFit/>
          </a:bodyPr>
          <a:lstStyle/>
          <a:p>
            <a:r>
              <a:rPr lang="en-US" dirty="0"/>
              <a:t>Mid variance</a:t>
            </a:r>
          </a:p>
        </p:txBody>
      </p:sp>
      <p:sp>
        <p:nvSpPr>
          <p:cNvPr id="26" name="TextBox 25"/>
          <p:cNvSpPr txBox="1"/>
          <p:nvPr/>
        </p:nvSpPr>
        <p:spPr>
          <a:xfrm>
            <a:off x="6544563" y="4443969"/>
            <a:ext cx="1413217" cy="369332"/>
          </a:xfrm>
          <a:prstGeom prst="rect">
            <a:avLst/>
          </a:prstGeom>
          <a:noFill/>
        </p:spPr>
        <p:txBody>
          <a:bodyPr wrap="none" rtlCol="0">
            <a:spAutoFit/>
          </a:bodyPr>
          <a:lstStyle/>
          <a:p>
            <a:r>
              <a:rPr lang="en-US" dirty="0"/>
              <a:t>Low variance</a:t>
            </a:r>
          </a:p>
        </p:txBody>
      </p:sp>
      <p:sp>
        <p:nvSpPr>
          <p:cNvPr id="27" name="TextBox 26"/>
          <p:cNvSpPr txBox="1"/>
          <p:nvPr/>
        </p:nvSpPr>
        <p:spPr>
          <a:xfrm>
            <a:off x="5096926" y="5986500"/>
            <a:ext cx="3554879" cy="461665"/>
          </a:xfrm>
          <a:prstGeom prst="rect">
            <a:avLst/>
          </a:prstGeom>
          <a:noFill/>
        </p:spPr>
        <p:txBody>
          <a:bodyPr wrap="none" rtlCol="0">
            <a:spAutoFit/>
          </a:bodyPr>
          <a:lstStyle/>
          <a:p>
            <a:r>
              <a:rPr lang="en-US" sz="2400" b="1" dirty="0">
                <a:solidFill>
                  <a:srgbClr val="000090"/>
                </a:solidFill>
              </a:rPr>
              <a:t>BLUE: Expected Max value</a:t>
            </a:r>
          </a:p>
        </p:txBody>
      </p:sp>
      <p:sp>
        <p:nvSpPr>
          <p:cNvPr id="28" name="TextBox 27"/>
          <p:cNvSpPr txBox="1"/>
          <p:nvPr/>
        </p:nvSpPr>
        <p:spPr>
          <a:xfrm>
            <a:off x="5079996" y="5501731"/>
            <a:ext cx="4171635" cy="461665"/>
          </a:xfrm>
          <a:prstGeom prst="rect">
            <a:avLst/>
          </a:prstGeom>
          <a:noFill/>
        </p:spPr>
        <p:txBody>
          <a:bodyPr wrap="none" rtlCol="0">
            <a:spAutoFit/>
          </a:bodyPr>
          <a:lstStyle/>
          <a:p>
            <a:r>
              <a:rPr lang="en-US" sz="2400" b="1" dirty="0">
                <a:solidFill>
                  <a:srgbClr val="FF0000"/>
                </a:solidFill>
              </a:rPr>
              <a:t>RED: Optimal decision criterion</a:t>
            </a:r>
          </a:p>
        </p:txBody>
      </p:sp>
      <p:sp>
        <p:nvSpPr>
          <p:cNvPr id="20" name="Freeform 19"/>
          <p:cNvSpPr/>
          <p:nvPr/>
        </p:nvSpPr>
        <p:spPr>
          <a:xfrm>
            <a:off x="5054600" y="2294467"/>
            <a:ext cx="3268133" cy="2531533"/>
          </a:xfrm>
          <a:custGeom>
            <a:avLst/>
            <a:gdLst>
              <a:gd name="connsiteX0" fmla="*/ 16933 w 3268133"/>
              <a:gd name="connsiteY0" fmla="*/ 160866 h 1058333"/>
              <a:gd name="connsiteX1" fmla="*/ 16933 w 3268133"/>
              <a:gd name="connsiteY1" fmla="*/ 160866 h 1058333"/>
              <a:gd name="connsiteX2" fmla="*/ 423333 w 3268133"/>
              <a:gd name="connsiteY2" fmla="*/ 67733 h 1058333"/>
              <a:gd name="connsiteX3" fmla="*/ 1176867 w 3268133"/>
              <a:gd name="connsiteY3" fmla="*/ 0 h 1058333"/>
              <a:gd name="connsiteX4" fmla="*/ 2057400 w 3268133"/>
              <a:gd name="connsiteY4" fmla="*/ 8466 h 1058333"/>
              <a:gd name="connsiteX5" fmla="*/ 2565400 w 3268133"/>
              <a:gd name="connsiteY5" fmla="*/ 76200 h 1058333"/>
              <a:gd name="connsiteX6" fmla="*/ 2887133 w 3268133"/>
              <a:gd name="connsiteY6" fmla="*/ 160866 h 1058333"/>
              <a:gd name="connsiteX7" fmla="*/ 3039533 w 3268133"/>
              <a:gd name="connsiteY7" fmla="*/ 279400 h 1058333"/>
              <a:gd name="connsiteX8" fmla="*/ 3149600 w 3268133"/>
              <a:gd name="connsiteY8" fmla="*/ 533400 h 1058333"/>
              <a:gd name="connsiteX9" fmla="*/ 3268133 w 3268133"/>
              <a:gd name="connsiteY9" fmla="*/ 1041400 h 1058333"/>
              <a:gd name="connsiteX10" fmla="*/ 0 w 3268133"/>
              <a:gd name="connsiteY10" fmla="*/ 1058333 h 1058333"/>
              <a:gd name="connsiteX11" fmla="*/ 16933 w 3268133"/>
              <a:gd name="connsiteY11" fmla="*/ 160866 h 1058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68133" h="1058333">
                <a:moveTo>
                  <a:pt x="16933" y="160866"/>
                </a:moveTo>
                <a:lnTo>
                  <a:pt x="16933" y="160866"/>
                </a:lnTo>
                <a:lnTo>
                  <a:pt x="423333" y="67733"/>
                </a:lnTo>
                <a:lnTo>
                  <a:pt x="1176867" y="0"/>
                </a:lnTo>
                <a:lnTo>
                  <a:pt x="2057400" y="8466"/>
                </a:lnTo>
                <a:lnTo>
                  <a:pt x="2565400" y="76200"/>
                </a:lnTo>
                <a:lnTo>
                  <a:pt x="2887133" y="160866"/>
                </a:lnTo>
                <a:lnTo>
                  <a:pt x="3039533" y="279400"/>
                </a:lnTo>
                <a:lnTo>
                  <a:pt x="3149600" y="533400"/>
                </a:lnTo>
                <a:lnTo>
                  <a:pt x="3268133" y="1041400"/>
                </a:lnTo>
                <a:lnTo>
                  <a:pt x="0" y="1058333"/>
                </a:lnTo>
                <a:lnTo>
                  <a:pt x="16933" y="160866"/>
                </a:lnTo>
                <a:close/>
              </a:path>
            </a:pathLst>
          </a:custGeom>
          <a:solidFill>
            <a:srgbClr val="FF0000">
              <a:alpha val="22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r>
              <a:rPr lang="en-US" dirty="0"/>
              <a:t>Explore</a:t>
            </a:r>
          </a:p>
        </p:txBody>
      </p:sp>
      <p:sp>
        <p:nvSpPr>
          <p:cNvPr id="22" name="TextBox 21"/>
          <p:cNvSpPr txBox="1"/>
          <p:nvPr/>
        </p:nvSpPr>
        <p:spPr>
          <a:xfrm rot="16200000">
            <a:off x="4254614" y="4123267"/>
            <a:ext cx="595035" cy="369332"/>
          </a:xfrm>
          <a:prstGeom prst="rect">
            <a:avLst/>
          </a:prstGeom>
          <a:noFill/>
        </p:spPr>
        <p:txBody>
          <a:bodyPr wrap="none" rtlCol="0">
            <a:spAutoFit/>
          </a:bodyPr>
          <a:lstStyle/>
          <a:p>
            <a:r>
              <a:rPr lang="en-US" dirty="0"/>
              <a:t>Max</a:t>
            </a:r>
          </a:p>
        </p:txBody>
      </p:sp>
      <p:sp>
        <p:nvSpPr>
          <p:cNvPr id="23" name="Rectangle 22"/>
          <p:cNvSpPr/>
          <p:nvPr/>
        </p:nvSpPr>
        <p:spPr>
          <a:xfrm>
            <a:off x="164798" y="1161084"/>
            <a:ext cx="4572000" cy="738664"/>
          </a:xfrm>
          <a:prstGeom prst="rect">
            <a:avLst/>
          </a:prstGeom>
        </p:spPr>
        <p:txBody>
          <a:bodyPr>
            <a:spAutoFit/>
          </a:bodyPr>
          <a:lstStyle/>
          <a:p>
            <a:r>
              <a:rPr lang="en-US" sz="2400" b="1" i="1" dirty="0"/>
              <a:t>Ideal solution:  </a:t>
            </a:r>
            <a:r>
              <a:rPr lang="en-US" dirty="0"/>
              <a:t> Explore when max smaller than time-varying bound</a:t>
            </a:r>
          </a:p>
        </p:txBody>
      </p:sp>
    </p:spTree>
    <p:extLst>
      <p:ext uri="{BB962C8B-B14F-4D97-AF65-F5344CB8AC3E}">
        <p14:creationId xmlns:p14="http://schemas.microsoft.com/office/powerpoint/2010/main" val="21886486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flipH="1" flipV="1">
            <a:off x="7653867" y="2325352"/>
            <a:ext cx="25400" cy="2487949"/>
          </a:xfrm>
          <a:prstGeom prst="line">
            <a:avLst/>
          </a:prstGeom>
          <a:ln>
            <a:solidFill>
              <a:schemeClr val="bg1">
                <a:lumMod val="65000"/>
              </a:schemeClr>
            </a:solidFill>
            <a:prstDash val="sysDash"/>
          </a:ln>
        </p:spPr>
        <p:style>
          <a:lnRef idx="2">
            <a:schemeClr val="accent1"/>
          </a:lnRef>
          <a:fillRef idx="0">
            <a:schemeClr val="accent1"/>
          </a:fillRef>
          <a:effectRef idx="1">
            <a:schemeClr val="accent1"/>
          </a:effectRef>
          <a:fontRef idx="minor">
            <a:schemeClr val="tx1"/>
          </a:fontRef>
        </p:style>
      </p:cxnSp>
      <p:pic>
        <p:nvPicPr>
          <p:cNvPr id="24" name="Picture 23" descr="ExpRewardplotvar3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7858" y="804436"/>
            <a:ext cx="4581273" cy="5928706"/>
          </a:xfrm>
          <a:prstGeom prst="rect">
            <a:avLst/>
          </a:prstGeom>
        </p:spPr>
      </p:pic>
      <p:pic>
        <p:nvPicPr>
          <p:cNvPr id="11" name="Picture 10" descr="ExpRewardplotvar1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7858" y="795517"/>
            <a:ext cx="4588165" cy="5937624"/>
          </a:xfrm>
          <a:prstGeom prst="rect">
            <a:avLst/>
          </a:prstGeom>
        </p:spPr>
      </p:pic>
      <p:sp>
        <p:nvSpPr>
          <p:cNvPr id="15" name="Title 1"/>
          <p:cNvSpPr txBox="1">
            <a:spLocks/>
          </p:cNvSpPr>
          <p:nvPr/>
        </p:nvSpPr>
        <p:spPr>
          <a:xfrm>
            <a:off x="0" y="0"/>
            <a:ext cx="9144000" cy="1143000"/>
          </a:xfrm>
          <a:prstGeom prst="rect">
            <a:avLst/>
          </a:prstGeom>
          <a:solidFill>
            <a:srgbClr val="C0504D"/>
          </a:solidFill>
          <a:ln>
            <a:noFill/>
          </a:ln>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a:solidFill>
                  <a:schemeClr val="bg1"/>
                </a:solidFill>
                <a:latin typeface="Calibri" charset="0"/>
                <a:ea typeface="ヒラギノ角ゴ ProN W3" charset="0"/>
                <a:cs typeface="ヒラギノ角ゴ ProN W3" charset="0"/>
              </a:rPr>
              <a:t>Ideal solution</a:t>
            </a:r>
            <a:endParaRPr lang="en-US" dirty="0">
              <a:solidFill>
                <a:schemeClr val="bg1"/>
              </a:solidFill>
            </a:endParaRPr>
          </a:p>
        </p:txBody>
      </p:sp>
      <p:graphicFrame>
        <p:nvGraphicFramePr>
          <p:cNvPr id="5" name="Object 4"/>
          <p:cNvGraphicFramePr>
            <a:graphicFrameLocks noChangeAspect="1"/>
          </p:cNvGraphicFramePr>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name="Equation" r:id="rId4" imgW="114300" imgH="165100" progId="Equation.3">
                  <p:embed/>
                </p:oleObj>
              </mc:Choice>
              <mc:Fallback>
                <p:oleObj name="Equation" r:id="rId4" imgW="114300" imgH="165100" progId="Equation.3">
                  <p:embed/>
                  <p:pic>
                    <p:nvPicPr>
                      <p:cNvPr id="5" name="Object 4"/>
                      <p:cNvPicPr/>
                      <p:nvPr/>
                    </p:nvPicPr>
                    <p:blipFill>
                      <a:blip r:embed="rId5"/>
                      <a:stretch>
                        <a:fillRect/>
                      </a:stretch>
                    </p:blipFill>
                    <p:spPr>
                      <a:xfrm>
                        <a:off x="4514850" y="3346450"/>
                        <a:ext cx="114300" cy="165100"/>
                      </a:xfrm>
                      <a:prstGeom prst="rect">
                        <a:avLst/>
                      </a:prstGeom>
                    </p:spPr>
                  </p:pic>
                </p:oleObj>
              </mc:Fallback>
            </mc:AlternateContent>
          </a:graphicData>
        </a:graphic>
      </p:graphicFrame>
      <p:pic>
        <p:nvPicPr>
          <p:cNvPr id="9" name="Picture 8" descr="ExpRewardplotvar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47859" y="795517"/>
            <a:ext cx="4588165" cy="5937625"/>
          </a:xfrm>
          <a:prstGeom prst="rect">
            <a:avLst/>
          </a:prstGeom>
        </p:spPr>
      </p:pic>
      <p:sp>
        <p:nvSpPr>
          <p:cNvPr id="18" name="TextBox 17"/>
          <p:cNvSpPr txBox="1"/>
          <p:nvPr/>
        </p:nvSpPr>
        <p:spPr>
          <a:xfrm>
            <a:off x="5173133" y="1580039"/>
            <a:ext cx="3104335" cy="461665"/>
          </a:xfrm>
          <a:prstGeom prst="rect">
            <a:avLst/>
          </a:prstGeom>
          <a:noFill/>
        </p:spPr>
        <p:txBody>
          <a:bodyPr wrap="none" rtlCol="0">
            <a:spAutoFit/>
          </a:bodyPr>
          <a:lstStyle/>
          <a:p>
            <a:r>
              <a:rPr lang="en-US" sz="2400" b="1" dirty="0"/>
              <a:t>Variance Manipulation</a:t>
            </a:r>
          </a:p>
        </p:txBody>
      </p:sp>
      <p:sp>
        <p:nvSpPr>
          <p:cNvPr id="21" name="TextBox 20"/>
          <p:cNvSpPr txBox="1"/>
          <p:nvPr/>
        </p:nvSpPr>
        <p:spPr>
          <a:xfrm>
            <a:off x="6629293" y="2687135"/>
            <a:ext cx="1456160" cy="369332"/>
          </a:xfrm>
          <a:prstGeom prst="rect">
            <a:avLst/>
          </a:prstGeom>
          <a:noFill/>
        </p:spPr>
        <p:txBody>
          <a:bodyPr wrap="none" rtlCol="0">
            <a:spAutoFit/>
          </a:bodyPr>
          <a:lstStyle/>
          <a:p>
            <a:r>
              <a:rPr lang="en-US" dirty="0"/>
              <a:t>High variance</a:t>
            </a:r>
          </a:p>
        </p:txBody>
      </p:sp>
      <p:sp>
        <p:nvSpPr>
          <p:cNvPr id="25" name="TextBox 24"/>
          <p:cNvSpPr txBox="1"/>
          <p:nvPr/>
        </p:nvSpPr>
        <p:spPr>
          <a:xfrm>
            <a:off x="6701008" y="3364984"/>
            <a:ext cx="1401045" cy="369332"/>
          </a:xfrm>
          <a:prstGeom prst="rect">
            <a:avLst/>
          </a:prstGeom>
          <a:noFill/>
        </p:spPr>
        <p:txBody>
          <a:bodyPr wrap="none" rtlCol="0">
            <a:spAutoFit/>
          </a:bodyPr>
          <a:lstStyle/>
          <a:p>
            <a:r>
              <a:rPr lang="en-US" dirty="0"/>
              <a:t>Mid variance</a:t>
            </a:r>
          </a:p>
        </p:txBody>
      </p:sp>
      <p:sp>
        <p:nvSpPr>
          <p:cNvPr id="26" name="TextBox 25"/>
          <p:cNvSpPr txBox="1"/>
          <p:nvPr/>
        </p:nvSpPr>
        <p:spPr>
          <a:xfrm>
            <a:off x="6544563" y="4443969"/>
            <a:ext cx="1413217" cy="369332"/>
          </a:xfrm>
          <a:prstGeom prst="rect">
            <a:avLst/>
          </a:prstGeom>
          <a:noFill/>
        </p:spPr>
        <p:txBody>
          <a:bodyPr wrap="none" rtlCol="0">
            <a:spAutoFit/>
          </a:bodyPr>
          <a:lstStyle/>
          <a:p>
            <a:r>
              <a:rPr lang="en-US" dirty="0"/>
              <a:t>Low variance</a:t>
            </a:r>
          </a:p>
        </p:txBody>
      </p:sp>
      <p:pic>
        <p:nvPicPr>
          <p:cNvPr id="2" name="Picture 1" descr="ExpRewardplotdensity3.eps.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878" y="769963"/>
            <a:ext cx="4581272" cy="5928705"/>
          </a:xfrm>
          <a:prstGeom prst="rect">
            <a:avLst/>
          </a:prstGeom>
        </p:spPr>
      </p:pic>
      <p:sp>
        <p:nvSpPr>
          <p:cNvPr id="19" name="TextBox 18"/>
          <p:cNvSpPr txBox="1"/>
          <p:nvPr/>
        </p:nvSpPr>
        <p:spPr>
          <a:xfrm>
            <a:off x="939800" y="1557678"/>
            <a:ext cx="2949545" cy="461665"/>
          </a:xfrm>
          <a:prstGeom prst="rect">
            <a:avLst/>
          </a:prstGeom>
          <a:noFill/>
        </p:spPr>
        <p:txBody>
          <a:bodyPr wrap="none" rtlCol="0">
            <a:spAutoFit/>
          </a:bodyPr>
          <a:lstStyle/>
          <a:p>
            <a:r>
              <a:rPr lang="en-US" sz="2400" b="1" dirty="0"/>
              <a:t>Density Manipulation</a:t>
            </a:r>
          </a:p>
        </p:txBody>
      </p:sp>
      <p:sp>
        <p:nvSpPr>
          <p:cNvPr id="20" name="TextBox 19"/>
          <p:cNvSpPr txBox="1"/>
          <p:nvPr/>
        </p:nvSpPr>
        <p:spPr>
          <a:xfrm>
            <a:off x="2123174" y="1956020"/>
            <a:ext cx="1346042" cy="369332"/>
          </a:xfrm>
          <a:prstGeom prst="rect">
            <a:avLst/>
          </a:prstGeom>
          <a:solidFill>
            <a:srgbClr val="FFFFFF"/>
          </a:solidFill>
        </p:spPr>
        <p:txBody>
          <a:bodyPr wrap="none" rtlCol="0">
            <a:spAutoFit/>
          </a:bodyPr>
          <a:lstStyle/>
          <a:p>
            <a:r>
              <a:rPr lang="en-US" dirty="0"/>
              <a:t>High density</a:t>
            </a:r>
          </a:p>
        </p:txBody>
      </p:sp>
      <p:sp>
        <p:nvSpPr>
          <p:cNvPr id="22" name="TextBox 21"/>
          <p:cNvSpPr txBox="1"/>
          <p:nvPr/>
        </p:nvSpPr>
        <p:spPr>
          <a:xfrm>
            <a:off x="1355020" y="2457088"/>
            <a:ext cx="1488892" cy="369332"/>
          </a:xfrm>
          <a:prstGeom prst="rect">
            <a:avLst/>
          </a:prstGeom>
          <a:solidFill>
            <a:srgbClr val="FFFFFF"/>
          </a:solidFill>
        </p:spPr>
        <p:txBody>
          <a:bodyPr wrap="square" rtlCol="0">
            <a:spAutoFit/>
          </a:bodyPr>
          <a:lstStyle/>
          <a:p>
            <a:r>
              <a:rPr lang="en-US" dirty="0"/>
              <a:t>Mid density</a:t>
            </a:r>
          </a:p>
        </p:txBody>
      </p:sp>
      <p:sp>
        <p:nvSpPr>
          <p:cNvPr id="23" name="TextBox 22"/>
          <p:cNvSpPr txBox="1"/>
          <p:nvPr/>
        </p:nvSpPr>
        <p:spPr>
          <a:xfrm>
            <a:off x="2726099" y="3570454"/>
            <a:ext cx="1303099" cy="369332"/>
          </a:xfrm>
          <a:prstGeom prst="rect">
            <a:avLst/>
          </a:prstGeom>
          <a:noFill/>
        </p:spPr>
        <p:txBody>
          <a:bodyPr wrap="none" rtlCol="0">
            <a:spAutoFit/>
          </a:bodyPr>
          <a:lstStyle/>
          <a:p>
            <a:r>
              <a:rPr lang="en-US" dirty="0"/>
              <a:t>Low density</a:t>
            </a:r>
          </a:p>
        </p:txBody>
      </p:sp>
      <p:sp>
        <p:nvSpPr>
          <p:cNvPr id="3" name="TextBox 2"/>
          <p:cNvSpPr txBox="1"/>
          <p:nvPr/>
        </p:nvSpPr>
        <p:spPr>
          <a:xfrm>
            <a:off x="877607" y="5669456"/>
            <a:ext cx="7399861" cy="954107"/>
          </a:xfrm>
          <a:prstGeom prst="rect">
            <a:avLst/>
          </a:prstGeom>
          <a:noFill/>
          <a:ln>
            <a:solidFill>
              <a:srgbClr val="C0504D"/>
            </a:solidFill>
          </a:ln>
        </p:spPr>
        <p:txBody>
          <a:bodyPr wrap="square" rtlCol="0">
            <a:spAutoFit/>
          </a:bodyPr>
          <a:lstStyle/>
          <a:p>
            <a:r>
              <a:rPr lang="en-US" sz="2800" b="1" dirty="0">
                <a:solidFill>
                  <a:schemeClr val="accent2">
                    <a:lumMod val="75000"/>
                  </a:schemeClr>
                </a:solidFill>
              </a:rPr>
              <a:t>Note that the optimal bound ~ expected max reward after about 40 steps</a:t>
            </a:r>
            <a:endParaRPr lang="en-US" sz="2400" b="1" i="1" dirty="0">
              <a:solidFill>
                <a:schemeClr val="accent2">
                  <a:lumMod val="75000"/>
                </a:schemeClr>
              </a:solidFill>
            </a:endParaRPr>
          </a:p>
        </p:txBody>
      </p:sp>
      <p:cxnSp>
        <p:nvCxnSpPr>
          <p:cNvPr id="31" name="Straight Connector 30"/>
          <p:cNvCxnSpPr/>
          <p:nvPr/>
        </p:nvCxnSpPr>
        <p:spPr>
          <a:xfrm flipH="1" flipV="1">
            <a:off x="3598335" y="2299951"/>
            <a:ext cx="25400" cy="2487949"/>
          </a:xfrm>
          <a:prstGeom prst="line">
            <a:avLst/>
          </a:prstGeom>
          <a:ln>
            <a:solidFill>
              <a:schemeClr val="bg1">
                <a:lumMod val="65000"/>
              </a:schemeClr>
            </a:solidFill>
            <a:prstDash val="sys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278018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p:cNvSpPr txBox="1">
            <a:spLocks/>
          </p:cNvSpPr>
          <p:nvPr/>
        </p:nvSpPr>
        <p:spPr>
          <a:xfrm>
            <a:off x="0" y="0"/>
            <a:ext cx="9144000" cy="1143000"/>
          </a:xfrm>
          <a:prstGeom prst="rect">
            <a:avLst/>
          </a:prstGeom>
          <a:solidFill>
            <a:srgbClr val="C0504D"/>
          </a:solidFill>
          <a:ln>
            <a:noFill/>
          </a:ln>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a:solidFill>
                  <a:schemeClr val="bg1"/>
                </a:solidFill>
                <a:latin typeface="Calibri" charset="0"/>
                <a:ea typeface="ヒラギノ角ゴ ProN W3" charset="0"/>
                <a:cs typeface="ヒラギノ角ゴ ProN W3" charset="0"/>
              </a:rPr>
              <a:t>Non-ideal predictions</a:t>
            </a:r>
            <a:endParaRPr lang="en-US" dirty="0">
              <a:solidFill>
                <a:schemeClr val="bg1"/>
              </a:solidFill>
            </a:endParaRPr>
          </a:p>
        </p:txBody>
      </p:sp>
      <p:pic>
        <p:nvPicPr>
          <p:cNvPr id="8" name="Picture 7" descr="PredictionPlot.eps.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1369" y="4118288"/>
            <a:ext cx="6421966" cy="8310779"/>
          </a:xfrm>
          <a:prstGeom prst="rect">
            <a:avLst/>
          </a:prstGeom>
        </p:spPr>
      </p:pic>
      <p:sp>
        <p:nvSpPr>
          <p:cNvPr id="10" name="TextBox 9"/>
          <p:cNvSpPr txBox="1"/>
          <p:nvPr/>
        </p:nvSpPr>
        <p:spPr>
          <a:xfrm>
            <a:off x="372532" y="1151457"/>
            <a:ext cx="8085667" cy="4339650"/>
          </a:xfrm>
          <a:prstGeom prst="rect">
            <a:avLst/>
          </a:prstGeom>
          <a:noFill/>
        </p:spPr>
        <p:txBody>
          <a:bodyPr wrap="square" rtlCol="0">
            <a:spAutoFit/>
          </a:bodyPr>
          <a:lstStyle/>
          <a:p>
            <a:pPr marL="571500" indent="-571500">
              <a:buFont typeface="Arial"/>
              <a:buChar char="•"/>
            </a:pPr>
            <a:r>
              <a:rPr lang="en-US" sz="3600" dirty="0">
                <a:latin typeface="+mj-lt"/>
              </a:rPr>
              <a:t>Model-free RL (Q-learning)</a:t>
            </a:r>
          </a:p>
          <a:p>
            <a:pPr marL="1028700" lvl="1" indent="-571500">
              <a:buFont typeface="Lucida Grande"/>
              <a:buChar char="-"/>
            </a:pPr>
            <a:r>
              <a:rPr lang="en-US" sz="2800" i="1" dirty="0">
                <a:latin typeface="+mj-lt"/>
              </a:rPr>
              <a:t>Cannot learn – too few trials, disrupted by </a:t>
            </a:r>
            <a:r>
              <a:rPr lang="en-US" sz="2800" i="1" dirty="0" err="1">
                <a:latin typeface="+mj-lt"/>
              </a:rPr>
              <a:t>uncued</a:t>
            </a:r>
            <a:r>
              <a:rPr lang="en-US" sz="2800" i="1" dirty="0">
                <a:latin typeface="+mj-lt"/>
              </a:rPr>
              <a:t> distribution changes</a:t>
            </a:r>
          </a:p>
          <a:p>
            <a:pPr marL="571500" indent="-571500">
              <a:buFont typeface="Arial"/>
              <a:buChar char="•"/>
            </a:pPr>
            <a:r>
              <a:rPr lang="en-US" sz="3600" dirty="0">
                <a:latin typeface="+mj-lt"/>
              </a:rPr>
              <a:t>Secretary problem</a:t>
            </a:r>
            <a:endParaRPr lang="en-US" sz="3600" dirty="0"/>
          </a:p>
          <a:p>
            <a:pPr marL="1028700" lvl="1" indent="-571500">
              <a:buFont typeface="Lucida Grande"/>
              <a:buChar char="-"/>
            </a:pPr>
            <a:r>
              <a:rPr lang="en-US" sz="2800" i="1" dirty="0"/>
              <a:t>Reject first N – exploit at first value larger than max in first N</a:t>
            </a:r>
          </a:p>
          <a:p>
            <a:pPr marL="571500" indent="-571500">
              <a:buFont typeface="Arial"/>
              <a:buChar char="•"/>
            </a:pPr>
            <a:endParaRPr lang="en-US" sz="3600" dirty="0">
              <a:latin typeface="+mj-lt"/>
            </a:endParaRPr>
          </a:p>
          <a:p>
            <a:pPr marL="1028700" lvl="1" indent="-571500">
              <a:buFont typeface="Arial"/>
              <a:buChar char="•"/>
            </a:pPr>
            <a:endParaRPr lang="en-US" sz="2800" i="1" dirty="0">
              <a:latin typeface="+mj-lt"/>
            </a:endParaRPr>
          </a:p>
          <a:p>
            <a:endParaRPr lang="en-US" sz="2800" i="1" dirty="0">
              <a:latin typeface="+mj-lt"/>
            </a:endParaRPr>
          </a:p>
        </p:txBody>
      </p:sp>
      <p:sp>
        <p:nvSpPr>
          <p:cNvPr id="28" name="TextBox 27"/>
          <p:cNvSpPr txBox="1"/>
          <p:nvPr/>
        </p:nvSpPr>
        <p:spPr>
          <a:xfrm>
            <a:off x="4462480" y="5719716"/>
            <a:ext cx="1304414" cy="461665"/>
          </a:xfrm>
          <a:prstGeom prst="rect">
            <a:avLst/>
          </a:prstGeom>
          <a:noFill/>
        </p:spPr>
        <p:txBody>
          <a:bodyPr wrap="none" rtlCol="0">
            <a:spAutoFit/>
          </a:bodyPr>
          <a:lstStyle/>
          <a:p>
            <a:r>
              <a:rPr lang="en-US" sz="2400" b="1" dirty="0"/>
              <a:t>Variance</a:t>
            </a:r>
          </a:p>
        </p:txBody>
      </p:sp>
      <p:sp>
        <p:nvSpPr>
          <p:cNvPr id="29" name="TextBox 28"/>
          <p:cNvSpPr txBox="1"/>
          <p:nvPr/>
        </p:nvSpPr>
        <p:spPr>
          <a:xfrm>
            <a:off x="7308575" y="5719716"/>
            <a:ext cx="1149624" cy="461665"/>
          </a:xfrm>
          <a:prstGeom prst="rect">
            <a:avLst/>
          </a:prstGeom>
          <a:noFill/>
        </p:spPr>
        <p:txBody>
          <a:bodyPr wrap="none" rtlCol="0">
            <a:spAutoFit/>
          </a:bodyPr>
          <a:lstStyle/>
          <a:p>
            <a:r>
              <a:rPr lang="en-US" sz="2400" b="1" dirty="0"/>
              <a:t>Density</a:t>
            </a:r>
          </a:p>
        </p:txBody>
      </p:sp>
      <p:sp>
        <p:nvSpPr>
          <p:cNvPr id="14" name="TextBox 13"/>
          <p:cNvSpPr txBox="1"/>
          <p:nvPr/>
        </p:nvSpPr>
        <p:spPr>
          <a:xfrm>
            <a:off x="211667" y="4413022"/>
            <a:ext cx="3098801" cy="1815882"/>
          </a:xfrm>
          <a:prstGeom prst="rect">
            <a:avLst/>
          </a:prstGeom>
          <a:noFill/>
        </p:spPr>
        <p:txBody>
          <a:bodyPr wrap="square" rtlCol="0">
            <a:spAutoFit/>
          </a:bodyPr>
          <a:lstStyle/>
          <a:p>
            <a:r>
              <a:rPr lang="en-US" sz="2800" b="1" i="1" dirty="0">
                <a:solidFill>
                  <a:srgbClr val="953735"/>
                </a:solidFill>
              </a:rPr>
              <a:t>Predicts different exploration </a:t>
            </a:r>
          </a:p>
          <a:p>
            <a:r>
              <a:rPr lang="en-US" sz="2800" b="1" i="1" dirty="0">
                <a:solidFill>
                  <a:srgbClr val="953735"/>
                </a:solidFill>
              </a:rPr>
              <a:t>in the two conditions</a:t>
            </a:r>
          </a:p>
        </p:txBody>
      </p:sp>
      <p:sp>
        <p:nvSpPr>
          <p:cNvPr id="16" name="TextBox 15"/>
          <p:cNvSpPr txBox="1"/>
          <p:nvPr/>
        </p:nvSpPr>
        <p:spPr>
          <a:xfrm>
            <a:off x="4995335" y="4043689"/>
            <a:ext cx="2921000" cy="369332"/>
          </a:xfrm>
          <a:prstGeom prst="rect">
            <a:avLst/>
          </a:prstGeom>
          <a:noFill/>
        </p:spPr>
        <p:txBody>
          <a:bodyPr wrap="square" rtlCol="0">
            <a:spAutoFit/>
          </a:bodyPr>
          <a:lstStyle/>
          <a:p>
            <a:r>
              <a:rPr lang="en-US" b="1" dirty="0"/>
              <a:t>Exploration functions</a:t>
            </a:r>
          </a:p>
        </p:txBody>
      </p:sp>
    </p:spTree>
    <p:extLst>
      <p:ext uri="{BB962C8B-B14F-4D97-AF65-F5344CB8AC3E}">
        <p14:creationId xmlns:p14="http://schemas.microsoft.com/office/powerpoint/2010/main" val="41551638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Number Placeholder 3"/>
          <p:cNvSpPr>
            <a:spLocks noGrp="1"/>
          </p:cNvSpPr>
          <p:nvPr>
            <p:ph type="sldNum" sz="quarter" idx="10"/>
          </p:nvPr>
        </p:nvSpPr>
        <p:spPr>
          <a:xfrm>
            <a:off x="987425" y="6249170"/>
            <a:ext cx="2133600" cy="365125"/>
          </a:xfrm>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defRPr sz="2400">
                <a:solidFill>
                  <a:srgbClr val="000000"/>
                </a:solidFill>
                <a:latin typeface="Arial" charset="0"/>
                <a:ea typeface="ヒラギノ角ゴ ProN W3" charset="0"/>
                <a:cs typeface="ヒラギノ角ゴ ProN W3" charset="0"/>
                <a:sym typeface="Arial" charset="0"/>
              </a:defRPr>
            </a:lvl1pPr>
            <a:lvl2pPr marL="742950" indent="-285750" eaLnBrk="0" hangingPunct="0">
              <a:defRPr sz="2400">
                <a:solidFill>
                  <a:srgbClr val="000000"/>
                </a:solidFill>
                <a:latin typeface="Arial" charset="0"/>
                <a:ea typeface="ヒラギノ角ゴ ProN W3" charset="0"/>
                <a:cs typeface="ヒラギノ角ゴ ProN W3" charset="0"/>
                <a:sym typeface="Arial" charset="0"/>
              </a:defRPr>
            </a:lvl2pPr>
            <a:lvl3pPr marL="1143000" indent="-228600" eaLnBrk="0" hangingPunct="0">
              <a:defRPr sz="2400">
                <a:solidFill>
                  <a:srgbClr val="000000"/>
                </a:solidFill>
                <a:latin typeface="Arial" charset="0"/>
                <a:ea typeface="ヒラギノ角ゴ ProN W3" charset="0"/>
                <a:cs typeface="ヒラギノ角ゴ ProN W3" charset="0"/>
                <a:sym typeface="Arial" charset="0"/>
              </a:defRPr>
            </a:lvl3pPr>
            <a:lvl4pPr marL="1600200" indent="-228600" eaLnBrk="0" hangingPunct="0">
              <a:defRPr sz="2400">
                <a:solidFill>
                  <a:srgbClr val="000000"/>
                </a:solidFill>
                <a:latin typeface="Arial" charset="0"/>
                <a:ea typeface="ヒラギノ角ゴ ProN W3" charset="0"/>
                <a:cs typeface="ヒラギノ角ゴ ProN W3" charset="0"/>
                <a:sym typeface="Arial" charset="0"/>
              </a:defRPr>
            </a:lvl4pPr>
            <a:lvl5pPr marL="2057400" indent="-228600" eaLnBrk="0" hangingPunct="0">
              <a:defRPr sz="2400">
                <a:solidFill>
                  <a:srgbClr val="000000"/>
                </a:solidFill>
                <a:latin typeface="Arial" charset="0"/>
                <a:ea typeface="ヒラギノ角ゴ ProN W3" charset="0"/>
                <a:cs typeface="ヒラギノ角ゴ ProN W3" charset="0"/>
                <a:sym typeface="Arial" charset="0"/>
              </a:defRPr>
            </a:lvl5pPr>
            <a:lvl6pPr marL="2514600" indent="-228600" eaLnBrk="0" fontAlgn="base" hangingPunct="0">
              <a:spcBef>
                <a:spcPct val="0"/>
              </a:spcBef>
              <a:spcAft>
                <a:spcPct val="0"/>
              </a:spcAft>
              <a:defRPr sz="2400">
                <a:solidFill>
                  <a:srgbClr val="000000"/>
                </a:solidFill>
                <a:latin typeface="Arial" charset="0"/>
                <a:ea typeface="ヒラギノ角ゴ ProN W3" charset="0"/>
                <a:cs typeface="ヒラギノ角ゴ ProN W3" charset="0"/>
                <a:sym typeface="Arial" charset="0"/>
              </a:defRPr>
            </a:lvl6pPr>
            <a:lvl7pPr marL="2971800" indent="-228600" eaLnBrk="0" fontAlgn="base" hangingPunct="0">
              <a:spcBef>
                <a:spcPct val="0"/>
              </a:spcBef>
              <a:spcAft>
                <a:spcPct val="0"/>
              </a:spcAft>
              <a:defRPr sz="2400">
                <a:solidFill>
                  <a:srgbClr val="000000"/>
                </a:solidFill>
                <a:latin typeface="Arial" charset="0"/>
                <a:ea typeface="ヒラギノ角ゴ ProN W3" charset="0"/>
                <a:cs typeface="ヒラギノ角ゴ ProN W3" charset="0"/>
                <a:sym typeface="Arial" charset="0"/>
              </a:defRPr>
            </a:lvl7pPr>
            <a:lvl8pPr marL="3429000" indent="-228600" eaLnBrk="0" fontAlgn="base" hangingPunct="0">
              <a:spcBef>
                <a:spcPct val="0"/>
              </a:spcBef>
              <a:spcAft>
                <a:spcPct val="0"/>
              </a:spcAft>
              <a:defRPr sz="2400">
                <a:solidFill>
                  <a:srgbClr val="000000"/>
                </a:solidFill>
                <a:latin typeface="Arial" charset="0"/>
                <a:ea typeface="ヒラギノ角ゴ ProN W3" charset="0"/>
                <a:cs typeface="ヒラギノ角ゴ ProN W3" charset="0"/>
                <a:sym typeface="Arial" charset="0"/>
              </a:defRPr>
            </a:lvl8pPr>
            <a:lvl9pPr marL="3886200" indent="-228600" eaLnBrk="0" fontAlgn="base" hangingPunct="0">
              <a:spcBef>
                <a:spcPct val="0"/>
              </a:spcBef>
              <a:spcAft>
                <a:spcPct val="0"/>
              </a:spcAft>
              <a:defRPr sz="2400">
                <a:solidFill>
                  <a:srgbClr val="000000"/>
                </a:solidFill>
                <a:latin typeface="Arial" charset="0"/>
                <a:ea typeface="ヒラギノ角ゴ ProN W3" charset="0"/>
                <a:cs typeface="ヒラギノ角ゴ ProN W3" charset="0"/>
                <a:sym typeface="Arial" charset="0"/>
              </a:defRPr>
            </a:lvl9pPr>
          </a:lstStyle>
          <a:p>
            <a:pPr eaLnBrk="1" hangingPunct="1"/>
            <a:fld id="{5B9C3A5B-4911-EA47-9DC9-DDFF38C1D11D}" type="slidenum">
              <a:rPr lang="en-US" sz="1400">
                <a:solidFill>
                  <a:schemeClr val="tx1"/>
                </a:solidFill>
                <a:latin typeface="Calibri" charset="0"/>
                <a:cs typeface="Calibri" charset="0"/>
                <a:sym typeface="Calibri" charset="0"/>
              </a:rPr>
              <a:pPr eaLnBrk="1" hangingPunct="1"/>
              <a:t>38</a:t>
            </a:fld>
            <a:endParaRPr lang="en-US" sz="1400">
              <a:solidFill>
                <a:schemeClr val="tx1"/>
              </a:solidFill>
              <a:latin typeface="Calibri" charset="0"/>
              <a:cs typeface="Calibri" charset="0"/>
              <a:sym typeface="Calibri" charset="0"/>
            </a:endParaRPr>
          </a:p>
        </p:txBody>
      </p:sp>
      <p:sp>
        <p:nvSpPr>
          <p:cNvPr id="89090" name="Rectangle 1"/>
          <p:cNvSpPr>
            <a:spLocks noGrp="1" noChangeArrowheads="1"/>
          </p:cNvSpPr>
          <p:nvPr>
            <p:ph type="title"/>
          </p:nvPr>
        </p:nvSpPr>
        <p:spPr>
          <a:xfrm>
            <a:off x="987425" y="-27276"/>
            <a:ext cx="8229600" cy="1143000"/>
          </a:xfrm>
        </p:spPr>
        <p:txBody>
          <a:bodyPr rIns="132080"/>
          <a:lstStyle/>
          <a:p>
            <a:pPr indent="0" eaLnBrk="1" hangingPunct="1"/>
            <a:r>
              <a:rPr lang="en-US" dirty="0">
                <a:latin typeface="Calibri" charset="0"/>
                <a:ea typeface="ヒラギノ角ゴ ProN W3" charset="0"/>
                <a:cs typeface="ヒラギノ角ゴ ProN W3" charset="0"/>
              </a:rPr>
              <a:t>Ideal vs. Human exploration</a:t>
            </a:r>
          </a:p>
        </p:txBody>
      </p:sp>
      <p:pic>
        <p:nvPicPr>
          <p:cNvPr id="8909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125" y="1353320"/>
            <a:ext cx="4395788" cy="2578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pic>
        <p:nvPicPr>
          <p:cNvPr id="8909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4519" y="3900203"/>
            <a:ext cx="4457700" cy="2960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pic>
        <p:nvPicPr>
          <p:cNvPr id="8909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9657" y="3882459"/>
            <a:ext cx="4431835" cy="29445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sp>
        <p:nvSpPr>
          <p:cNvPr id="89094" name="Rectangle 5"/>
          <p:cNvSpPr>
            <a:spLocks/>
          </p:cNvSpPr>
          <p:nvPr/>
        </p:nvSpPr>
        <p:spPr bwMode="auto">
          <a:xfrm>
            <a:off x="1558925" y="1115724"/>
            <a:ext cx="2787281"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40639" bIns="0">
            <a:spAutoFit/>
          </a:bodyPr>
          <a:lstStyle/>
          <a:p>
            <a:pPr marL="39688"/>
            <a:r>
              <a:rPr lang="en-US" sz="2400" b="1" dirty="0">
                <a:solidFill>
                  <a:schemeClr val="tx1"/>
                </a:solidFill>
                <a:cs typeface="Arial" charset="0"/>
              </a:rPr>
              <a:t>Density manipulation</a:t>
            </a:r>
          </a:p>
        </p:txBody>
      </p:sp>
      <p:pic>
        <p:nvPicPr>
          <p:cNvPr id="89096" name="Picture 7"/>
          <p:cNvPicPr>
            <a:picLocks noChangeAspect="1" noChangeArrowheads="1"/>
          </p:cNvPicPr>
          <p:nvPr/>
        </p:nvPicPr>
        <p:blipFill>
          <a:blip r:embed="rId5">
            <a:alphaModFix/>
            <a:extLst>
              <a:ext uri="{28A0092B-C50C-407E-A947-70E740481C1C}">
                <a14:useLocalDpi xmlns:a14="http://schemas.microsoft.com/office/drawing/2010/main" val="0"/>
              </a:ext>
            </a:extLst>
          </a:blip>
          <a:srcRect/>
          <a:stretch>
            <a:fillRect/>
          </a:stretch>
        </p:blipFill>
        <p:spPr bwMode="auto">
          <a:xfrm>
            <a:off x="4802188" y="1310458"/>
            <a:ext cx="4664313" cy="2824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sp>
        <p:nvSpPr>
          <p:cNvPr id="12" name="Title 1"/>
          <p:cNvSpPr txBox="1">
            <a:spLocks/>
          </p:cNvSpPr>
          <p:nvPr/>
        </p:nvSpPr>
        <p:spPr>
          <a:xfrm>
            <a:off x="0" y="0"/>
            <a:ext cx="9144000" cy="1143000"/>
          </a:xfrm>
          <a:prstGeom prst="rect">
            <a:avLst/>
          </a:prstGeom>
          <a:solidFill>
            <a:srgbClr val="C0504D"/>
          </a:solidFill>
          <a:ln>
            <a:noFill/>
          </a:ln>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a:solidFill>
                  <a:schemeClr val="bg1"/>
                </a:solidFill>
                <a:latin typeface="Calibri" charset="0"/>
                <a:ea typeface="ヒラギノ角ゴ ProN W3" charset="0"/>
                <a:cs typeface="ヒラギノ角ゴ ProN W3" charset="0"/>
              </a:rPr>
              <a:t>Ideal vs. Human Exploration Functions</a:t>
            </a:r>
            <a:endParaRPr lang="en-US" dirty="0">
              <a:solidFill>
                <a:schemeClr val="bg1"/>
              </a:solidFill>
            </a:endParaRPr>
          </a:p>
        </p:txBody>
      </p:sp>
      <p:sp>
        <p:nvSpPr>
          <p:cNvPr id="13" name="Rectangle 6"/>
          <p:cNvSpPr>
            <a:spLocks/>
          </p:cNvSpPr>
          <p:nvPr/>
        </p:nvSpPr>
        <p:spPr bwMode="auto">
          <a:xfrm>
            <a:off x="5646738" y="1132657"/>
            <a:ext cx="294207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40639" bIns="0">
            <a:spAutoFit/>
          </a:bodyPr>
          <a:lstStyle/>
          <a:p>
            <a:pPr marL="39688"/>
            <a:r>
              <a:rPr lang="en-US" sz="2400" b="1" dirty="0">
                <a:solidFill>
                  <a:schemeClr val="tx1"/>
                </a:solidFill>
                <a:cs typeface="Arial" charset="0"/>
              </a:rPr>
              <a:t>Variance manipulation</a:t>
            </a:r>
          </a:p>
        </p:txBody>
      </p:sp>
      <p:sp>
        <p:nvSpPr>
          <p:cNvPr id="4" name="TextBox 3"/>
          <p:cNvSpPr txBox="1"/>
          <p:nvPr/>
        </p:nvSpPr>
        <p:spPr>
          <a:xfrm rot="16200000">
            <a:off x="-213098" y="2209798"/>
            <a:ext cx="1300356" cy="646331"/>
          </a:xfrm>
          <a:prstGeom prst="rect">
            <a:avLst/>
          </a:prstGeom>
          <a:noFill/>
        </p:spPr>
        <p:txBody>
          <a:bodyPr wrap="none" rtlCol="0">
            <a:spAutoFit/>
          </a:bodyPr>
          <a:lstStyle/>
          <a:p>
            <a:r>
              <a:rPr lang="en-US" sz="3600" b="1" dirty="0"/>
              <a:t>IDEAL</a:t>
            </a:r>
          </a:p>
        </p:txBody>
      </p:sp>
      <p:sp>
        <p:nvSpPr>
          <p:cNvPr id="15" name="TextBox 14"/>
          <p:cNvSpPr txBox="1"/>
          <p:nvPr/>
        </p:nvSpPr>
        <p:spPr>
          <a:xfrm rot="16200000">
            <a:off x="-401853" y="4893734"/>
            <a:ext cx="1764651" cy="646331"/>
          </a:xfrm>
          <a:prstGeom prst="rect">
            <a:avLst/>
          </a:prstGeom>
          <a:noFill/>
        </p:spPr>
        <p:txBody>
          <a:bodyPr wrap="none" rtlCol="0">
            <a:spAutoFit/>
          </a:bodyPr>
          <a:lstStyle/>
          <a:p>
            <a:r>
              <a:rPr lang="en-US" sz="3600" b="1" dirty="0"/>
              <a:t>HUMAN</a:t>
            </a:r>
          </a:p>
        </p:txBody>
      </p:sp>
    </p:spTree>
    <p:extLst>
      <p:ext uri="{BB962C8B-B14F-4D97-AF65-F5344CB8AC3E}">
        <p14:creationId xmlns:p14="http://schemas.microsoft.com/office/powerpoint/2010/main" val="27952968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Number Placeholder 3"/>
          <p:cNvSpPr>
            <a:spLocks noGrp="1"/>
          </p:cNvSpPr>
          <p:nvPr>
            <p:ph type="sldNum" sz="quarter" idx="10"/>
          </p:nvPr>
        </p:nvSpPr>
        <p:spPr>
          <a:xfrm>
            <a:off x="987425" y="6249170"/>
            <a:ext cx="2133600" cy="365125"/>
          </a:xfrm>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defRPr sz="2400">
                <a:solidFill>
                  <a:srgbClr val="000000"/>
                </a:solidFill>
                <a:latin typeface="Arial" charset="0"/>
                <a:ea typeface="ヒラギノ角ゴ ProN W3" charset="0"/>
                <a:cs typeface="ヒラギノ角ゴ ProN W3" charset="0"/>
                <a:sym typeface="Arial" charset="0"/>
              </a:defRPr>
            </a:lvl1pPr>
            <a:lvl2pPr marL="742950" indent="-285750" eaLnBrk="0" hangingPunct="0">
              <a:defRPr sz="2400">
                <a:solidFill>
                  <a:srgbClr val="000000"/>
                </a:solidFill>
                <a:latin typeface="Arial" charset="0"/>
                <a:ea typeface="ヒラギノ角ゴ ProN W3" charset="0"/>
                <a:cs typeface="ヒラギノ角ゴ ProN W3" charset="0"/>
                <a:sym typeface="Arial" charset="0"/>
              </a:defRPr>
            </a:lvl2pPr>
            <a:lvl3pPr marL="1143000" indent="-228600" eaLnBrk="0" hangingPunct="0">
              <a:defRPr sz="2400">
                <a:solidFill>
                  <a:srgbClr val="000000"/>
                </a:solidFill>
                <a:latin typeface="Arial" charset="0"/>
                <a:ea typeface="ヒラギノ角ゴ ProN W3" charset="0"/>
                <a:cs typeface="ヒラギノ角ゴ ProN W3" charset="0"/>
                <a:sym typeface="Arial" charset="0"/>
              </a:defRPr>
            </a:lvl3pPr>
            <a:lvl4pPr marL="1600200" indent="-228600" eaLnBrk="0" hangingPunct="0">
              <a:defRPr sz="2400">
                <a:solidFill>
                  <a:srgbClr val="000000"/>
                </a:solidFill>
                <a:latin typeface="Arial" charset="0"/>
                <a:ea typeface="ヒラギノ角ゴ ProN W3" charset="0"/>
                <a:cs typeface="ヒラギノ角ゴ ProN W3" charset="0"/>
                <a:sym typeface="Arial" charset="0"/>
              </a:defRPr>
            </a:lvl4pPr>
            <a:lvl5pPr marL="2057400" indent="-228600" eaLnBrk="0" hangingPunct="0">
              <a:defRPr sz="2400">
                <a:solidFill>
                  <a:srgbClr val="000000"/>
                </a:solidFill>
                <a:latin typeface="Arial" charset="0"/>
                <a:ea typeface="ヒラギノ角ゴ ProN W3" charset="0"/>
                <a:cs typeface="ヒラギノ角ゴ ProN W3" charset="0"/>
                <a:sym typeface="Arial" charset="0"/>
              </a:defRPr>
            </a:lvl5pPr>
            <a:lvl6pPr marL="2514600" indent="-228600" eaLnBrk="0" fontAlgn="base" hangingPunct="0">
              <a:spcBef>
                <a:spcPct val="0"/>
              </a:spcBef>
              <a:spcAft>
                <a:spcPct val="0"/>
              </a:spcAft>
              <a:defRPr sz="2400">
                <a:solidFill>
                  <a:srgbClr val="000000"/>
                </a:solidFill>
                <a:latin typeface="Arial" charset="0"/>
                <a:ea typeface="ヒラギノ角ゴ ProN W3" charset="0"/>
                <a:cs typeface="ヒラギノ角ゴ ProN W3" charset="0"/>
                <a:sym typeface="Arial" charset="0"/>
              </a:defRPr>
            </a:lvl6pPr>
            <a:lvl7pPr marL="2971800" indent="-228600" eaLnBrk="0" fontAlgn="base" hangingPunct="0">
              <a:spcBef>
                <a:spcPct val="0"/>
              </a:spcBef>
              <a:spcAft>
                <a:spcPct val="0"/>
              </a:spcAft>
              <a:defRPr sz="2400">
                <a:solidFill>
                  <a:srgbClr val="000000"/>
                </a:solidFill>
                <a:latin typeface="Arial" charset="0"/>
                <a:ea typeface="ヒラギノ角ゴ ProN W3" charset="0"/>
                <a:cs typeface="ヒラギノ角ゴ ProN W3" charset="0"/>
                <a:sym typeface="Arial" charset="0"/>
              </a:defRPr>
            </a:lvl7pPr>
            <a:lvl8pPr marL="3429000" indent="-228600" eaLnBrk="0" fontAlgn="base" hangingPunct="0">
              <a:spcBef>
                <a:spcPct val="0"/>
              </a:spcBef>
              <a:spcAft>
                <a:spcPct val="0"/>
              </a:spcAft>
              <a:defRPr sz="2400">
                <a:solidFill>
                  <a:srgbClr val="000000"/>
                </a:solidFill>
                <a:latin typeface="Arial" charset="0"/>
                <a:ea typeface="ヒラギノ角ゴ ProN W3" charset="0"/>
                <a:cs typeface="ヒラギノ角ゴ ProN W3" charset="0"/>
                <a:sym typeface="Arial" charset="0"/>
              </a:defRPr>
            </a:lvl8pPr>
            <a:lvl9pPr marL="3886200" indent="-228600" eaLnBrk="0" fontAlgn="base" hangingPunct="0">
              <a:spcBef>
                <a:spcPct val="0"/>
              </a:spcBef>
              <a:spcAft>
                <a:spcPct val="0"/>
              </a:spcAft>
              <a:defRPr sz="2400">
                <a:solidFill>
                  <a:srgbClr val="000000"/>
                </a:solidFill>
                <a:latin typeface="Arial" charset="0"/>
                <a:ea typeface="ヒラギノ角ゴ ProN W3" charset="0"/>
                <a:cs typeface="ヒラギノ角ゴ ProN W3" charset="0"/>
                <a:sym typeface="Arial" charset="0"/>
              </a:defRPr>
            </a:lvl9pPr>
          </a:lstStyle>
          <a:p>
            <a:pPr eaLnBrk="1" hangingPunct="1"/>
            <a:fld id="{5B9C3A5B-4911-EA47-9DC9-DDFF38C1D11D}" type="slidenum">
              <a:rPr lang="en-US" sz="1400">
                <a:solidFill>
                  <a:schemeClr val="tx1"/>
                </a:solidFill>
                <a:latin typeface="Calibri" charset="0"/>
                <a:cs typeface="Calibri" charset="0"/>
                <a:sym typeface="Calibri" charset="0"/>
              </a:rPr>
              <a:pPr eaLnBrk="1" hangingPunct="1"/>
              <a:t>39</a:t>
            </a:fld>
            <a:endParaRPr lang="en-US" sz="1400">
              <a:solidFill>
                <a:schemeClr val="tx1"/>
              </a:solidFill>
              <a:latin typeface="Calibri" charset="0"/>
              <a:cs typeface="Calibri" charset="0"/>
              <a:sym typeface="Calibri" charset="0"/>
            </a:endParaRPr>
          </a:p>
        </p:txBody>
      </p:sp>
      <p:sp>
        <p:nvSpPr>
          <p:cNvPr id="89090" name="Rectangle 1"/>
          <p:cNvSpPr>
            <a:spLocks noGrp="1" noChangeArrowheads="1"/>
          </p:cNvSpPr>
          <p:nvPr>
            <p:ph type="title"/>
          </p:nvPr>
        </p:nvSpPr>
        <p:spPr>
          <a:xfrm>
            <a:off x="987425" y="-27276"/>
            <a:ext cx="8229600" cy="1143000"/>
          </a:xfrm>
        </p:spPr>
        <p:txBody>
          <a:bodyPr rIns="132080"/>
          <a:lstStyle/>
          <a:p>
            <a:pPr indent="0" eaLnBrk="1" hangingPunct="1"/>
            <a:r>
              <a:rPr lang="en-US" dirty="0">
                <a:latin typeface="Calibri" charset="0"/>
                <a:ea typeface="ヒラギノ角ゴ ProN W3" charset="0"/>
                <a:cs typeface="ヒラギノ角ゴ ProN W3" charset="0"/>
              </a:rPr>
              <a:t>Ideal vs. Human exploration</a:t>
            </a:r>
          </a:p>
        </p:txBody>
      </p:sp>
      <p:pic>
        <p:nvPicPr>
          <p:cNvPr id="8909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125" y="1353320"/>
            <a:ext cx="4395788" cy="2578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pic>
        <p:nvPicPr>
          <p:cNvPr id="8909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3788" y="3790132"/>
            <a:ext cx="4457700" cy="2960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pic>
        <p:nvPicPr>
          <p:cNvPr id="8909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9657" y="3806256"/>
            <a:ext cx="4431835" cy="29445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sp>
        <p:nvSpPr>
          <p:cNvPr id="89094" name="Rectangle 5"/>
          <p:cNvSpPr>
            <a:spLocks/>
          </p:cNvSpPr>
          <p:nvPr/>
        </p:nvSpPr>
        <p:spPr bwMode="auto">
          <a:xfrm>
            <a:off x="1558925" y="1115724"/>
            <a:ext cx="2787281"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40639" bIns="0">
            <a:spAutoFit/>
          </a:bodyPr>
          <a:lstStyle/>
          <a:p>
            <a:pPr marL="39688"/>
            <a:r>
              <a:rPr lang="en-US" sz="2400" b="1" dirty="0">
                <a:solidFill>
                  <a:schemeClr val="tx1"/>
                </a:solidFill>
                <a:cs typeface="Arial" charset="0"/>
              </a:rPr>
              <a:t>Density manipulation</a:t>
            </a:r>
          </a:p>
        </p:txBody>
      </p:sp>
      <p:pic>
        <p:nvPicPr>
          <p:cNvPr id="89096" name="Picture 7"/>
          <p:cNvPicPr>
            <a:picLocks noChangeAspect="1" noChangeArrowheads="1"/>
          </p:cNvPicPr>
          <p:nvPr/>
        </p:nvPicPr>
        <p:blipFill>
          <a:blip r:embed="rId5">
            <a:alphaModFix amt="56000"/>
            <a:extLst>
              <a:ext uri="{28A0092B-C50C-407E-A947-70E740481C1C}">
                <a14:useLocalDpi xmlns:a14="http://schemas.microsoft.com/office/drawing/2010/main" val="0"/>
              </a:ext>
            </a:extLst>
          </a:blip>
          <a:srcRect/>
          <a:stretch>
            <a:fillRect/>
          </a:stretch>
        </p:blipFill>
        <p:spPr bwMode="auto">
          <a:xfrm>
            <a:off x="4802188" y="1310458"/>
            <a:ext cx="4664313" cy="2824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sp>
        <p:nvSpPr>
          <p:cNvPr id="12" name="Title 1"/>
          <p:cNvSpPr txBox="1">
            <a:spLocks/>
          </p:cNvSpPr>
          <p:nvPr/>
        </p:nvSpPr>
        <p:spPr>
          <a:xfrm>
            <a:off x="0" y="0"/>
            <a:ext cx="9144000" cy="1143000"/>
          </a:xfrm>
          <a:prstGeom prst="rect">
            <a:avLst/>
          </a:prstGeom>
          <a:solidFill>
            <a:srgbClr val="C0504D"/>
          </a:solidFill>
          <a:ln>
            <a:noFill/>
          </a:ln>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a:solidFill>
                  <a:schemeClr val="bg1"/>
                </a:solidFill>
                <a:latin typeface="Calibri" charset="0"/>
                <a:ea typeface="ヒラギノ角ゴ ProN W3" charset="0"/>
                <a:cs typeface="ヒラギノ角ゴ ProN W3" charset="0"/>
              </a:rPr>
              <a:t>Ideal vs. Human Exploration Functions</a:t>
            </a:r>
            <a:endParaRPr lang="en-US" dirty="0">
              <a:solidFill>
                <a:schemeClr val="bg1"/>
              </a:solidFill>
            </a:endParaRPr>
          </a:p>
        </p:txBody>
      </p:sp>
      <p:sp>
        <p:nvSpPr>
          <p:cNvPr id="13" name="Rectangle 6"/>
          <p:cNvSpPr>
            <a:spLocks/>
          </p:cNvSpPr>
          <p:nvPr/>
        </p:nvSpPr>
        <p:spPr bwMode="auto">
          <a:xfrm>
            <a:off x="5646738" y="1132657"/>
            <a:ext cx="294207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40639" bIns="0">
            <a:spAutoFit/>
          </a:bodyPr>
          <a:lstStyle/>
          <a:p>
            <a:pPr marL="39688"/>
            <a:r>
              <a:rPr lang="en-US" sz="2400" b="1" dirty="0">
                <a:solidFill>
                  <a:schemeClr val="tx1"/>
                </a:solidFill>
                <a:cs typeface="Arial" charset="0"/>
              </a:rPr>
              <a:t>Variance manipulation</a:t>
            </a:r>
          </a:p>
        </p:txBody>
      </p:sp>
      <p:sp>
        <p:nvSpPr>
          <p:cNvPr id="4" name="TextBox 3"/>
          <p:cNvSpPr txBox="1"/>
          <p:nvPr/>
        </p:nvSpPr>
        <p:spPr>
          <a:xfrm rot="16200000">
            <a:off x="-213098" y="2209798"/>
            <a:ext cx="1300356" cy="646331"/>
          </a:xfrm>
          <a:prstGeom prst="rect">
            <a:avLst/>
          </a:prstGeom>
          <a:noFill/>
        </p:spPr>
        <p:txBody>
          <a:bodyPr wrap="none" rtlCol="0">
            <a:spAutoFit/>
          </a:bodyPr>
          <a:lstStyle/>
          <a:p>
            <a:r>
              <a:rPr lang="en-US" sz="3600" b="1" dirty="0"/>
              <a:t>IDEAL</a:t>
            </a:r>
          </a:p>
        </p:txBody>
      </p:sp>
      <p:sp>
        <p:nvSpPr>
          <p:cNvPr id="15" name="TextBox 14"/>
          <p:cNvSpPr txBox="1"/>
          <p:nvPr/>
        </p:nvSpPr>
        <p:spPr>
          <a:xfrm rot="16200000">
            <a:off x="-401853" y="4893734"/>
            <a:ext cx="1764651" cy="646331"/>
          </a:xfrm>
          <a:prstGeom prst="rect">
            <a:avLst/>
          </a:prstGeom>
          <a:noFill/>
        </p:spPr>
        <p:txBody>
          <a:bodyPr wrap="none" rtlCol="0">
            <a:spAutoFit/>
          </a:bodyPr>
          <a:lstStyle/>
          <a:p>
            <a:r>
              <a:rPr lang="en-US" sz="3600" b="1" dirty="0"/>
              <a:t>HUMAN</a:t>
            </a:r>
          </a:p>
        </p:txBody>
      </p:sp>
      <p:sp>
        <p:nvSpPr>
          <p:cNvPr id="2" name="TextBox 1"/>
          <p:cNvSpPr txBox="1"/>
          <p:nvPr/>
        </p:nvSpPr>
        <p:spPr>
          <a:xfrm>
            <a:off x="1923521" y="1972733"/>
            <a:ext cx="5960534" cy="3539430"/>
          </a:xfrm>
          <a:prstGeom prst="rect">
            <a:avLst/>
          </a:prstGeom>
          <a:solidFill>
            <a:srgbClr val="FFFFFF"/>
          </a:solidFill>
          <a:ln w="38100" cmpd="sng">
            <a:solidFill>
              <a:srgbClr val="C0504D"/>
            </a:solidFill>
          </a:ln>
        </p:spPr>
        <p:txBody>
          <a:bodyPr wrap="square" rtlCol="0">
            <a:spAutoFit/>
          </a:bodyPr>
          <a:lstStyle/>
          <a:p>
            <a:pPr algn="ctr"/>
            <a:endParaRPr lang="en-US" sz="3200" dirty="0"/>
          </a:p>
          <a:p>
            <a:pPr algn="ctr"/>
            <a:r>
              <a:rPr lang="en-US" sz="3200" dirty="0"/>
              <a:t>People make </a:t>
            </a:r>
            <a:r>
              <a:rPr lang="en-US" sz="3200" i="1" dirty="0"/>
              <a:t>flexible use </a:t>
            </a:r>
            <a:r>
              <a:rPr lang="en-US" sz="3200" dirty="0"/>
              <a:t>of higher order reward statistics to adjust exploration time -</a:t>
            </a:r>
          </a:p>
          <a:p>
            <a:pPr algn="ctr"/>
            <a:endParaRPr lang="en-US" sz="3200" b="1" dirty="0"/>
          </a:p>
          <a:p>
            <a:pPr algn="ctr"/>
            <a:r>
              <a:rPr lang="en-US" sz="3200" b="1" dirty="0"/>
              <a:t>without training</a:t>
            </a:r>
          </a:p>
          <a:p>
            <a:pPr algn="ctr"/>
            <a:endParaRPr lang="en-US" sz="3200" dirty="0"/>
          </a:p>
        </p:txBody>
      </p:sp>
    </p:spTree>
    <p:extLst>
      <p:ext uri="{BB962C8B-B14F-4D97-AF65-F5344CB8AC3E}">
        <p14:creationId xmlns:p14="http://schemas.microsoft.com/office/powerpoint/2010/main" val="2386427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latin typeface="Calibri"/>
              </a:rPr>
              <a:t>Solution strategy</a:t>
            </a:r>
          </a:p>
        </p:txBody>
      </p:sp>
      <p:sp>
        <p:nvSpPr>
          <p:cNvPr id="90" name="TextShape 2"/>
          <p:cNvSpPr txBox="1"/>
          <p:nvPr/>
        </p:nvSpPr>
        <p:spPr>
          <a:xfrm>
            <a:off x="457200" y="1191600"/>
            <a:ext cx="8229240" cy="4525560"/>
          </a:xfrm>
          <a:prstGeom prst="rect">
            <a:avLst/>
          </a:prstGeom>
          <a:noFill/>
          <a:ln>
            <a:noFill/>
          </a:ln>
        </p:spPr>
        <p:txBody>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Notation:</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P(s’|s,a) is the probability of moving to s’ from s via action a</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R(s’,a) is the reward received for reaching state s’ via action a</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Update value and action policy iteratively</a:t>
            </a:r>
          </a:p>
        </p:txBody>
      </p:sp>
      <p:sp>
        <p:nvSpPr>
          <p:cNvPr id="91" name="CustomShape 3"/>
          <p:cNvSpPr/>
          <p:nvPr/>
        </p:nvSpPr>
        <p:spPr>
          <a:xfrm>
            <a:off x="155520" y="-144360"/>
            <a:ext cx="304560" cy="304560"/>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p>
        </p:txBody>
      </p:sp>
      <p:pic>
        <p:nvPicPr>
          <p:cNvPr id="92" name="Picture 4"/>
          <p:cNvPicPr/>
          <p:nvPr/>
        </p:nvPicPr>
        <p:blipFill>
          <a:blip r:embed="rId2" cstate="print"/>
          <a:stretch/>
        </p:blipFill>
        <p:spPr>
          <a:xfrm>
            <a:off x="914400" y="4572000"/>
            <a:ext cx="7086240" cy="689760"/>
          </a:xfrm>
          <a:prstGeom prst="rect">
            <a:avLst/>
          </a:prstGeom>
          <a:ln>
            <a:noFill/>
          </a:ln>
        </p:spPr>
      </p:pic>
      <p:sp>
        <p:nvSpPr>
          <p:cNvPr id="93" name="CustomShape 4"/>
          <p:cNvSpPr/>
          <p:nvPr/>
        </p:nvSpPr>
        <p:spPr>
          <a:xfrm>
            <a:off x="304920" y="6095880"/>
            <a:ext cx="868644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latin typeface="Calibri"/>
              </a:rPr>
              <a:t>https://towardsdatascience.com/getting-started-with-markov-decision-processes-reinforcement-learning-ada7b4572ffb</a:t>
            </a:r>
            <a:endParaRPr lang="en-IN" sz="1800" b="0" strike="noStrike" spc="-1">
              <a:latin typeface="Arial"/>
            </a:endParaRPr>
          </a:p>
        </p:txBody>
      </p:sp>
      <p:pic>
        <p:nvPicPr>
          <p:cNvPr id="94" name="Picture 2"/>
          <p:cNvPicPr/>
          <p:nvPr/>
        </p:nvPicPr>
        <p:blipFill>
          <a:blip r:embed="rId3" cstate="print"/>
          <a:stretch/>
        </p:blipFill>
        <p:spPr>
          <a:xfrm>
            <a:off x="1219320" y="5410080"/>
            <a:ext cx="6400440" cy="6433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latin typeface="+mj-lt"/>
              </a:rPr>
              <a:t>Reward as need information</a:t>
            </a:r>
          </a:p>
        </p:txBody>
      </p:sp>
      <p:sp>
        <p:nvSpPr>
          <p:cNvPr id="3" name="Content Placeholder 2"/>
          <p:cNvSpPr>
            <a:spLocks noGrp="1"/>
          </p:cNvSpPr>
          <p:nvPr>
            <p:ph idx="1"/>
          </p:nvPr>
        </p:nvSpPr>
        <p:spPr/>
        <p:txBody>
          <a:bodyPr>
            <a:normAutofit/>
          </a:bodyPr>
          <a:lstStyle/>
          <a:p>
            <a:r>
              <a:rPr lang="en-US" dirty="0"/>
              <a:t>Agent sequentially computes what to do, based on value feedback </a:t>
            </a:r>
            <a:r>
              <a:rPr lang="en-US" i="1" dirty="0"/>
              <a:t>r</a:t>
            </a:r>
            <a:r>
              <a:rPr lang="en-US" dirty="0"/>
              <a:t> it observes at each time step</a:t>
            </a:r>
          </a:p>
          <a:p>
            <a:r>
              <a:rPr lang="en-US" dirty="0"/>
              <a:t>The likelihood term has precisely the interpretation of utility</a:t>
            </a:r>
          </a:p>
          <a:p>
            <a:endParaRPr lang="en-US" dirty="0"/>
          </a:p>
          <a:p>
            <a:endParaRPr lang="en-US" dirty="0"/>
          </a:p>
          <a:p>
            <a:r>
              <a:rPr lang="en-US" dirty="0"/>
              <a:t>For choice, the information needed can be radically reduced</a:t>
            </a:r>
          </a:p>
          <a:p>
            <a:endParaRPr lang="en-US" dirty="0"/>
          </a:p>
          <a:p>
            <a:endParaRPr lang="en-US" dirty="0"/>
          </a:p>
          <a:p>
            <a:endParaRPr lang="en-US" dirty="0"/>
          </a:p>
          <a:p>
            <a:endParaRPr lang="en-US" dirty="0"/>
          </a:p>
          <a:p>
            <a:pPr marL="0" indent="0">
              <a:buNone/>
            </a:pPr>
            <a:endParaRPr lang="en-US" dirty="0"/>
          </a:p>
          <a:p>
            <a:pPr marL="0" indent="0">
              <a:buNone/>
            </a:pPr>
            <a:r>
              <a:rPr lang="en-US" dirty="0"/>
              <a:t>The posterior and prior beliefs p(x|{d}) reflect a rational agent’s preference to choose x out of all X based on its history of value observations</a:t>
            </a:r>
          </a:p>
          <a:p>
            <a:pPr marL="0" indent="0">
              <a:buNone/>
            </a:pPr>
            <a:endParaRPr lang="en-US" dirty="0"/>
          </a:p>
        </p:txBody>
      </p:sp>
      <p:graphicFrame>
        <p:nvGraphicFramePr>
          <p:cNvPr id="4" name="Object 3"/>
          <p:cNvGraphicFramePr>
            <a:graphicFrameLocks noChangeAspect="1"/>
          </p:cNvGraphicFramePr>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name="Equation" r:id="rId2" imgW="114300" imgH="165100" progId="Equation.3">
                  <p:embed/>
                </p:oleObj>
              </mc:Choice>
              <mc:Fallback>
                <p:oleObj name="Equation" r:id="rId2" imgW="114300" imgH="165100" progId="Equation.3">
                  <p:embed/>
                  <p:pic>
                    <p:nvPicPr>
                      <p:cNvPr id="4" name="Object 3"/>
                      <p:cNvPicPr/>
                      <p:nvPr/>
                    </p:nvPicPr>
                    <p:blipFill>
                      <a:blip r:embed="rId3"/>
                      <a:stretch>
                        <a:fillRect/>
                      </a:stretch>
                    </p:blipFill>
                    <p:spPr>
                      <a:xfrm>
                        <a:off x="4514850" y="3346450"/>
                        <a:ext cx="114300" cy="165100"/>
                      </a:xfrm>
                      <a:prstGeom prst="rect">
                        <a:avLst/>
                      </a:prstGeom>
                    </p:spPr>
                  </p:pic>
                </p:oleObj>
              </mc:Fallback>
            </mc:AlternateContent>
          </a:graphicData>
        </a:graphic>
      </p:graphicFrame>
      <p:graphicFrame>
        <p:nvGraphicFramePr>
          <p:cNvPr id="5" name="Object 4"/>
          <p:cNvGraphicFramePr>
            <a:graphicFrameLocks noChangeAspect="1"/>
          </p:cNvGraphicFramePr>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name="Equation" r:id="rId4" imgW="114300" imgH="165100" progId="Equation.3">
                  <p:embed/>
                </p:oleObj>
              </mc:Choice>
              <mc:Fallback>
                <p:oleObj name="Equation" r:id="rId4" imgW="114300" imgH="165100" progId="Equation.3">
                  <p:embed/>
                  <p:pic>
                    <p:nvPicPr>
                      <p:cNvPr id="5" name="Object 4"/>
                      <p:cNvPicPr/>
                      <p:nvPr/>
                    </p:nvPicPr>
                    <p:blipFill>
                      <a:blip r:embed="rId5"/>
                      <a:stretch>
                        <a:fillRect/>
                      </a:stretch>
                    </p:blipFill>
                    <p:spPr>
                      <a:xfrm>
                        <a:off x="4514850" y="3346450"/>
                        <a:ext cx="114300" cy="165100"/>
                      </a:xfrm>
                      <a:prstGeom prst="rect">
                        <a:avLst/>
                      </a:prstGeom>
                    </p:spPr>
                  </p:pic>
                </p:oleObj>
              </mc:Fallback>
            </mc:AlternateContent>
          </a:graphicData>
        </a:graphic>
      </p:graphicFrame>
      <p:graphicFrame>
        <p:nvGraphicFramePr>
          <p:cNvPr id="7" name="Object 6"/>
          <p:cNvGraphicFramePr>
            <a:graphicFrameLocks noChangeAspect="1"/>
          </p:cNvGraphicFramePr>
          <p:nvPr/>
        </p:nvGraphicFramePr>
        <p:xfrm>
          <a:off x="3335338" y="2668588"/>
          <a:ext cx="1382712" cy="406400"/>
        </p:xfrm>
        <a:graphic>
          <a:graphicData uri="http://schemas.openxmlformats.org/presentationml/2006/ole">
            <mc:AlternateContent xmlns:mc="http://schemas.openxmlformats.org/markup-compatibility/2006">
              <mc:Choice xmlns:v="urn:schemas-microsoft-com:vml" Requires="v">
                <p:oleObj name="Equation" r:id="rId6" imgW="736600" imgH="215900" progId="Equation.3">
                  <p:embed/>
                </p:oleObj>
              </mc:Choice>
              <mc:Fallback>
                <p:oleObj name="Equation" r:id="rId6" imgW="736600" imgH="215900" progId="Equation.3">
                  <p:embed/>
                  <p:pic>
                    <p:nvPicPr>
                      <p:cNvPr id="7" name="Object 6"/>
                      <p:cNvPicPr/>
                      <p:nvPr/>
                    </p:nvPicPr>
                    <p:blipFill>
                      <a:blip r:embed="rId7"/>
                      <a:stretch>
                        <a:fillRect/>
                      </a:stretch>
                    </p:blipFill>
                    <p:spPr>
                      <a:xfrm>
                        <a:off x="3335338" y="2668588"/>
                        <a:ext cx="1382712" cy="406400"/>
                      </a:xfrm>
                      <a:prstGeom prst="rect">
                        <a:avLst/>
                      </a:prstGeom>
                    </p:spPr>
                  </p:pic>
                </p:oleObj>
              </mc:Fallback>
            </mc:AlternateContent>
          </a:graphicData>
        </a:graphic>
      </p:graphicFrame>
      <p:graphicFrame>
        <p:nvGraphicFramePr>
          <p:cNvPr id="8" name="Object 7"/>
          <p:cNvGraphicFramePr>
            <a:graphicFrameLocks noChangeAspect="1"/>
          </p:cNvGraphicFramePr>
          <p:nvPr/>
        </p:nvGraphicFramePr>
        <p:xfrm>
          <a:off x="2630488" y="3657600"/>
          <a:ext cx="3581400" cy="430213"/>
        </p:xfrm>
        <a:graphic>
          <a:graphicData uri="http://schemas.openxmlformats.org/presentationml/2006/ole">
            <mc:AlternateContent xmlns:mc="http://schemas.openxmlformats.org/markup-compatibility/2006">
              <mc:Choice xmlns:v="urn:schemas-microsoft-com:vml" Requires="v">
                <p:oleObj name="Equation" r:id="rId8" imgW="1905000" imgH="228600" progId="Equation.3">
                  <p:embed/>
                </p:oleObj>
              </mc:Choice>
              <mc:Fallback>
                <p:oleObj name="Equation" r:id="rId8" imgW="1905000" imgH="228600" progId="Equation.3">
                  <p:embed/>
                  <p:pic>
                    <p:nvPicPr>
                      <p:cNvPr id="8" name="Object 7"/>
                      <p:cNvPicPr/>
                      <p:nvPr/>
                    </p:nvPicPr>
                    <p:blipFill>
                      <a:blip r:embed="rId9"/>
                      <a:stretch>
                        <a:fillRect/>
                      </a:stretch>
                    </p:blipFill>
                    <p:spPr>
                      <a:xfrm>
                        <a:off x="2630488" y="3657600"/>
                        <a:ext cx="3581400" cy="430213"/>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591125121"/>
              </p:ext>
            </p:extLst>
          </p:nvPr>
        </p:nvGraphicFramePr>
        <p:xfrm>
          <a:off x="1981200" y="4055586"/>
          <a:ext cx="3910012" cy="430213"/>
        </p:xfrm>
        <a:graphic>
          <a:graphicData uri="http://schemas.openxmlformats.org/presentationml/2006/ole">
            <mc:AlternateContent xmlns:mc="http://schemas.openxmlformats.org/markup-compatibility/2006">
              <mc:Choice xmlns:v="urn:schemas-microsoft-com:vml" Requires="v">
                <p:oleObj name="Equation" r:id="rId10" imgW="2082800" imgH="228600" progId="Equation.3">
                  <p:embed/>
                </p:oleObj>
              </mc:Choice>
              <mc:Fallback>
                <p:oleObj name="Equation" r:id="rId10" imgW="2082800" imgH="228600" progId="Equation.3">
                  <p:embed/>
                  <p:pic>
                    <p:nvPicPr>
                      <p:cNvPr id="10" name="Object 9"/>
                      <p:cNvPicPr/>
                      <p:nvPr/>
                    </p:nvPicPr>
                    <p:blipFill>
                      <a:blip r:embed="rId11"/>
                      <a:stretch>
                        <a:fillRect/>
                      </a:stretch>
                    </p:blipFill>
                    <p:spPr>
                      <a:xfrm>
                        <a:off x="1981200" y="4055586"/>
                        <a:ext cx="3910012" cy="430213"/>
                      </a:xfrm>
                      <a:prstGeom prst="rect">
                        <a:avLst/>
                      </a:prstGeom>
                    </p:spPr>
                  </p:pic>
                </p:oleObj>
              </mc:Fallback>
            </mc:AlternateContent>
          </a:graphicData>
        </a:graphic>
      </p:graphicFrame>
      <p:graphicFrame>
        <p:nvGraphicFramePr>
          <p:cNvPr id="11" name="Object 10"/>
          <p:cNvGraphicFramePr>
            <a:graphicFrameLocks noChangeAspect="1"/>
          </p:cNvGraphicFramePr>
          <p:nvPr/>
        </p:nvGraphicFramePr>
        <p:xfrm>
          <a:off x="1843088" y="5812367"/>
          <a:ext cx="6032500" cy="454025"/>
        </p:xfrm>
        <a:graphic>
          <a:graphicData uri="http://schemas.openxmlformats.org/presentationml/2006/ole">
            <mc:AlternateContent xmlns:mc="http://schemas.openxmlformats.org/markup-compatibility/2006">
              <mc:Choice xmlns:v="urn:schemas-microsoft-com:vml" Requires="v">
                <p:oleObj name="Equation" r:id="rId12" imgW="3213100" imgH="241300" progId="Equation.3">
                  <p:embed/>
                </p:oleObj>
              </mc:Choice>
              <mc:Fallback>
                <p:oleObj name="Equation" r:id="rId12" imgW="3213100" imgH="241300" progId="Equation.3">
                  <p:embed/>
                  <p:pic>
                    <p:nvPicPr>
                      <p:cNvPr id="11" name="Object 10"/>
                      <p:cNvPicPr/>
                      <p:nvPr/>
                    </p:nvPicPr>
                    <p:blipFill>
                      <a:blip r:embed="rId13"/>
                      <a:stretch>
                        <a:fillRect/>
                      </a:stretch>
                    </p:blipFill>
                    <p:spPr>
                      <a:xfrm>
                        <a:off x="1843088" y="5812367"/>
                        <a:ext cx="6032500" cy="454025"/>
                      </a:xfrm>
                      <a:prstGeom prst="rect">
                        <a:avLst/>
                      </a:prstGeom>
                    </p:spPr>
                  </p:pic>
                </p:oleObj>
              </mc:Fallback>
            </mc:AlternateContent>
          </a:graphicData>
        </a:graphic>
      </p:graphicFrame>
      <p:pic>
        <p:nvPicPr>
          <p:cNvPr id="9" name="Picture 8">
            <a:extLst>
              <a:ext uri="{FF2B5EF4-FFF2-40B4-BE49-F238E27FC236}">
                <a16:creationId xmlns:a16="http://schemas.microsoft.com/office/drawing/2014/main" id="{E31CB91C-9F19-0951-1971-2295D60331E2}"/>
              </a:ext>
            </a:extLst>
          </p:cNvPr>
          <p:cNvPicPr>
            <a:picLocks noChangeAspect="1"/>
          </p:cNvPicPr>
          <p:nvPr/>
        </p:nvPicPr>
        <p:blipFill>
          <a:blip r:embed="rId14"/>
          <a:stretch>
            <a:fillRect/>
          </a:stretch>
        </p:blipFill>
        <p:spPr>
          <a:xfrm>
            <a:off x="976312" y="3024187"/>
            <a:ext cx="7191375" cy="809625"/>
          </a:xfrm>
          <a:prstGeom prst="rect">
            <a:avLst/>
          </a:prstGeom>
        </p:spPr>
      </p:pic>
    </p:spTree>
    <p:extLst>
      <p:ext uri="{BB962C8B-B14F-4D97-AF65-F5344CB8AC3E}">
        <p14:creationId xmlns:p14="http://schemas.microsoft.com/office/powerpoint/2010/main" val="25777415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8EA54-5113-A86D-AE14-F9AF13BEC203}"/>
              </a:ext>
            </a:extLst>
          </p:cNvPr>
          <p:cNvSpPr>
            <a:spLocks noGrp="1"/>
          </p:cNvSpPr>
          <p:nvPr>
            <p:ph type="title"/>
          </p:nvPr>
        </p:nvSpPr>
        <p:spPr/>
        <p:txBody>
          <a:bodyPr/>
          <a:lstStyle/>
          <a:p>
            <a:r>
              <a:rPr lang="en-US" sz="3200" dirty="0">
                <a:latin typeface="+mj-lt"/>
              </a:rPr>
              <a:t>Open question</a:t>
            </a:r>
          </a:p>
        </p:txBody>
      </p:sp>
      <p:pic>
        <p:nvPicPr>
          <p:cNvPr id="5" name="Content Placeholder 4">
            <a:extLst>
              <a:ext uri="{FF2B5EF4-FFF2-40B4-BE49-F238E27FC236}">
                <a16:creationId xmlns:a16="http://schemas.microsoft.com/office/drawing/2014/main" id="{ECB7E1D3-E2C6-23AC-AEC9-4AAC7F92ED9D}"/>
              </a:ext>
            </a:extLst>
          </p:cNvPr>
          <p:cNvPicPr>
            <a:picLocks noGrp="1" noChangeAspect="1"/>
          </p:cNvPicPr>
          <p:nvPr>
            <p:ph idx="1"/>
          </p:nvPr>
        </p:nvPicPr>
        <p:blipFill>
          <a:blip r:embed="rId2"/>
          <a:stretch>
            <a:fillRect/>
          </a:stretch>
        </p:blipFill>
        <p:spPr>
          <a:xfrm>
            <a:off x="1676400" y="1524000"/>
            <a:ext cx="5391150" cy="4048125"/>
          </a:xfrm>
        </p:spPr>
      </p:pic>
      <p:sp>
        <p:nvSpPr>
          <p:cNvPr id="6" name="TextBox 5">
            <a:extLst>
              <a:ext uri="{FF2B5EF4-FFF2-40B4-BE49-F238E27FC236}">
                <a16:creationId xmlns:a16="http://schemas.microsoft.com/office/drawing/2014/main" id="{9FAF6F96-7A6C-5B16-6254-B626978490CC}"/>
              </a:ext>
            </a:extLst>
          </p:cNvPr>
          <p:cNvSpPr txBox="1"/>
          <p:nvPr/>
        </p:nvSpPr>
        <p:spPr>
          <a:xfrm>
            <a:off x="620162" y="6032557"/>
            <a:ext cx="5791200" cy="369332"/>
          </a:xfrm>
          <a:prstGeom prst="rect">
            <a:avLst/>
          </a:prstGeom>
          <a:noFill/>
        </p:spPr>
        <p:txBody>
          <a:bodyPr wrap="square" rtlCol="0">
            <a:spAutoFit/>
          </a:bodyPr>
          <a:lstStyle/>
          <a:p>
            <a:r>
              <a:rPr lang="en-US" dirty="0"/>
              <a:t>How do you model intrinsic curiosity in RL?</a:t>
            </a:r>
          </a:p>
        </p:txBody>
      </p:sp>
    </p:spTree>
    <p:extLst>
      <p:ext uri="{BB962C8B-B14F-4D97-AF65-F5344CB8AC3E}">
        <p14:creationId xmlns:p14="http://schemas.microsoft.com/office/powerpoint/2010/main" val="2293252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4400" b="0" strike="noStrike" spc="-1" dirty="0">
                <a:solidFill>
                  <a:srgbClr val="000000"/>
                </a:solidFill>
                <a:latin typeface="Calibri"/>
              </a:rPr>
              <a:t>MDP</a:t>
            </a:r>
            <a:r>
              <a:rPr lang="en-IN" sz="4400" b="0" strike="noStrike" spc="-1" dirty="0">
                <a:solidFill>
                  <a:srgbClr val="000000"/>
                </a:solidFill>
                <a:latin typeface="Calibri"/>
                <a:sym typeface="Wingdings" pitchFamily="2" charset="2"/>
              </a:rPr>
              <a:t></a:t>
            </a:r>
            <a:r>
              <a:rPr lang="en-IN" sz="4400" b="0" strike="noStrike" spc="-1" dirty="0">
                <a:solidFill>
                  <a:srgbClr val="000000"/>
                </a:solidFill>
                <a:latin typeface="Calibri"/>
              </a:rPr>
              <a:t>RL</a:t>
            </a:r>
            <a:endParaRPr lang="en-IN" sz="4400" b="0" strike="noStrike" spc="-1" dirty="0">
              <a:latin typeface="Arial"/>
            </a:endParaRPr>
          </a:p>
        </p:txBody>
      </p:sp>
      <p:sp>
        <p:nvSpPr>
          <p:cNvPr id="123"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85000" lnSpcReduction="20000"/>
          </a:bodyPr>
          <a:lstStyle/>
          <a:p>
            <a:pPr marL="343080" indent="-342360">
              <a:lnSpc>
                <a:spcPct val="100000"/>
              </a:lnSpc>
              <a:spcBef>
                <a:spcPts val="641"/>
              </a:spcBef>
              <a:buClr>
                <a:srgbClr val="000000"/>
              </a:buClr>
              <a:buFont typeface="Arial"/>
              <a:buChar char="•"/>
            </a:pPr>
            <a:r>
              <a:rPr lang="en-IN" sz="3200" b="0" strike="noStrike" spc="-1">
                <a:solidFill>
                  <a:srgbClr val="000000"/>
                </a:solidFill>
                <a:latin typeface="Calibri"/>
              </a:rPr>
              <a:t>In MDP, {S,A,R,P} are known</a:t>
            </a:r>
            <a:endParaRPr lang="en-IN" sz="3200" b="0" strike="noStrike" spc="-1">
              <a:latin typeface="Arial"/>
            </a:endParaRPr>
          </a:p>
          <a:p>
            <a:pPr marL="343080" indent="-342360">
              <a:lnSpc>
                <a:spcPct val="100000"/>
              </a:lnSpc>
              <a:spcBef>
                <a:spcPts val="641"/>
              </a:spcBef>
              <a:buClr>
                <a:srgbClr val="000000"/>
              </a:buClr>
              <a:buFont typeface="Arial"/>
              <a:buChar char="•"/>
            </a:pPr>
            <a:r>
              <a:rPr lang="en-IN" sz="3200" b="0" strike="noStrike" spc="-1">
                <a:solidFill>
                  <a:srgbClr val="000000"/>
                </a:solidFill>
                <a:latin typeface="Calibri"/>
              </a:rPr>
              <a:t>In RL, R and P are not known to begin with</a:t>
            </a:r>
            <a:endParaRPr lang="en-IN" sz="3200" b="0" strike="noStrike" spc="-1">
              <a:latin typeface="Arial"/>
            </a:endParaRPr>
          </a:p>
          <a:p>
            <a:pPr marL="343080" indent="-342360">
              <a:lnSpc>
                <a:spcPct val="100000"/>
              </a:lnSpc>
              <a:spcBef>
                <a:spcPts val="641"/>
              </a:spcBef>
              <a:buClr>
                <a:srgbClr val="000000"/>
              </a:buClr>
              <a:buFont typeface="Arial"/>
              <a:buChar char="•"/>
            </a:pPr>
            <a:r>
              <a:rPr lang="en-IN" sz="3200" b="0" strike="noStrike" spc="-1">
                <a:solidFill>
                  <a:srgbClr val="000000"/>
                </a:solidFill>
                <a:latin typeface="Calibri"/>
              </a:rPr>
              <a:t>They are </a:t>
            </a:r>
            <a:r>
              <a:rPr lang="en-IN" sz="3200" b="0" i="1" strike="noStrike" spc="-1">
                <a:solidFill>
                  <a:srgbClr val="000000"/>
                </a:solidFill>
                <a:latin typeface="Calibri"/>
              </a:rPr>
              <a:t>learned</a:t>
            </a:r>
            <a:r>
              <a:rPr lang="en-IN" sz="3200" b="0" strike="noStrike" spc="-1">
                <a:solidFill>
                  <a:srgbClr val="000000"/>
                </a:solidFill>
                <a:latin typeface="Calibri"/>
              </a:rPr>
              <a:t> from experience</a:t>
            </a:r>
            <a:endParaRPr lang="en-IN" sz="3200" b="0" strike="noStrike" spc="-1">
              <a:latin typeface="Arial"/>
            </a:endParaRPr>
          </a:p>
          <a:p>
            <a:pPr marL="343080" indent="-342360">
              <a:lnSpc>
                <a:spcPct val="100000"/>
              </a:lnSpc>
              <a:spcBef>
                <a:spcPts val="641"/>
              </a:spcBef>
              <a:buClr>
                <a:srgbClr val="000000"/>
              </a:buClr>
              <a:buFont typeface="Arial"/>
              <a:buChar char="•"/>
            </a:pPr>
            <a:r>
              <a:rPr lang="en-IN" sz="3200" b="0" strike="noStrike" spc="-1">
                <a:solidFill>
                  <a:srgbClr val="000000"/>
                </a:solidFill>
                <a:latin typeface="Calibri"/>
              </a:rPr>
              <a:t>Optimal policy is updated sequentially to account for increased information about rewards and transition probabilities</a:t>
            </a:r>
            <a:endParaRPr lang="en-IN" sz="3200" b="0" strike="noStrike" spc="-1">
              <a:latin typeface="Arial"/>
            </a:endParaRPr>
          </a:p>
          <a:p>
            <a:pPr marL="343080" indent="-342360">
              <a:lnSpc>
                <a:spcPct val="100000"/>
              </a:lnSpc>
              <a:spcBef>
                <a:spcPts val="641"/>
              </a:spcBef>
              <a:buClr>
                <a:srgbClr val="000000"/>
              </a:buClr>
              <a:buFont typeface="Arial"/>
              <a:buChar char="•"/>
            </a:pPr>
            <a:r>
              <a:rPr lang="en-IN" sz="3200" b="0" strike="noStrike" spc="-1">
                <a:solidFill>
                  <a:srgbClr val="000000"/>
                </a:solidFill>
                <a:latin typeface="Calibri"/>
              </a:rPr>
              <a:t>Model-based RL</a:t>
            </a:r>
            <a:endParaRPr lang="en-IN" sz="3200" b="0" strike="noStrike" spc="-1">
              <a:latin typeface="Arial"/>
            </a:endParaRPr>
          </a:p>
          <a:p>
            <a:pPr marL="743040" lvl="1" indent="-285120">
              <a:lnSpc>
                <a:spcPct val="100000"/>
              </a:lnSpc>
              <a:spcBef>
                <a:spcPts val="561"/>
              </a:spcBef>
              <a:buClr>
                <a:srgbClr val="000000"/>
              </a:buClr>
              <a:buFont typeface="Arial"/>
              <a:buChar char="–"/>
            </a:pPr>
            <a:r>
              <a:rPr lang="en-IN" sz="2800" b="0" strike="noStrike" spc="-1">
                <a:solidFill>
                  <a:srgbClr val="000000"/>
                </a:solidFill>
                <a:latin typeface="Calibri"/>
              </a:rPr>
              <a:t>Learns transition probabilities P as well as optimal policy</a:t>
            </a:r>
            <a:endParaRPr lang="en-IN" sz="2800" b="0" strike="noStrike" spc="-1">
              <a:latin typeface="Arial"/>
            </a:endParaRPr>
          </a:p>
          <a:p>
            <a:pPr marL="343080" indent="-342360">
              <a:lnSpc>
                <a:spcPct val="100000"/>
              </a:lnSpc>
              <a:spcBef>
                <a:spcPts val="641"/>
              </a:spcBef>
              <a:buClr>
                <a:srgbClr val="000000"/>
              </a:buClr>
              <a:buFont typeface="Arial"/>
              <a:buChar char="•"/>
            </a:pPr>
            <a:r>
              <a:rPr lang="en-IN" sz="3200" b="0" strike="noStrike" spc="-1">
                <a:solidFill>
                  <a:srgbClr val="000000"/>
                </a:solidFill>
                <a:latin typeface="Calibri"/>
              </a:rPr>
              <a:t>Model-free RL</a:t>
            </a:r>
            <a:endParaRPr lang="en-IN" sz="3200" b="0" strike="noStrike" spc="-1">
              <a:latin typeface="Arial"/>
            </a:endParaRPr>
          </a:p>
          <a:p>
            <a:pPr marL="743040" lvl="1" indent="-285120">
              <a:lnSpc>
                <a:spcPct val="100000"/>
              </a:lnSpc>
              <a:spcBef>
                <a:spcPts val="561"/>
              </a:spcBef>
              <a:buClr>
                <a:srgbClr val="000000"/>
              </a:buClr>
              <a:buFont typeface="Arial"/>
              <a:buChar char="–"/>
            </a:pPr>
            <a:r>
              <a:rPr lang="en-IN" sz="2800" b="0" strike="noStrike" spc="-1">
                <a:solidFill>
                  <a:srgbClr val="000000"/>
                </a:solidFill>
                <a:latin typeface="Calibri"/>
              </a:rPr>
              <a:t>Learns only optimal policy, not the transition probabilities P</a:t>
            </a:r>
            <a:endParaRPr lang="en-IN"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4400" b="0" strike="noStrike" spc="-1">
                <a:solidFill>
                  <a:srgbClr val="000000"/>
                </a:solidFill>
                <a:latin typeface="Calibri"/>
              </a:rPr>
              <a:t>Q-learning</a:t>
            </a:r>
            <a:endParaRPr lang="en-IN" sz="4400" b="0" strike="noStrike" spc="-1">
              <a:latin typeface="Arial"/>
            </a:endParaRPr>
          </a:p>
        </p:txBody>
      </p:sp>
      <p:sp>
        <p:nvSpPr>
          <p:cNvPr id="125"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spcBef>
                <a:spcPts val="641"/>
              </a:spcBef>
              <a:buClr>
                <a:srgbClr val="000000"/>
              </a:buClr>
              <a:buFont typeface="Arial"/>
              <a:buChar char="•"/>
            </a:pPr>
            <a:r>
              <a:rPr lang="en-IN" sz="3200" b="0" strike="noStrike" spc="-1" dirty="0">
                <a:solidFill>
                  <a:srgbClr val="000000"/>
                </a:solidFill>
                <a:latin typeface="Calibri"/>
              </a:rPr>
              <a:t>Derived from the Bush-</a:t>
            </a:r>
            <a:r>
              <a:rPr lang="en-IN" sz="3200" b="0" strike="noStrike" spc="-1" dirty="0" err="1">
                <a:solidFill>
                  <a:srgbClr val="000000"/>
                </a:solidFill>
                <a:latin typeface="Calibri"/>
              </a:rPr>
              <a:t>Mosteller</a:t>
            </a:r>
            <a:r>
              <a:rPr lang="en-IN" sz="3200" b="0" strike="noStrike" spc="-1" dirty="0">
                <a:solidFill>
                  <a:srgbClr val="000000"/>
                </a:solidFill>
                <a:latin typeface="Calibri"/>
              </a:rPr>
              <a:t> update rule</a:t>
            </a:r>
            <a:endParaRPr lang="en-IN" sz="3200" b="0" strike="noStrike" spc="-1" dirty="0">
              <a:latin typeface="Arial"/>
            </a:endParaRPr>
          </a:p>
          <a:p>
            <a:pPr marL="343080" indent="-342360">
              <a:lnSpc>
                <a:spcPct val="100000"/>
              </a:lnSpc>
              <a:spcBef>
                <a:spcPts val="641"/>
              </a:spcBef>
              <a:buClr>
                <a:srgbClr val="000000"/>
              </a:buClr>
              <a:buFont typeface="Arial"/>
              <a:buChar char="•"/>
            </a:pPr>
            <a:r>
              <a:rPr lang="en-IN" sz="3200" b="0" strike="noStrike" spc="-1" dirty="0">
                <a:solidFill>
                  <a:srgbClr val="000000"/>
                </a:solidFill>
                <a:latin typeface="Calibri"/>
              </a:rPr>
              <a:t>Agent sees a set of states S</a:t>
            </a:r>
            <a:endParaRPr lang="en-IN" sz="3200" b="0" strike="noStrike" spc="-1" dirty="0">
              <a:latin typeface="Arial"/>
            </a:endParaRPr>
          </a:p>
          <a:p>
            <a:pPr marL="343080" indent="-342360">
              <a:lnSpc>
                <a:spcPct val="100000"/>
              </a:lnSpc>
              <a:spcBef>
                <a:spcPts val="641"/>
              </a:spcBef>
              <a:buClr>
                <a:srgbClr val="000000"/>
              </a:buClr>
              <a:buFont typeface="Arial"/>
              <a:buChar char="•"/>
            </a:pPr>
            <a:r>
              <a:rPr lang="en-IN" sz="3200" b="0" strike="noStrike" spc="-1" dirty="0">
                <a:solidFill>
                  <a:srgbClr val="000000"/>
                </a:solidFill>
                <a:latin typeface="Calibri"/>
              </a:rPr>
              <a:t>Possesses a set of A actions applicable to these states</a:t>
            </a:r>
            <a:endParaRPr lang="en-IN" sz="3200" b="0" strike="noStrike" spc="-1" dirty="0">
              <a:latin typeface="Arial"/>
            </a:endParaRPr>
          </a:p>
          <a:p>
            <a:pPr marL="343080" indent="-342360">
              <a:lnSpc>
                <a:spcPct val="100000"/>
              </a:lnSpc>
              <a:spcBef>
                <a:spcPts val="641"/>
              </a:spcBef>
              <a:buClr>
                <a:srgbClr val="000000"/>
              </a:buClr>
              <a:buFont typeface="Arial"/>
              <a:buChar char="•"/>
            </a:pPr>
            <a:r>
              <a:rPr lang="en-IN" sz="3200" b="0" strike="noStrike" spc="-1" dirty="0">
                <a:solidFill>
                  <a:srgbClr val="000000"/>
                </a:solidFill>
                <a:latin typeface="Calibri"/>
              </a:rPr>
              <a:t>Does </a:t>
            </a:r>
            <a:r>
              <a:rPr lang="en-IN" sz="3200" b="0" u="sng" strike="noStrike" spc="-1" dirty="0">
                <a:solidFill>
                  <a:srgbClr val="000000"/>
                </a:solidFill>
                <a:uFillTx/>
                <a:latin typeface="Calibri"/>
              </a:rPr>
              <a:t>not</a:t>
            </a:r>
            <a:r>
              <a:rPr lang="en-IN" sz="3200" b="0" strike="noStrike" spc="-1" dirty="0">
                <a:solidFill>
                  <a:srgbClr val="000000"/>
                </a:solidFill>
                <a:latin typeface="Calibri"/>
              </a:rPr>
              <a:t> try to learn p(s, a, s’)</a:t>
            </a:r>
            <a:endParaRPr lang="en-IN" sz="3200" b="0" strike="noStrike" spc="-1" dirty="0">
              <a:latin typeface="Arial"/>
            </a:endParaRPr>
          </a:p>
          <a:p>
            <a:pPr marL="343080" indent="-342360">
              <a:lnSpc>
                <a:spcPct val="100000"/>
              </a:lnSpc>
              <a:spcBef>
                <a:spcPts val="641"/>
              </a:spcBef>
              <a:buClr>
                <a:srgbClr val="000000"/>
              </a:buClr>
              <a:buFont typeface="Arial"/>
              <a:buChar char="•"/>
            </a:pPr>
            <a:r>
              <a:rPr lang="en-IN" sz="3200" b="0" strike="noStrike" spc="-1" dirty="0">
                <a:solidFill>
                  <a:srgbClr val="000000"/>
                </a:solidFill>
                <a:latin typeface="Calibri"/>
              </a:rPr>
              <a:t>Tries to learn a quality belief about a state-action combination Q: S X A </a:t>
            </a:r>
            <a:r>
              <a:rPr lang="en-IN" sz="3200" b="0" strike="noStrike" spc="-1" dirty="0">
                <a:solidFill>
                  <a:srgbClr val="000000"/>
                </a:solidFill>
                <a:latin typeface="Calibri"/>
                <a:sym typeface="Wingdings" pitchFamily="2" charset="2"/>
              </a:rPr>
              <a:t></a:t>
            </a:r>
            <a:r>
              <a:rPr lang="en-IN" sz="3200" b="0" strike="noStrike" spc="-1" dirty="0">
                <a:solidFill>
                  <a:srgbClr val="000000"/>
                </a:solidFill>
                <a:latin typeface="Calibri"/>
              </a:rPr>
              <a:t> Real</a:t>
            </a:r>
            <a:endParaRPr lang="en-IN" sz="3200" b="0" strike="noStrike" spc="-1" dirty="0">
              <a:latin typeface="Arial"/>
            </a:endParaRPr>
          </a:p>
          <a:p>
            <a:pPr>
              <a:lnSpc>
                <a:spcPct val="100000"/>
              </a:lnSpc>
              <a:spcBef>
                <a:spcPts val="641"/>
              </a:spcBef>
            </a:pPr>
            <a:endParaRPr lang="en-IN" sz="3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4400" b="0" strike="noStrike" spc="-1">
                <a:solidFill>
                  <a:srgbClr val="000000"/>
                </a:solidFill>
                <a:latin typeface="Calibri"/>
              </a:rPr>
              <a:t>Q-learning update rule</a:t>
            </a:r>
            <a:endParaRPr lang="en-IN" sz="4400" b="0" strike="noStrike" spc="-1">
              <a:latin typeface="Arial"/>
            </a:endParaRPr>
          </a:p>
        </p:txBody>
      </p:sp>
      <p:sp>
        <p:nvSpPr>
          <p:cNvPr id="127"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00000"/>
              </a:lnSpc>
              <a:spcBef>
                <a:spcPts val="641"/>
              </a:spcBef>
              <a:buClr>
                <a:srgbClr val="000000"/>
              </a:buClr>
              <a:buFont typeface="Arial"/>
              <a:buChar char="•"/>
            </a:pPr>
            <a:r>
              <a:rPr lang="en-IN" sz="3200" b="0" strike="noStrike" spc="-1">
                <a:solidFill>
                  <a:srgbClr val="000000"/>
                </a:solidFill>
                <a:latin typeface="Calibri"/>
              </a:rPr>
              <a:t>Start with random Q</a:t>
            </a:r>
            <a:endParaRPr lang="en-IN" sz="3200" b="0" strike="noStrike" spc="-1">
              <a:latin typeface="Arial"/>
            </a:endParaRPr>
          </a:p>
          <a:p>
            <a:pPr marL="343080" indent="-342360">
              <a:lnSpc>
                <a:spcPct val="100000"/>
              </a:lnSpc>
              <a:spcBef>
                <a:spcPts val="641"/>
              </a:spcBef>
              <a:buClr>
                <a:srgbClr val="000000"/>
              </a:buClr>
              <a:buFont typeface="Arial"/>
              <a:buChar char="•"/>
            </a:pPr>
            <a:r>
              <a:rPr lang="en-IN" sz="3200" b="0" strike="noStrike" spc="-1">
                <a:solidFill>
                  <a:srgbClr val="000000"/>
                </a:solidFill>
                <a:latin typeface="Calibri"/>
              </a:rPr>
              <a:t>Update using</a:t>
            </a:r>
            <a:endParaRPr lang="en-IN" sz="3200" b="0" strike="noStrike" spc="-1">
              <a:latin typeface="Arial"/>
            </a:endParaRPr>
          </a:p>
          <a:p>
            <a:pPr>
              <a:lnSpc>
                <a:spcPct val="100000"/>
              </a:lnSpc>
              <a:spcBef>
                <a:spcPts val="641"/>
              </a:spcBef>
            </a:pPr>
            <a:endParaRPr lang="en-IN" sz="3200" b="0" strike="noStrike" spc="-1">
              <a:latin typeface="Arial"/>
            </a:endParaRPr>
          </a:p>
          <a:p>
            <a:pPr marL="343080" indent="-342360">
              <a:lnSpc>
                <a:spcPct val="100000"/>
              </a:lnSpc>
              <a:spcBef>
                <a:spcPts val="641"/>
              </a:spcBef>
              <a:buClr>
                <a:srgbClr val="000000"/>
              </a:buClr>
              <a:buFont typeface="Arial"/>
              <a:buChar char="•"/>
            </a:pPr>
            <a:r>
              <a:rPr lang="en-IN" sz="3200" b="0" strike="noStrike" spc="-1">
                <a:solidFill>
                  <a:srgbClr val="000000"/>
                </a:solidFill>
                <a:latin typeface="Calibri"/>
              </a:rPr>
              <a:t>Parameter α controls the learning rate</a:t>
            </a:r>
            <a:endParaRPr lang="en-IN" sz="3200" b="0" strike="noStrike" spc="-1">
              <a:latin typeface="Arial"/>
            </a:endParaRPr>
          </a:p>
          <a:p>
            <a:pPr marL="343080" indent="-342360">
              <a:lnSpc>
                <a:spcPct val="100000"/>
              </a:lnSpc>
              <a:spcBef>
                <a:spcPts val="641"/>
              </a:spcBef>
              <a:buClr>
                <a:srgbClr val="000000"/>
              </a:buClr>
              <a:buFont typeface="Arial"/>
              <a:buChar char="•"/>
            </a:pPr>
            <a:r>
              <a:rPr lang="en-IN" sz="3200" b="0" strike="noStrike" spc="-1">
                <a:solidFill>
                  <a:srgbClr val="000000"/>
                </a:solidFill>
                <a:latin typeface="Calibri"/>
              </a:rPr>
              <a:t>Parameter λ controls the time-discounting of future reward</a:t>
            </a:r>
            <a:endParaRPr lang="en-IN" sz="3200" b="0" strike="noStrike" spc="-1">
              <a:latin typeface="Arial"/>
            </a:endParaRPr>
          </a:p>
        </p:txBody>
      </p:sp>
      <p:pic>
        <p:nvPicPr>
          <p:cNvPr id="128" name="Picture 2"/>
          <p:cNvPicPr/>
          <p:nvPr/>
        </p:nvPicPr>
        <p:blipFill>
          <a:blip r:embed="rId2" cstate="print"/>
          <a:stretch/>
        </p:blipFill>
        <p:spPr>
          <a:xfrm>
            <a:off x="936000" y="2880000"/>
            <a:ext cx="6781320" cy="4276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latin typeface="Calibri"/>
              </a:rPr>
              <a:t>Q-learning</a:t>
            </a:r>
          </a:p>
        </p:txBody>
      </p:sp>
      <p:sp>
        <p:nvSpPr>
          <p:cNvPr id="130" name="TextShape 2"/>
          <p:cNvSpPr txBox="1"/>
          <p:nvPr/>
        </p:nvSpPr>
        <p:spPr>
          <a:xfrm>
            <a:off x="457200" y="1600200"/>
            <a:ext cx="8229240" cy="4525560"/>
          </a:xfrm>
          <a:prstGeom prst="rect">
            <a:avLst/>
          </a:prstGeom>
          <a:noFill/>
          <a:ln>
            <a:noFill/>
          </a:ln>
        </p:spPr>
        <p:txBody>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Agent sees a set of states S</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Possesses a set of A actions applicable to these states</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Does </a:t>
            </a:r>
            <a:r>
              <a:rPr lang="en-US" sz="3200" b="0" u="sng" strike="noStrike" spc="-1">
                <a:solidFill>
                  <a:srgbClr val="000000"/>
                </a:solidFill>
                <a:uFillTx/>
                <a:latin typeface="Calibri"/>
              </a:rPr>
              <a:t>not</a:t>
            </a:r>
            <a:r>
              <a:rPr lang="en-US" sz="3200" b="0" strike="noStrike" spc="-1">
                <a:solidFill>
                  <a:srgbClr val="000000"/>
                </a:solidFill>
                <a:latin typeface="Calibri"/>
              </a:rPr>
              <a:t> try to learn p(s, a, s’)</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Tries to learn a quality belief about a state-action combination Q: S X A </a:t>
            </a:r>
            <a:r>
              <a:rPr lang="en-US" sz="3200" b="0" strike="noStrike" spc="-1">
                <a:solidFill>
                  <a:srgbClr val="000000"/>
                </a:solidFill>
                <a:latin typeface="Wingdings"/>
              </a:rPr>
              <a:t></a:t>
            </a:r>
            <a:r>
              <a:rPr lang="en-US" sz="3200" b="0" strike="noStrike" spc="-1">
                <a:solidFill>
                  <a:srgbClr val="000000"/>
                </a:solidFill>
                <a:latin typeface="Calibri"/>
              </a:rPr>
              <a:t> Real</a:t>
            </a:r>
          </a:p>
          <a:p>
            <a:pPr marL="343080" indent="-342720">
              <a:lnSpc>
                <a:spcPct val="100000"/>
              </a:lnSpc>
              <a:spcBef>
                <a:spcPts val="641"/>
              </a:spcBef>
            </a:pPr>
            <a:endParaRPr lang="en-US" sz="3200" b="0" strike="noStrike" spc="-1">
              <a:solidFill>
                <a:srgbClr val="000000"/>
              </a:solidFill>
              <a:latin typeface="Calibri"/>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latin typeface="Calibri"/>
              </a:rPr>
              <a:t>Q-learning update rule</a:t>
            </a:r>
          </a:p>
        </p:txBody>
      </p:sp>
      <p:sp>
        <p:nvSpPr>
          <p:cNvPr id="132" name="TextShape 2"/>
          <p:cNvSpPr txBox="1"/>
          <p:nvPr/>
        </p:nvSpPr>
        <p:spPr>
          <a:xfrm>
            <a:off x="457200" y="1600200"/>
            <a:ext cx="8229240" cy="4525560"/>
          </a:xfrm>
          <a:prstGeom prst="rect">
            <a:avLst/>
          </a:prstGeom>
          <a:noFill/>
          <a:ln>
            <a:noFill/>
          </a:ln>
        </p:spPr>
        <p:txBody>
          <a:bodyPr>
            <a:normAutofit/>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Start with random Q</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Update using</a:t>
            </a:r>
          </a:p>
          <a:p>
            <a:pPr>
              <a:lnSpc>
                <a:spcPct val="100000"/>
              </a:lnSpc>
              <a:spcBef>
                <a:spcPts val="641"/>
              </a:spcBef>
            </a:pPr>
            <a:endParaRPr lang="en-US" sz="3200" b="0" strike="noStrike" spc="-1">
              <a:solidFill>
                <a:srgbClr val="000000"/>
              </a:solidFill>
              <a:latin typeface="Calibri"/>
            </a:endParaRP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Parameter α controls the learning rate</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Parameter λ controls the time-discounting of future reward</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s’ is the state accessed from s</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a’ are actions available in s’ </a:t>
            </a:r>
          </a:p>
        </p:txBody>
      </p:sp>
      <p:pic>
        <p:nvPicPr>
          <p:cNvPr id="133" name="Picture 2"/>
          <p:cNvPicPr/>
          <p:nvPr/>
        </p:nvPicPr>
        <p:blipFill>
          <a:blip r:embed="rId2" cstate="print"/>
          <a:stretch/>
        </p:blipFill>
        <p:spPr>
          <a:xfrm>
            <a:off x="304920" y="2743200"/>
            <a:ext cx="8610120" cy="5428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343</TotalTime>
  <Words>2078</Words>
  <Application>Microsoft Office PowerPoint</Application>
  <PresentationFormat>On-screen Show (4:3)</PresentationFormat>
  <Paragraphs>486</Paragraphs>
  <Slides>41</Slides>
  <Notes>2</Notes>
  <HiddenSlides>1</HiddenSlides>
  <MMClips>0</MMClips>
  <ScaleCrop>false</ScaleCrop>
  <HeadingPairs>
    <vt:vector size="8" baseType="variant">
      <vt:variant>
        <vt:lpstr>Fonts Used</vt:lpstr>
      </vt:variant>
      <vt:variant>
        <vt:i4>9</vt:i4>
      </vt:variant>
      <vt:variant>
        <vt:lpstr>Theme</vt:lpstr>
      </vt:variant>
      <vt:variant>
        <vt:i4>3</vt:i4>
      </vt:variant>
      <vt:variant>
        <vt:lpstr>Embedded OLE Servers</vt:lpstr>
      </vt:variant>
      <vt:variant>
        <vt:i4>1</vt:i4>
      </vt:variant>
      <vt:variant>
        <vt:lpstr>Slide Titles</vt:lpstr>
      </vt:variant>
      <vt:variant>
        <vt:i4>41</vt:i4>
      </vt:variant>
    </vt:vector>
  </HeadingPairs>
  <TitlesOfParts>
    <vt:vector size="54" baseType="lpstr">
      <vt:lpstr>Aptos</vt:lpstr>
      <vt:lpstr>Arial</vt:lpstr>
      <vt:lpstr>Arial Narrow</vt:lpstr>
      <vt:lpstr>Calibri</vt:lpstr>
      <vt:lpstr>Gill Sans</vt:lpstr>
      <vt:lpstr>Lucida Grande</vt:lpstr>
      <vt:lpstr>Symbol</vt:lpstr>
      <vt:lpstr>Times New Roman</vt:lpstr>
      <vt:lpstr>Wingdings</vt:lpstr>
      <vt:lpstr>Office Theme</vt:lpstr>
      <vt:lpstr>Office Theme</vt: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Ideal vs. Human exploration</vt:lpstr>
      <vt:lpstr>Ideal vs. Human exploration</vt:lpstr>
      <vt:lpstr>Reward as need information</vt:lpstr>
      <vt:lpstr>Open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Q-learning</dc:title>
  <dc:creator>nisheeth</dc:creator>
  <cp:lastModifiedBy>nsrivast</cp:lastModifiedBy>
  <cp:revision>31</cp:revision>
  <dcterms:created xsi:type="dcterms:W3CDTF">2019-01-21T22:17:43Z</dcterms:created>
  <dcterms:modified xsi:type="dcterms:W3CDTF">2024-03-19T04:45:10Z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23</vt:i4>
  </property>
</Properties>
</file>