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3F5F-5C5A-7886-79D6-1BB1D3480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D3087-7F5B-2E58-F536-B3FC5C8F3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C37EB-42AE-8616-A40A-3F5F3F96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D2361-1E0B-E8DF-210C-3D10783B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72F6-3C45-28A1-03F4-A1D8A21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4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2F19-096E-358B-2D80-79539884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79B3-653E-0A58-0064-4B98004D5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FE63-CFDF-E366-DAAD-976E89D2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99287-46BC-E477-76FF-9C494F33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6274-8627-B815-DF1E-85C0B72E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2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19358E-EB2B-ED82-6320-CD9F99420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60685-409A-04E6-EE98-7A25AC41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032C-4D21-F62A-9097-A963A258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8C2E-C486-75C1-8984-0B58A1459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7BC1-FBB5-C175-F71F-73F6EBB48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9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10B8D-39D2-A9E8-DFAD-F0FBB4F3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4B2F-2A72-D5BA-A993-11E5D8D92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1F3ED-C5D4-E6C6-256F-A01C13B1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7448-74A3-8518-D430-9C2C29FA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F353-2686-3951-E347-900EF4E2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1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3CC66-3B92-F8B5-E5D2-D8A275FB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9DA41-CAA1-315E-6641-C9D1C0BA1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A618E-304B-D19F-5C06-0F1D36B4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FAF24-30B8-ED6A-1538-CAE97619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98688-D692-5E63-07A2-5766ACF3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48D2-0FD5-EFF4-07F4-9E86D3DD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CF7C-8EBA-ADDD-7BA8-FCEED41D0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FBB7E-D52D-81F7-3D3C-FA31462D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BC66C-524E-3B64-06B1-39727690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AC4B8-2A66-1CE1-5762-9E26F45E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93AED-F4D2-215E-C6E6-2B073A94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7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F9DE-1624-88D7-6780-DB2BAB9C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21B7C-4FF8-256C-B31D-9832A8CD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D8FE5-764C-BAD2-5460-E34374F1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A42C2-C0B2-3884-A6DD-18663D9C1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984F1-8097-5FD5-E318-7B74B4F34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6EDD6-55A9-0612-E924-DF72A55B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C8B6B-4224-B635-FA4B-35107C33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C3CAF-0E07-3D52-FD25-7B8D8B1C6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7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CFF8-C4AE-59F8-2CBC-13E0BAA6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7664C1-C3DB-94B4-5006-AB739788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6ABEA-8DD3-5100-024D-5F8B3CF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BA041-402E-548A-2A8C-8CA6897B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704EC-E8B2-D397-6A02-DEFCA46E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C8110-8D0C-EDB2-3DE4-03454F4E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722D-05C2-1710-C911-103B5844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E54F-296C-F55E-9A8C-E2C955DF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A573-CBFB-366F-EDD9-3F5C13C4C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8792-8D7B-077A-FB67-523CDCD47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946C3-FC11-7ABD-C15E-0A281285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7C500-E861-4BC1-5024-7535E2D8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E2815-C787-BB03-E160-D4D4C060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7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C13B-0D1B-F584-3A31-725CA1A9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BBB92-75E6-B9F6-CFA8-927470E5D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5DDEF-ED28-259D-D9A7-C6847080A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FD1E-7AC8-9E8A-41C4-6A25ED8F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90E8-6887-0D07-0E79-B6A410C1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1ADFF-8056-4E89-2545-DC5C6676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57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44BD4-3DF4-58FF-569F-73FED47B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652E9-7CCD-342C-8E8B-C5F293E3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0395-8014-BB73-4510-B0E5678D5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E6E68-4B8F-40C7-A683-A46A83F2B43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ACBF3-8893-CB6E-AFB6-5A0C46BBD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D7D8-E524-6331-280C-7AC301DA5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81B45-C69D-4E3B-856C-D3E97B16EE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0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ADB9-9229-682C-3827-7D98232842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revolt of the public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C2A42-7315-09C4-C27C-58F47ACB3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CGS616</a:t>
            </a:r>
          </a:p>
        </p:txBody>
      </p:sp>
    </p:spTree>
    <p:extLst>
      <p:ext uri="{BB962C8B-B14F-4D97-AF65-F5344CB8AC3E}">
        <p14:creationId xmlns:p14="http://schemas.microsoft.com/office/powerpoint/2010/main" val="301062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D310-8F4E-6345-25DB-B5CD749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37EF-8F08-F4E3-8A6C-88A59DDC26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Democratized access to information reduces legitimacy</a:t>
            </a:r>
          </a:p>
          <a:p>
            <a:r>
              <a:rPr lang="en-IN" dirty="0"/>
              <a:t>Solution: add undemocratic controls</a:t>
            </a:r>
          </a:p>
          <a:p>
            <a:r>
              <a:rPr lang="en-IN" dirty="0"/>
              <a:t>Governments are trying hard</a:t>
            </a:r>
          </a:p>
          <a:p>
            <a:r>
              <a:rPr lang="en-IN" dirty="0"/>
              <a:t>Outcome hangs in the balance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66C210-66BB-0068-D1EE-18E1396B98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54434" y="1956338"/>
            <a:ext cx="2524125" cy="214312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7CA63F-76E8-B11E-43D7-3F8C950E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622" y="3124354"/>
            <a:ext cx="16478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D0832-D201-F8E5-42C9-AEEC092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revolt of the public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DFBC56-9889-72DF-CD1A-9C67839570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An ex-CIA analyst, Martin </a:t>
            </a:r>
            <a:r>
              <a:rPr lang="en-IN" dirty="0" err="1"/>
              <a:t>Gurri</a:t>
            </a:r>
            <a:r>
              <a:rPr lang="en-IN" dirty="0"/>
              <a:t> published ‘The revolt of the public’ in 2014</a:t>
            </a:r>
          </a:p>
          <a:p>
            <a:r>
              <a:rPr lang="en-IN" dirty="0"/>
              <a:t>The proximate cause of his taking up this subject were the populist events of 2011 across the world</a:t>
            </a:r>
          </a:p>
          <a:p>
            <a:r>
              <a:rPr lang="en-IN" dirty="0"/>
              <a:t>Some of this happened in India too</a:t>
            </a:r>
          </a:p>
          <a:p>
            <a:r>
              <a:rPr lang="en-IN" dirty="0"/>
              <a:t>Today, we review his book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7F1752-15DB-2242-7C79-9BF840A09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81315" y="1825625"/>
            <a:ext cx="3563369" cy="4351338"/>
          </a:xfrm>
        </p:spPr>
      </p:pic>
    </p:spTree>
    <p:extLst>
      <p:ext uri="{BB962C8B-B14F-4D97-AF65-F5344CB8AC3E}">
        <p14:creationId xmlns:p14="http://schemas.microsoft.com/office/powerpoint/2010/main" val="302783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map of the world&#10;&#10;Description automatically generated">
            <a:extLst>
              <a:ext uri="{FF2B5EF4-FFF2-40B4-BE49-F238E27FC236}">
                <a16:creationId xmlns:a16="http://schemas.microsoft.com/office/drawing/2014/main" id="{29A0FB9D-107B-5014-7C1C-69A9A74CE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0" b="2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41B20F-E965-21F9-5AD7-AF9AE85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Limits of the public’s knowledge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80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F5877B-98C7-49DD-83AB-0F6F57CB6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7F2AE5-6641-AF22-7EDE-306A330B0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264" r="19264" b="-2"/>
          <a:stretch/>
        </p:blipFill>
        <p:spPr>
          <a:xfrm>
            <a:off x="7364078" y="-18"/>
            <a:ext cx="4827922" cy="6857999"/>
          </a:xfrm>
          <a:custGeom>
            <a:avLst/>
            <a:gdLst/>
            <a:ahLst/>
            <a:cxnLst/>
            <a:rect l="l" t="t" r="r" b="b"/>
            <a:pathLst>
              <a:path w="4827922" h="685800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02F2A6-C3BE-8377-19A1-076B63532A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4" r="28817"/>
          <a:stretch/>
        </p:blipFill>
        <p:spPr>
          <a:xfrm>
            <a:off x="3119360" y="18"/>
            <a:ext cx="4966290" cy="6857999"/>
          </a:xfrm>
          <a:custGeom>
            <a:avLst/>
            <a:gdLst/>
            <a:ahLst/>
            <a:cxnLst/>
            <a:rect l="l" t="t" r="r" b="b"/>
            <a:pathLst>
              <a:path w="4966290" h="6857999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4EA91930-66BC-4C41-B4F5-C31EB216F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6313CF8F-B436-401E-9575-DE0F8E8B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51A400-C570-8117-E2A2-73C79FA7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1038"/>
            <a:ext cx="280450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Legitimacy and authority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38CFE9-C30A-4551-ACCB-D5808FB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522EA8-55D5-11DA-8445-A6277E7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2258171"/>
            <a:ext cx="2804504" cy="39187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Historically, only the king’s scribes could create inscriptions</a:t>
            </a:r>
          </a:p>
          <a:p>
            <a:r>
              <a:rPr lang="en-US" sz="1800"/>
              <a:t>There were strict prohibitions on the public on owning tools of carving</a:t>
            </a:r>
          </a:p>
          <a:p>
            <a:r>
              <a:rPr lang="en-US" sz="1800"/>
              <a:t>Writing and reading were luxury goods</a:t>
            </a:r>
          </a:p>
        </p:txBody>
      </p:sp>
    </p:spTree>
    <p:extLst>
      <p:ext uri="{BB962C8B-B14F-4D97-AF65-F5344CB8AC3E}">
        <p14:creationId xmlns:p14="http://schemas.microsoft.com/office/powerpoint/2010/main" val="288957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7CC1-6120-A5D5-150A-224B84DF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Fast forward to 2011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B7B33-FDF9-5FBC-9667-3F925C70DD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Across countries in the Middle East, but also in Spain, Chile, India, and the US</a:t>
            </a:r>
          </a:p>
          <a:p>
            <a:pPr lvl="1"/>
            <a:r>
              <a:rPr lang="en-IN" dirty="0"/>
              <a:t>Large protests were sparked against government corruption</a:t>
            </a:r>
          </a:p>
          <a:p>
            <a:pPr lvl="1"/>
            <a:r>
              <a:rPr lang="en-IN" dirty="0"/>
              <a:t>In a leaderless and decentralized manner</a:t>
            </a:r>
          </a:p>
          <a:p>
            <a:pPr lvl="1"/>
            <a:r>
              <a:rPr lang="en-IN" dirty="0"/>
              <a:t>With no clear or stated goals</a:t>
            </a:r>
          </a:p>
          <a:p>
            <a:pPr lvl="1"/>
            <a:r>
              <a:rPr lang="en-IN" dirty="0"/>
              <a:t>Mostly led by upper middle class citizens</a:t>
            </a:r>
          </a:p>
          <a:p>
            <a:pPr lvl="1"/>
            <a:r>
              <a:rPr lang="en-IN" dirty="0"/>
              <a:t>Primarily organized via social media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790C8-8971-1A35-EC4B-1ADCF9A8D4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61427"/>
            <a:ext cx="5181600" cy="3879733"/>
          </a:xfrm>
        </p:spPr>
      </p:pic>
    </p:spTree>
    <p:extLst>
      <p:ext uri="{BB962C8B-B14F-4D97-AF65-F5344CB8AC3E}">
        <p14:creationId xmlns:p14="http://schemas.microsoft.com/office/powerpoint/2010/main" val="334765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AF67-ED34-481D-3B7E-E4CC939B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time of 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DEF0-EA6D-BEA6-1F55-CB437DBCB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In the post WW2 years, governments possessed instruments to control the flow of information to the public</a:t>
            </a:r>
          </a:p>
          <a:p>
            <a:r>
              <a:rPr lang="en-IN" dirty="0"/>
              <a:t>College education was vanishingly rare</a:t>
            </a:r>
          </a:p>
          <a:p>
            <a:pPr lvl="1"/>
            <a:r>
              <a:rPr lang="en-IN" dirty="0"/>
              <a:t>GER for India in 1950: 0.4% </a:t>
            </a:r>
          </a:p>
          <a:p>
            <a:r>
              <a:rPr lang="en-IN" dirty="0"/>
              <a:t>This ensured that only authoritative information was released, and public consensus was easy to maintain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5904FF-7B52-8D93-DDBD-CC7F0E8063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3981" y="3223451"/>
            <a:ext cx="5181600" cy="29535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17BD03-76B1-0423-3228-A7A52C81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326" y="524288"/>
            <a:ext cx="4041519" cy="243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0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C637-4DFB-E460-6600-D12DAF83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time of instability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A782-05AB-A417-0D78-B84B0565C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 the mid-70s, information about government failures and misdeeds began to percolate into media</a:t>
            </a:r>
          </a:p>
          <a:p>
            <a:r>
              <a:rPr lang="en-IN" dirty="0"/>
              <a:t>But this was still gated by limitations of media, and required whistleblowers and leaders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B30C56-9E2A-FA7A-8957-5D59E3DE1C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7062" y="3001169"/>
            <a:ext cx="3571875" cy="2000250"/>
          </a:xfrm>
        </p:spPr>
      </p:pic>
    </p:spTree>
    <p:extLst>
      <p:ext uri="{BB962C8B-B14F-4D97-AF65-F5344CB8AC3E}">
        <p14:creationId xmlns:p14="http://schemas.microsoft.com/office/powerpoint/2010/main" val="305330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0621-CC05-066C-5CEF-89912DB4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21</a:t>
            </a:r>
            <a:r>
              <a:rPr lang="en-IN" baseline="30000" dirty="0"/>
              <a:t>st</a:t>
            </a:r>
            <a:r>
              <a:rPr lang="en-IN" dirty="0"/>
              <a:t> century information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5E621-64EF-5FDD-9579-92C511EE9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Information about official mishaps are available in near real-time</a:t>
            </a:r>
          </a:p>
          <a:p>
            <a:r>
              <a:rPr lang="en-IN" dirty="0"/>
              <a:t>Information can be quickly laundered through multiple sources, outside any specific national jurisdiction</a:t>
            </a:r>
          </a:p>
          <a:p>
            <a:r>
              <a:rPr lang="en-IN" dirty="0"/>
              <a:t>No longer need specific whistleblowers or leaders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5F737C-EF42-B8ED-8F60-D8BAD75D9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54528" y="1843870"/>
            <a:ext cx="3605981" cy="20267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DEAA2-23D6-6F9C-A69B-18CDA930D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097" y="4058914"/>
            <a:ext cx="4506093" cy="25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4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CA21C2-AEEA-1B46-4FFD-EB10A032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Consequences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8609E6-B12A-93E6-73B9-1518BBABBB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A4758"/>
                </a:solidFill>
                <a:effectLst/>
                <a:latin typeface="SF Pro Display"/>
              </a:rPr>
              <a:t>Gurri calls our current government a kind of "zombie democracy“</a:t>
            </a:r>
          </a:p>
          <a:p>
            <a:r>
              <a:rPr lang="en-US" b="0" i="0" dirty="0">
                <a:solidFill>
                  <a:srgbClr val="3A4758"/>
                </a:solidFill>
                <a:effectLst/>
                <a:latin typeface="SF Pro Display"/>
              </a:rPr>
              <a:t> The institutions of the 20th century - legislatures, universities, newspapers - continue to exist</a:t>
            </a:r>
          </a:p>
          <a:p>
            <a:r>
              <a:rPr lang="en-US" b="0" i="0" dirty="0">
                <a:solidFill>
                  <a:srgbClr val="3A4758"/>
                </a:solidFill>
                <a:effectLst/>
                <a:latin typeface="SF Pro Display"/>
              </a:rPr>
              <a:t>But they are hollow shells, stripped of all legitimacy</a:t>
            </a:r>
          </a:p>
          <a:p>
            <a:r>
              <a:rPr lang="en-US" b="0" i="0" dirty="0">
                <a:solidFill>
                  <a:srgbClr val="3A4758"/>
                </a:solidFill>
                <a:effectLst/>
                <a:latin typeface="SF Pro Display"/>
              </a:rPr>
              <a:t>Nobody likes or trusts them </a:t>
            </a:r>
          </a:p>
          <a:p>
            <a:r>
              <a:rPr lang="en-US" b="0" i="0" dirty="0">
                <a:solidFill>
                  <a:srgbClr val="3A4758"/>
                </a:solidFill>
                <a:effectLst/>
                <a:latin typeface="SF Pro Display"/>
              </a:rPr>
              <a:t>They lurch forward, mimicking the motions they took in life, but no longer able to change or make plans or accomplish new things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7B7914-7766-6B61-EA4C-67CAF5F6D7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0303"/>
            <a:ext cx="5181600" cy="2261981"/>
          </a:xfrm>
        </p:spPr>
      </p:pic>
    </p:spTree>
    <p:extLst>
      <p:ext uri="{BB962C8B-B14F-4D97-AF65-F5344CB8AC3E}">
        <p14:creationId xmlns:p14="http://schemas.microsoft.com/office/powerpoint/2010/main" val="72192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SF Pro Display</vt:lpstr>
      <vt:lpstr>Office Theme</vt:lpstr>
      <vt:lpstr>The revolt of the public</vt:lpstr>
      <vt:lpstr>The revolt of the public</vt:lpstr>
      <vt:lpstr>Limits of the public’s knowledge</vt:lpstr>
      <vt:lpstr>Legitimacy and authority</vt:lpstr>
      <vt:lpstr>Fast forward to 2011</vt:lpstr>
      <vt:lpstr>A time of stability</vt:lpstr>
      <vt:lpstr>A time of instability</vt:lpstr>
      <vt:lpstr>21st century information processing</vt:lpstr>
      <vt:lpstr>Consequences</vt:lpstr>
      <vt:lpstr>Where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revolt of the public</dc:title>
  <dc:creator>nsrivast</dc:creator>
  <cp:lastModifiedBy>nsrivast</cp:lastModifiedBy>
  <cp:revision>2</cp:revision>
  <dcterms:created xsi:type="dcterms:W3CDTF">2024-04-05T07:47:48Z</dcterms:created>
  <dcterms:modified xsi:type="dcterms:W3CDTF">2024-04-05T08:29:07Z</dcterms:modified>
</cp:coreProperties>
</file>