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7" r:id="rId3"/>
    <p:sldId id="269" r:id="rId4"/>
    <p:sldId id="272" r:id="rId5"/>
    <p:sldId id="280" r:id="rId6"/>
    <p:sldId id="281" r:id="rId7"/>
    <p:sldId id="273" r:id="rId8"/>
    <p:sldId id="274" r:id="rId9"/>
    <p:sldId id="278" r:id="rId10"/>
    <p:sldId id="257" r:id="rId11"/>
    <p:sldId id="258" r:id="rId12"/>
    <p:sldId id="260" r:id="rId13"/>
    <p:sldId id="259" r:id="rId14"/>
    <p:sldId id="282" r:id="rId15"/>
    <p:sldId id="283" r:id="rId16"/>
    <p:sldId id="285" r:id="rId17"/>
    <p:sldId id="284" r:id="rId18"/>
    <p:sldId id="262" r:id="rId19"/>
    <p:sldId id="263" r:id="rId20"/>
    <p:sldId id="286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0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C3739-1B39-4A0A-9D97-033893DA09DD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ED8B-4CB6-4008-A11F-49AEFF006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6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97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99684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31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06277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811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49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36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7040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61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0561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437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542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A11710-6318-4617-9CDC-41D645B51453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399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4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3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0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6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8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3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8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4C95C-1377-41D3-888D-B844B34552A2}" type="datetimeFigureOut">
              <a:rPr lang="en-US" smtClean="0"/>
              <a:t>3/31/2017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11BB0-712A-4CF5-9B20-3B59FB17F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nas.org/content/112/33/E4512/T9.expansion.html#fn-1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Explanations in recommender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Nisheeth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87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bother with explanations?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1338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Motivation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“The </a:t>
            </a:r>
            <a:r>
              <a:rPr lang="en-US" dirty="0"/>
              <a:t>digital camera </a:t>
            </a:r>
            <a:r>
              <a:rPr lang="en-US" i="1" dirty="0" err="1" smtClean="0"/>
              <a:t>Profishot</a:t>
            </a:r>
            <a:r>
              <a:rPr lang="en-US" i="1" dirty="0" smtClean="0"/>
              <a:t> </a:t>
            </a:r>
            <a:r>
              <a:rPr lang="en-US" dirty="0"/>
              <a:t>is a must-buy for you because . . . </a:t>
            </a:r>
            <a:r>
              <a:rPr lang="en-US" dirty="0" smtClean="0"/>
              <a:t>.”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Why should recommender systems deal </a:t>
            </a:r>
            <a:r>
              <a:rPr lang="en-US" dirty="0"/>
              <a:t>with explanations at </a:t>
            </a:r>
            <a:r>
              <a:rPr lang="en-US" dirty="0" smtClean="0"/>
              <a:t>all?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The answer is related to </a:t>
            </a:r>
            <a:r>
              <a:rPr lang="en-US" dirty="0" smtClean="0"/>
              <a:t>the two </a:t>
            </a:r>
            <a:r>
              <a:rPr lang="en-US" dirty="0"/>
              <a:t>parties providing and receiving </a:t>
            </a:r>
            <a:r>
              <a:rPr lang="en-US" dirty="0" smtClean="0"/>
              <a:t>recommendations:</a:t>
            </a:r>
          </a:p>
          <a:p>
            <a:pPr lvl="2"/>
            <a:r>
              <a:rPr lang="en-US" dirty="0" smtClean="0"/>
              <a:t>A selling </a:t>
            </a:r>
            <a:r>
              <a:rPr lang="en-US" dirty="0"/>
              <a:t>agent may be interested in promoting particular </a:t>
            </a:r>
            <a:r>
              <a:rPr lang="en-US" dirty="0" smtClean="0"/>
              <a:t>products</a:t>
            </a:r>
          </a:p>
          <a:p>
            <a:pPr lvl="2"/>
            <a:r>
              <a:rPr lang="en-US" dirty="0" smtClean="0"/>
              <a:t>A buying </a:t>
            </a:r>
            <a:r>
              <a:rPr lang="en-US" dirty="0"/>
              <a:t>agent is concerned about making the right buying </a:t>
            </a:r>
            <a:r>
              <a:rPr lang="en-US" dirty="0" smtClean="0"/>
              <a:t>decision</a:t>
            </a:r>
          </a:p>
        </p:txBody>
      </p:sp>
    </p:spTree>
    <p:extLst>
      <p:ext uri="{BB962C8B-B14F-4D97-AF65-F5344CB8AC3E}">
        <p14:creationId xmlns:p14="http://schemas.microsoft.com/office/powerpoint/2010/main" val="114709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Explanations in recommender systems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83669"/>
            <a:ext cx="8229600" cy="39775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Additional information to explain the system’s output following some objectives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5656" y="3068960"/>
            <a:ext cx="6156292" cy="180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803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260648"/>
            <a:ext cx="7772400" cy="1143000"/>
          </a:xfrm>
        </p:spPr>
        <p:txBody>
          <a:bodyPr/>
          <a:lstStyle/>
          <a:p>
            <a:r>
              <a:rPr lang="en-US" dirty="0" smtClean="0"/>
              <a:t>Explanations in general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12776"/>
                <a:ext cx="8208912" cy="51845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i="1" dirty="0" smtClean="0"/>
                  <a:t>How?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Why?</a:t>
                </a:r>
                <a:r>
                  <a:rPr lang="en-US" dirty="0" smtClean="0"/>
                  <a:t> explanations in expert systems</a:t>
                </a:r>
              </a:p>
              <a:p>
                <a:r>
                  <a:rPr lang="en-US" dirty="0" smtClean="0"/>
                  <a:t>Form of abductive reasoning</a:t>
                </a:r>
              </a:p>
              <a:p>
                <a:pPr lvl="1"/>
                <a:r>
                  <a:rPr lang="en-US" dirty="0" smtClean="0"/>
                  <a:t>Given: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/>
                          </a:rPr>
                          <m:t>𝐾𝐵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mbria Math"/>
                            <a:ea typeface="Cambria Math"/>
                          </a:rPr>
                          <m:t>⊨</m:t>
                        </m:r>
                      </m:e>
                      <m:sub>
                        <m:r>
                          <a:rPr lang="de-DE" sz="2000" b="0" i="1" smtClean="0">
                            <a:latin typeface="Cambria Math"/>
                          </a:rPr>
                          <m:t>𝑅𝑆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 </a:t>
                </a:r>
                <a:r>
                  <a:rPr lang="en-US" dirty="0" smtClean="0"/>
                  <a:t>(item i is recommended by method RS)</a:t>
                </a:r>
              </a:p>
              <a:p>
                <a:pPr lvl="1"/>
                <a:r>
                  <a:rPr lang="en-US" dirty="0" smtClean="0"/>
                  <a:t>Find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de-DE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de-DE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000" i="1">
                        <a:latin typeface="Cambria Math"/>
                      </a:rPr>
                      <m:t>⊆</m:t>
                    </m:r>
                    <m:r>
                      <a:rPr lang="de-DE" sz="2000" i="1">
                        <a:latin typeface="Cambria Math"/>
                      </a:rPr>
                      <m:t>𝐾𝐵</m:t>
                    </m:r>
                    <m:r>
                      <a:rPr lang="de-DE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𝐾</m:t>
                        </m:r>
                        <m:sSup>
                          <m:sSup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de-DE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latin typeface="Cambria Math"/>
                            <a:ea typeface="Cambria Math"/>
                          </a:rPr>
                          <m:t>⊨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𝑅𝑆</m:t>
                        </m:r>
                      </m:sub>
                    </m:sSub>
                    <m:r>
                      <a:rPr lang="de-DE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dirty="0" smtClean="0"/>
                  <a:t>Principle of succinctness</a:t>
                </a:r>
              </a:p>
              <a:p>
                <a:pPr lvl="1"/>
                <a:r>
                  <a:rPr lang="en-US" dirty="0"/>
                  <a:t>Find </a:t>
                </a:r>
                <a:r>
                  <a:rPr lang="en-US" dirty="0" smtClean="0"/>
                  <a:t>smallest subset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de-DE" sz="2000" i="1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de-DE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de-DE" sz="2000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000" i="1">
                        <a:latin typeface="Cambria Math"/>
                      </a:rPr>
                      <m:t>⊆</m:t>
                    </m:r>
                    <m:r>
                      <a:rPr lang="de-DE" sz="2000" i="1">
                        <a:latin typeface="Cambria Math"/>
                      </a:rPr>
                      <m:t>𝐾𝐵</m:t>
                    </m:r>
                    <m:r>
                      <a:rPr lang="de-DE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</a:t>
                </a:r>
                <a:r>
                  <a:rPr lang="en-US" sz="2000" dirty="0" err="1" smtClean="0"/>
                  <a:t>.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/>
                          </a:rPr>
                          <m:t>𝐾</m:t>
                        </m:r>
                        <m:sSup>
                          <m:sSup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/>
                              </a:rPr>
                              <m:t>𝐵</m:t>
                            </m:r>
                          </m:e>
                          <m:sup>
                            <m:r>
                              <a:rPr lang="de-DE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latin typeface="Cambria Math"/>
                            <a:ea typeface="Cambria Math"/>
                          </a:rPr>
                          <m:t>⊨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𝑅𝑆</m:t>
                        </m:r>
                      </m:sub>
                    </m:sSub>
                    <m:r>
                      <a:rPr lang="de-DE" sz="2000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</a:t>
                </a:r>
                <a:endParaRPr lang="en-US" sz="2000" dirty="0"/>
              </a:p>
              <a:p>
                <a:pPr marL="857250" lvl="2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i.e. for all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/>
                      </a:rPr>
                      <m:t>𝐾𝐵</m:t>
                    </m:r>
                    <m:r>
                      <a:rPr lang="de-DE" sz="2000" b="0" i="1" smtClean="0">
                        <a:latin typeface="Cambria Math"/>
                      </a:rPr>
                      <m:t>′′⊂</m:t>
                    </m:r>
                    <m:r>
                      <a:rPr lang="de-DE" sz="2000" i="1">
                        <a:latin typeface="Cambria Math"/>
                      </a:rPr>
                      <m:t>𝐾</m:t>
                    </m:r>
                    <m:sSup>
                      <m:sSupPr>
                        <m:ctrlPr>
                          <a:rPr lang="de-DE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/>
                          </a:rPr>
                          <m:t>𝐵</m:t>
                        </m:r>
                      </m:e>
                      <m:sup>
                        <m:r>
                          <a:rPr lang="de-DE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de-DE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holds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de-DE" sz="2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de-DE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de-DE" sz="2000" b="0" i="1" smtClean="0">
                                <a:latin typeface="Cambria Math"/>
                              </a:rPr>
                              <m:t>𝐾𝐵</m:t>
                            </m:r>
                          </m:e>
                          <m:sup>
                            <m:r>
                              <a:rPr lang="de-DE" sz="20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000" dirty="0">
                            <a:latin typeface="Cambria Math"/>
                            <a:ea typeface="Cambria Math"/>
                          </a:rPr>
                          <m:t>⊭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  <m:sub>
                        <m:r>
                          <a:rPr lang="de-DE" sz="2000" i="1">
                            <a:latin typeface="Cambria Math"/>
                          </a:rPr>
                          <m:t>𝑅𝑆</m:t>
                        </m:r>
                      </m:sub>
                    </m:sSub>
                    <m:r>
                      <a:rPr lang="de-DE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 </a:t>
                </a:r>
                <a:endParaRPr lang="en-US" sz="2000" dirty="0" smtClean="0"/>
              </a:p>
              <a:p>
                <a:r>
                  <a:rPr lang="en-US" dirty="0" smtClean="0"/>
                  <a:t>But additional filtering</a:t>
                </a:r>
              </a:p>
              <a:p>
                <a:pPr lvl="1"/>
                <a:r>
                  <a:rPr lang="en-US" dirty="0" smtClean="0"/>
                  <a:t>Some parts relevant for</a:t>
                </a:r>
                <a:br>
                  <a:rPr lang="en-US" dirty="0" smtClean="0"/>
                </a:br>
                <a:r>
                  <a:rPr lang="en-US" dirty="0" smtClean="0"/>
                  <a:t>deduction, might be obvious</a:t>
                </a:r>
                <a:br>
                  <a:rPr lang="en-US" dirty="0" smtClean="0"/>
                </a:br>
                <a:r>
                  <a:rPr lang="en-US" dirty="0" smtClean="0"/>
                  <a:t>for humans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12776"/>
                <a:ext cx="8208912" cy="5184576"/>
              </a:xfrm>
              <a:blipFill rotWithShape="1">
                <a:blip r:embed="rId3"/>
                <a:stretch>
                  <a:fillRect l="-594" t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hteck 18"/>
          <p:cNvSpPr/>
          <p:nvPr/>
        </p:nvSpPr>
        <p:spPr>
          <a:xfrm>
            <a:off x="1040047" y="6400800"/>
            <a:ext cx="3070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 smtClean="0">
                <a:latin typeface="Calibri" pitchFamily="34" charset="0"/>
              </a:rPr>
              <a:t>[Friedrich &amp; Zanker, AI Magazine, 2011]</a:t>
            </a:r>
            <a:endParaRPr lang="en-US" sz="1400" b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893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</a:t>
            </a:r>
            <a:r>
              <a:rPr lang="en-US" dirty="0" smtClean="0"/>
              <a:t>explanations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43608" y="1869332"/>
            <a:ext cx="5890592" cy="283691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Transparency (showing its work)</a:t>
            </a:r>
            <a:endParaRPr lang="en-US" dirty="0" smtClean="0"/>
          </a:p>
          <a:p>
            <a:r>
              <a:rPr lang="en-US" dirty="0" smtClean="0"/>
              <a:t>Scrutability (being understandable and fixable)</a:t>
            </a:r>
            <a:endParaRPr lang="en-US" dirty="0" smtClean="0"/>
          </a:p>
          <a:p>
            <a:r>
              <a:rPr lang="en-US" dirty="0" smtClean="0"/>
              <a:t>Trustworthiness (in reducing churn)</a:t>
            </a:r>
            <a:endParaRPr lang="en-US" dirty="0" smtClean="0"/>
          </a:p>
          <a:p>
            <a:r>
              <a:rPr lang="en-US" dirty="0" smtClean="0"/>
              <a:t>Persuasiveness (in making decisions you want)</a:t>
            </a:r>
            <a:endParaRPr lang="en-US" dirty="0"/>
          </a:p>
          <a:p>
            <a:r>
              <a:rPr lang="en-US" dirty="0" smtClean="0"/>
              <a:t>Effectiveness (in making good decisions)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879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Social explanations</a:t>
            </a:r>
          </a:p>
          <a:p>
            <a:r>
              <a:rPr lang="en-US" dirty="0" smtClean="0"/>
              <a:t>Natural map to CF</a:t>
            </a:r>
          </a:p>
          <a:p>
            <a:r>
              <a:rPr lang="en-US" dirty="0" smtClean="0"/>
              <a:t>Usually not very persuasive</a:t>
            </a:r>
          </a:p>
          <a:p>
            <a:r>
              <a:rPr lang="en-US" dirty="0" smtClean="0"/>
              <a:t>Transparent</a:t>
            </a:r>
          </a:p>
          <a:p>
            <a:r>
              <a:rPr lang="en-US" dirty="0" smtClean="0"/>
              <a:t>Effective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819400"/>
            <a:ext cx="30099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Content-based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466850"/>
            <a:ext cx="476250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76650"/>
            <a:ext cx="54483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172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Transparent, scrutable (?), persuasive (?), effective, trustworthy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71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764704"/>
            <a:ext cx="3598168" cy="5400600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Similarity between items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Similarity between users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Tags</a:t>
            </a:r>
          </a:p>
          <a:p>
            <a:pPr lvl="1"/>
            <a:r>
              <a:rPr lang="en-US" dirty="0" smtClean="0"/>
              <a:t>Tag relevance (for item)</a:t>
            </a:r>
          </a:p>
          <a:p>
            <a:pPr lvl="1"/>
            <a:r>
              <a:rPr lang="en-US" dirty="0" smtClean="0"/>
              <a:t>Tag preference (of user)</a:t>
            </a:r>
          </a:p>
          <a:p>
            <a:pPr lvl="1"/>
            <a:endParaRPr lang="en-US" dirty="0"/>
          </a:p>
        </p:txBody>
      </p:sp>
      <p:pic>
        <p:nvPicPr>
          <p:cNvPr id="137218" name="Picture 2" descr="D:\projects\000-papers\general\habil\vortrag\material\why_cf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64088" y="85674"/>
            <a:ext cx="3397711" cy="1872208"/>
          </a:xfrm>
          <a:prstGeom prst="rect">
            <a:avLst/>
          </a:prstGeom>
          <a:noFill/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64088" y="2204864"/>
            <a:ext cx="2664296" cy="223224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71169" y="4594074"/>
            <a:ext cx="3250813" cy="20949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23479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Knowledge-based explanations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Vacation example: “This vacation package differs from your requirements only in price, and is otherwise optimal, no matter what duration, location or ambience you select.”</a:t>
            </a:r>
          </a:p>
          <a:p>
            <a:r>
              <a:rPr lang="en-US" dirty="0" smtClean="0"/>
              <a:t>Trustworthy (?), transparent, scrutable, effective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3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7344816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 paradigms and their ontologies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484784"/>
            <a:ext cx="5400600" cy="504056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Classes of objects </a:t>
            </a:r>
          </a:p>
          <a:p>
            <a:pPr lvl="1"/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Items</a:t>
            </a:r>
          </a:p>
          <a:p>
            <a:pPr lvl="1"/>
            <a:r>
              <a:rPr lang="en-US" dirty="0" smtClean="0"/>
              <a:t>Properties</a:t>
            </a:r>
          </a:p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relations between them</a:t>
            </a:r>
          </a:p>
          <a:p>
            <a:endParaRPr lang="en-US" dirty="0" smtClean="0"/>
          </a:p>
          <a:p>
            <a:r>
              <a:rPr lang="en-US" dirty="0" smtClean="0"/>
              <a:t>Collaborative filtering</a:t>
            </a:r>
          </a:p>
          <a:p>
            <a:pPr lvl="1"/>
            <a:r>
              <a:rPr lang="en-US" dirty="0" smtClean="0"/>
              <a:t>Neighborhood based CF </a:t>
            </a:r>
            <a:r>
              <a:rPr lang="en-US" sz="1800" dirty="0" smtClean="0"/>
              <a:t>(a)</a:t>
            </a:r>
            <a:endParaRPr lang="en-US" dirty="0" smtClean="0"/>
          </a:p>
          <a:p>
            <a:pPr lvl="1"/>
            <a:r>
              <a:rPr lang="en-US" dirty="0" smtClean="0"/>
              <a:t>Matrix factorization </a:t>
            </a:r>
            <a:r>
              <a:rPr lang="en-US" sz="1800" dirty="0" smtClean="0"/>
              <a:t>(b)</a:t>
            </a:r>
            <a:endParaRPr lang="en-US" dirty="0" smtClean="0"/>
          </a:p>
          <a:p>
            <a:pPr lvl="2"/>
            <a:r>
              <a:rPr lang="en-US" dirty="0" smtClean="0"/>
              <a:t>Introduces additional factors as proxies for determining similarities</a:t>
            </a:r>
            <a:endParaRPr 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 r="62115"/>
          <a:stretch>
            <a:fillRect/>
          </a:stretch>
        </p:blipFill>
        <p:spPr bwMode="auto">
          <a:xfrm>
            <a:off x="5724128" y="1484784"/>
            <a:ext cx="3014143" cy="3930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952890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5576" y="260648"/>
            <a:ext cx="583264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RS paradigms and their ontologies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3568" y="1484784"/>
            <a:ext cx="5400600" cy="5040560"/>
          </a:xfrm>
        </p:spPr>
        <p:txBody>
          <a:bodyPr/>
          <a:lstStyle/>
          <a:p>
            <a:r>
              <a:rPr lang="en-US" dirty="0" smtClean="0"/>
              <a:t>Content-based</a:t>
            </a:r>
          </a:p>
          <a:p>
            <a:pPr lvl="1"/>
            <a:r>
              <a:rPr lang="en-US" dirty="0" smtClean="0"/>
              <a:t>Properties characterizing items</a:t>
            </a:r>
          </a:p>
          <a:p>
            <a:pPr lvl="1"/>
            <a:r>
              <a:rPr lang="en-US" dirty="0" smtClean="0"/>
              <a:t>TF*IDF model</a:t>
            </a:r>
          </a:p>
          <a:p>
            <a:endParaRPr lang="en-US" dirty="0" smtClean="0"/>
          </a:p>
          <a:p>
            <a:r>
              <a:rPr lang="en-US" dirty="0" smtClean="0"/>
              <a:t>Knowledge based</a:t>
            </a:r>
          </a:p>
          <a:p>
            <a:pPr lvl="1"/>
            <a:r>
              <a:rPr lang="en-US" dirty="0" smtClean="0"/>
              <a:t>Properties of items</a:t>
            </a:r>
          </a:p>
          <a:p>
            <a:pPr lvl="1"/>
            <a:r>
              <a:rPr lang="en-US" dirty="0" smtClean="0"/>
              <a:t>Properties of user model</a:t>
            </a:r>
          </a:p>
          <a:p>
            <a:pPr lvl="1"/>
            <a:r>
              <a:rPr lang="en-US" dirty="0" smtClean="0"/>
              <a:t>Additional mediating domain concepts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68166" t="2450" b="19602"/>
          <a:stretch>
            <a:fillRect/>
          </a:stretch>
        </p:blipFill>
        <p:spPr bwMode="auto">
          <a:xfrm>
            <a:off x="6086591" y="3534033"/>
            <a:ext cx="2532599" cy="306331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3"/>
          <a:srcRect l="39125" r="33881" b="22869"/>
          <a:stretch>
            <a:fillRect/>
          </a:stretch>
        </p:blipFill>
        <p:spPr bwMode="auto">
          <a:xfrm>
            <a:off x="5881200" y="404664"/>
            <a:ext cx="2147441" cy="303122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2303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system target</a:t>
            </a:r>
            <a:endParaRPr lang="en-US" dirty="0"/>
          </a:p>
        </p:txBody>
      </p:sp>
      <p:pic>
        <p:nvPicPr>
          <p:cNvPr id="5122" name="Picture 2" descr="http://localmark.com/wp-content/uploads/keep-calm-and-optimize-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536700"/>
            <a:ext cx="403860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687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important tradeoff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2057400"/>
            <a:ext cx="3886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43200" y="3352800"/>
            <a:ext cx="3810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Content-based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43200" y="4648200"/>
            <a:ext cx="38100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Knowledge-based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315200" y="2400300"/>
            <a:ext cx="0" cy="26289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33600" y="2362200"/>
            <a:ext cx="0" cy="2667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6200000">
            <a:off x="996432" y="3511034"/>
            <a:ext cx="190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Ease of prediction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>
            <a:off x="6394966" y="35110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Ease of explanation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85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85800" y="188640"/>
            <a:ext cx="7486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 from testing </a:t>
            </a:r>
            <a:r>
              <a:rPr lang="en-US" dirty="0" smtClean="0"/>
              <a:t>explanation systems</a:t>
            </a:r>
            <a:endParaRPr lang="en-US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28957" y="4723656"/>
            <a:ext cx="7772400" cy="1296144"/>
          </a:xfrm>
        </p:spPr>
        <p:txBody>
          <a:bodyPr/>
          <a:lstStyle/>
          <a:p>
            <a:r>
              <a:rPr lang="en-US" sz="2000" dirty="0" smtClean="0"/>
              <a:t>Knowledgeable explanations significantly </a:t>
            </a:r>
            <a:r>
              <a:rPr lang="en-US" sz="2000" dirty="0" smtClean="0"/>
              <a:t> increase users</a:t>
            </a:r>
            <a:r>
              <a:rPr lang="en-US" sz="2000" dirty="0" smtClean="0"/>
              <a:t>’ perceived utility </a:t>
            </a:r>
          </a:p>
          <a:p>
            <a:r>
              <a:rPr lang="en-US" sz="2000" dirty="0" smtClean="0"/>
              <a:t>Perceived utility strongly correlates with usage intention etc.</a:t>
            </a:r>
            <a:endParaRPr lang="en-US" sz="2000" dirty="0"/>
          </a:p>
        </p:txBody>
      </p:sp>
      <p:sp>
        <p:nvSpPr>
          <p:cNvPr id="4" name="Rechteck 3"/>
          <p:cNvSpPr/>
          <p:nvPr/>
        </p:nvSpPr>
        <p:spPr bwMode="auto">
          <a:xfrm>
            <a:off x="827584" y="2811929"/>
            <a:ext cx="1656184" cy="43204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Explanation</a:t>
            </a:r>
          </a:p>
        </p:txBody>
      </p:sp>
      <p:sp>
        <p:nvSpPr>
          <p:cNvPr id="5" name="Rechteck 4"/>
          <p:cNvSpPr/>
          <p:nvPr/>
        </p:nvSpPr>
        <p:spPr bwMode="auto">
          <a:xfrm>
            <a:off x="3419872" y="3676025"/>
            <a:ext cx="1368152" cy="50405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Trust</a:t>
            </a:r>
          </a:p>
        </p:txBody>
      </p:sp>
      <p:sp>
        <p:nvSpPr>
          <p:cNvPr id="7" name="Rechteck 6"/>
          <p:cNvSpPr/>
          <p:nvPr/>
        </p:nvSpPr>
        <p:spPr bwMode="auto">
          <a:xfrm>
            <a:off x="3419872" y="1875825"/>
            <a:ext cx="1368152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Perceived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Utility</a:t>
            </a:r>
          </a:p>
        </p:txBody>
      </p:sp>
      <p:cxnSp>
        <p:nvCxnSpPr>
          <p:cNvPr id="9" name="Gerade Verbindung mit Pfeil 8"/>
          <p:cNvCxnSpPr>
            <a:stCxn id="4" idx="3"/>
          </p:cNvCxnSpPr>
          <p:nvPr/>
        </p:nvCxnSpPr>
        <p:spPr bwMode="auto">
          <a:xfrm flipV="1">
            <a:off x="2483768" y="2376934"/>
            <a:ext cx="936104" cy="651019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>
            <a:stCxn id="4" idx="3"/>
            <a:endCxn id="5" idx="1"/>
          </p:cNvCxnSpPr>
          <p:nvPr/>
        </p:nvCxnSpPr>
        <p:spPr bwMode="auto">
          <a:xfrm>
            <a:off x="2483768" y="3027953"/>
            <a:ext cx="936104" cy="9001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 bwMode="auto">
          <a:xfrm>
            <a:off x="6084168" y="1587793"/>
            <a:ext cx="1584176" cy="72008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Positive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Usage exp.</a:t>
            </a:r>
          </a:p>
        </p:txBody>
      </p:sp>
      <p:sp>
        <p:nvSpPr>
          <p:cNvPr id="16" name="Rechteck 15"/>
          <p:cNvSpPr/>
          <p:nvPr/>
        </p:nvSpPr>
        <p:spPr bwMode="auto">
          <a:xfrm>
            <a:off x="6084168" y="2379881"/>
            <a:ext cx="1584176" cy="6480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Recommend others</a:t>
            </a:r>
          </a:p>
        </p:txBody>
      </p:sp>
      <p:sp>
        <p:nvSpPr>
          <p:cNvPr id="17" name="Rechteck 16"/>
          <p:cNvSpPr/>
          <p:nvPr/>
        </p:nvSpPr>
        <p:spPr bwMode="auto">
          <a:xfrm>
            <a:off x="6084168" y="3099961"/>
            <a:ext cx="1584176" cy="100811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-112" charset="-128"/>
              </a:rPr>
              <a:t>Intention to repeated usage</a:t>
            </a:r>
          </a:p>
        </p:txBody>
      </p:sp>
      <p:cxnSp>
        <p:nvCxnSpPr>
          <p:cNvPr id="25" name="Gerade Verbindung mit Pfeil 24"/>
          <p:cNvCxnSpPr>
            <a:endCxn id="17" idx="1"/>
          </p:cNvCxnSpPr>
          <p:nvPr/>
        </p:nvCxnSpPr>
        <p:spPr bwMode="auto">
          <a:xfrm>
            <a:off x="4788024" y="2374310"/>
            <a:ext cx="1296144" cy="1288265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7" idx="3"/>
            <a:endCxn id="16" idx="1"/>
          </p:cNvCxnSpPr>
          <p:nvPr/>
        </p:nvCxnSpPr>
        <p:spPr bwMode="auto">
          <a:xfrm>
            <a:off x="4788024" y="2174658"/>
            <a:ext cx="1296144" cy="554462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endCxn id="15" idx="1"/>
          </p:cNvCxnSpPr>
          <p:nvPr/>
        </p:nvCxnSpPr>
        <p:spPr bwMode="auto">
          <a:xfrm flipV="1">
            <a:off x="4788024" y="1944389"/>
            <a:ext cx="1296144" cy="75781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755576" y="3892049"/>
            <a:ext cx="2371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Calibri" pitchFamily="34" charset="0"/>
              </a:rPr>
              <a:t>** sign. &lt; 1%, * sign. &lt; 5%</a:t>
            </a:r>
            <a:endParaRPr lang="en-US" sz="1600" b="0">
              <a:latin typeface="Calibri" pitchFamily="34" charset="0"/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2699792" y="2307873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</a:rPr>
              <a:t>+*</a:t>
            </a:r>
            <a:endParaRPr lang="en-US">
              <a:latin typeface="+mn-lt"/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076056" y="165980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itchFamily="34" charset="0"/>
              </a:rPr>
              <a:t>+**</a:t>
            </a:r>
            <a:endParaRPr lang="en-US">
              <a:latin typeface="Calibri" pitchFamily="34" charset="0"/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5220072" y="2091849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itchFamily="34" charset="0"/>
              </a:rPr>
              <a:t>+**</a:t>
            </a:r>
            <a:endParaRPr lang="en-US">
              <a:latin typeface="Calibri" pitchFamily="34" charset="0"/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5220072" y="252389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itchFamily="34" charset="0"/>
              </a:rPr>
              <a:t>+**</a:t>
            </a:r>
            <a:endParaRPr lang="en-US">
              <a:latin typeface="Calibri" pitchFamily="34" charset="0"/>
            </a:endParaRPr>
          </a:p>
        </p:txBody>
      </p:sp>
      <p:cxnSp>
        <p:nvCxnSpPr>
          <p:cNvPr id="47" name="Gerade Verbindung mit Pfeil 46"/>
          <p:cNvCxnSpPr>
            <a:stCxn id="5" idx="3"/>
          </p:cNvCxnSpPr>
          <p:nvPr/>
        </p:nvCxnSpPr>
        <p:spPr bwMode="auto">
          <a:xfrm flipV="1">
            <a:off x="4788024" y="3819553"/>
            <a:ext cx="1296144" cy="113666"/>
          </a:xfrm>
          <a:prstGeom prst="straightConnector1">
            <a:avLst/>
          </a:prstGeom>
          <a:ln>
            <a:headEnd type="arrow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feld 48"/>
          <p:cNvSpPr txBox="1"/>
          <p:nvPr/>
        </p:nvSpPr>
        <p:spPr>
          <a:xfrm>
            <a:off x="5148064" y="3460001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Calibri" pitchFamily="34" charset="0"/>
              </a:rPr>
              <a:t>+**</a:t>
            </a:r>
            <a:endParaRPr lang="en-US">
              <a:latin typeface="Calibri" pitchFamily="34" charset="0"/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2771800" y="302795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latin typeface="+mn-lt"/>
              </a:rPr>
              <a:t>+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59115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Explanations in recommender systems: Summary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many types of </a:t>
            </a:r>
            <a:r>
              <a:rPr lang="en-US" dirty="0" smtClean="0"/>
              <a:t>explanations </a:t>
            </a:r>
            <a:r>
              <a:rPr lang="en-US" dirty="0"/>
              <a:t>and various goals that an explanation can </a:t>
            </a:r>
            <a:r>
              <a:rPr lang="en-US" dirty="0" smtClean="0"/>
              <a:t>achieve</a:t>
            </a:r>
          </a:p>
          <a:p>
            <a:r>
              <a:rPr lang="en-US" dirty="0"/>
              <a:t>Which </a:t>
            </a:r>
            <a:r>
              <a:rPr lang="en-US" dirty="0" smtClean="0"/>
              <a:t>type of </a:t>
            </a:r>
            <a:r>
              <a:rPr lang="en-US" dirty="0"/>
              <a:t>explanation can be generated depends greatly on the recommender </a:t>
            </a:r>
            <a:r>
              <a:rPr lang="en-US" dirty="0" smtClean="0"/>
              <a:t>approach applied</a:t>
            </a:r>
          </a:p>
          <a:p>
            <a:r>
              <a:rPr lang="en-US" dirty="0"/>
              <a:t>Explanations may be used </a:t>
            </a:r>
            <a:r>
              <a:rPr lang="en-US" dirty="0" smtClean="0"/>
              <a:t>to shape </a:t>
            </a:r>
            <a:r>
              <a:rPr lang="en-US" dirty="0"/>
              <a:t>the wishes and desires of customers but are a double-edged </a:t>
            </a:r>
            <a:r>
              <a:rPr lang="en-US" dirty="0" smtClean="0"/>
              <a:t>sword</a:t>
            </a:r>
          </a:p>
          <a:p>
            <a:pPr lvl="1"/>
            <a:r>
              <a:rPr lang="en-US" dirty="0"/>
              <a:t>On the one hand, explanations can help the customer to make wise </a:t>
            </a:r>
            <a:r>
              <a:rPr lang="en-US" dirty="0" smtClean="0"/>
              <a:t>buying decisions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US" dirty="0" smtClean="0"/>
              <a:t>On </a:t>
            </a:r>
            <a:r>
              <a:rPr lang="en-US" dirty="0"/>
              <a:t>the other hand, explanations can be abused to push a </a:t>
            </a:r>
            <a:r>
              <a:rPr lang="en-US" dirty="0" smtClean="0"/>
              <a:t>customer </a:t>
            </a:r>
            <a:r>
              <a:rPr lang="en-US" dirty="0"/>
              <a:t>in a direction which is advantageous solely for the </a:t>
            </a:r>
            <a:r>
              <a:rPr lang="en-US" dirty="0" smtClean="0"/>
              <a:t>seller</a:t>
            </a:r>
          </a:p>
          <a:p>
            <a:r>
              <a:rPr lang="en-US" dirty="0" smtClean="0"/>
              <a:t>Understanding explanations </a:t>
            </a:r>
            <a:r>
              <a:rPr lang="en-US" dirty="0"/>
              <a:t>and their </a:t>
            </a:r>
            <a:r>
              <a:rPr lang="en-US" dirty="0" smtClean="0"/>
              <a:t>effects </a:t>
            </a:r>
            <a:r>
              <a:rPr lang="en-US" dirty="0"/>
              <a:t>on customers is </a:t>
            </a:r>
            <a:r>
              <a:rPr lang="en-US" dirty="0" smtClean="0"/>
              <a:t>very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95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Reality </a:t>
            </a:r>
            <a:r>
              <a:rPr lang="en-US" dirty="0" smtClean="0"/>
              <a:t>check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What is the real value of recommender systems?</a:t>
            </a:r>
          </a:p>
          <a:p>
            <a:pPr lvl="1"/>
            <a:r>
              <a:rPr lang="en-GB" dirty="0" smtClean="0"/>
              <a:t>Satisfaction with recommended items, low return rate</a:t>
            </a:r>
            <a:endParaRPr lang="en-GB" dirty="0" smtClean="0"/>
          </a:p>
          <a:p>
            <a:r>
              <a:rPr lang="en-GB" dirty="0" smtClean="0"/>
              <a:t>F</a:t>
            </a:r>
            <a:r>
              <a:rPr lang="en-GB" baseline="-25000" dirty="0" smtClean="0"/>
              <a:t>1</a:t>
            </a:r>
            <a:r>
              <a:rPr lang="en-GB" dirty="0" smtClean="0"/>
              <a:t> </a:t>
            </a:r>
            <a:r>
              <a:rPr lang="en-GB" dirty="0" smtClean="0"/>
              <a:t>on historical data </a:t>
            </a:r>
            <a:r>
              <a:rPr lang="en-GB" dirty="0" smtClean="0"/>
              <a:t>need not be a </a:t>
            </a:r>
            <a:r>
              <a:rPr lang="en-GB" dirty="0" smtClean="0"/>
              <a:t>good estimate for </a:t>
            </a:r>
            <a:r>
              <a:rPr lang="en-GB" dirty="0" smtClean="0"/>
              <a:t>satisfaction:</a:t>
            </a:r>
            <a:endParaRPr lang="en-GB" dirty="0" smtClean="0"/>
          </a:p>
          <a:p>
            <a:pPr lvl="1"/>
            <a:r>
              <a:rPr lang="en-GB" dirty="0" smtClean="0"/>
              <a:t>Recommendation can be self-fulfilling prophecy</a:t>
            </a:r>
          </a:p>
          <a:p>
            <a:pPr lvl="2"/>
            <a:r>
              <a:rPr lang="en-GB" dirty="0" smtClean="0"/>
              <a:t>Users’ preferences are not invariant, but can be constructed [ALP03]  </a:t>
            </a:r>
          </a:p>
          <a:p>
            <a:pPr lvl="1"/>
            <a:r>
              <a:rPr lang="en-GB" dirty="0" smtClean="0"/>
              <a:t>position/rank matters </a:t>
            </a:r>
            <a:r>
              <a:rPr lang="en-GB" dirty="0" smtClean="0"/>
              <a:t>(e.g. serial position effects)</a:t>
            </a:r>
          </a:p>
          <a:p>
            <a:pPr lvl="2"/>
            <a:r>
              <a:rPr lang="en-GB" dirty="0" smtClean="0"/>
              <a:t>Actual choices are heavily biased by  the item’s position [FFG+07]</a:t>
            </a:r>
          </a:p>
          <a:p>
            <a:pPr lvl="1"/>
            <a:r>
              <a:rPr lang="en-GB" dirty="0" smtClean="0"/>
              <a:t>inclusion </a:t>
            </a:r>
            <a:r>
              <a:rPr lang="en-GB" dirty="0" smtClean="0"/>
              <a:t>of weak (dominated) items increases users’ confidence </a:t>
            </a:r>
          </a:p>
          <a:p>
            <a:pPr lvl="2"/>
            <a:r>
              <a:rPr lang="en-GB" dirty="0" smtClean="0"/>
              <a:t>Replacing some recommended items by </a:t>
            </a:r>
            <a:r>
              <a:rPr lang="en-GB" i="1" dirty="0" smtClean="0"/>
              <a:t>decoy</a:t>
            </a:r>
            <a:r>
              <a:rPr lang="en-GB" dirty="0" smtClean="0"/>
              <a:t> items fosters choice towards the remaining options  [TF09</a:t>
            </a:r>
            <a:r>
              <a:rPr lang="en-GB" dirty="0" smtClean="0"/>
              <a:t>]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282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Humans choose poorly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Simplification is an underlying concept of heuristics</a:t>
            </a:r>
          </a:p>
          <a:p>
            <a:r>
              <a:rPr lang="en-US" dirty="0" smtClean="0"/>
              <a:t>Satisficing</a:t>
            </a:r>
          </a:p>
          <a:p>
            <a:pPr lvl="1"/>
            <a:r>
              <a:rPr lang="en-US" dirty="0" smtClean="0"/>
              <a:t>Choose the first item that is satisfactory</a:t>
            </a:r>
          </a:p>
          <a:p>
            <a:r>
              <a:rPr lang="en-US" dirty="0" smtClean="0"/>
              <a:t>Elimination by Aspects</a:t>
            </a:r>
          </a:p>
          <a:p>
            <a:pPr lvl="1"/>
            <a:r>
              <a:rPr lang="en-US" dirty="0" smtClean="0"/>
              <a:t>Start with the most important attribute</a:t>
            </a:r>
          </a:p>
          <a:p>
            <a:pPr lvl="1"/>
            <a:r>
              <a:rPr lang="en-US" dirty="0" smtClean="0"/>
              <a:t>Eliminate all item that are not satisfactory</a:t>
            </a:r>
          </a:p>
          <a:p>
            <a:pPr lvl="1"/>
            <a:r>
              <a:rPr lang="en-US" dirty="0" smtClean="0"/>
              <a:t>Proceed with the next most important attribute</a:t>
            </a:r>
          </a:p>
          <a:p>
            <a:pPr lvl="1"/>
            <a:r>
              <a:rPr lang="en-US" dirty="0" smtClean="0"/>
              <a:t>Come up with evolved set</a:t>
            </a:r>
          </a:p>
          <a:p>
            <a:r>
              <a:rPr lang="en-US" b="1" dirty="0" smtClean="0"/>
              <a:t>Reason-based choice</a:t>
            </a:r>
          </a:p>
          <a:p>
            <a:pPr lvl="1"/>
            <a:r>
              <a:rPr lang="en-US" dirty="0" smtClean="0"/>
              <a:t>People want to be able to justify their choices</a:t>
            </a:r>
          </a:p>
          <a:p>
            <a:pPr lvl="1"/>
            <a:r>
              <a:rPr lang="en-US" dirty="0" smtClean="0"/>
              <a:t>May make decisions that are easiest to justify</a:t>
            </a:r>
          </a:p>
        </p:txBody>
      </p:sp>
    </p:spTree>
    <p:extLst>
      <p:ext uri="{BB962C8B-B14F-4D97-AF65-F5344CB8AC3E}">
        <p14:creationId xmlns:p14="http://schemas.microsoft.com/office/powerpoint/2010/main" val="427365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Satisficing: SEME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Study conducted during 2014 Indian general elections</a:t>
            </a:r>
          </a:p>
          <a:p>
            <a:r>
              <a:rPr lang="en-US" dirty="0" smtClean="0"/>
              <a:t>About 2000 participants</a:t>
            </a:r>
          </a:p>
          <a:p>
            <a:pPr lvl="1"/>
            <a:r>
              <a:rPr lang="en-US" dirty="0" smtClean="0"/>
              <a:t>Searched for political news related to Rahul Gandhi, Narendra Modi and Arvind Kejriwal</a:t>
            </a:r>
          </a:p>
          <a:p>
            <a:pPr lvl="1"/>
            <a:r>
              <a:rPr lang="en-US" dirty="0" smtClean="0"/>
              <a:t>Result display positions were artificially modified to favor searched-for candidate</a:t>
            </a:r>
          </a:p>
          <a:p>
            <a:pPr lvl="1"/>
            <a:r>
              <a:rPr lang="en-US" dirty="0" smtClean="0"/>
              <a:t>Typical participant spent 5 minutes on the search engine</a:t>
            </a:r>
          </a:p>
          <a:p>
            <a:pPr lvl="1"/>
            <a:r>
              <a:rPr lang="en-US" dirty="0" smtClean="0"/>
              <a:t>Pre- and post-test questionnaires to measure voting propensity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90800" y="220980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Epstein &amp; Robertson, PNAS, (2015)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64988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38641" y="1455532"/>
          <a:ext cx="6266718" cy="4815300"/>
        </p:xfrm>
        <a:graphic>
          <a:graphicData uri="http://schemas.openxmlformats.org/drawingml/2006/table">
            <a:tbl>
              <a:tblPr/>
              <a:tblGrid>
                <a:gridCol w="1044453"/>
                <a:gridCol w="1044453"/>
                <a:gridCol w="1044453"/>
                <a:gridCol w="1044453"/>
                <a:gridCol w="1044453"/>
                <a:gridCol w="1044453"/>
              </a:tblGrid>
              <a:tr h="278521">
                <a:tc rowSpan="2">
                  <a:txBody>
                    <a:bodyPr/>
                    <a:lstStyle/>
                    <a:p>
                      <a:r>
                        <a:rPr lang="en-US" sz="1400"/>
                        <a:t>Candidate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Rating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l-GR" sz="1400"/>
                        <a:t>χ</a:t>
                      </a:r>
                      <a:r>
                        <a:rPr lang="el-GR" sz="1400" baseline="30000"/>
                        <a:t>2</a:t>
                      </a:r>
                      <a:endParaRPr lang="el-GR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/>
                        <a:t>Mean (SE)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852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Gandhi bias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Kejriwal bias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Modi bias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r>
                        <a:rPr lang="en-US" sz="1400"/>
                        <a:t>Gandhi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Impression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3.61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−0.16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−0.21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−0.30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Trust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21.19***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0.14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−0.04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−0.20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Like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12.99</a:t>
                      </a:r>
                      <a:r>
                        <a:rPr lang="en-US" sz="1400" baseline="30000">
                          <a:hlinkClick r:id="rId2"/>
                        </a:rPr>
                        <a:t>**</a:t>
                      </a:r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−0.09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−0.17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−0.34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41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Voting likelihood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10.79</a:t>
                      </a:r>
                      <a:r>
                        <a:rPr lang="en-US" sz="1400" baseline="30000">
                          <a:hlinkClick r:id="rId2"/>
                        </a:rPr>
                        <a:t>**</a:t>
                      </a:r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0.16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−0.04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−0.18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r>
                        <a:rPr lang="en-US" sz="1400"/>
                        <a:t>Kejriwal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Impression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17.75***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−0.30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−0.11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−0.39 (0.05)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Trust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26.69***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−0.17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0.15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−0.16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Like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24.74***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−0.31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0.05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−0.23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41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Voting likelihood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13.22</a:t>
                      </a:r>
                      <a:r>
                        <a:rPr lang="en-US" sz="1400" baseline="30000">
                          <a:hlinkClick r:id="rId2"/>
                        </a:rPr>
                        <a:t>**</a:t>
                      </a:r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−0.03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0.17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−0.12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r>
                        <a:rPr lang="en-US" sz="1400"/>
                        <a:t>Modi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Impression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24.98***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−0.22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−0.21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0.12 (0.05)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Trust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18.78***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−0.04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−0.10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0.23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7852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Like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16.89***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−0.16 (0.05)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−0.09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0.19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411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Voting likelihood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31.07***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−0.07 (0.07)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−0.10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 (0.06)</a:t>
                      </a:r>
                    </a:p>
                  </a:txBody>
                  <a:tcPr marL="69630" marR="69630" marT="34815" marB="348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23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decision-making </a:t>
            </a:r>
            <a:r>
              <a:rPr lang="en-US" dirty="0" smtClean="0"/>
              <a:t>heuristics</a:t>
            </a:r>
            <a:endParaRPr lang="en-US" i="1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042794"/>
              </p:ext>
            </p:extLst>
          </p:nvPr>
        </p:nvGraphicFramePr>
        <p:xfrm>
          <a:off x="539552" y="1412776"/>
          <a:ext cx="7992888" cy="3545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49196"/>
                <a:gridCol w="54436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noProof="0" dirty="0" smtClean="0">
                          <a:latin typeface="Calibri" pitchFamily="34" charset="0"/>
                          <a:cs typeface="Calibri" pitchFamily="34" charset="0"/>
                        </a:rPr>
                        <a:t>Phenomenon/Effect</a:t>
                      </a:r>
                      <a:endParaRPr lang="en-US" sz="1600" b="1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smtClean="0">
                          <a:latin typeface="Calibri" pitchFamily="34" charset="0"/>
                          <a:cs typeface="Calibri" pitchFamily="34" charset="0"/>
                        </a:rPr>
                        <a:t>Description</a:t>
                      </a:r>
                      <a:endParaRPr lang="en-US" sz="1600" noProof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dirty="0" smtClean="0">
                          <a:latin typeface="Calibri" pitchFamily="34" charset="0"/>
                          <a:cs typeface="Calibri" pitchFamily="34" charset="0"/>
                        </a:rPr>
                        <a:t>Decoy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Additional irrelevant (inferior) items in an item set significantly influence the selection behavior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Primacy/recency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Items at the beginning and the end of a list are analyzed significantly more often/deeply than items in the middle of a list</a:t>
                      </a:r>
                      <a:endParaRPr lang="en-US" sz="1600" noProof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Framing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The way in which different decision alternatives are presented influences the final decision taken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Priming</a:t>
                      </a:r>
                      <a:endParaRPr lang="en-US" sz="1600" noProof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If specific decision properties are made more available in memory, this influences a consumer</a:t>
                      </a:r>
                      <a:r>
                        <a:rPr lang="en-US" sz="1600" noProof="0" smtClean="0">
                          <a:latin typeface="Calibri" pitchFamily="34" charset="0"/>
                          <a:cs typeface="Calibri" pitchFamily="34" charset="0"/>
                        </a:rPr>
                        <a:t>'</a:t>
                      </a:r>
                      <a:r>
                        <a:rPr lang="en-US" sz="1600" b="0" noProof="0" smtClean="0">
                          <a:latin typeface="Calibri" pitchFamily="34" charset="0"/>
                          <a:cs typeface="Calibri" pitchFamily="34" charset="0"/>
                        </a:rPr>
                        <a:t>s item evaluations (background priming)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noProof="0" smtClean="0">
                          <a:latin typeface="Calibri" pitchFamily="34" charset="0"/>
                          <a:cs typeface="Calibri" pitchFamily="34" charset="0"/>
                        </a:rPr>
                        <a:t>Defaults</a:t>
                      </a:r>
                      <a:endParaRPr lang="en-US" sz="1600" noProof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latin typeface="Calibri" pitchFamily="34" charset="0"/>
                          <a:cs typeface="Calibri" pitchFamily="34" charset="0"/>
                        </a:rPr>
                        <a:t>Preset options bias the decision process</a:t>
                      </a:r>
                      <a:endParaRPr lang="en-US" sz="1600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6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Decoy: asymmetric dominance effect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0" dirty="0" smtClean="0"/>
              <a:t>Product </a:t>
            </a:r>
            <a:r>
              <a:rPr lang="en-US" b="0" i="1" dirty="0" smtClean="0"/>
              <a:t>A </a:t>
            </a:r>
            <a:r>
              <a:rPr lang="en-US" b="0" dirty="0" smtClean="0"/>
              <a:t>dominates </a:t>
            </a:r>
            <a:r>
              <a:rPr lang="en-US" b="0" i="1" dirty="0" smtClean="0"/>
              <a:t>D </a:t>
            </a:r>
            <a:r>
              <a:rPr lang="en-US" b="0" dirty="0" smtClean="0"/>
              <a:t>in both dimensions (price and download limit)</a:t>
            </a:r>
          </a:p>
          <a:p>
            <a:r>
              <a:rPr lang="en-US" b="0" dirty="0" smtClean="0"/>
              <a:t>Product </a:t>
            </a:r>
            <a:r>
              <a:rPr lang="en-US" b="0" i="1" dirty="0" smtClean="0"/>
              <a:t>B </a:t>
            </a:r>
            <a:r>
              <a:rPr lang="en-US" b="0" dirty="0" smtClean="0"/>
              <a:t>dominates alternative </a:t>
            </a:r>
            <a:r>
              <a:rPr lang="en-US" b="0" i="1" dirty="0" smtClean="0"/>
              <a:t>D </a:t>
            </a:r>
            <a:r>
              <a:rPr lang="en-US" b="0" dirty="0" smtClean="0"/>
              <a:t>in only one dimension (price)</a:t>
            </a:r>
          </a:p>
          <a:p>
            <a:r>
              <a:rPr lang="en-US" b="0" dirty="0" smtClean="0"/>
              <a:t>The additional inclusion of </a:t>
            </a:r>
            <a:r>
              <a:rPr lang="en-US" b="0" i="1" dirty="0" smtClean="0"/>
              <a:t>D </a:t>
            </a:r>
            <a:r>
              <a:rPr lang="en-US" b="0" dirty="0" smtClean="0"/>
              <a:t>into the choice set </a:t>
            </a:r>
            <a:r>
              <a:rPr lang="en-US" dirty="0" smtClean="0"/>
              <a:t>often</a:t>
            </a:r>
            <a:r>
              <a:rPr lang="en-US" b="0" dirty="0" smtClean="0"/>
              <a:t> triggers </a:t>
            </a:r>
            <a:r>
              <a:rPr lang="en-US" b="0" dirty="0" smtClean="0"/>
              <a:t>an increase </a:t>
            </a:r>
            <a:r>
              <a:rPr lang="en-US" b="0" dirty="0" smtClean="0"/>
              <a:t>in </a:t>
            </a:r>
            <a:r>
              <a:rPr lang="en-US" b="0" dirty="0" smtClean="0"/>
              <a:t>the selection probability of </a:t>
            </a:r>
            <a:r>
              <a:rPr lang="en-US" b="0" i="1" dirty="0" smtClean="0"/>
              <a:t>A</a:t>
            </a: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393048"/>
              </p:ext>
            </p:extLst>
          </p:nvPr>
        </p:nvGraphicFramePr>
        <p:xfrm>
          <a:off x="971600" y="1700808"/>
          <a:ext cx="5381235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7855"/>
                <a:gridCol w="1164460"/>
                <a:gridCol w="1164460"/>
                <a:gridCol w="11644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noProof="0" dirty="0" smtClean="0">
                          <a:latin typeface="Calibri" pitchFamily="34" charset="0"/>
                          <a:cs typeface="Calibri" pitchFamily="34" charset="0"/>
                        </a:rPr>
                        <a:t>Product</a:t>
                      </a:r>
                      <a:endParaRPr lang="en-US" sz="1600" noProof="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price per month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30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20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50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download limit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10GB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smtClean="0">
                          <a:latin typeface="Calibri" pitchFamily="34" charset="0"/>
                          <a:cs typeface="Calibri" pitchFamily="34" charset="0"/>
                        </a:rPr>
                        <a:t>6GB</a:t>
                      </a:r>
                      <a:endParaRPr lang="de-DE" sz="16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>
                          <a:latin typeface="Calibri" pitchFamily="34" charset="0"/>
                          <a:cs typeface="Calibri" pitchFamily="34" charset="0"/>
                        </a:rPr>
                        <a:t>9GB</a:t>
                      </a:r>
                      <a:endParaRPr lang="de-DE" sz="16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In sum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Recommender systems are </a:t>
            </a:r>
            <a:r>
              <a:rPr lang="en-US" b="0" dirty="0" smtClean="0"/>
              <a:t>persuasion </a:t>
            </a:r>
            <a:r>
              <a:rPr lang="en-US" b="0" dirty="0" smtClean="0"/>
              <a:t>systems</a:t>
            </a:r>
          </a:p>
          <a:p>
            <a:r>
              <a:rPr lang="en-US" b="0" dirty="0" smtClean="0"/>
              <a:t>People can be persuaded by very flimsy reasons</a:t>
            </a:r>
            <a:endParaRPr lang="en-US" b="0" dirty="0"/>
          </a:p>
          <a:p>
            <a:r>
              <a:rPr lang="en-US" b="0" dirty="0" smtClean="0"/>
              <a:t>Bounded rationality / accuracy-effort-tradeoff makes users susceptible for decision </a:t>
            </a:r>
            <a:r>
              <a:rPr lang="en-US" b="0" dirty="0" smtClean="0"/>
              <a:t>biases</a:t>
            </a:r>
          </a:p>
          <a:p>
            <a:r>
              <a:rPr lang="en-US" dirty="0" smtClean="0"/>
              <a:t>Presenting justifications is necessary to help people choose for the right reasons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334650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1180</Words>
  <Application>Microsoft Office PowerPoint</Application>
  <PresentationFormat>On-screen Show (4:3)</PresentationFormat>
  <Paragraphs>260</Paragraphs>
  <Slides>22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Explanations in recommender systems</vt:lpstr>
      <vt:lpstr>Typical system target</vt:lpstr>
      <vt:lpstr>Reality check</vt:lpstr>
      <vt:lpstr>Humans choose poorly</vt:lpstr>
      <vt:lpstr>Satisficing: SEME</vt:lpstr>
      <vt:lpstr>Result</vt:lpstr>
      <vt:lpstr>Other decision-making heuristics</vt:lpstr>
      <vt:lpstr>Decoy: asymmetric dominance effect</vt:lpstr>
      <vt:lpstr>In sum</vt:lpstr>
      <vt:lpstr>Why bother with explanations?</vt:lpstr>
      <vt:lpstr>Explanations in recommender systems</vt:lpstr>
      <vt:lpstr>Explanations in general</vt:lpstr>
      <vt:lpstr>Evaluating explanations</vt:lpstr>
      <vt:lpstr>Explanation styles</vt:lpstr>
      <vt:lpstr>Content-based</vt:lpstr>
      <vt:lpstr>PowerPoint Presentation</vt:lpstr>
      <vt:lpstr>Knowledge-based explanations</vt:lpstr>
      <vt:lpstr>RS paradigms and their ontologies</vt:lpstr>
      <vt:lpstr>RS paradigms and their ontologies</vt:lpstr>
      <vt:lpstr>An important tradeoff</vt:lpstr>
      <vt:lpstr>Results from testing explanation systems</vt:lpstr>
      <vt:lpstr>Explanations in recommender systems: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User</dc:creator>
  <cp:lastModifiedBy>New User</cp:lastModifiedBy>
  <cp:revision>7</cp:revision>
  <dcterms:created xsi:type="dcterms:W3CDTF">2017-03-31T07:35:48Z</dcterms:created>
  <dcterms:modified xsi:type="dcterms:W3CDTF">2017-03-31T10:24:48Z</dcterms:modified>
</cp:coreProperties>
</file>