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5" r:id="rId12"/>
    <p:sldId id="25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7890" autoAdjust="0"/>
  </p:normalViewPr>
  <p:slideViewPr>
    <p:cSldViewPr>
      <p:cViewPr varScale="1">
        <p:scale>
          <a:sx n="98" d="100"/>
          <a:sy n="98" d="100"/>
        </p:scale>
        <p:origin x="266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644D6-747B-4FC0-BBA3-B97FF0B495DD}" type="datetimeFigureOut">
              <a:rPr lang="en-GB" smtClean="0"/>
              <a:pPr/>
              <a:t>09/01/2024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4234-99FE-4624-866F-D2CFC1EE61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644D6-747B-4FC0-BBA3-B97FF0B495DD}" type="datetimeFigureOut">
              <a:rPr lang="en-GB" smtClean="0"/>
              <a:pPr/>
              <a:t>09/01/2024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4234-99FE-4624-866F-D2CFC1EE61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644D6-747B-4FC0-BBA3-B97FF0B495DD}" type="datetimeFigureOut">
              <a:rPr lang="en-GB" smtClean="0"/>
              <a:pPr/>
              <a:t>09/01/2024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4234-99FE-4624-866F-D2CFC1EE61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644D6-747B-4FC0-BBA3-B97FF0B495DD}" type="datetimeFigureOut">
              <a:rPr lang="en-GB" smtClean="0"/>
              <a:pPr/>
              <a:t>09/01/2024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4234-99FE-4624-866F-D2CFC1EE61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644D6-747B-4FC0-BBA3-B97FF0B495DD}" type="datetimeFigureOut">
              <a:rPr lang="en-GB" smtClean="0"/>
              <a:pPr/>
              <a:t>09/01/2024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4234-99FE-4624-866F-D2CFC1EE61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644D6-747B-4FC0-BBA3-B97FF0B495DD}" type="datetimeFigureOut">
              <a:rPr lang="en-GB" smtClean="0"/>
              <a:pPr/>
              <a:t>09/01/2024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4234-99FE-4624-866F-D2CFC1EE61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644D6-747B-4FC0-BBA3-B97FF0B495DD}" type="datetimeFigureOut">
              <a:rPr lang="en-GB" smtClean="0"/>
              <a:pPr/>
              <a:t>09/01/2024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4234-99FE-4624-866F-D2CFC1EE61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644D6-747B-4FC0-BBA3-B97FF0B495DD}" type="datetimeFigureOut">
              <a:rPr lang="en-GB" smtClean="0"/>
              <a:pPr/>
              <a:t>09/01/2024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4234-99FE-4624-866F-D2CFC1EE61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644D6-747B-4FC0-BBA3-B97FF0B495DD}" type="datetimeFigureOut">
              <a:rPr lang="en-GB" smtClean="0"/>
              <a:pPr/>
              <a:t>09/01/2024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4234-99FE-4624-866F-D2CFC1EE61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644D6-747B-4FC0-BBA3-B97FF0B495DD}" type="datetimeFigureOut">
              <a:rPr lang="en-GB" smtClean="0"/>
              <a:pPr/>
              <a:t>09/01/2024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4234-99FE-4624-866F-D2CFC1EE61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644D6-747B-4FC0-BBA3-B97FF0B495DD}" type="datetimeFigureOut">
              <a:rPr lang="en-GB" smtClean="0"/>
              <a:pPr/>
              <a:t>09/01/2024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4234-99FE-4624-866F-D2CFC1EE613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644D6-747B-4FC0-BBA3-B97FF0B495DD}" type="datetimeFigureOut">
              <a:rPr lang="en-GB" smtClean="0"/>
              <a:pPr/>
              <a:t>09/01/2024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34234-99FE-4624-866F-D2CFC1EE613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Human Centered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Nisheeth</a:t>
            </a:r>
          </a:p>
          <a:p>
            <a:r>
              <a:rPr lang="en-GB" dirty="0"/>
              <a:t>ESB2/602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5 projects</a:t>
            </a:r>
          </a:p>
          <a:p>
            <a:pPr lvl="1"/>
            <a:r>
              <a:rPr lang="en-GB" dirty="0"/>
              <a:t>Preferable to work in teams (2-3)</a:t>
            </a:r>
          </a:p>
          <a:p>
            <a:pPr lvl="1"/>
            <a:r>
              <a:rPr lang="en-GB" dirty="0"/>
              <a:t>Within project evaluation</a:t>
            </a:r>
          </a:p>
          <a:p>
            <a:pPr lvl="2"/>
            <a:r>
              <a:rPr lang="en-GB" dirty="0"/>
              <a:t>40% code</a:t>
            </a:r>
          </a:p>
          <a:p>
            <a:pPr lvl="2"/>
            <a:r>
              <a:rPr lang="en-GB" dirty="0"/>
              <a:t>30% report</a:t>
            </a:r>
          </a:p>
          <a:p>
            <a:pPr lvl="2"/>
            <a:r>
              <a:rPr lang="en-GB" dirty="0"/>
              <a:t>30% presentation (5+2 mins) – peer-scored</a:t>
            </a:r>
          </a:p>
          <a:p>
            <a:pPr lvl="1"/>
            <a:r>
              <a:rPr lang="en-GB" dirty="0"/>
              <a:t>I’ll be looking for both competence and creativity</a:t>
            </a:r>
          </a:p>
          <a:p>
            <a:pPr lvl="1"/>
            <a:r>
              <a:rPr lang="en-GB" dirty="0"/>
              <a:t>Projects will use (avg+max)/2 scoring</a:t>
            </a:r>
          </a:p>
          <a:p>
            <a:r>
              <a:rPr lang="en-GB" dirty="0"/>
              <a:t>No relative grading</a:t>
            </a:r>
          </a:p>
          <a:p>
            <a:r>
              <a:rPr lang="en-GB" dirty="0"/>
              <a:t>Cooperation bonus in projects (+5 to both counterparties)</a:t>
            </a:r>
          </a:p>
          <a:p>
            <a:r>
              <a:rPr lang="en-GB" dirty="0"/>
              <a:t>Projects will be assigned at the beginning of each course module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Learn to do practically</a:t>
            </a:r>
          </a:p>
          <a:p>
            <a:r>
              <a:rPr lang="en-GB" dirty="0"/>
              <a:t>Understand theoretically</a:t>
            </a:r>
          </a:p>
          <a:p>
            <a:r>
              <a:rPr lang="en-GB" dirty="0"/>
              <a:t>Think about how to apply in ways that help other people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Lecture slides will be posted online at the time of the lecture</a:t>
            </a:r>
          </a:p>
          <a:p>
            <a:r>
              <a:rPr lang="en-GB" dirty="0"/>
              <a:t>No attendance restrictions, but you will suffer if you are irregular</a:t>
            </a:r>
          </a:p>
          <a:p>
            <a:r>
              <a:rPr lang="en-GB" dirty="0"/>
              <a:t>0.9x daily multiplicative penalty for late submissions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slides and code samples will be posted to helloIITK</a:t>
            </a:r>
          </a:p>
          <a:p>
            <a:r>
              <a:rPr lang="en-US" dirty="0"/>
              <a:t>We’ll use helloIITK to manage all course submissions too</a:t>
            </a:r>
          </a:p>
        </p:txBody>
      </p:sp>
    </p:spTree>
    <p:extLst>
      <p:ext uri="{BB962C8B-B14F-4D97-AF65-F5344CB8AC3E}">
        <p14:creationId xmlns:p14="http://schemas.microsoft.com/office/powerpoint/2010/main" val="424756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Anthropology exercise</a:t>
            </a:r>
          </a:p>
        </p:txBody>
      </p:sp>
      <p:pic>
        <p:nvPicPr>
          <p:cNvPr id="1026" name="Picture 2" descr="https://www.harappa.com/sites/default/files/slides/toy-car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556792"/>
            <a:ext cx="7620000" cy="5076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inferences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They were bipedal</a:t>
            </a:r>
          </a:p>
          <a:p>
            <a:r>
              <a:rPr lang="en-GB" dirty="0"/>
              <a:t>They had division of labor, but were primarily agrarian</a:t>
            </a:r>
          </a:p>
          <a:p>
            <a:r>
              <a:rPr lang="en-GB" dirty="0"/>
              <a:t>They lived on flat terrain</a:t>
            </a:r>
          </a:p>
          <a:p>
            <a:r>
              <a:rPr lang="en-GB" dirty="0"/>
              <a:t>Typical travel distances shorter than 20 kms</a:t>
            </a:r>
          </a:p>
          <a:p>
            <a:r>
              <a:rPr lang="en-GB" dirty="0"/>
              <a:t>They had a civic governance system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Anthropology exercise</a:t>
            </a:r>
          </a:p>
        </p:txBody>
      </p:sp>
      <p:pic>
        <p:nvPicPr>
          <p:cNvPr id="16387" name="Picture 3" descr="C:\Users\nisheeth\Pictures\internet dat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484784"/>
            <a:ext cx="4536504" cy="49874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inferences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whole lot of people</a:t>
            </a:r>
          </a:p>
          <a:p>
            <a:r>
              <a:rPr lang="en-GB" dirty="0"/>
              <a:t>Mechanized industrial production</a:t>
            </a:r>
          </a:p>
          <a:p>
            <a:r>
              <a:rPr lang="en-GB" dirty="0"/>
              <a:t>Massive communication infrastructure</a:t>
            </a:r>
          </a:p>
          <a:p>
            <a:r>
              <a:rPr lang="en-GB" dirty="0"/>
              <a:t>Lots of loneliness, not much to do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Personal data is way more interesting</a:t>
            </a:r>
          </a:p>
        </p:txBody>
      </p:sp>
      <p:pic>
        <p:nvPicPr>
          <p:cNvPr id="18434" name="Picture 2" descr="http://imgs.xkcd.com/comics/shee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844824"/>
            <a:ext cx="3581400" cy="3819525"/>
          </a:xfrm>
          <a:prstGeom prst="rect">
            <a:avLst/>
          </a:prstGeom>
          <a:noFill/>
        </p:spPr>
      </p:pic>
      <p:pic>
        <p:nvPicPr>
          <p:cNvPr id="5" name="Picture 3" descr="C:\Users\nisheeth\Pictures\internet dat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873026"/>
            <a:ext cx="3528392" cy="38791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Human-</a:t>
            </a:r>
            <a:r>
              <a:rPr lang="en-GB" dirty="0" err="1"/>
              <a:t>centered</a:t>
            </a:r>
            <a:r>
              <a:rPr lang="en-GB" dirty="0"/>
              <a:t> computing</a:t>
            </a:r>
          </a:p>
        </p:txBody>
      </p:sp>
      <p:pic>
        <p:nvPicPr>
          <p:cNvPr id="4" name="Picture 3" descr="brows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6375" y="1752600"/>
            <a:ext cx="619125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Search (Topic modelling)</a:t>
            </a:r>
          </a:p>
          <a:p>
            <a:pPr lvl="1"/>
            <a:r>
              <a:rPr lang="en-GB" dirty="0"/>
              <a:t>Architecture</a:t>
            </a:r>
          </a:p>
          <a:p>
            <a:pPr lvl="1"/>
            <a:r>
              <a:rPr lang="en-GB" dirty="0"/>
              <a:t>Text processing</a:t>
            </a:r>
          </a:p>
          <a:p>
            <a:pPr lvl="1"/>
            <a:r>
              <a:rPr lang="en-GB" dirty="0"/>
              <a:t>Query processing</a:t>
            </a:r>
          </a:p>
          <a:p>
            <a:pPr lvl="1"/>
            <a:r>
              <a:rPr lang="en-GB" dirty="0"/>
              <a:t>Retrieval models</a:t>
            </a:r>
          </a:p>
          <a:p>
            <a:pPr lvl="1"/>
            <a:r>
              <a:rPr lang="en-GB" dirty="0"/>
              <a:t>Evaluation</a:t>
            </a:r>
          </a:p>
          <a:p>
            <a:r>
              <a:rPr lang="en-GB" dirty="0"/>
              <a:t>Recommender systems (Movielens)</a:t>
            </a:r>
          </a:p>
          <a:p>
            <a:pPr lvl="1"/>
            <a:r>
              <a:rPr lang="en-GB" dirty="0"/>
              <a:t>Types of recommender systems</a:t>
            </a:r>
          </a:p>
          <a:p>
            <a:pPr lvl="1"/>
            <a:r>
              <a:rPr lang="en-GB" dirty="0"/>
              <a:t>Optimization</a:t>
            </a:r>
          </a:p>
          <a:p>
            <a:pPr lvl="1"/>
            <a:r>
              <a:rPr lang="en-GB" dirty="0"/>
              <a:t>Evaluation</a:t>
            </a:r>
          </a:p>
          <a:p>
            <a:pPr lvl="1"/>
            <a:r>
              <a:rPr lang="en-GB" dirty="0"/>
              <a:t>Context sensitivity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Affective computing (Sentiment Analysis)</a:t>
            </a:r>
          </a:p>
          <a:p>
            <a:pPr lvl="1"/>
            <a:r>
              <a:rPr lang="en-GB" dirty="0"/>
              <a:t>Sentiment analysis</a:t>
            </a:r>
          </a:p>
          <a:p>
            <a:pPr lvl="2"/>
            <a:r>
              <a:rPr lang="en-GB" dirty="0"/>
              <a:t>Theory</a:t>
            </a:r>
          </a:p>
          <a:p>
            <a:pPr lvl="2"/>
            <a:r>
              <a:rPr lang="en-GB" dirty="0"/>
              <a:t>Applications</a:t>
            </a:r>
          </a:p>
          <a:p>
            <a:pPr lvl="1"/>
            <a:r>
              <a:rPr lang="en-GB" dirty="0"/>
              <a:t>Emotion inference</a:t>
            </a:r>
          </a:p>
          <a:p>
            <a:pPr lvl="2"/>
            <a:r>
              <a:rPr lang="en-GB" dirty="0"/>
              <a:t>Theory</a:t>
            </a:r>
          </a:p>
          <a:p>
            <a:pPr lvl="2"/>
            <a:r>
              <a:rPr lang="en-GB" dirty="0"/>
              <a:t>Applications</a:t>
            </a:r>
          </a:p>
          <a:p>
            <a:r>
              <a:rPr lang="en-GB" dirty="0"/>
              <a:t>IT and Society (Essay)</a:t>
            </a:r>
          </a:p>
          <a:p>
            <a:pPr lvl="2"/>
            <a:r>
              <a:rPr lang="en-GB" dirty="0"/>
              <a:t>Centralization and legitimacy</a:t>
            </a:r>
          </a:p>
          <a:p>
            <a:pPr lvl="2"/>
            <a:r>
              <a:rPr lang="en-GB" dirty="0"/>
              <a:t>Automation and the power principle</a:t>
            </a:r>
          </a:p>
          <a:p>
            <a:pPr lvl="2"/>
            <a:r>
              <a:rPr lang="en-GB" dirty="0"/>
              <a:t>Existentialism and cyberpunk</a:t>
            </a:r>
          </a:p>
          <a:p>
            <a:pPr lvl="2"/>
            <a:r>
              <a:rPr lang="en-GB" dirty="0"/>
              <a:t>The classical virtues</a:t>
            </a:r>
          </a:p>
          <a:p>
            <a:pPr marL="0" indent="0">
              <a:buNone/>
            </a:pPr>
            <a:endParaRPr lang="en-GB" dirty="0"/>
          </a:p>
          <a:p>
            <a:pPr lvl="2">
              <a:buNone/>
            </a:pP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279</Words>
  <Application>Microsoft Office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Human Centered Computing</vt:lpstr>
      <vt:lpstr>Anthropology exercise</vt:lpstr>
      <vt:lpstr>Possible inferences</vt:lpstr>
      <vt:lpstr>Anthropology exercise</vt:lpstr>
      <vt:lpstr>Possible inferences</vt:lpstr>
      <vt:lpstr>Personal data is way more interesting</vt:lpstr>
      <vt:lpstr>Human-centered computing</vt:lpstr>
      <vt:lpstr>Course structure</vt:lpstr>
      <vt:lpstr>Course structure</vt:lpstr>
      <vt:lpstr>Course evaluation</vt:lpstr>
      <vt:lpstr>Expectations</vt:lpstr>
      <vt:lpstr>Course logistics</vt:lpstr>
      <vt:lpstr>Course logistics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Centered Computing</dc:title>
  <dc:creator>nisheeth</dc:creator>
  <cp:lastModifiedBy>nsrivast</cp:lastModifiedBy>
  <cp:revision>54</cp:revision>
  <dcterms:created xsi:type="dcterms:W3CDTF">2017-01-02T05:50:37Z</dcterms:created>
  <dcterms:modified xsi:type="dcterms:W3CDTF">2024-01-09T08:23:01Z</dcterms:modified>
</cp:coreProperties>
</file>