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8" r:id="rId41"/>
    <p:sldId id="299" r:id="rId42"/>
    <p:sldId id="306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6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5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5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B8B9-43F6-4F0C-A7F7-FDA502B89EB4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247D-65AB-44E3-A3CC-359F99FED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2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engine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CS616</a:t>
            </a:r>
          </a:p>
        </p:txBody>
      </p:sp>
    </p:spTree>
    <p:extLst>
      <p:ext uri="{BB962C8B-B14F-4D97-AF65-F5344CB8AC3E}">
        <p14:creationId xmlns:p14="http://schemas.microsoft.com/office/powerpoint/2010/main" val="69642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Click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Skip Above and Skip Next</a:t>
            </a:r>
          </a:p>
          <a:p>
            <a:pPr lvl="1"/>
            <a:r>
              <a:rPr lang="en-US" dirty="0"/>
              <a:t>click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generated preferences</a:t>
            </a: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95298" y="2667000"/>
            <a:ext cx="1474313" cy="138408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95600" y="4953000"/>
            <a:ext cx="100283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data can also be aggregated to remove noise</a:t>
            </a:r>
          </a:p>
          <a:p>
            <a:r>
              <a:rPr lang="en-US" i="1" dirty="0"/>
              <a:t>Click distribution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can be used to identify clicks that have a higher frequency than would be expected</a:t>
            </a:r>
          </a:p>
          <a:p>
            <a:pPr lvl="1"/>
            <a:r>
              <a:rPr lang="en-US" dirty="0"/>
              <a:t>high correlation with relevance</a:t>
            </a:r>
          </a:p>
          <a:p>
            <a:pPr lvl="1"/>
            <a:r>
              <a:rPr lang="en-US" dirty="0"/>
              <a:t>e.g., using </a:t>
            </a:r>
            <a:r>
              <a:rPr lang="en-US" i="1" dirty="0"/>
              <a:t>click deviation </a:t>
            </a:r>
            <a:r>
              <a:rPr lang="en-US" dirty="0"/>
              <a:t>to filter clicks for preference-generation policies</a:t>
            </a:r>
          </a:p>
        </p:txBody>
      </p:sp>
    </p:spTree>
    <p:extLst>
      <p:ext uri="{BB962C8B-B14F-4D97-AF65-F5344CB8AC3E}">
        <p14:creationId xmlns:p14="http://schemas.microsoft.com/office/powerpoint/2010/main" val="390459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Click deviation CD(d, p) </a:t>
            </a:r>
            <a:r>
              <a:rPr lang="en-US" dirty="0"/>
              <a:t>for a result </a:t>
            </a:r>
            <a:r>
              <a:rPr lang="en-US" i="1" dirty="0"/>
              <a:t>d</a:t>
            </a:r>
            <a:r>
              <a:rPr lang="en-US" dirty="0"/>
              <a:t> in position </a:t>
            </a:r>
            <a:r>
              <a:rPr lang="en-US" i="1" dirty="0"/>
              <a:t>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sz="1400" dirty="0"/>
          </a:p>
          <a:p>
            <a:pPr lvl="1">
              <a:buNone/>
            </a:pPr>
            <a:r>
              <a:rPr lang="en-US" i="1" dirty="0"/>
              <a:t>O(</a:t>
            </a:r>
            <a:r>
              <a:rPr lang="en-US" i="1" dirty="0" err="1"/>
              <a:t>d,p</a:t>
            </a:r>
            <a:r>
              <a:rPr lang="en-US" i="1" dirty="0"/>
              <a:t>)</a:t>
            </a:r>
            <a:r>
              <a:rPr lang="en-US" dirty="0"/>
              <a:t>: observed click frequency for a document in a rank position p </a:t>
            </a:r>
            <a:r>
              <a:rPr lang="en-US" i="1" dirty="0"/>
              <a:t>over all instances of a given query</a:t>
            </a:r>
          </a:p>
          <a:p>
            <a:pPr lvl="1">
              <a:buNone/>
            </a:pPr>
            <a:r>
              <a:rPr lang="en-US" i="1" dirty="0"/>
              <a:t>E(p)</a:t>
            </a:r>
            <a:r>
              <a:rPr lang="en-US" dirty="0"/>
              <a:t>: expected click frequency at rank p </a:t>
            </a:r>
            <a:r>
              <a:rPr lang="en-US" i="1" dirty="0"/>
              <a:t>averaged across all queries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05000" y="2895600"/>
            <a:ext cx="3955746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Measures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24000" y="2819400"/>
            <a:ext cx="5600699" cy="10668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4343400"/>
            <a:ext cx="3261308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2200" y="1676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is set of relevant documents, </a:t>
            </a:r>
          </a:p>
          <a:p>
            <a:r>
              <a:rPr lang="en-US" sz="2400" i="1" dirty="0"/>
              <a:t>B</a:t>
            </a:r>
            <a:r>
              <a:rPr lang="en-US" sz="2400" dirty="0"/>
              <a:t> is set of retrieved documents</a:t>
            </a:r>
          </a:p>
        </p:txBody>
      </p:sp>
    </p:spTree>
    <p:extLst>
      <p:ext uri="{BB962C8B-B14F-4D97-AF65-F5344CB8AC3E}">
        <p14:creationId xmlns:p14="http://schemas.microsoft.com/office/powerpoint/2010/main" val="325913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False Positive </a:t>
            </a:r>
            <a:r>
              <a:rPr lang="fr-FR" dirty="0"/>
              <a:t>(Type I </a:t>
            </a:r>
            <a:r>
              <a:rPr lang="fr-FR" dirty="0" err="1"/>
              <a:t>error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 non-relevant document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retrieved</a:t>
            </a:r>
            <a:endParaRPr lang="fr-FR" dirty="0"/>
          </a:p>
          <a:p>
            <a:pPr lvl="1"/>
            <a:endParaRPr lang="fr-FR" sz="4000" dirty="0"/>
          </a:p>
          <a:p>
            <a:r>
              <a:rPr lang="en-US" i="1" dirty="0"/>
              <a:t>False Negative </a:t>
            </a:r>
            <a:r>
              <a:rPr lang="en-US" dirty="0"/>
              <a:t>(Type II error)</a:t>
            </a:r>
          </a:p>
          <a:p>
            <a:pPr lvl="1"/>
            <a:r>
              <a:rPr lang="en-US" dirty="0"/>
              <a:t>a relevant document is not retrieved</a:t>
            </a:r>
          </a:p>
          <a:p>
            <a:pPr lvl="1"/>
            <a:r>
              <a:rPr lang="en-US" dirty="0"/>
              <a:t>1- </a:t>
            </a:r>
            <a:r>
              <a:rPr lang="en-US" i="1" dirty="0"/>
              <a:t>Recall</a:t>
            </a:r>
          </a:p>
          <a:p>
            <a:r>
              <a:rPr lang="en-US" i="1" dirty="0"/>
              <a:t>Precision</a:t>
            </a:r>
            <a:r>
              <a:rPr lang="en-US" dirty="0"/>
              <a:t> is used when probability that a positive result is correct is important</a:t>
            </a:r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33600" y="2743200"/>
            <a:ext cx="24038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Harmonic mean </a:t>
            </a:r>
            <a:r>
              <a:rPr lang="en-US" dirty="0"/>
              <a:t>of recall and precision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harmonic mean emphasizes the importance of small values, whereas the arithmetic mean is affected more by outliers that are unusually large</a:t>
            </a:r>
          </a:p>
          <a:p>
            <a:r>
              <a:rPr lang="en-US" dirty="0"/>
              <a:t>More general form</a:t>
            </a:r>
          </a:p>
          <a:p>
            <a:endParaRPr lang="en-US" dirty="0"/>
          </a:p>
          <a:p>
            <a:pPr lvl="1"/>
            <a:r>
              <a:rPr lang="el-GR" dirty="0"/>
              <a:t>β</a:t>
            </a:r>
            <a:r>
              <a:rPr lang="en-US" dirty="0"/>
              <a:t> is a parameter that determines relative importance of recall and precision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057400" y="2438400"/>
            <a:ext cx="3805250" cy="635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5029200"/>
            <a:ext cx="368710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Effectiveness</a:t>
            </a:r>
          </a:p>
        </p:txBody>
      </p:sp>
      <p:pic>
        <p:nvPicPr>
          <p:cNvPr id="3" name="Picture 2" descr="C:\Users\croft\Desktop\chap8-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38950" cy="419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366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recall and precision at fixed rank positions</a:t>
            </a:r>
          </a:p>
          <a:p>
            <a:r>
              <a:rPr lang="en-US" dirty="0"/>
              <a:t>Calculating precision at standard recall levels, from 0.0 to 1.0</a:t>
            </a:r>
          </a:p>
          <a:p>
            <a:pPr lvl="1"/>
            <a:r>
              <a:rPr lang="en-US" dirty="0"/>
              <a:t>requires </a:t>
            </a:r>
            <a:r>
              <a:rPr lang="en-US" i="1" dirty="0"/>
              <a:t>interpolation</a:t>
            </a:r>
          </a:p>
          <a:p>
            <a:r>
              <a:rPr lang="en-US" dirty="0"/>
              <a:t>Averaging the precision values from the rank positions where a relevant document was retrieved</a:t>
            </a:r>
          </a:p>
        </p:txBody>
      </p:sp>
    </p:spTree>
    <p:extLst>
      <p:ext uri="{BB962C8B-B14F-4D97-AF65-F5344CB8AC3E}">
        <p14:creationId xmlns:p14="http://schemas.microsoft.com/office/powerpoint/2010/main" val="12187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Precision</a:t>
            </a:r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118657" cy="3141534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14400" y="5029200"/>
            <a:ext cx="7420157" cy="990600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49685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Across Queries</a:t>
            </a:r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845582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472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Evaluation is key to building </a:t>
            </a:r>
            <a:r>
              <a:rPr lang="en-US" i="1" dirty="0"/>
              <a:t>effective</a:t>
            </a:r>
            <a:r>
              <a:rPr lang="en-US" dirty="0"/>
              <a:t> and </a:t>
            </a:r>
            <a:r>
              <a:rPr lang="en-US" i="1" dirty="0"/>
              <a:t>efficient</a:t>
            </a:r>
            <a:r>
              <a:rPr lang="en-US" dirty="0"/>
              <a:t> search engines</a:t>
            </a:r>
          </a:p>
          <a:p>
            <a:pPr lvl="1"/>
            <a:r>
              <a:rPr lang="en-US" dirty="0"/>
              <a:t>measurement usually carried out in controlled laboratory experiments</a:t>
            </a:r>
          </a:p>
          <a:p>
            <a:pPr lvl="1"/>
            <a:r>
              <a:rPr lang="en-US" i="1" dirty="0"/>
              <a:t>online</a:t>
            </a:r>
            <a:r>
              <a:rPr lang="en-US" dirty="0"/>
              <a:t> testing can also be done</a:t>
            </a:r>
          </a:p>
          <a:p>
            <a:r>
              <a:rPr lang="en-US" dirty="0"/>
              <a:t>Effectiveness, efficiency and </a:t>
            </a:r>
            <a:r>
              <a:rPr lang="en-US" i="1" dirty="0"/>
              <a:t>cost</a:t>
            </a:r>
            <a:r>
              <a:rPr lang="en-US" dirty="0"/>
              <a:t> are related</a:t>
            </a:r>
          </a:p>
          <a:p>
            <a:pPr lvl="1"/>
            <a:r>
              <a:rPr lang="en-US" dirty="0"/>
              <a:t>e.g., if we want a particular level of effectiveness and efficiency, this will determine the cost of the system configuration</a:t>
            </a:r>
          </a:p>
          <a:p>
            <a:pPr lvl="1"/>
            <a:r>
              <a:rPr lang="en-US" dirty="0"/>
              <a:t>efficiency and cost targets may impact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709868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Mean Average Precision </a:t>
            </a:r>
            <a:r>
              <a:rPr lang="en-US" dirty="0"/>
              <a:t>(MAP)</a:t>
            </a:r>
          </a:p>
          <a:p>
            <a:pPr lvl="1"/>
            <a:r>
              <a:rPr lang="en-US" dirty="0"/>
              <a:t>summarize rankings from multiple queries by averaging average precision</a:t>
            </a:r>
          </a:p>
          <a:p>
            <a:pPr lvl="1"/>
            <a:r>
              <a:rPr lang="en-US" dirty="0"/>
              <a:t>most commonly used measure in research papers</a:t>
            </a:r>
          </a:p>
          <a:p>
            <a:pPr lvl="1"/>
            <a:r>
              <a:rPr lang="en-US" dirty="0"/>
              <a:t>assumes user is interested in finding many relevant documents for each query</a:t>
            </a:r>
          </a:p>
          <a:p>
            <a:pPr lvl="1"/>
            <a:r>
              <a:rPr lang="en-US" dirty="0"/>
              <a:t>requires many relevance judgments in text collection</a:t>
            </a:r>
          </a:p>
          <a:p>
            <a:r>
              <a:rPr lang="en-US" dirty="0"/>
              <a:t>Recall-precision graphs are also useful summaries</a:t>
            </a:r>
          </a:p>
        </p:txBody>
      </p:sp>
    </p:spTree>
    <p:extLst>
      <p:ext uri="{BB962C8B-B14F-4D97-AF65-F5344CB8AC3E}">
        <p14:creationId xmlns:p14="http://schemas.microsoft.com/office/powerpoint/2010/main" val="19358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3" name="Picture 2" descr="C:\Users\croft\Desktop\chap8-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4466062" cy="3434820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762000" y="5181600"/>
            <a:ext cx="7685368" cy="1228090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66827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Recall-Precision Graph</a:t>
            </a:r>
          </a:p>
        </p:txBody>
      </p:sp>
      <p:pic>
        <p:nvPicPr>
          <p:cNvPr id="3" name="Picture 2" descr="C:\Users\croft\Desktop\chap8-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4932976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375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To average graphs, calculate precision at standard recall levels:</a:t>
            </a:r>
          </a:p>
          <a:p>
            <a:endParaRPr lang="en-US" sz="4000" dirty="0"/>
          </a:p>
          <a:p>
            <a:pPr lvl="1"/>
            <a:r>
              <a:rPr lang="en-US" dirty="0"/>
              <a:t>where </a:t>
            </a:r>
            <a:r>
              <a:rPr lang="en-US" i="1" dirty="0"/>
              <a:t>S </a:t>
            </a:r>
            <a:r>
              <a:rPr lang="en-US" dirty="0"/>
              <a:t>is the set of observed (</a:t>
            </a:r>
            <a:r>
              <a:rPr lang="en-US" i="1" dirty="0"/>
              <a:t>R,P</a:t>
            </a:r>
            <a:r>
              <a:rPr lang="en-US" dirty="0"/>
              <a:t>) points</a:t>
            </a:r>
          </a:p>
          <a:p>
            <a:r>
              <a:rPr lang="en-US" dirty="0"/>
              <a:t>Defines precision at any recall level as the </a:t>
            </a:r>
            <a:r>
              <a:rPr lang="en-US" i="1" dirty="0"/>
              <a:t>maximum</a:t>
            </a:r>
            <a:r>
              <a:rPr lang="en-US" dirty="0"/>
              <a:t> precision observed in any recall-precision point at a higher recall level</a:t>
            </a:r>
          </a:p>
          <a:p>
            <a:pPr lvl="1"/>
            <a:r>
              <a:rPr lang="en-US" dirty="0"/>
              <a:t>produces a step function</a:t>
            </a:r>
          </a:p>
          <a:p>
            <a:pPr lvl="1"/>
            <a:r>
              <a:rPr lang="en-US" dirty="0"/>
              <a:t>defines precision at recall 0.0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667000"/>
            <a:ext cx="5429782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8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4" name="Picture 2" descr="C:\Users\croft\Desktop\chap8-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240800" cy="486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6563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Precision at </a:t>
            </a:r>
            <a:br>
              <a:rPr lang="en-US" dirty="0"/>
            </a:br>
            <a:r>
              <a:rPr lang="en-US" dirty="0"/>
              <a:t>Standard Recall Levels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7200" y="2514600"/>
            <a:ext cx="8305810" cy="1054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191000"/>
            <a:ext cx="6353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 Recall-precision graph plotted by simply </a:t>
            </a:r>
          </a:p>
          <a:p>
            <a:r>
              <a:rPr lang="en-US" sz="2800" dirty="0"/>
              <a:t>    joining the average precision points at </a:t>
            </a:r>
          </a:p>
          <a:p>
            <a:r>
              <a:rPr lang="en-US" sz="2800" dirty="0"/>
              <a:t>    the standard recall levels</a:t>
            </a:r>
          </a:p>
        </p:txBody>
      </p:sp>
    </p:spTree>
    <p:extLst>
      <p:ext uri="{BB962C8B-B14F-4D97-AF65-F5344CB8AC3E}">
        <p14:creationId xmlns:p14="http://schemas.microsoft.com/office/powerpoint/2010/main" val="194836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Recall-Precision Graph</a:t>
            </a:r>
          </a:p>
        </p:txBody>
      </p:sp>
      <p:pic>
        <p:nvPicPr>
          <p:cNvPr id="3" name="Picture 2" descr="C:\Users\croft\Desktop\chap8-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146008" cy="4868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63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 50 Queries</a:t>
            </a:r>
          </a:p>
        </p:txBody>
      </p:sp>
      <p:pic>
        <p:nvPicPr>
          <p:cNvPr id="3" name="Picture 2" descr="C:\Users\croft\Desktop\chap8-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5326865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2664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Top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Users tend to look at only the top part of the ranked result list to find relevant documents</a:t>
            </a:r>
          </a:p>
          <a:p>
            <a:r>
              <a:rPr lang="en-US" dirty="0"/>
              <a:t>Some search tasks have only one relevant document</a:t>
            </a:r>
          </a:p>
          <a:p>
            <a:pPr lvl="1"/>
            <a:r>
              <a:rPr lang="en-US" dirty="0"/>
              <a:t>e.g., navigational search, question answering</a:t>
            </a:r>
          </a:p>
          <a:p>
            <a:r>
              <a:rPr lang="en-US" dirty="0"/>
              <a:t>Recall not appropriate</a:t>
            </a:r>
          </a:p>
          <a:p>
            <a:pPr lvl="1"/>
            <a:r>
              <a:rPr lang="en-US" dirty="0"/>
              <a:t>instead need to measure how well the search engine does at retrieving relevant documents at very high ranks</a:t>
            </a:r>
          </a:p>
        </p:txBody>
      </p:sp>
    </p:spTree>
    <p:extLst>
      <p:ext uri="{BB962C8B-B14F-4D97-AF65-F5344CB8AC3E}">
        <p14:creationId xmlns:p14="http://schemas.microsoft.com/office/powerpoint/2010/main" val="1840005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Top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Precision at Rank R</a:t>
            </a:r>
          </a:p>
          <a:p>
            <a:pPr lvl="1"/>
            <a:r>
              <a:rPr lang="en-US" dirty="0"/>
              <a:t>R typically 5, 10, 20</a:t>
            </a:r>
          </a:p>
          <a:p>
            <a:pPr lvl="1"/>
            <a:r>
              <a:rPr lang="en-US" dirty="0"/>
              <a:t>easy to compute, average, understand</a:t>
            </a:r>
          </a:p>
          <a:p>
            <a:pPr lvl="1"/>
            <a:r>
              <a:rPr lang="en-US" dirty="0"/>
              <a:t>not sensitive to rank positions less than R</a:t>
            </a:r>
          </a:p>
          <a:p>
            <a:r>
              <a:rPr lang="en-US" dirty="0"/>
              <a:t>Reciprocal Rank</a:t>
            </a:r>
          </a:p>
          <a:p>
            <a:pPr lvl="1"/>
            <a:r>
              <a:rPr lang="en-US" dirty="0"/>
              <a:t>reciprocal of the rank at which the first relevant document is retrieved</a:t>
            </a:r>
          </a:p>
          <a:p>
            <a:pPr lvl="1"/>
            <a:r>
              <a:rPr lang="en-US" i="1" dirty="0"/>
              <a:t>Mean Reciprocal Rank (MRR) </a:t>
            </a:r>
            <a:r>
              <a:rPr lang="en-US" dirty="0"/>
              <a:t>is the average of the reciprocal ranks over a set of queries</a:t>
            </a:r>
          </a:p>
          <a:p>
            <a:pPr lvl="1"/>
            <a:r>
              <a:rPr lang="en-US" dirty="0"/>
              <a:t>very sensitive to rank position</a:t>
            </a:r>
          </a:p>
        </p:txBody>
      </p:sp>
    </p:spTree>
    <p:extLst>
      <p:ext uri="{BB962C8B-B14F-4D97-AF65-F5344CB8AC3E}">
        <p14:creationId xmlns:p14="http://schemas.microsoft.com/office/powerpoint/2010/main" val="35443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Test collections </a:t>
            </a:r>
            <a:r>
              <a:rPr lang="en-US" dirty="0"/>
              <a:t>consisting of documents, queries, and relevance judgments, e.g., 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62000" y="2971800"/>
            <a:ext cx="7213110" cy="32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0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measure for evaluating web search and related tasks</a:t>
            </a:r>
          </a:p>
          <a:p>
            <a:r>
              <a:rPr lang="en-US" dirty="0"/>
              <a:t>Two assumptions:</a:t>
            </a:r>
          </a:p>
          <a:p>
            <a:pPr lvl="1"/>
            <a:r>
              <a:rPr lang="en-US" dirty="0"/>
              <a:t>Highly relevant documents are more useful than marginally relevant document</a:t>
            </a:r>
          </a:p>
          <a:p>
            <a:pPr lvl="1"/>
            <a:r>
              <a:rPr lang="en-US" dirty="0"/>
              <a:t>the lower the ranked position of a relevant document, the less useful it is for the user, since it is less likely to be examined</a:t>
            </a:r>
          </a:p>
        </p:txBody>
      </p:sp>
    </p:spTree>
    <p:extLst>
      <p:ext uri="{BB962C8B-B14F-4D97-AF65-F5344CB8AC3E}">
        <p14:creationId xmlns:p14="http://schemas.microsoft.com/office/powerpoint/2010/main" val="337824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</a:t>
            </a:r>
            <a:r>
              <a:rPr lang="en-US" i="1" dirty="0"/>
              <a:t>graded relevance </a:t>
            </a:r>
            <a:r>
              <a:rPr lang="en-US" dirty="0"/>
              <a:t>as a measure of the usefulness, or </a:t>
            </a:r>
            <a:r>
              <a:rPr lang="en-US" i="1" dirty="0"/>
              <a:t>gain, </a:t>
            </a:r>
            <a:r>
              <a:rPr lang="en-US" dirty="0"/>
              <a:t>from examining a document</a:t>
            </a:r>
          </a:p>
          <a:p>
            <a:r>
              <a:rPr lang="en-US" dirty="0"/>
              <a:t>Gain is accumulated starting at the top of the ranking and may be reduced, or </a:t>
            </a:r>
            <a:r>
              <a:rPr lang="en-US" i="1" dirty="0"/>
              <a:t>discounted</a:t>
            </a:r>
            <a:r>
              <a:rPr lang="en-US" dirty="0"/>
              <a:t>, at lower ranks</a:t>
            </a:r>
          </a:p>
          <a:p>
            <a:r>
              <a:rPr lang="en-US" dirty="0"/>
              <a:t>Typical discount is 1/</a:t>
            </a:r>
            <a:r>
              <a:rPr lang="en-US" i="1" dirty="0"/>
              <a:t>log (rank)</a:t>
            </a:r>
            <a:endParaRPr lang="en-US" dirty="0"/>
          </a:p>
          <a:p>
            <a:pPr lvl="1"/>
            <a:r>
              <a:rPr lang="en-US" dirty="0"/>
              <a:t>With base 2, the discount at rank 4 is 1/2, and at rank 8 it is 1/3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4578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i="1" dirty="0"/>
              <a:t>DCG</a:t>
            </a:r>
            <a:r>
              <a:rPr lang="en-US" dirty="0"/>
              <a:t> is the total gain accumulated at a particular rank </a:t>
            </a:r>
            <a:r>
              <a:rPr lang="en-US" i="1" dirty="0"/>
              <a:t>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Alternative formulation:</a:t>
            </a:r>
          </a:p>
          <a:p>
            <a:endParaRPr lang="en-US" dirty="0"/>
          </a:p>
          <a:p>
            <a:endParaRPr lang="en-US" sz="2400" dirty="0"/>
          </a:p>
          <a:p>
            <a:pPr lvl="1"/>
            <a:r>
              <a:rPr lang="en-US" dirty="0"/>
              <a:t>used by some web search companies</a:t>
            </a:r>
          </a:p>
          <a:p>
            <a:pPr lvl="1"/>
            <a:r>
              <a:rPr lang="en-US" dirty="0"/>
              <a:t>emphasis on retrieving highly relevant documents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2819400"/>
            <a:ext cx="3895626" cy="5334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828800" y="4495800"/>
            <a:ext cx="3429006" cy="5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ranked documents judged on 0-3 relevance scale: </a:t>
            </a:r>
          </a:p>
          <a:p>
            <a:pPr lvl="1">
              <a:buNone/>
            </a:pPr>
            <a:r>
              <a:rPr lang="en-US" dirty="0"/>
              <a:t>3, 2, 3, 0, 0, 1, 2, 2, 3, 0</a:t>
            </a:r>
          </a:p>
          <a:p>
            <a:r>
              <a:rPr lang="en-US" dirty="0"/>
              <a:t>discounted gain: </a:t>
            </a:r>
          </a:p>
          <a:p>
            <a:pPr lvl="1">
              <a:buNone/>
            </a:pPr>
            <a:r>
              <a:rPr lang="en-US" dirty="0"/>
              <a:t>3, 2/1, 3/1.59, 0, 0, 1/2.59, 2/2.81, 2/3, 3/3.17, 0 </a:t>
            </a:r>
          </a:p>
          <a:p>
            <a:pPr lvl="1">
              <a:buNone/>
            </a:pPr>
            <a:r>
              <a:rPr lang="en-US" dirty="0"/>
              <a:t>= 3, 2, 1.89, 0, 0, 0.39, 0.71, 0.67, 0.95, 0</a:t>
            </a:r>
          </a:p>
          <a:p>
            <a:r>
              <a:rPr lang="en-US" dirty="0"/>
              <a:t>DCG:</a:t>
            </a:r>
          </a:p>
          <a:p>
            <a:pPr lvl="1">
              <a:buNone/>
            </a:pPr>
            <a:r>
              <a:rPr lang="en-US" dirty="0"/>
              <a:t>3, 5, 6.89, 6.89, 6.89, 7.28, 7.99, 8.66, 9.61, 9.61</a:t>
            </a:r>
          </a:p>
          <a:p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0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DCG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DCG numbers are averaged across a set of queries at specific rank values</a:t>
            </a:r>
          </a:p>
          <a:p>
            <a:pPr lvl="1"/>
            <a:r>
              <a:rPr lang="en-US" dirty="0"/>
              <a:t>e.g., DCG at rank 5 is 6.89 and at rank 10 is 9.61</a:t>
            </a:r>
          </a:p>
          <a:p>
            <a:r>
              <a:rPr lang="en-US" dirty="0"/>
              <a:t>DCG values are often </a:t>
            </a:r>
            <a:r>
              <a:rPr lang="en-US" i="1" dirty="0"/>
              <a:t>normalized</a:t>
            </a:r>
            <a:r>
              <a:rPr lang="en-US" dirty="0"/>
              <a:t> by comparing the DCG at each rank with the DCG value for the </a:t>
            </a:r>
            <a:r>
              <a:rPr lang="en-US" i="1" dirty="0"/>
              <a:t>perfect ranking</a:t>
            </a:r>
          </a:p>
          <a:p>
            <a:pPr lvl="1"/>
            <a:r>
              <a:rPr lang="en-US" dirty="0"/>
              <a:t>makes averaging easier for queries with different numbers of 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770531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NDCG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ranking:</a:t>
            </a:r>
          </a:p>
          <a:p>
            <a:pPr lvl="1">
              <a:buNone/>
            </a:pPr>
            <a:r>
              <a:rPr lang="en-US" dirty="0"/>
              <a:t>3, 3, 3, 2, 2, 2, 1, 0, 0, 0</a:t>
            </a:r>
          </a:p>
          <a:p>
            <a:r>
              <a:rPr lang="en-US" dirty="0"/>
              <a:t>ideal DCG values:</a:t>
            </a:r>
          </a:p>
          <a:p>
            <a:pPr lvl="1">
              <a:buNone/>
            </a:pPr>
            <a:r>
              <a:rPr lang="en-US" dirty="0"/>
              <a:t>3, 6, 7.89, 8.89, 9.75, 10.52, 10.88, 10.88, 10.88, 10</a:t>
            </a:r>
          </a:p>
          <a:p>
            <a:r>
              <a:rPr lang="en-US" dirty="0"/>
              <a:t>NDCG values (divide actual by ideal):</a:t>
            </a:r>
          </a:p>
          <a:p>
            <a:pPr lvl="1">
              <a:buNone/>
            </a:pPr>
            <a:r>
              <a:rPr lang="en-US" dirty="0"/>
              <a:t>1, 0.83, 0.87, 0.76, 0.71, 0.69, 0.73, 0.8, 0.88, 0.88</a:t>
            </a:r>
          </a:p>
          <a:p>
            <a:pPr lvl="1"/>
            <a:r>
              <a:rPr lang="en-US" dirty="0"/>
              <a:t>NDCG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1 at any rank position</a:t>
            </a:r>
          </a:p>
        </p:txBody>
      </p:sp>
    </p:spTree>
    <p:extLst>
      <p:ext uri="{BB962C8B-B14F-4D97-AF65-F5344CB8AC3E}">
        <p14:creationId xmlns:p14="http://schemas.microsoft.com/office/powerpoint/2010/main" val="3152024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rankings described using preferences can be compared using the </a:t>
            </a:r>
            <a:r>
              <a:rPr lang="en-US" i="1" dirty="0"/>
              <a:t>Kendall tau coefficient (τ ):</a:t>
            </a:r>
          </a:p>
          <a:p>
            <a:endParaRPr lang="en-US" sz="4000" i="1" dirty="0"/>
          </a:p>
          <a:p>
            <a:pPr lvl="1"/>
            <a:r>
              <a:rPr lang="en-US" i="1" dirty="0"/>
              <a:t>P </a:t>
            </a:r>
            <a:r>
              <a:rPr lang="en-US" dirty="0"/>
              <a:t>is the number of preferences that agree and </a:t>
            </a:r>
            <a:r>
              <a:rPr lang="en-US" i="1" dirty="0"/>
              <a:t>Q </a:t>
            </a:r>
            <a:r>
              <a:rPr lang="en-US" dirty="0"/>
              <a:t>is the number that disagree</a:t>
            </a:r>
          </a:p>
          <a:p>
            <a:r>
              <a:rPr lang="en-US" dirty="0"/>
              <a:t>For preferences derived from binary relevance judgments, can use </a:t>
            </a:r>
            <a:r>
              <a:rPr lang="en-US" i="1" dirty="0"/>
              <a:t>BPREF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971800"/>
            <a:ext cx="152399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query with </a:t>
            </a:r>
            <a:r>
              <a:rPr lang="en-US" i="1" dirty="0"/>
              <a:t>R</a:t>
            </a:r>
            <a:r>
              <a:rPr lang="en-US" dirty="0"/>
              <a:t> relevant documents, only the first </a:t>
            </a:r>
            <a:r>
              <a:rPr lang="en-US" i="1" dirty="0"/>
              <a:t>R</a:t>
            </a:r>
            <a:r>
              <a:rPr lang="en-US" dirty="0"/>
              <a:t> non-relevant documents are considered</a:t>
            </a:r>
          </a:p>
          <a:p>
            <a:endParaRPr lang="en-US" dirty="0"/>
          </a:p>
          <a:p>
            <a:endParaRPr lang="en-US" sz="2400" dirty="0"/>
          </a:p>
          <a:p>
            <a:pPr lvl="1"/>
            <a:r>
              <a:rPr lang="en-US" i="1" dirty="0" err="1"/>
              <a:t>d</a:t>
            </a:r>
            <a:r>
              <a:rPr lang="en-US" i="1" baseline="-25000" dirty="0" err="1"/>
              <a:t>r</a:t>
            </a:r>
            <a:r>
              <a:rPr lang="en-US" i="1" dirty="0"/>
              <a:t> </a:t>
            </a:r>
            <a:r>
              <a:rPr lang="en-US" dirty="0"/>
              <a:t>is a relevant document, and </a:t>
            </a:r>
            <a:r>
              <a:rPr lang="en-US" i="1" dirty="0" err="1"/>
              <a:t>N</a:t>
            </a:r>
            <a:r>
              <a:rPr lang="en-US" i="1" baseline="-25000" dirty="0" err="1"/>
              <a:t>dr</a:t>
            </a:r>
            <a:r>
              <a:rPr lang="en-US" dirty="0"/>
              <a:t> gives the number of non-relevant documents</a:t>
            </a:r>
          </a:p>
          <a:p>
            <a:r>
              <a:rPr lang="en-US" dirty="0"/>
              <a:t>Alternative definition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981200" y="3276600"/>
            <a:ext cx="3648949" cy="838200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90800" y="5867400"/>
            <a:ext cx="2202283" cy="4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75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Metrics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824043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6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samples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61056" y="1981200"/>
            <a:ext cx="363705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Collections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19200" y="1905000"/>
            <a:ext cx="6145781" cy="1574162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85800" y="4114800"/>
            <a:ext cx="7822707" cy="15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6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is that the difference between the effectiveness values is a sample from a normal distribution</a:t>
            </a:r>
          </a:p>
          <a:p>
            <a:r>
              <a:rPr lang="en-US" dirty="0"/>
              <a:t>Null hypothesis is that the mean of the distribution of differences is zero</a:t>
            </a:r>
          </a:p>
          <a:p>
            <a:r>
              <a:rPr lang="en-US" dirty="0"/>
              <a:t>Test statistic</a:t>
            </a:r>
          </a:p>
          <a:p>
            <a:endParaRPr lang="en-US" dirty="0"/>
          </a:p>
          <a:p>
            <a:pPr lvl="1"/>
            <a:r>
              <a:rPr lang="en-US" dirty="0"/>
              <a:t>for the example,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90800" y="4800600"/>
            <a:ext cx="2204013" cy="5334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95400" y="6019800"/>
            <a:ext cx="6338666" cy="316328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827732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Wilcoxon</a:t>
            </a:r>
            <a:r>
              <a:rPr lang="en-US" dirty="0"/>
              <a:t> Signed-Ranks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Nonparametric test based on differences between effectiveness scores</a:t>
            </a:r>
          </a:p>
          <a:p>
            <a:r>
              <a:rPr lang="en-US" dirty="0"/>
              <a:t>Test statistic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To compute the signed-ranks, the differences are ordered by their absolute values (increasing), and then assigned rank values</a:t>
            </a:r>
          </a:p>
          <a:p>
            <a:pPr lvl="1"/>
            <a:r>
              <a:rPr lang="en-US" dirty="0"/>
              <a:t>rank values are then given the sign of the original difference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66800" y="3124200"/>
            <a:ext cx="6632067" cy="990600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297043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samples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61056" y="1981200"/>
            <a:ext cx="363705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30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Wilcoxon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non-zero differences are (in rank order of absolute value):</a:t>
            </a:r>
          </a:p>
          <a:p>
            <a:pPr lvl="1">
              <a:buNone/>
            </a:pPr>
            <a:r>
              <a:rPr lang="en-US" dirty="0"/>
              <a:t> 2, 9, 10, 24, 25, 25, 41, 60, 70</a:t>
            </a:r>
          </a:p>
          <a:p>
            <a:r>
              <a:rPr lang="en-US" dirty="0"/>
              <a:t>Signed-ranks:</a:t>
            </a:r>
          </a:p>
          <a:p>
            <a:pPr lvl="1">
              <a:buNone/>
            </a:pPr>
            <a:r>
              <a:rPr lang="en-US" dirty="0"/>
              <a:t>-1, +2, +3, -4, +5.5, +5.5, +7, +8, +9</a:t>
            </a:r>
          </a:p>
          <a:p>
            <a:r>
              <a:rPr lang="en-US" i="1" dirty="0"/>
              <a:t>w</a:t>
            </a:r>
            <a:r>
              <a:rPr lang="en-US" dirty="0"/>
              <a:t> = 35, p-value = 0.025</a:t>
            </a:r>
          </a:p>
        </p:txBody>
      </p:sp>
    </p:spTree>
    <p:extLst>
      <p:ext uri="{BB962C8B-B14F-4D97-AF65-F5344CB8AC3E}">
        <p14:creationId xmlns:p14="http://schemas.microsoft.com/office/powerpoint/2010/main" val="75611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Ignores magnitude of differences</a:t>
            </a:r>
          </a:p>
          <a:p>
            <a:r>
              <a:rPr lang="en-US" dirty="0"/>
              <a:t>Null hypothesis for this test is that</a:t>
            </a:r>
          </a:p>
          <a:p>
            <a:pPr lvl="1"/>
            <a:r>
              <a:rPr lang="en-US" dirty="0"/>
              <a:t>P(B &gt; A) = P(A &gt; B) = ½</a:t>
            </a:r>
          </a:p>
          <a:p>
            <a:pPr lvl="1"/>
            <a:r>
              <a:rPr lang="en-US" dirty="0"/>
              <a:t>number of pairs where B is “better” than A would be the same as the number of pairs where A is “better” than B</a:t>
            </a:r>
          </a:p>
          <a:p>
            <a:r>
              <a:rPr lang="en-US" dirty="0"/>
              <a:t>Test statistic is number of pairs where B</a:t>
            </a:r>
            <a:r>
              <a:rPr lang="en-US" i="1" dirty="0"/>
              <a:t>&gt;</a:t>
            </a:r>
            <a:r>
              <a:rPr lang="en-US" dirty="0"/>
              <a:t>A</a:t>
            </a:r>
          </a:p>
          <a:p>
            <a:r>
              <a:rPr lang="en-US" dirty="0"/>
              <a:t>For example data, </a:t>
            </a:r>
          </a:p>
          <a:p>
            <a:pPr lvl="1"/>
            <a:r>
              <a:rPr lang="en-US" dirty="0"/>
              <a:t>test statistic is 7, p-value = 0.17</a:t>
            </a:r>
          </a:p>
          <a:p>
            <a:pPr lvl="1"/>
            <a:r>
              <a:rPr lang="en-US" dirty="0"/>
              <a:t>cannot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74220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Retrieval models often contain parameters that must be tuned to get best performance for specific types of data and queries</a:t>
            </a:r>
          </a:p>
          <a:p>
            <a:r>
              <a:rPr lang="en-US" dirty="0"/>
              <a:t>For experiments: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training</a:t>
            </a:r>
            <a:r>
              <a:rPr lang="en-US" dirty="0"/>
              <a:t> and </a:t>
            </a:r>
            <a:r>
              <a:rPr lang="en-US" i="1" dirty="0"/>
              <a:t>test</a:t>
            </a:r>
            <a:r>
              <a:rPr lang="en-US" dirty="0"/>
              <a:t> data sets</a:t>
            </a:r>
          </a:p>
          <a:p>
            <a:pPr lvl="1"/>
            <a:r>
              <a:rPr lang="en-US" dirty="0"/>
              <a:t>If less data available, use </a:t>
            </a:r>
            <a:r>
              <a:rPr lang="en-US" i="1" dirty="0"/>
              <a:t>cross-validation</a:t>
            </a:r>
            <a:r>
              <a:rPr lang="en-US" dirty="0"/>
              <a:t> by partitioning the data into </a:t>
            </a:r>
            <a:r>
              <a:rPr lang="en-US" i="1" dirty="0"/>
              <a:t>K </a:t>
            </a:r>
            <a:r>
              <a:rPr lang="en-US" dirty="0"/>
              <a:t>subsets</a:t>
            </a:r>
          </a:p>
          <a:p>
            <a:pPr lvl="1"/>
            <a:r>
              <a:rPr lang="en-US" dirty="0"/>
              <a:t>Using training and test data avoids </a:t>
            </a:r>
            <a:r>
              <a:rPr lang="en-US" i="1" dirty="0" err="1"/>
              <a:t>overfitting</a:t>
            </a:r>
            <a:r>
              <a:rPr lang="en-US" dirty="0"/>
              <a:t> – when parameter values do not generalize well to other data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06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techniques used to find optimal parameter values given training data</a:t>
            </a:r>
          </a:p>
          <a:p>
            <a:pPr lvl="1"/>
            <a:r>
              <a:rPr lang="en-US" dirty="0"/>
              <a:t>standard problem in machine learning</a:t>
            </a:r>
          </a:p>
          <a:p>
            <a:r>
              <a:rPr lang="en-US" dirty="0"/>
              <a:t>In IR, often explore the space of possible parameter values by </a:t>
            </a:r>
            <a:r>
              <a:rPr lang="en-US" i="1" dirty="0"/>
              <a:t>brute force</a:t>
            </a:r>
          </a:p>
          <a:p>
            <a:pPr lvl="1"/>
            <a:r>
              <a:rPr lang="en-US" dirty="0"/>
              <a:t>requires large number of retrieval runs with small variations in parameter values (</a:t>
            </a:r>
            <a:r>
              <a:rPr lang="en-US" i="1" dirty="0"/>
              <a:t>parameter sweep)</a:t>
            </a:r>
          </a:p>
          <a:p>
            <a:r>
              <a:rPr lang="en-US" i="1" dirty="0"/>
              <a:t>SVM optimization</a:t>
            </a:r>
            <a:r>
              <a:rPr lang="en-US" dirty="0"/>
              <a:t> is an example of an efficient procedure for finding good parameter values with large numbers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938288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(or even train) using live traffic on a search engine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real users, less biased, large amounts of test data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noisy data, can degrade user experience</a:t>
            </a:r>
          </a:p>
          <a:p>
            <a:r>
              <a:rPr lang="en-US" dirty="0"/>
              <a:t>Often done on small proportion (1-5%) of live traffic</a:t>
            </a:r>
          </a:p>
        </p:txBody>
      </p:sp>
    </p:spTree>
    <p:extLst>
      <p:ext uri="{BB962C8B-B14F-4D97-AF65-F5344CB8AC3E}">
        <p14:creationId xmlns:p14="http://schemas.microsoft.com/office/powerpoint/2010/main" val="2000172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single measure is the correct one for any application</a:t>
            </a:r>
          </a:p>
          <a:p>
            <a:pPr lvl="1"/>
            <a:r>
              <a:rPr lang="en-US" dirty="0"/>
              <a:t>choose measures appropriate for task</a:t>
            </a:r>
          </a:p>
          <a:p>
            <a:pPr lvl="1"/>
            <a:r>
              <a:rPr lang="en-US" dirty="0"/>
              <a:t>use a combination</a:t>
            </a:r>
          </a:p>
          <a:p>
            <a:pPr lvl="1"/>
            <a:r>
              <a:rPr lang="en-US" dirty="0"/>
              <a:t>shows different aspects of the system effectiveness</a:t>
            </a:r>
          </a:p>
          <a:p>
            <a:r>
              <a:rPr lang="en-US" dirty="0"/>
              <a:t>Use significance tests (t-test)</a:t>
            </a:r>
          </a:p>
          <a:p>
            <a:r>
              <a:rPr lang="en-US" dirty="0"/>
              <a:t>Analyze performance of individual queries</a:t>
            </a:r>
          </a:p>
        </p:txBody>
      </p:sp>
    </p:spTree>
    <p:extLst>
      <p:ext uri="{BB962C8B-B14F-4D97-AF65-F5344CB8AC3E}">
        <p14:creationId xmlns:p14="http://schemas.microsoft.com/office/powerpoint/2010/main" val="40524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TREC Topic Example</a:t>
            </a:r>
          </a:p>
        </p:txBody>
      </p:sp>
      <p:pic>
        <p:nvPicPr>
          <p:cNvPr id="3" name="Picture 2" descr="C:\Users\croft\Desktop\chap8-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7520" cy="4455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90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Judgments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Obtaining relevance judgments is an expensive, time-consuming process</a:t>
            </a:r>
          </a:p>
          <a:p>
            <a:pPr lvl="1"/>
            <a:r>
              <a:rPr lang="en-US" dirty="0"/>
              <a:t>who does it?</a:t>
            </a:r>
          </a:p>
          <a:p>
            <a:pPr lvl="1"/>
            <a:r>
              <a:rPr lang="en-US" dirty="0"/>
              <a:t>what are the instructions?</a:t>
            </a:r>
          </a:p>
          <a:p>
            <a:pPr lvl="1"/>
            <a:r>
              <a:rPr lang="en-US" dirty="0"/>
              <a:t>what is the level of agreement?</a:t>
            </a:r>
          </a:p>
          <a:p>
            <a:r>
              <a:rPr lang="en-US" dirty="0"/>
              <a:t>TREC judgments</a:t>
            </a:r>
          </a:p>
          <a:p>
            <a:pPr lvl="1"/>
            <a:r>
              <a:rPr lang="en-US" dirty="0"/>
              <a:t>depend on task being evaluated</a:t>
            </a:r>
          </a:p>
          <a:p>
            <a:pPr lvl="1"/>
            <a:r>
              <a:rPr lang="en-US" dirty="0"/>
              <a:t>generally binary</a:t>
            </a:r>
          </a:p>
          <a:p>
            <a:pPr lvl="1"/>
            <a:r>
              <a:rPr lang="en-US" dirty="0"/>
              <a:t>agreement good because of “narrative”</a:t>
            </a:r>
          </a:p>
        </p:txBody>
      </p:sp>
    </p:spTree>
    <p:extLst>
      <p:ext uri="{BB962C8B-B14F-4D97-AF65-F5344CB8AC3E}">
        <p14:creationId xmlns:p14="http://schemas.microsoft.com/office/powerpoint/2010/main" val="4617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Exhaustive judgments for all documents in a collection is not practical</a:t>
            </a:r>
          </a:p>
          <a:p>
            <a:r>
              <a:rPr lang="en-US" dirty="0"/>
              <a:t>Pooling technique is used in TREC</a:t>
            </a:r>
          </a:p>
          <a:p>
            <a:pPr lvl="1"/>
            <a:r>
              <a:rPr lang="en-US" dirty="0"/>
              <a:t>top </a:t>
            </a:r>
            <a:r>
              <a:rPr lang="en-US" i="1" dirty="0"/>
              <a:t>k results (for TREC, k varied between 50 and </a:t>
            </a:r>
            <a:r>
              <a:rPr lang="en-US" dirty="0"/>
              <a:t>200) from the rankings obtained by different search engines (or retrieval algorithms) are merged into a pool</a:t>
            </a:r>
          </a:p>
          <a:p>
            <a:pPr lvl="1"/>
            <a:r>
              <a:rPr lang="en-US" dirty="0"/>
              <a:t>duplicates are removed</a:t>
            </a:r>
          </a:p>
          <a:p>
            <a:pPr lvl="1"/>
            <a:r>
              <a:rPr lang="en-US" dirty="0"/>
              <a:t>documents are presented in some random order to the relevance judges</a:t>
            </a:r>
          </a:p>
          <a:p>
            <a:r>
              <a:rPr lang="en-US" dirty="0"/>
              <a:t>Produces a large number of relevance judgments for each query, although still incomplete</a:t>
            </a:r>
          </a:p>
        </p:txBody>
      </p:sp>
    </p:spTree>
    <p:extLst>
      <p:ext uri="{BB962C8B-B14F-4D97-AF65-F5344CB8AC3E}">
        <p14:creationId xmlns:p14="http://schemas.microsoft.com/office/powerpoint/2010/main" val="429422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Used for both tuning and evaluating search engines</a:t>
            </a:r>
          </a:p>
          <a:p>
            <a:pPr lvl="1"/>
            <a:r>
              <a:rPr lang="en-US" dirty="0"/>
              <a:t>also for various techniques such as query suggestion</a:t>
            </a:r>
          </a:p>
          <a:p>
            <a:r>
              <a:rPr lang="en-US" dirty="0"/>
              <a:t>Typical contents</a:t>
            </a:r>
          </a:p>
          <a:p>
            <a:pPr lvl="1"/>
            <a:r>
              <a:rPr lang="en-US" dirty="0"/>
              <a:t>User identifier or user session identifier</a:t>
            </a:r>
          </a:p>
          <a:p>
            <a:pPr lvl="1"/>
            <a:r>
              <a:rPr lang="en-US" dirty="0"/>
              <a:t>Query terms - stored exactly as user entered</a:t>
            </a:r>
          </a:p>
          <a:p>
            <a:pPr lvl="1"/>
            <a:r>
              <a:rPr lang="en-US" dirty="0"/>
              <a:t>List of URLs of results, their ranks on the result list, and whether they were clicked on</a:t>
            </a:r>
          </a:p>
          <a:p>
            <a:pPr lvl="1"/>
            <a:r>
              <a:rPr lang="en-US" dirty="0"/>
              <a:t>Timestamp(s) - records the time of user events such as query submission, clicks</a:t>
            </a:r>
          </a:p>
        </p:txBody>
      </p:sp>
    </p:spTree>
    <p:extLst>
      <p:ext uri="{BB962C8B-B14F-4D97-AF65-F5344CB8AC3E}">
        <p14:creationId xmlns:p14="http://schemas.microsoft.com/office/powerpoint/2010/main" val="146925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Clicks are not relevance judgments</a:t>
            </a:r>
          </a:p>
          <a:p>
            <a:pPr lvl="1"/>
            <a:r>
              <a:rPr lang="en-US" dirty="0"/>
              <a:t>although they are correlated</a:t>
            </a:r>
          </a:p>
          <a:p>
            <a:pPr lvl="1"/>
            <a:r>
              <a:rPr lang="en-US" dirty="0"/>
              <a:t>biased by a number of factors such as rank on result list</a:t>
            </a:r>
          </a:p>
          <a:p>
            <a:r>
              <a:rPr lang="en-US" dirty="0"/>
              <a:t>Can use clickthough data to predict </a:t>
            </a:r>
            <a:r>
              <a:rPr lang="en-US" i="1" dirty="0"/>
              <a:t>preferences</a:t>
            </a:r>
            <a:r>
              <a:rPr lang="en-US" dirty="0"/>
              <a:t> between pairs of documents</a:t>
            </a:r>
          </a:p>
          <a:p>
            <a:pPr lvl="1"/>
            <a:r>
              <a:rPr lang="en-US" dirty="0"/>
              <a:t>appropriate for tasks with multiple levels of relevance, focused on user relevance</a:t>
            </a:r>
          </a:p>
          <a:p>
            <a:pPr lvl="1"/>
            <a:r>
              <a:rPr lang="en-US" dirty="0"/>
              <a:t>various “policies” used to generate preferences</a:t>
            </a:r>
          </a:p>
        </p:txBody>
      </p:sp>
    </p:spTree>
    <p:extLst>
      <p:ext uri="{BB962C8B-B14F-4D97-AF65-F5344CB8AC3E}">
        <p14:creationId xmlns:p14="http://schemas.microsoft.com/office/powerpoint/2010/main" val="160846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\item CACM: Titles and abstracts from the Communications of the ACM from 1958-1979. Queries and relevance judgments generated by computer scientists.\\&#10;\item AP: Associated Press newswire documents from 1988-1990 (from TREC disks 1-3). Queries are the title fields from TREC topics 51-150. Topics and relevance judgments generated by government information analysts.\\&#10;\item GOV2: Web pages crawled from websites  in the .gov domain during early 2004.  Queries are the title fields from TREC topics 701-850. Topics and relevance judgments generated by government analysts.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99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= \frac{1}{\frac{1}{2}(\frac{1}{R} + \frac{1}{P})} = \frac{2RP}{(R+P)}  template TPT1  env TPENV1  fore 0  back 16777215  eqnno 3"/>
  <p:tag name="FILENAME" val="TP_tmp"/>
  <p:tag name="ORIGWIDTH" val="96"/>
  <p:tag name="PICTUREFILESIZE" val="39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F_\beta = (\beta^2 + 1)RP/(R+ \beta^2 P)$  template TPT1  env TPENV1  fore 0  back 16777215  eqnno 4"/>
  <p:tag name="FILENAME" val="TP_tmp"/>
  <p:tag name="ORIGWIDTH" val="126"/>
  <p:tag name="PICTUREFILESIZE" val="60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R) = \max \{P' : R' \geq R \wedge (R',P') \in S\}  template TPT1  env TPENV1  fore 0  back 16777215  eqnno 1"/>
  <p:tag name="FILENAME" val="TP_tmp"/>
  <p:tag name="ORIGWIDTH" val="178"/>
  <p:tag name="PICTUREFILESIZE" val="767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*}{0.85\textwidth}{@{\extracolsep{\fill}}llllllllllll} &#10;       Recall &amp;  0.0 &amp; 0.1 &amp; 0.2 &amp; 0.3 &amp; 0.4 &amp; 0.5 &amp; 0.6 &amp; 0.7 &amp; 0.8 &amp; 0.9 &amp; 1.0 \\ \cline{2-12}&#10;       Ranking 1 &amp; 1.0 &amp; 1.0 &amp; 1.0 &amp; 0.67 &amp; 0.67 &amp; 0.5 &amp; 0.5 &amp; 0.5 &amp; 0.5 &amp; 0.5 &amp; 0.5 \\ \cline{2-12}&#10;       Ranking 2 &amp; 0.5 &amp; 0.5 &amp; 0.5 &amp; 0.5 &amp; 0.43 &amp; 0.43 &amp; 0.43 &amp; 0.43 &amp; 0.43 &amp; 0.43 &amp; 0.43  \\ \cline{2-12}&#10;       Average &amp; 0.75 &amp; 0.75 &amp; 0.75 &amp; 0.59 &amp; 0.47 &amp; 0.47 &amp; 0.47 &amp; 0.47 &amp; 0.47 &amp; 0.47 &amp; 0.47 \\ \cline{2-12}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398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rel_1 + \sum^p_{i=2} \frac{rel_i}{\log_2 i}  template TPT1  env TPENV1  fore 0  back 16777215  eqnno 2"/>
  <p:tag name="FILENAME" val="TP_tmp"/>
  <p:tag name="ORIGWIDTH" val="117"/>
  <p:tag name="PICTUREFILESIZE" val="57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\sum^p_{i=1} \frac{2^{rel_i}-1}{log(1+i)}  template TPT1  env TPENV1  fore 0  back 16777215  eqnno 3"/>
  <p:tag name="FILENAME" val="TP_tmp"/>
  <p:tag name="ORIGWIDTH" val="99"/>
  <p:tag name="PICTUREFILESIZE" val="52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au = \frac{P-Q}{P+Q}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8"/>
  <p:tag name="PICTUREFILESIZE" val="21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BPREF = \frac{1}{R}\sum_{d_r} (1 - \frac{N_{d_r}}{R})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7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 &amp; Size  &amp; Average number \\ &#10;             &amp; documents   &amp;  &amp; of words/doc.  \\ \hline&#10;        CACM &amp; 3,204 &amp; 2.2 Mb &amp; 64 \\&#10;        AP &amp; 242,918 &amp; 0.7 Gb &amp; 474 \\&#10;        GOV2 &amp; 25,205,179 &amp; 426 Gb &amp; 1073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315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PREF = \frac{P}{P+Q}  template TPT1  env TPENV1  fore 0  back 16777215  eqnno 4"/>
  <p:tag name="FILENAME" val="TP_tmp"/>
  <p:tag name="ORIGWIDTH" val="72"/>
  <p:tag name="PICTUREFILESIZE" val="29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p{8cm}} &#10;        Metric name &amp; Description \\  &#10;        \hline&#10;        Elapsed indexing time &amp; Measures the amount of time necessary to build a document index&#10;                                on a particular system.\\&#10;        Indexing processor time &amp; Measures the CPU seconds used in building a document index.&#10;                                  This is similar to elapsed time, but does not count time waiting for &#10;                                  I/O or speed gains from parallelism.  \\ &#10;        Query throughput &amp; Number of queries processed per second. \\&#10;        Query latency    &amp; The amount of time a user must wait after issuing a query before receiving&#10;                           a response, measured in milliseconds.  This can be measured using the mean,&#10;                           but is often more instructive when used with the median or a percentile bound. \\&#10;        Indexing temporary space &amp; Amount of temporary disk space used while creating an index. \\&#10;        Index size &amp; Amount of storage necessary to store the index files.&#10;    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3179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= \frac{\overline{B-A}}{\sigma_{B-A}}.\sqrt{N}  template TPT1  env TPENV1  fore 0  back 16777215  eqnno 5"/>
  <p:tag name="FILENAME" val="TP_tmp"/>
  <p:tag name="ORIGWIDTH" val="62"/>
  <p:tag name="PICTUREFILESIZE" val="274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verline{B-A} = 21.4$, $\sigma_{B-A} = 29.1$, $t = 2.33$, p-value=.02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76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 w = \sum_{i=1}^N R_i $\\ \\&#10;$R_i$ is a signed-rank, &#10;$N$ is the number of differences $\neq 0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324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&amp; Average number of &amp; Average number of  \\ &#10;                  &amp; queries   &amp; words/query &amp; relevant docs/query \\ \hline&#10;        CACM &amp; 64 &amp; 13.0 &amp; 16 \\&#10;        AP  &amp; 100 &amp; 4.3  &amp; 220 \\&#10;        GOV2 &amp; 150 &amp; 3.1 &amp; 180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31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d_1$ \\&#10;$d_2$ \\&#10;$d_3$ (clicked) \\&#10;$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40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d_3 &gt; d_2$\\&#10;$d_3 &gt; d_1$\\&#10;$d_3 &gt; 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6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D(d,p) = O(d,p) - E(p)  template TPT1  env TPENV1  fore 0  back 16777215  eqnno 1"/>
  <p:tag name="FILENAME" val="TP_tmp"/>
  <p:tag name="ORIGWIDTH" val="114"/>
  <p:tag name="PICTUREFILESIZE" val="57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tabular}{ccc}&#10;        &amp; Relevant &amp; Non-Relevant  \\ \cline{2-3}&#10;        Retrieved &amp;  $A \cap B$ &amp;  $ \overline{A} \cap B$  \\ \cline{2-3}&#10;        Not Retrieved  &amp; $A \cap \overline{B}$  &amp;  $\overline{A} \cap \overline{B}$ \\ \cline{2-3}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395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Recall &amp;  = &amp; \frac{|A \cap B|}{|A|} \\&#10;Precision &amp; = &amp; \frac{|A \cap B|}{|B|}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81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allout = \frac{|\overline{A}\cap B|}{|\overline{A}|}  template TPT1  env TPENV1  fore 0  back 16777215  eqnno 2"/>
  <p:tag name="FILENAME" val="TP_tmp"/>
  <p:tag name="ORIGWIDTH" val="71"/>
  <p:tag name="PICTUREFILESIZE" val="30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1779</Words>
  <Application>Microsoft Office PowerPoint</Application>
  <PresentationFormat>On-screen Show (4:3)</PresentationFormat>
  <Paragraphs>236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Symbol</vt:lpstr>
      <vt:lpstr>Office Theme</vt:lpstr>
      <vt:lpstr>Search engine evaluation</vt:lpstr>
      <vt:lpstr>Evaluation</vt:lpstr>
      <vt:lpstr>Evaluation Corpus</vt:lpstr>
      <vt:lpstr>Test Collections</vt:lpstr>
      <vt:lpstr>TREC Topic Example</vt:lpstr>
      <vt:lpstr>Relevance Judgments</vt:lpstr>
      <vt:lpstr>Pooling</vt:lpstr>
      <vt:lpstr>Query Logs</vt:lpstr>
      <vt:lpstr>Query Logs</vt:lpstr>
      <vt:lpstr>Example Click Policy</vt:lpstr>
      <vt:lpstr>Query Logs</vt:lpstr>
      <vt:lpstr>Filtering Clicks</vt:lpstr>
      <vt:lpstr>Effectiveness Measures</vt:lpstr>
      <vt:lpstr>Classification Errors</vt:lpstr>
      <vt:lpstr>F Measure</vt:lpstr>
      <vt:lpstr>Ranking Effectiveness</vt:lpstr>
      <vt:lpstr>Summarizing a Ranking</vt:lpstr>
      <vt:lpstr>Average Precision</vt:lpstr>
      <vt:lpstr>Averaging Across Queries</vt:lpstr>
      <vt:lpstr>Averaging</vt:lpstr>
      <vt:lpstr>MAP</vt:lpstr>
      <vt:lpstr>Recall-Precision Graph</vt:lpstr>
      <vt:lpstr>Interpolation</vt:lpstr>
      <vt:lpstr>Interpolation</vt:lpstr>
      <vt:lpstr>Average Precision at  Standard Recall Levels</vt:lpstr>
      <vt:lpstr>Average Recall-Precision Graph</vt:lpstr>
      <vt:lpstr>Graph for 50 Queries</vt:lpstr>
      <vt:lpstr>Focusing on Top Documents</vt:lpstr>
      <vt:lpstr>Focusing on Top Documents</vt:lpstr>
      <vt:lpstr>Discounted Cumulative Gain</vt:lpstr>
      <vt:lpstr>Discounted Cumulative Gain</vt:lpstr>
      <vt:lpstr>Discounted Cumulative Gain</vt:lpstr>
      <vt:lpstr>DCG Example</vt:lpstr>
      <vt:lpstr>Normalized DCG</vt:lpstr>
      <vt:lpstr>NDCG Example</vt:lpstr>
      <vt:lpstr>Using Preferences</vt:lpstr>
      <vt:lpstr>BPREF</vt:lpstr>
      <vt:lpstr>Efficiency Metrics</vt:lpstr>
      <vt:lpstr>Comparing samples</vt:lpstr>
      <vt:lpstr>t-Test</vt:lpstr>
      <vt:lpstr>Wilcoxon Signed-Ranks Test</vt:lpstr>
      <vt:lpstr>Comparing samples</vt:lpstr>
      <vt:lpstr>Wilcoxon Example</vt:lpstr>
      <vt:lpstr>Sign Test</vt:lpstr>
      <vt:lpstr>Setting Parameter Values</vt:lpstr>
      <vt:lpstr>Finding Parameter Values</vt:lpstr>
      <vt:lpstr>Online Testing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evaluation</dc:title>
  <dc:creator>New User</dc:creator>
  <cp:lastModifiedBy>nsrivast</cp:lastModifiedBy>
  <cp:revision>20</cp:revision>
  <dcterms:created xsi:type="dcterms:W3CDTF">2017-02-22T03:08:57Z</dcterms:created>
  <dcterms:modified xsi:type="dcterms:W3CDTF">2023-08-28T01:54:38Z</dcterms:modified>
</cp:coreProperties>
</file>