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57" r:id="rId4"/>
    <p:sldId id="258" r:id="rId5"/>
    <p:sldId id="261" r:id="rId6"/>
    <p:sldId id="259" r:id="rId7"/>
    <p:sldId id="260" r:id="rId8"/>
    <p:sldId id="262" r:id="rId9"/>
    <p:sldId id="263" r:id="rId10"/>
    <p:sldId id="266" r:id="rId11"/>
    <p:sldId id="264" r:id="rId12"/>
    <p:sldId id="265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610EC-D78F-4125-9560-8A76A41D2ACA}" type="datetimeFigureOut">
              <a:rPr lang="en-GB" smtClean="0"/>
              <a:pPr/>
              <a:t>09/10/2023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DADC-7C65-4FFC-81DA-BBB6440F66F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610EC-D78F-4125-9560-8A76A41D2ACA}" type="datetimeFigureOut">
              <a:rPr lang="en-GB" smtClean="0"/>
              <a:pPr/>
              <a:t>09/10/2023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DADC-7C65-4FFC-81DA-BBB6440F66F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610EC-D78F-4125-9560-8A76A41D2ACA}" type="datetimeFigureOut">
              <a:rPr lang="en-GB" smtClean="0"/>
              <a:pPr/>
              <a:t>09/10/2023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DADC-7C65-4FFC-81DA-BBB6440F66F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610EC-D78F-4125-9560-8A76A41D2ACA}" type="datetimeFigureOut">
              <a:rPr lang="en-GB" smtClean="0"/>
              <a:pPr/>
              <a:t>09/10/2023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DADC-7C65-4FFC-81DA-BBB6440F66F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610EC-D78F-4125-9560-8A76A41D2ACA}" type="datetimeFigureOut">
              <a:rPr lang="en-GB" smtClean="0"/>
              <a:pPr/>
              <a:t>09/10/2023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DADC-7C65-4FFC-81DA-BBB6440F66F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610EC-D78F-4125-9560-8A76A41D2ACA}" type="datetimeFigureOut">
              <a:rPr lang="en-GB" smtClean="0"/>
              <a:pPr/>
              <a:t>09/10/2023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DADC-7C65-4FFC-81DA-BBB6440F66F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610EC-D78F-4125-9560-8A76A41D2ACA}" type="datetimeFigureOut">
              <a:rPr lang="en-GB" smtClean="0"/>
              <a:pPr/>
              <a:t>09/10/2023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DADC-7C65-4FFC-81DA-BBB6440F66F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610EC-D78F-4125-9560-8A76A41D2ACA}" type="datetimeFigureOut">
              <a:rPr lang="en-GB" smtClean="0"/>
              <a:pPr/>
              <a:t>09/10/2023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DADC-7C65-4FFC-81DA-BBB6440F66F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610EC-D78F-4125-9560-8A76A41D2ACA}" type="datetimeFigureOut">
              <a:rPr lang="en-GB" smtClean="0"/>
              <a:pPr/>
              <a:t>09/10/2023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DADC-7C65-4FFC-81DA-BBB6440F66F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610EC-D78F-4125-9560-8A76A41D2ACA}" type="datetimeFigureOut">
              <a:rPr lang="en-GB" smtClean="0"/>
              <a:pPr/>
              <a:t>09/10/2023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DADC-7C65-4FFC-81DA-BBB6440F66F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610EC-D78F-4125-9560-8A76A41D2ACA}" type="datetimeFigureOut">
              <a:rPr lang="en-GB" smtClean="0"/>
              <a:pPr/>
              <a:t>09/10/2023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DADC-7C65-4FFC-81DA-BBB6440F66F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610EC-D78F-4125-9560-8A76A41D2ACA}" type="datetimeFigureOut">
              <a:rPr lang="en-GB" smtClean="0"/>
              <a:pPr/>
              <a:t>09/10/2023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FDADC-7C65-4FFC-81DA-BBB6440F66F8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www.google.com/url?sa=i&amp;rct=j&amp;q=&amp;esrc=s&amp;source=images&amp;cd=&amp;cad=rja&amp;uact=8&amp;ved=0ahUKEwibxPPSoozTAhVELI8KHVs7B-gQjRwIBw&amp;url=http://www.theverge.com/2013/4/26/4269594/humans-feel-empathy-for-robots-study-shows&amp;bvm=bv.151426398,d.c2I&amp;psig=AFQjCNF5OUqU52h0MkXWHxGJlTpxLEoIwQ&amp;ust=1491445768459056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hyperlink" Target="https://www.google.com/url?sa=i&amp;rct=j&amp;q=&amp;esrc=s&amp;source=images&amp;cd=&amp;cad=rja&amp;uact=8&amp;ved=0ahUKEwjm-OjnoozTAhXLv48KHcqnCqMQjRwIBw&amp;url=https://www.pinterest.com/pin/551128073134779105/&amp;bvm=bv.151426398,d.c2I&amp;psig=AFQjCNF5OUqU52h0MkXWHxGJlTpxLEoIwQ&amp;ust=1491445768459056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google.com/url?sa=i&amp;rct=j&amp;q=&amp;esrc=s&amp;source=images&amp;cd=&amp;cad=rja&amp;uact=8&amp;ved=0ahUKEwilvc3cpozTAhUDt48KHfrMCa4QjRwIBw&amp;url=https://www.researchgate.net/publication/222837010_Some_Dynamics_of_Social_Balance_Processes_Bringing_Heider_Back_Into_Balance_Theory&amp;psig=AFQjCNE2gl-7XQhKuXu9ZdSQhfevrnFHEw&amp;ust=1491446855533662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www.google.com/url?sa=i&amp;rct=j&amp;q=&amp;esrc=s&amp;source=images&amp;cd=&amp;cad=rja&amp;uact=8&amp;ved=0ahUKEwirud2Rq4zTAhVBNY8KHQFgAkwQjRwIBw&amp;url=https://www.youtube.com/watch?v=IQszYIChF7c&amp;psig=AFQjCNEvOZLFB4mFqCdQQpviJaT2W3ggQQ&amp;ust=1491448008784636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hyperlink" Target="https://www.google.com/url?sa=i&amp;rct=j&amp;q=&amp;esrc=s&amp;source=images&amp;cd=&amp;cad=rja&amp;uact=8&amp;ved=0ahUKEwiWloqjq4zTAhWHNo8KHVpnA-QQjRwIBw&amp;url=https://www.slideshare.net/DaylanPearce/the-facebook-experiment-that-could-make-a-president&amp;psig=AFQjCNEvOZLFB4mFqCdQQpviJaT2W3ggQQ&amp;ust=1491448008784636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google.com/url?sa=i&amp;rct=j&amp;q=&amp;esrc=s&amp;source=images&amp;cd=&amp;cad=rja&amp;uact=8&amp;ved=0ahUKEwjumouan4zTAhXLtY8KHW5hARMQjRwIBw&amp;url=https://www.bloomberg.com/news/articles/2013-10-31/were-all-addicted&amp;bvm=bv.151426398,d.c2I&amp;psig=AFQjCNFxsULPOiCehNYhbz8JmcN_zdoJwg&amp;ust=1491444726152846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google.com/url?sa=i&amp;rct=j&amp;q=&amp;esrc=s&amp;source=images&amp;cd=&amp;cad=rja&amp;uact=8&amp;ved=0ahUKEwiIqOuboIzTAhUEsI8KHQWACVkQjRwIBw&amp;url=https://www.amazon.com/Bowling-Alone-Robert-D-Putnam-ebook/dp/B003DYGOO6&amp;bvm=bv.151426398,d.c2I&amp;psig=AFQjCNHnbNpVAQpC7_EFoDwZp2tcaLrzZA&amp;ust=1491445049739496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hyperlink" Target="https://www.google.com/url?sa=i&amp;rct=j&amp;q=&amp;esrc=s&amp;source=images&amp;cd=&amp;cad=rja&amp;uact=8&amp;ved=0ahUKEwjwr6atoIzTAhXEPo8KHYHeDHIQjRwIBw&amp;url=https://www.slideshare.net/rcragun/bowling-alone&amp;bvm=bv.151426398,d.c2I&amp;psig=AFQjCNHnbNpVAQpC7_EFoDwZp2tcaLrzZA&amp;ust=1491445049739496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google.com/url?sa=i&amp;rct=j&amp;q=&amp;esrc=s&amp;source=images&amp;cd=&amp;cad=rja&amp;uact=8&amp;ved=0ahUKEwij_KffoIzTAhVJLo8KHWk9ArkQjRwIBw&amp;url=http://alonetogetherbook.com/&amp;bvm=bv.151426398,d.c2I&amp;psig=AFQjCNHckwo5vF7mBGx51mgS4UPaD4dRYQ&amp;ust=1491445197074637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hyperlink" Target="http://www.google.com/url?sa=i&amp;rct=j&amp;q=&amp;esrc=s&amp;source=images&amp;cd=&amp;cad=rja&amp;uact=8&amp;ved=0ahUKEwjhnr2joYzTAhVKsY8KHaztBtEQjRwIBw&amp;url=http://debmillswriter.com/?tag=distraction&amp;bvm=bv.151426398,d.c2I&amp;psig=AFQjCNHckwo5vF7mBGx51mgS4UPaD4dRYQ&amp;ust=1491445197074637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www.google.com/url?sa=i&amp;rct=j&amp;q=&amp;esrc=s&amp;source=images&amp;cd=&amp;cad=rja&amp;uact=8&amp;ved=0ahUKEwi6sd_doYzTAhVFLo8KHck-DAoQjRwIBw&amp;url=https://www.amazon.co.uk/Filter-Bubble-What-Internet-Hiding/dp/0241954525&amp;bvm=bv.151426398,d.c2I&amp;psig=AFQjCNHlpV2Q0GLeoGZofKqcWjDyH-hAzA&amp;ust=149144551322184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Affective computing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CS616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 convincing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Hard to quantify central constructs</a:t>
            </a:r>
          </a:p>
          <a:p>
            <a:r>
              <a:rPr lang="en-GB" dirty="0" smtClean="0"/>
              <a:t>Hard to attribute causality</a:t>
            </a:r>
          </a:p>
          <a:p>
            <a:r>
              <a:rPr lang="en-GB" dirty="0" smtClean="0"/>
              <a:t>Hard to collect representative data</a:t>
            </a:r>
          </a:p>
          <a:p>
            <a:r>
              <a:rPr lang="en-GB" dirty="0" smtClean="0"/>
              <a:t>But answering these questions is crucial!</a:t>
            </a:r>
            <a:endParaRPr lang="en-GB" dirty="0"/>
          </a:p>
        </p:txBody>
      </p:sp>
      <p:pic>
        <p:nvPicPr>
          <p:cNvPr id="21506" name="Picture 2" descr="Image result for empathy robots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4077072"/>
            <a:ext cx="3384376" cy="2441586"/>
          </a:xfrm>
          <a:prstGeom prst="rect">
            <a:avLst/>
          </a:prstGeom>
          <a:noFill/>
        </p:spPr>
      </p:pic>
      <p:pic>
        <p:nvPicPr>
          <p:cNvPr id="21508" name="Picture 4" descr="Image result for empathy robots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52120" y="4005064"/>
            <a:ext cx="2672308" cy="26723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Psychology via the internet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Category 2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Triadic relationship interactions</a:t>
            </a:r>
            <a:endParaRPr lang="en-GB" dirty="0"/>
          </a:p>
        </p:txBody>
      </p:sp>
      <p:pic>
        <p:nvPicPr>
          <p:cNvPr id="22530" name="Picture 2" descr="Image result for balance theory status theory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772816"/>
            <a:ext cx="6912768" cy="3651569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99592" y="5805264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Convincing evidence this account holds for reciprocal web relationships (Leskovec, 2010)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Word-trait associations</a:t>
            </a:r>
            <a:endParaRPr lang="en-GB" dirty="0"/>
          </a:p>
        </p:txBody>
      </p:sp>
      <p:pic>
        <p:nvPicPr>
          <p:cNvPr id="6" name="Picture -10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268760"/>
            <a:ext cx="731520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724128" y="602128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(</a:t>
            </a:r>
            <a:r>
              <a:rPr lang="en-GB" dirty="0" err="1" smtClean="0"/>
              <a:t>Yarkoni</a:t>
            </a:r>
            <a:r>
              <a:rPr lang="en-GB" dirty="0" smtClean="0"/>
              <a:t>, 2010)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Social contagion</a:t>
            </a:r>
            <a:endParaRPr lang="en-GB" dirty="0"/>
          </a:p>
        </p:txBody>
      </p:sp>
      <p:pic>
        <p:nvPicPr>
          <p:cNvPr id="24578" name="Picture 2" descr="Image result for facebook i voted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412776"/>
            <a:ext cx="4032448" cy="2267574"/>
          </a:xfrm>
          <a:prstGeom prst="rect">
            <a:avLst/>
          </a:prstGeom>
          <a:noFill/>
        </p:spPr>
      </p:pic>
      <p:pic>
        <p:nvPicPr>
          <p:cNvPr id="24580" name="Picture 4" descr="Image result for facebook i voted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19095" y="3969965"/>
            <a:ext cx="4413345" cy="24833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Track depression via Twitter</a:t>
            </a:r>
            <a:endParaRPr lang="en-GB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132856"/>
            <a:ext cx="6707606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123728" y="5517232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~ 500 participants</a:t>
            </a:r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Diurnal patterns</a:t>
            </a:r>
            <a:endParaRPr lang="en-GB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988840"/>
            <a:ext cx="4955071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Evolution of situation</a:t>
            </a:r>
            <a:endParaRPr lang="en-GB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412776"/>
            <a:ext cx="6120680" cy="2370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4077072"/>
            <a:ext cx="6120680" cy="2538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Common methodology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Surveys</a:t>
            </a:r>
          </a:p>
          <a:p>
            <a:r>
              <a:rPr lang="en-GB" dirty="0" smtClean="0"/>
              <a:t>Personality tests, commonly the Big Five</a:t>
            </a:r>
          </a:p>
          <a:p>
            <a:r>
              <a:rPr lang="en-GB" dirty="0" smtClean="0"/>
              <a:t>Simple statistics on digital data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 of this module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Interesting research questions</a:t>
            </a:r>
          </a:p>
          <a:p>
            <a:pPr lvl="1"/>
            <a:r>
              <a:rPr lang="en-US" dirty="0" smtClean="0"/>
              <a:t>That I care about</a:t>
            </a:r>
            <a:endParaRPr lang="en-GB" dirty="0" smtClean="0"/>
          </a:p>
          <a:p>
            <a:r>
              <a:rPr lang="en-GB" dirty="0" smtClean="0"/>
              <a:t>Sentiment </a:t>
            </a:r>
            <a:r>
              <a:rPr lang="en-GB" dirty="0" smtClean="0"/>
              <a:t>analysis</a:t>
            </a:r>
          </a:p>
          <a:p>
            <a:pPr lvl="1"/>
            <a:r>
              <a:rPr lang="en-GB" dirty="0" smtClean="0"/>
              <a:t>Recommended reading: Pang &amp; Lee (2008) Opinion mining and sentiment analysis</a:t>
            </a:r>
          </a:p>
          <a:p>
            <a:r>
              <a:rPr lang="en-GB" dirty="0" smtClean="0"/>
              <a:t>Affect, emotion and trait determination</a:t>
            </a:r>
          </a:p>
          <a:p>
            <a:pPr lvl="1"/>
            <a:r>
              <a:rPr lang="en-GB" dirty="0" smtClean="0"/>
              <a:t>BCI</a:t>
            </a:r>
            <a:endParaRPr lang="en-GB" dirty="0" smtClean="0"/>
          </a:p>
          <a:p>
            <a:pPr lvl="1"/>
            <a:r>
              <a:rPr lang="en-GB" dirty="0" smtClean="0"/>
              <a:t>Emotive responding</a:t>
            </a:r>
          </a:p>
          <a:p>
            <a:pPr lvl="1"/>
            <a:r>
              <a:rPr lang="en-GB" dirty="0" smtClean="0"/>
              <a:t>Gamification</a:t>
            </a:r>
          </a:p>
          <a:p>
            <a:r>
              <a:rPr lang="en-GB" dirty="0" smtClean="0"/>
              <a:t>Reinforcement learning</a:t>
            </a:r>
          </a:p>
          <a:p>
            <a:pPr lvl="1"/>
            <a:r>
              <a:rPr lang="en-GB" dirty="0" smtClean="0"/>
              <a:t>Explore-exploit dilemma</a:t>
            </a:r>
          </a:p>
          <a:p>
            <a:pPr lvl="1"/>
            <a:r>
              <a:rPr lang="en-GB" dirty="0" smtClean="0"/>
              <a:t>Artificial curiosity</a:t>
            </a:r>
          </a:p>
          <a:p>
            <a:pPr lvl="1"/>
            <a:r>
              <a:rPr lang="en-GB" dirty="0" smtClean="0"/>
              <a:t>Alternative models of preference learning</a:t>
            </a:r>
          </a:p>
          <a:p>
            <a:pPr>
              <a:buNone/>
            </a:pPr>
            <a:endParaRPr lang="en-GB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Internet access is near universal</a:t>
            </a:r>
            <a:endParaRPr lang="en-GB" dirty="0"/>
          </a:p>
        </p:txBody>
      </p:sp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988840"/>
            <a:ext cx="6039379" cy="37444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Potential in behavior research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Scale</a:t>
            </a:r>
          </a:p>
          <a:p>
            <a:r>
              <a:rPr lang="en-GB" dirty="0" smtClean="0"/>
              <a:t>Efficiency</a:t>
            </a:r>
          </a:p>
          <a:p>
            <a:r>
              <a:rPr lang="en-GB" dirty="0" smtClean="0"/>
              <a:t>Granularity</a:t>
            </a:r>
          </a:p>
          <a:p>
            <a:r>
              <a:rPr lang="en-GB" dirty="0" smtClean="0"/>
              <a:t>Ecological validity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Psychology of the internet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Category 1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Common research themes</a:t>
            </a:r>
            <a:endParaRPr lang="en-GB" dirty="0"/>
          </a:p>
        </p:txBody>
      </p:sp>
      <p:pic>
        <p:nvPicPr>
          <p:cNvPr id="16386" name="Picture 2" descr="Image result for internet addiction statistics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412776"/>
            <a:ext cx="8051626" cy="47728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Important questions</a:t>
            </a:r>
            <a:endParaRPr lang="en-GB" dirty="0"/>
          </a:p>
        </p:txBody>
      </p:sp>
      <p:pic>
        <p:nvPicPr>
          <p:cNvPr id="15362" name="Picture 2" descr="Image result for bowling alon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556792"/>
            <a:ext cx="3114675" cy="4752976"/>
          </a:xfrm>
          <a:prstGeom prst="rect">
            <a:avLst/>
          </a:prstGeom>
          <a:noFill/>
        </p:spPr>
      </p:pic>
      <p:pic>
        <p:nvPicPr>
          <p:cNvPr id="15364" name="Picture 4" descr="Image result for bowling alone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83968" y="2204864"/>
            <a:ext cx="4536504" cy="34023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Important questions</a:t>
            </a:r>
            <a:endParaRPr lang="en-GB" dirty="0"/>
          </a:p>
        </p:txBody>
      </p:sp>
      <p:pic>
        <p:nvPicPr>
          <p:cNvPr id="19460" name="Picture 4" descr="Image result for sherry turkle alone together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772816"/>
            <a:ext cx="2847975" cy="4267200"/>
          </a:xfrm>
          <a:prstGeom prst="rect">
            <a:avLst/>
          </a:prstGeom>
          <a:noFill/>
        </p:spPr>
      </p:pic>
      <p:pic>
        <p:nvPicPr>
          <p:cNvPr id="19462" name="Picture 6" descr="Image result for sherry turkle alone together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27984" y="2636912"/>
            <a:ext cx="3560396" cy="25202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Important questions</a:t>
            </a:r>
            <a:endParaRPr lang="en-GB" dirty="0"/>
          </a:p>
        </p:txBody>
      </p:sp>
      <p:pic>
        <p:nvPicPr>
          <p:cNvPr id="20482" name="Picture 2" descr="Image result for filter bubbl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844824"/>
            <a:ext cx="2680944" cy="4104456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5220072" y="4579219"/>
            <a:ext cx="1676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Relevance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220072" y="2564904"/>
            <a:ext cx="1676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Popularity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6" idx="5"/>
            <a:endCxn id="5" idx="7"/>
          </p:cNvCxnSpPr>
          <p:nvPr/>
        </p:nvCxnSpPr>
        <p:spPr>
          <a:xfrm>
            <a:off x="6650969" y="3020189"/>
            <a:ext cx="0" cy="163714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1"/>
            <a:endCxn id="6" idx="3"/>
          </p:cNvCxnSpPr>
          <p:nvPr/>
        </p:nvCxnSpPr>
        <p:spPr>
          <a:xfrm flipV="1">
            <a:off x="5465575" y="3020189"/>
            <a:ext cx="0" cy="163714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5400000">
            <a:off x="6292706" y="3594453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data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4680838" y="3594453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Ranking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168</Words>
  <Application>Microsoft Office PowerPoint</Application>
  <PresentationFormat>On-screen Show (4:3)</PresentationFormat>
  <Paragraphs>51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Affective computing</vt:lpstr>
      <vt:lpstr>Overview of this module</vt:lpstr>
      <vt:lpstr>Internet access is near universal</vt:lpstr>
      <vt:lpstr>Potential in behavior research</vt:lpstr>
      <vt:lpstr>Psychology of the internet</vt:lpstr>
      <vt:lpstr>Common research themes</vt:lpstr>
      <vt:lpstr>Important questions</vt:lpstr>
      <vt:lpstr>Important questions</vt:lpstr>
      <vt:lpstr>Important questions</vt:lpstr>
      <vt:lpstr>No convincing data</vt:lpstr>
      <vt:lpstr>Psychology via the internet</vt:lpstr>
      <vt:lpstr>Triadic relationship interactions</vt:lpstr>
      <vt:lpstr>Word-trait associations</vt:lpstr>
      <vt:lpstr>Social contagion</vt:lpstr>
      <vt:lpstr>Track depression via Twitter</vt:lpstr>
      <vt:lpstr>Diurnal patterns</vt:lpstr>
      <vt:lpstr>Evolution of situation</vt:lpstr>
      <vt:lpstr>Common methodology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behavior inference</dc:title>
  <dc:creator>nisheeth</dc:creator>
  <cp:lastModifiedBy>nisheeth</cp:lastModifiedBy>
  <cp:revision>19</cp:revision>
  <dcterms:created xsi:type="dcterms:W3CDTF">2017-04-05T02:05:09Z</dcterms:created>
  <dcterms:modified xsi:type="dcterms:W3CDTF">2023-10-09T03:28:43Z</dcterms:modified>
</cp:coreProperties>
</file>