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02" r:id="rId3"/>
    <p:sldId id="261" r:id="rId4"/>
    <p:sldId id="262" r:id="rId5"/>
    <p:sldId id="264" r:id="rId6"/>
    <p:sldId id="265" r:id="rId7"/>
    <p:sldId id="258" r:id="rId8"/>
    <p:sldId id="259" r:id="rId9"/>
    <p:sldId id="267" r:id="rId10"/>
    <p:sldId id="268" r:id="rId11"/>
    <p:sldId id="295" r:id="rId12"/>
    <p:sldId id="298" r:id="rId13"/>
    <p:sldId id="296" r:id="rId14"/>
    <p:sldId id="297" r:id="rId15"/>
    <p:sldId id="300" r:id="rId16"/>
    <p:sldId id="299" r:id="rId17"/>
    <p:sldId id="266" r:id="rId18"/>
    <p:sldId id="301" r:id="rId19"/>
    <p:sldId id="303" r:id="rId20"/>
    <p:sldId id="293" r:id="rId21"/>
    <p:sldId id="288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290" r:id="rId30"/>
    <p:sldId id="311" r:id="rId31"/>
    <p:sldId id="339" r:id="rId32"/>
    <p:sldId id="315" r:id="rId33"/>
    <p:sldId id="316" r:id="rId34"/>
    <p:sldId id="317" r:id="rId35"/>
    <p:sldId id="319" r:id="rId36"/>
    <p:sldId id="321" r:id="rId37"/>
    <p:sldId id="320" r:id="rId38"/>
    <p:sldId id="318" r:id="rId39"/>
    <p:sldId id="322" r:id="rId40"/>
    <p:sldId id="323" r:id="rId41"/>
    <p:sldId id="324" r:id="rId42"/>
    <p:sldId id="325" r:id="rId43"/>
    <p:sldId id="280" r:id="rId44"/>
    <p:sldId id="326" r:id="rId45"/>
    <p:sldId id="329" r:id="rId46"/>
    <p:sldId id="313" r:id="rId47"/>
    <p:sldId id="330" r:id="rId48"/>
    <p:sldId id="337" r:id="rId49"/>
    <p:sldId id="338" r:id="rId50"/>
    <p:sldId id="334" r:id="rId51"/>
    <p:sldId id="335" r:id="rId52"/>
    <p:sldId id="331" r:id="rId53"/>
    <p:sldId id="332" r:id="rId54"/>
    <p:sldId id="28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5596E-BC9D-4E05-BC1F-D1F93B51077D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9BD7C-D511-4B90-B9B6-6C4E9C8BD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A6F7BB-F81C-40ED-A006-E3A29E77DE28}" type="slidenum">
              <a:rPr lang="he-IL" altLang="en-US"/>
              <a:pPr/>
              <a:t>21</a:t>
            </a:fld>
            <a:endParaRPr lang="en-US" alt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883DA-6B2F-432C-A710-199332594C4D}" type="slidenum">
              <a:rPr lang="he-IL" altLang="en-US"/>
              <a:pPr/>
              <a:t>29</a:t>
            </a:fld>
            <a:endParaRPr lang="en-US" alt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B7E28-4558-4C03-A05F-790FABAB4FBB}" type="slidenum">
              <a:rPr lang="he-IL" altLang="en-US"/>
              <a:pPr/>
              <a:t>43</a:t>
            </a:fld>
            <a:endParaRPr lang="en-US" alt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5129" cy="313459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098" name="Text Box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7"/>
            <a:ext cx="4770904" cy="347806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76930" indent="-76930">
              <a:lnSpc>
                <a:spcPct val="93000"/>
              </a:lnSpc>
              <a:spcBef>
                <a:spcPct val="0"/>
              </a:spcBef>
              <a:buSzPct val="45000"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</a:tabLst>
            </a:pPr>
            <a:r>
              <a:rPr lang="en-GB" altLang="en-US">
                <a:latin typeface="Arial" charset="0"/>
                <a:ea typeface="msgothic" charset="0"/>
                <a:cs typeface="msgothic" charset="0"/>
              </a:rPr>
              <a:t>(</a:t>
            </a:r>
            <a:r>
              <a:rPr lang="en-GB" altLang="en-US" i="1">
                <a:latin typeface="Arial" charset="0"/>
                <a:ea typeface="msgothic" charset="0"/>
                <a:cs typeface="msgothic" charset="0"/>
              </a:rPr>
              <a:t>Upper</a:t>
            </a:r>
            <a:r>
              <a:rPr lang="en-GB" altLang="en-US">
                <a:latin typeface="Arial" charset="0"/>
                <a:ea typeface="msgothic" charset="0"/>
                <a:cs typeface="msgothic" charset="0"/>
              </a:rPr>
              <a:t>) Mean values of θ at each of the diagnostic topics for all 33 PNAS minor categories, computed by using all abstracts published in 2001. Higher probabilities are indicated with darker cells. (</a:t>
            </a:r>
            <a:r>
              <a:rPr lang="en-GB" altLang="en-US" i="1">
                <a:latin typeface="Arial" charset="0"/>
                <a:ea typeface="msgothic" charset="0"/>
                <a:cs typeface="msgothic" charset="0"/>
              </a:rPr>
              <a:t>Lower</a:t>
            </a:r>
            <a:r>
              <a:rPr lang="en-GB" altLang="en-US">
                <a:latin typeface="Arial" charset="0"/>
                <a:ea typeface="msgothic" charset="0"/>
                <a:cs typeface="msgothic" charset="0"/>
              </a:rPr>
              <a:t>) The five most probable words in the topics themselves listed in the same order as on the horizontal axis in </a:t>
            </a:r>
            <a:r>
              <a:rPr lang="en-GB" altLang="en-US" i="1">
                <a:latin typeface="Arial" charset="0"/>
                <a:ea typeface="msgothic" charset="0"/>
                <a:cs typeface="msgothic" charset="0"/>
              </a:rPr>
              <a:t>Upper</a:t>
            </a:r>
            <a:r>
              <a:rPr lang="en-GB" altLang="en-US">
                <a:latin typeface="Arial" charset="0"/>
                <a:ea typeface="msgothic" charset="0"/>
                <a:cs typeface="msgothic" charset="0"/>
              </a:rPr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2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51DAFE2-588A-47A6-9229-DCA461044263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23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5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0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2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4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3FB6-F61C-4E24-B7C8-68E515B887D4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74D24-4554-4E59-BC67-0A6A89F98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Clustering text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to plate notation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2390775" cy="19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600200" y="1980238"/>
            <a:ext cx="2286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[0.12, 0.08,…, 0.4]</a:t>
            </a:r>
            <a:r>
              <a:rPr lang="en-US" baseline="-25000" dirty="0" smtClean="0">
                <a:solidFill>
                  <a:schemeClr val="tx1"/>
                </a:solidFill>
              </a:rPr>
              <a:t>|K|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0" y="3275638"/>
            <a:ext cx="6096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438400" y="3276119"/>
            <a:ext cx="6096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76600" y="3276119"/>
            <a:ext cx="6096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baseline="-25000" dirty="0" smtClean="0">
                <a:solidFill>
                  <a:schemeClr val="tx1"/>
                </a:solidFill>
              </a:rPr>
              <a:t>K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81000" y="4494838"/>
            <a:ext cx="6858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3000" y="4494357"/>
            <a:ext cx="6858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05000" y="4495319"/>
            <a:ext cx="6858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0" y="4494838"/>
            <a:ext cx="6858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05200" y="4494838"/>
            <a:ext cx="6858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267200" y="4494357"/>
            <a:ext cx="685800" cy="6100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 flipH="1">
            <a:off x="1828800" y="2437438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7" idx="0"/>
          </p:cNvCxnSpPr>
          <p:nvPr/>
        </p:nvCxnSpPr>
        <p:spPr>
          <a:xfrm>
            <a:off x="2743200" y="2437438"/>
            <a:ext cx="0" cy="838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8" idx="0"/>
          </p:cNvCxnSpPr>
          <p:nvPr/>
        </p:nvCxnSpPr>
        <p:spPr>
          <a:xfrm>
            <a:off x="2743200" y="2437438"/>
            <a:ext cx="838200" cy="838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9" idx="0"/>
          </p:cNvCxnSpPr>
          <p:nvPr/>
        </p:nvCxnSpPr>
        <p:spPr>
          <a:xfrm flipH="1">
            <a:off x="723900" y="3796375"/>
            <a:ext cx="889374" cy="698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4"/>
            <a:endCxn id="10" idx="0"/>
          </p:cNvCxnSpPr>
          <p:nvPr/>
        </p:nvCxnSpPr>
        <p:spPr>
          <a:xfrm flipH="1">
            <a:off x="1485900" y="3885719"/>
            <a:ext cx="342900" cy="60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1" idx="0"/>
          </p:cNvCxnSpPr>
          <p:nvPr/>
        </p:nvCxnSpPr>
        <p:spPr>
          <a:xfrm flipH="1">
            <a:off x="2247900" y="3796856"/>
            <a:ext cx="279774" cy="6984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" idx="5"/>
            <a:endCxn id="12" idx="0"/>
          </p:cNvCxnSpPr>
          <p:nvPr/>
        </p:nvCxnSpPr>
        <p:spPr>
          <a:xfrm>
            <a:off x="2958726" y="3796856"/>
            <a:ext cx="51174" cy="697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3" idx="0"/>
          </p:cNvCxnSpPr>
          <p:nvPr/>
        </p:nvCxnSpPr>
        <p:spPr>
          <a:xfrm>
            <a:off x="3581400" y="3886200"/>
            <a:ext cx="266700" cy="608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5"/>
          </p:cNvCxnSpPr>
          <p:nvPr/>
        </p:nvCxnSpPr>
        <p:spPr>
          <a:xfrm>
            <a:off x="3796926" y="3796856"/>
            <a:ext cx="698874" cy="697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1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 toss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Say you toss a coin N times</a:t>
            </a:r>
          </a:p>
          <a:p>
            <a:r>
              <a:rPr lang="en-US" dirty="0" smtClean="0"/>
              <a:t>You want to figure out its bias</a:t>
            </a:r>
          </a:p>
          <a:p>
            <a:r>
              <a:rPr lang="en-US" dirty="0" smtClean="0"/>
              <a:t>Bayesian approach</a:t>
            </a:r>
          </a:p>
          <a:p>
            <a:pPr lvl="1"/>
            <a:r>
              <a:rPr lang="en-US" dirty="0" smtClean="0"/>
              <a:t>Find the generative model</a:t>
            </a:r>
          </a:p>
          <a:p>
            <a:pPr lvl="1"/>
            <a:r>
              <a:rPr lang="en-US" dirty="0" smtClean="0"/>
              <a:t>Each toss ~ Bern(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θ</a:t>
            </a:r>
            <a:r>
              <a:rPr lang="en-US" dirty="0" smtClean="0"/>
              <a:t> ~ Beta(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Draw the generative model in plate notation</a:t>
            </a:r>
            <a:endParaRPr lang="en-US" dirty="0"/>
          </a:p>
        </p:txBody>
      </p:sp>
      <p:pic>
        <p:nvPicPr>
          <p:cNvPr id="17410" name="Picture 2" descr="http://2.bp.blogspot.com/-mMAfRHErULo/VbXOYuEpL_I/AAAAAAAAANo/8QHjf0diorE/s1600/co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719159"/>
            <a:ext cx="1981200" cy="391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Plate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variables as circles</a:t>
            </a:r>
          </a:p>
          <a:p>
            <a:r>
              <a:rPr lang="en-US" dirty="0" smtClean="0"/>
              <a:t>Parameters, fixed values as squares</a:t>
            </a:r>
          </a:p>
          <a:p>
            <a:r>
              <a:rPr lang="en-US" dirty="0" smtClean="0"/>
              <a:t>Repetitions of conditional probability structures as rectangular ‘plates’</a:t>
            </a:r>
          </a:p>
          <a:p>
            <a:r>
              <a:rPr lang="en-US" i="1" dirty="0" smtClean="0"/>
              <a:t>Switch </a:t>
            </a:r>
            <a:r>
              <a:rPr lang="en-US" dirty="0" smtClean="0"/>
              <a:t>conditioning as squiggles</a:t>
            </a:r>
          </a:p>
          <a:p>
            <a:r>
              <a:rPr lang="en-US" dirty="0" smtClean="0"/>
              <a:t>Random variables observed in practice are shaded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convenience in Bayesian updating</a:t>
            </a:r>
          </a:p>
          <a:p>
            <a:r>
              <a:rPr lang="en-US" dirty="0" smtClean="0"/>
              <a:t>Posterior </a:t>
            </a:r>
            <a:r>
              <a:rPr lang="en-US" dirty="0" smtClean="0">
                <a:sym typeface="Wingdings" panose="05000000000000000000" pitchFamily="2" charset="2"/>
              </a:rPr>
              <a:t> Prior x Likelihood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We want the distributions to be parametric, the parameter is what is learned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want the posterior to have the same parametric form as the prior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Conjugate prior = f(.) such that f(</a:t>
            </a:r>
            <a:r>
              <a:rPr lang="el-GR" dirty="0" smtClean="0">
                <a:sym typeface="Wingdings" panose="05000000000000000000" pitchFamily="2" charset="2"/>
              </a:rPr>
              <a:t>θ</a:t>
            </a:r>
            <a:r>
              <a:rPr lang="en-US" dirty="0" smtClean="0">
                <a:sym typeface="Wingdings" panose="05000000000000000000" pitchFamily="2" charset="2"/>
              </a:rPr>
              <a:t>)g(x|</a:t>
            </a:r>
            <a:r>
              <a:rPr lang="el-GR" dirty="0" smtClean="0">
                <a:sym typeface="Wingdings" panose="05000000000000000000" pitchFamily="2" charset="2"/>
              </a:rPr>
              <a:t>θ</a:t>
            </a:r>
            <a:r>
              <a:rPr lang="en-US" dirty="0" smtClean="0">
                <a:sym typeface="Wingdings" panose="05000000000000000000" pitchFamily="2" charset="2"/>
              </a:rPr>
              <a:t>) ~ f(</a:t>
            </a:r>
            <a:r>
              <a:rPr lang="el-GR" dirty="0" smtClean="0">
                <a:sym typeface="Wingdings" panose="05000000000000000000" pitchFamily="2" charset="2"/>
              </a:rPr>
              <a:t>θ</a:t>
            </a:r>
            <a:r>
              <a:rPr lang="en-US" baseline="30000" dirty="0" smtClean="0">
                <a:sym typeface="Wingdings" panose="05000000000000000000" pitchFamily="2" charset="2"/>
              </a:rPr>
              <a:t>new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4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conjugate priors</a:t>
            </a:r>
            <a:endParaRPr lang="en-US" dirty="0"/>
          </a:p>
        </p:txBody>
      </p:sp>
      <p:pic>
        <p:nvPicPr>
          <p:cNvPr id="51202" name="Picture 2" descr="http://cfile26.uf.tistory.com/image/2423E94651AC57371854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27" y="1562100"/>
            <a:ext cx="7000273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000727" y="1524000"/>
            <a:ext cx="7000273" cy="7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400800" y="3733800"/>
            <a:ext cx="1295400" cy="3619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9200" y="603146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This one is important for us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905000" y="5486400"/>
            <a:ext cx="152400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8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Remember the query-Likelihood model?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Rank documents by the probability that the query could be generated by the document model (i.e. same topic)</a:t>
            </a:r>
          </a:p>
          <a:p>
            <a:r>
              <a:rPr lang="en-US" dirty="0" smtClean="0"/>
              <a:t>Given query, start with P(D|Q)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Bayes</a:t>
            </a:r>
            <a:r>
              <a:rPr lang="en-US" dirty="0" smtClean="0"/>
              <a:t>’ Rule </a:t>
            </a:r>
          </a:p>
          <a:p>
            <a:endParaRPr lang="en-US" dirty="0" smtClean="0"/>
          </a:p>
          <a:p>
            <a:r>
              <a:rPr lang="en-US" dirty="0" smtClean="0"/>
              <a:t>Assuming prior is uniform, unigram model</a:t>
            </a:r>
          </a:p>
          <a:p>
            <a:endParaRPr lang="en-US" dirty="0"/>
          </a:p>
          <a:p>
            <a:r>
              <a:rPr lang="en-US" dirty="0" smtClean="0"/>
              <a:t>Alternative formulation: </a:t>
            </a:r>
            <a:r>
              <a:rPr lang="en-US" b="1" dirty="0" smtClean="0"/>
              <a:t>multinomial</a:t>
            </a:r>
            <a:r>
              <a:rPr lang="en-US" dirty="0" smtClean="0"/>
              <a:t> unigram model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133600" y="3657600"/>
            <a:ext cx="3728248" cy="4572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981200" y="4648200"/>
            <a:ext cx="4039369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1200" y="5715000"/>
                <a:ext cx="4091954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𝑄</m:t>
                          </m:r>
                        </m: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𝑡𝑓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,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715000"/>
                <a:ext cx="4091954" cy="110055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94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unigram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Each word assumed generated from a single multinomial distribution</a:t>
            </a:r>
          </a:p>
          <a:p>
            <a:r>
              <a:rPr lang="en-US" dirty="0" smtClean="0"/>
              <a:t>In plate notation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Probabilistic alternative to tf.idf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86000" y="2895600"/>
            <a:ext cx="4114800" cy="1828800"/>
            <a:chOff x="2895600" y="2895600"/>
            <a:chExt cx="4114800" cy="1828800"/>
          </a:xfrm>
        </p:grpSpPr>
        <p:sp>
          <p:nvSpPr>
            <p:cNvPr id="4" name="Rectangle 3"/>
            <p:cNvSpPr/>
            <p:nvPr/>
          </p:nvSpPr>
          <p:spPr>
            <a:xfrm>
              <a:off x="2895600" y="2895600"/>
              <a:ext cx="411480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10000" y="3124200"/>
              <a:ext cx="26670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3429000"/>
              <a:ext cx="914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05600" y="43550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9800" y="41264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|d|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42778" y="4800600"/>
                <a:ext cx="2036583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778" y="4800600"/>
                <a:ext cx="2036583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87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Going beyond tf.idf in text processing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981200" y="21336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40386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4384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343400" y="2133600"/>
            <a:ext cx="3240993" cy="2590800"/>
            <a:chOff x="4343400" y="2133600"/>
            <a:chExt cx="3240993" cy="2590800"/>
          </a:xfrm>
        </p:grpSpPr>
        <p:sp>
          <p:nvSpPr>
            <p:cNvPr id="10" name="Oval 9"/>
            <p:cNvSpPr/>
            <p:nvPr/>
          </p:nvSpPr>
          <p:spPr>
            <a:xfrm>
              <a:off x="6669993" y="2133600"/>
              <a:ext cx="914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669993" y="4038600"/>
              <a:ext cx="914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endCxn id="12" idx="0"/>
            </p:cNvCxnSpPr>
            <p:nvPr/>
          </p:nvCxnSpPr>
          <p:spPr>
            <a:xfrm>
              <a:off x="7127193" y="2819400"/>
              <a:ext cx="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343400" y="2133600"/>
              <a:ext cx="914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14" idx="6"/>
              <a:endCxn id="10" idx="2"/>
            </p:cNvCxnSpPr>
            <p:nvPr/>
          </p:nvCxnSpPr>
          <p:spPr>
            <a:xfrm>
              <a:off x="5257800" y="2476500"/>
              <a:ext cx="141219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50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Mixture of unigrams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Document label generated from a topic</a:t>
            </a:r>
          </a:p>
          <a:p>
            <a:r>
              <a:rPr lang="en-US" dirty="0" smtClean="0"/>
              <a:t>Words generated from topic-specific word distributions</a:t>
            </a:r>
          </a:p>
          <a:p>
            <a:r>
              <a:rPr lang="en-US" dirty="0" smtClean="0"/>
              <a:t>Strong assumption: one document generated from one topic only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495800"/>
            <a:ext cx="4114800" cy="1828800"/>
            <a:chOff x="2438400" y="2667000"/>
            <a:chExt cx="4114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438400" y="2667000"/>
              <a:ext cx="411480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7200" y="2895600"/>
              <a:ext cx="1752600" cy="1371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3200400"/>
              <a:ext cx="9144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412646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2600" y="389786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|d|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2743200" y="3200400"/>
              <a:ext cx="838200" cy="6858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0" idx="6"/>
              <a:endCxn id="7" idx="2"/>
            </p:cNvCxnSpPr>
            <p:nvPr/>
          </p:nvCxnSpPr>
          <p:spPr>
            <a:xfrm>
              <a:off x="3581400" y="354330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20594" y="5105400"/>
                <a:ext cx="3261406" cy="773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subSu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594" y="5105400"/>
                <a:ext cx="3261406" cy="7739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Probabilistic latent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topics are drawn from documents</a:t>
            </a:r>
          </a:p>
          <a:p>
            <a:r>
              <a:rPr lang="en-US" dirty="0" smtClean="0"/>
              <a:t>Assume words are drawn from topics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28800" y="30480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33528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70500" y="37592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03294" y="50701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26855" y="46891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836811" y="37592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6"/>
            <a:endCxn id="7" idx="2"/>
          </p:cNvCxnSpPr>
          <p:nvPr/>
        </p:nvCxnSpPr>
        <p:spPr>
          <a:xfrm>
            <a:off x="4876800" y="42164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057399" y="3759200"/>
            <a:ext cx="1039989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4" name="Straight Arrow Connector 13"/>
          <p:cNvCxnSpPr>
            <a:stCxn id="12" idx="6"/>
            <a:endCxn id="10" idx="2"/>
          </p:cNvCxnSpPr>
          <p:nvPr/>
        </p:nvCxnSpPr>
        <p:spPr>
          <a:xfrm>
            <a:off x="3097388" y="42164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301194" y="5791200"/>
                <a:ext cx="4113434" cy="773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limLoc m:val="subSu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194" y="5791200"/>
                <a:ext cx="4113434" cy="7739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68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review clustering</a:t>
            </a:r>
          </a:p>
          <a:p>
            <a:pPr lvl="1"/>
            <a:r>
              <a:rPr lang="en-US" dirty="0" smtClean="0"/>
              <a:t>Emphasizing cluster quality assessment</a:t>
            </a:r>
          </a:p>
          <a:p>
            <a:r>
              <a:rPr lang="en-US" dirty="0" smtClean="0"/>
              <a:t>Introduce plate notation</a:t>
            </a:r>
          </a:p>
          <a:p>
            <a:r>
              <a:rPr lang="en-US" dirty="0" smtClean="0"/>
              <a:t>Introduce text clustering algorithms</a:t>
            </a:r>
          </a:p>
          <a:p>
            <a:r>
              <a:rPr lang="en-US" dirty="0" smtClean="0"/>
              <a:t>Focus on LDA</a:t>
            </a:r>
          </a:p>
          <a:p>
            <a:r>
              <a:rPr lang="en-US" dirty="0" smtClean="0"/>
              <a:t>Useful reading: MC Burton’s intro to topic modeling</a:t>
            </a:r>
          </a:p>
          <a:p>
            <a:pPr lvl="1"/>
            <a:r>
              <a:rPr lang="en-US" dirty="0" smtClean="0"/>
              <a:t>http://mcburton.net/blog/joy-of-tm/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of PLSI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Mixture weights are considered as document specific, thus no natural way to assign probability to a previously unseen document.</a:t>
            </a:r>
          </a:p>
          <a:p>
            <a:r>
              <a:rPr lang="en-US" altLang="zh-CN" sz="2800" dirty="0"/>
              <a:t>Number of parameters to be estimated grows </a:t>
            </a:r>
            <a:r>
              <a:rPr lang="en-US" altLang="zh-CN" sz="2800" dirty="0" smtClean="0"/>
              <a:t>linearly with size </a:t>
            </a:r>
            <a:r>
              <a:rPr lang="en-US" altLang="zh-CN" sz="2800" dirty="0"/>
              <a:t>of training </a:t>
            </a:r>
            <a:r>
              <a:rPr lang="en-US" altLang="zh-CN" sz="2800" dirty="0" smtClean="0"/>
              <a:t>set</a:t>
            </a:r>
          </a:p>
          <a:p>
            <a:pPr lvl="1"/>
            <a:r>
              <a:rPr lang="en-US" altLang="zh-CN" sz="2400" dirty="0" smtClean="0"/>
              <a:t>overfits data</a:t>
            </a:r>
          </a:p>
          <a:p>
            <a:pPr lvl="1"/>
            <a:r>
              <a:rPr lang="en-US" altLang="zh-CN" sz="2400" dirty="0" smtClean="0"/>
              <a:t>multiple </a:t>
            </a:r>
            <a:r>
              <a:rPr lang="en-US" altLang="zh-CN" sz="2400" dirty="0"/>
              <a:t>local maxima.</a:t>
            </a:r>
          </a:p>
          <a:p>
            <a:r>
              <a:rPr lang="en-US" altLang="zh-CN" sz="2800" dirty="0"/>
              <a:t>Not a fully generative model of documents. 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83715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Latent Dirichlet allocation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en-US" dirty="0"/>
              <a:t>LDA is a generative probabilistic model of a corpus.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Documents </a:t>
            </a:r>
            <a:r>
              <a:rPr lang="en-US" altLang="en-US" dirty="0"/>
              <a:t>are </a:t>
            </a:r>
            <a:r>
              <a:rPr lang="en-US" altLang="en-US" dirty="0" smtClean="0"/>
              <a:t>considered random </a:t>
            </a:r>
            <a:r>
              <a:rPr lang="en-US" altLang="en-US" dirty="0"/>
              <a:t>mixtures over latent </a:t>
            </a:r>
            <a:r>
              <a:rPr lang="en-US" altLang="en-US" dirty="0" smtClean="0"/>
              <a:t>topics</a:t>
            </a:r>
          </a:p>
          <a:p>
            <a:pPr lvl="1"/>
            <a:r>
              <a:rPr lang="en-US" altLang="en-US" dirty="0" smtClean="0"/>
              <a:t>Topic are </a:t>
            </a:r>
            <a:r>
              <a:rPr lang="en-US" altLang="en-US" dirty="0"/>
              <a:t>characterized by a distribution over words.</a:t>
            </a:r>
          </a:p>
        </p:txBody>
      </p:sp>
    </p:spTree>
    <p:extLst>
      <p:ext uri="{BB962C8B-B14F-4D97-AF65-F5344CB8AC3E}">
        <p14:creationId xmlns:p14="http://schemas.microsoft.com/office/powerpoint/2010/main" val="39828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plate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5146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8194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0500" y="32258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3294" y="45367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6855" y="41557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36811" y="3225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4876800" y="3683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57399" y="3225800"/>
            <a:ext cx="1039989" cy="9144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3097388" y="36830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plate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5146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8194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0500" y="32258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3294" y="45367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6855" y="41557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36811" y="3225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4876800" y="3683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57399" y="3225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3097388" y="36830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plate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25146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8194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70500" y="32258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03294" y="45367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26855" y="41557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836811" y="3225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4876800" y="3683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57399" y="3225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3097388" y="36830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95399" y="3719684"/>
            <a:ext cx="76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5411" y="32766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 plate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3990" y="27432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8990" y="30480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5690" y="34544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8484" y="47653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2045" y="43843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1" y="3454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5611990" y="39116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92589" y="3454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3832578" y="39116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30589" y="3948284"/>
            <a:ext cx="76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2961" y="1447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4" idx="4"/>
            <a:endCxn id="6" idx="0"/>
          </p:cNvCxnSpPr>
          <p:nvPr/>
        </p:nvCxnSpPr>
        <p:spPr>
          <a:xfrm>
            <a:off x="6572956" y="2362200"/>
            <a:ext cx="1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0600" y="35052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5000" y="1219200"/>
            <a:ext cx="1708856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LDA in plate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3990" y="27432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8990" y="30480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5690" y="34544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8484" y="47653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2045" y="43843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1" y="3454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5611990" y="39116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92589" y="3454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3832578" y="39116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30589" y="3948284"/>
            <a:ext cx="76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2961" y="1447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4" idx="4"/>
            <a:endCxn id="6" idx="0"/>
          </p:cNvCxnSpPr>
          <p:nvPr/>
        </p:nvCxnSpPr>
        <p:spPr>
          <a:xfrm>
            <a:off x="6572956" y="2362200"/>
            <a:ext cx="1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6694" y="2174557"/>
            <a:ext cx="3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990600" y="35052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5000" y="1219200"/>
            <a:ext cx="1708856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LDA in plate notation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63990" y="27432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8990" y="30480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5690" y="34544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8484" y="47653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2045" y="43843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1" y="3454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5611990" y="39116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92589" y="3454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3832578" y="39116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30589" y="3948284"/>
            <a:ext cx="76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2961" y="1447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4" idx="4"/>
            <a:endCxn id="6" idx="0"/>
          </p:cNvCxnSpPr>
          <p:nvPr/>
        </p:nvCxnSpPr>
        <p:spPr>
          <a:xfrm>
            <a:off x="6572956" y="2362200"/>
            <a:ext cx="1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6694" y="2174557"/>
            <a:ext cx="3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4" idx="2"/>
          </p:cNvCxnSpPr>
          <p:nvPr/>
        </p:nvCxnSpPr>
        <p:spPr>
          <a:xfrm>
            <a:off x="5333999" y="1905000"/>
            <a:ext cx="718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90600" y="34544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7200" y="14478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5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documents</a:t>
            </a:r>
          </a:p>
          <a:p>
            <a:pPr lvl="1"/>
            <a:r>
              <a:rPr lang="en-US" dirty="0" smtClean="0"/>
              <a:t>Generate </a:t>
            </a:r>
            <a:r>
              <a:rPr lang="el-GR" dirty="0" smtClean="0"/>
              <a:t>θ</a:t>
            </a:r>
            <a:r>
              <a:rPr lang="en-US" dirty="0" smtClean="0"/>
              <a:t> ~ Dirichlet(</a:t>
            </a:r>
            <a:r>
              <a:rPr lang="el-GR" dirty="0" smtClean="0"/>
              <a:t>α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Generate </a:t>
            </a:r>
            <a:r>
              <a:rPr lang="en-US" dirty="0" smtClean="0"/>
              <a:t>all K </a:t>
            </a:r>
            <a:r>
              <a:rPr lang="el-GR" dirty="0" smtClean="0"/>
              <a:t>ψ</a:t>
            </a:r>
            <a:r>
              <a:rPr lang="en-US" dirty="0" smtClean="0"/>
              <a:t> </a:t>
            </a:r>
            <a:r>
              <a:rPr lang="en-US" dirty="0" smtClean="0"/>
              <a:t>~ Dirichlet(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all words in each document</a:t>
            </a:r>
          </a:p>
          <a:p>
            <a:pPr lvl="1"/>
            <a:r>
              <a:rPr lang="en-US" dirty="0" smtClean="0"/>
              <a:t>Generate t ~ Multinomial(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Generate w ~ Multinomial(</a:t>
            </a:r>
            <a:r>
              <a:rPr lang="el-GR" dirty="0" smtClean="0"/>
              <a:t>ψ</a:t>
            </a:r>
            <a:r>
              <a:rPr lang="en-US" baseline="-25000" dirty="0" smtClean="0"/>
              <a:t>t</a:t>
            </a:r>
            <a:r>
              <a:rPr lang="en-US" dirty="0" smtClean="0"/>
              <a:t>)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6823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LDA math – the Dirichlet </a:t>
            </a:r>
            <a:r>
              <a:rPr lang="en-US" altLang="en-US" dirty="0"/>
              <a:t>distribution	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 fontScale="55000" lnSpcReduction="20000"/>
          </a:bodyPr>
          <a:lstStyle/>
          <a:p>
            <a:pPr algn="l" rtl="0"/>
            <a:r>
              <a:rPr lang="en-US" altLang="en-US" sz="2800" dirty="0"/>
              <a:t>A </a:t>
            </a:r>
            <a:r>
              <a:rPr lang="en-US" altLang="en-US" sz="2800" i="1" dirty="0"/>
              <a:t>k</a:t>
            </a:r>
            <a:r>
              <a:rPr lang="en-US" altLang="en-US" sz="2800" dirty="0"/>
              <a:t>-dimensional Dirichlet random variable </a:t>
            </a:r>
            <a:r>
              <a:rPr lang="el-GR" altLang="en-US" sz="2800" dirty="0"/>
              <a:t>θ</a:t>
            </a:r>
            <a:r>
              <a:rPr lang="en-US" altLang="en-US" sz="2800" dirty="0"/>
              <a:t> can take values in the (k-1)-simplex, and has the following probability density on this simplex:</a:t>
            </a:r>
          </a:p>
          <a:p>
            <a:pPr algn="l" rtl="0">
              <a:buFont typeface="Wingdings" pitchFamily="2" charset="2"/>
              <a:buNone/>
            </a:pPr>
            <a:endParaRPr lang="en-US" altLang="en-US" sz="2800" dirty="0" smtClean="0"/>
          </a:p>
          <a:p>
            <a:pPr algn="l" rtl="0">
              <a:buFont typeface="Wingdings" pitchFamily="2" charset="2"/>
              <a:buNone/>
            </a:pPr>
            <a:endParaRPr lang="en-US" altLang="en-US" sz="2800" dirty="0"/>
          </a:p>
          <a:p>
            <a:pPr algn="l" rtl="0">
              <a:buFont typeface="Wingdings" pitchFamily="2" charset="2"/>
              <a:buNone/>
            </a:pPr>
            <a:endParaRPr lang="en-US" altLang="en-US" sz="2800" dirty="0" smtClean="0"/>
          </a:p>
          <a:p>
            <a:pPr algn="l" rtl="0">
              <a:buFont typeface="Wingdings" pitchFamily="2" charset="2"/>
              <a:buNone/>
            </a:pPr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Easier to understand</a:t>
            </a:r>
          </a:p>
          <a:p>
            <a:pPr lvl="1"/>
            <a:r>
              <a:rPr lang="en-US" altLang="en-US" sz="2400" dirty="0" smtClean="0"/>
              <a:t>Prior Dir(</a:t>
            </a:r>
            <a:r>
              <a:rPr lang="el-GR" altLang="en-US" sz="2400" dirty="0" smtClean="0"/>
              <a:t>α</a:t>
            </a:r>
            <a:r>
              <a:rPr lang="en-US" altLang="en-US" sz="2400" baseline="-25000" dirty="0" smtClean="0"/>
              <a:t>1,</a:t>
            </a:r>
            <a:r>
              <a:rPr lang="el-GR" altLang="en-US" sz="2400" dirty="0" smtClean="0"/>
              <a:t> α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Likelihood Multi(</a:t>
            </a:r>
            <a:r>
              <a:rPr lang="el-GR" altLang="en-US" sz="2400" dirty="0" smtClean="0"/>
              <a:t>θ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, </a:t>
            </a:r>
            <a:r>
              <a:rPr lang="el-GR" altLang="en-US" sz="2400" dirty="0" smtClean="0"/>
              <a:t>θ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altLang="en-US" sz="2400" dirty="0" smtClean="0"/>
              <a:t>Outcome  {n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n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}</a:t>
            </a:r>
          </a:p>
          <a:p>
            <a:pPr lvl="1"/>
            <a:r>
              <a:rPr lang="en-US" altLang="en-US" sz="2400" dirty="0" smtClean="0"/>
              <a:t>Posterior Dir(</a:t>
            </a:r>
            <a:r>
              <a:rPr lang="el-GR" altLang="en-US" sz="2400" dirty="0" smtClean="0"/>
              <a:t>α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+ n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</a:t>
            </a:r>
            <a:r>
              <a:rPr lang="el-GR" altLang="en-US" sz="2400" dirty="0" smtClean="0"/>
              <a:t> α</a:t>
            </a:r>
            <a:r>
              <a:rPr lang="en-US" altLang="en-US" sz="2400" baseline="-25000" dirty="0" smtClean="0"/>
              <a:t>2 </a:t>
            </a:r>
            <a:r>
              <a:rPr lang="en-US" altLang="en-US" sz="2400" dirty="0" smtClean="0"/>
              <a:t>+ n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)</a:t>
            </a:r>
          </a:p>
          <a:p>
            <a:r>
              <a:rPr lang="en-US" altLang="en-US" dirty="0" smtClean="0"/>
              <a:t>Ignoring the normalization constant, what is the Dirichlet probability of a multinomial sample [0.1, 0.5, 0.4] with parameter 10</a:t>
            </a:r>
          </a:p>
          <a:p>
            <a:pPr lvl="1"/>
            <a:r>
              <a:rPr lang="en-US" altLang="en-US" dirty="0" smtClean="0"/>
              <a:t>(0.1)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 (0.5)</a:t>
            </a:r>
            <a:r>
              <a:rPr lang="en-US" altLang="en-US" baseline="30000" dirty="0" smtClean="0"/>
              <a:t>9</a:t>
            </a:r>
            <a:r>
              <a:rPr lang="en-US" altLang="en-US" dirty="0" smtClean="0"/>
              <a:t> (0.4)</a:t>
            </a:r>
            <a:r>
              <a:rPr lang="en-US" altLang="en-US" baseline="30000" dirty="0" smtClean="0"/>
              <a:t>9 </a:t>
            </a:r>
            <a:r>
              <a:rPr lang="en-US" altLang="en-US" dirty="0" smtClean="0"/>
              <a:t> = 5e-16</a:t>
            </a:r>
          </a:p>
          <a:p>
            <a:r>
              <a:rPr lang="en-US" altLang="en-US" dirty="0" smtClean="0"/>
              <a:t>What would it be for parameter 0.2?</a:t>
            </a:r>
          </a:p>
          <a:p>
            <a:pPr lvl="1"/>
            <a:r>
              <a:rPr lang="en-US" altLang="en-US" dirty="0" smtClean="0"/>
              <a:t>22</a:t>
            </a:r>
          </a:p>
          <a:p>
            <a:pPr marL="0" indent="0">
              <a:buNone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pPr lvl="1"/>
            <a:endParaRPr lang="el-GR" altLang="en-US" dirty="0"/>
          </a:p>
        </p:txBody>
      </p:sp>
      <p:graphicFrame>
        <p:nvGraphicFramePr>
          <p:cNvPr id="148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78939639"/>
              </p:ext>
            </p:extLst>
          </p:nvPr>
        </p:nvGraphicFramePr>
        <p:xfrm>
          <a:off x="1581150" y="2438400"/>
          <a:ext cx="59817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4" imgW="1993680" imgH="444240" progId="Equation.3">
                  <p:embed/>
                </p:oleObj>
              </mc:Choice>
              <mc:Fallback>
                <p:oleObj name="Equation" r:id="rId4" imgW="19936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438400"/>
                        <a:ext cx="59817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51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39763" y="1371600"/>
            <a:ext cx="8001000" cy="2819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90000"/>
              </a:lnSpc>
            </a:pPr>
            <a:r>
              <a:rPr lang="en-US" altLang="en-US" sz="2400" dirty="0" smtClean="0"/>
              <a:t>Exclusive clustering approach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 smtClean="0"/>
              <a:t>Each cluster is associated with a </a:t>
            </a:r>
            <a:r>
              <a:rPr lang="en-US" altLang="en-US" sz="2400" dirty="0" smtClean="0">
                <a:solidFill>
                  <a:srgbClr val="FFCC00"/>
                </a:solidFill>
              </a:rPr>
              <a:t>centroid</a:t>
            </a:r>
            <a:r>
              <a:rPr lang="en-US" altLang="en-US" sz="2400" dirty="0" smtClean="0"/>
              <a:t> (center point)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 smtClean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 smtClean="0"/>
              <a:t>Number of clusters, K, must be specified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 smtClean="0"/>
              <a:t>The basic algorithm is very simple</a:t>
            </a:r>
            <a:endParaRPr lang="en-US" alt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688359"/>
              </p:ext>
            </p:extLst>
          </p:nvPr>
        </p:nvGraphicFramePr>
        <p:xfrm>
          <a:off x="457200" y="42862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457200" y="42862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31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5000" y="1219200"/>
            <a:ext cx="1708856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63990" y="27432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8990" y="30480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5690" y="34544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8484" y="47653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2045" y="43843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1" y="3454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5611990" y="39116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92589" y="3454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3832578" y="39116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30589" y="3948284"/>
            <a:ext cx="76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2961" y="1447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4" idx="4"/>
            <a:endCxn id="6" idx="0"/>
          </p:cNvCxnSpPr>
          <p:nvPr/>
        </p:nvCxnSpPr>
        <p:spPr>
          <a:xfrm>
            <a:off x="6572956" y="2362200"/>
            <a:ext cx="1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6694" y="2174557"/>
            <a:ext cx="3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4" idx="2"/>
          </p:cNvCxnSpPr>
          <p:nvPr/>
        </p:nvCxnSpPr>
        <p:spPr>
          <a:xfrm>
            <a:off x="5333999" y="1905000"/>
            <a:ext cx="718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3364468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Dirichlet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0600" y="34544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7200" y="14478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β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81600" y="1459468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Dirichlet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7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Dirichlet update – dice roll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91618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4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LDA math – the multinomial 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400" dirty="0" smtClean="0"/>
                  <a:t>For n independent trials that could yield exactly one of k possible results, the multinomial distribution gives the probability of seeing any particular combination of outcomes</a:t>
                </a:r>
              </a:p>
              <a:p>
                <a:endParaRPr lang="en-US" sz="24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Parameterized by </a:t>
                </a:r>
                <a:r>
                  <a:rPr lang="el-GR" sz="2400" b="1" dirty="0" smtClean="0"/>
                  <a:t>γ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and n</a:t>
                </a:r>
                <a:endParaRPr lang="en-US" sz="2400" dirty="0"/>
              </a:p>
              <a:p>
                <a:r>
                  <a:rPr lang="en-US" sz="2400" dirty="0" smtClean="0"/>
                  <a:t>Easier to understand</a:t>
                </a:r>
              </a:p>
              <a:p>
                <a:pPr lvl="1"/>
                <a:r>
                  <a:rPr lang="en-US" sz="2000" dirty="0" smtClean="0"/>
                  <a:t>Tracks word frequencies </a:t>
                </a:r>
              </a:p>
              <a:p>
                <a:pPr lvl="1"/>
                <a:r>
                  <a:rPr lang="en-US" sz="2000" dirty="0" smtClean="0"/>
                  <a:t>Given a vocabulary of 3 words A,B,C with normalized empirical frequencies [0.3, 0.4, 0.3] in a corpus and a document AABB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𝑑𝑜𝑐𝑢𝑚𝑒𝑛𝑡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4!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2!2!0!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0.3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(0.4)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=0.0864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Given normalized empirical frequencies [0.1,0.1,0.8], what would the probability of the same document be?</a:t>
                </a:r>
              </a:p>
              <a:p>
                <a:pPr lvl="1"/>
                <a:r>
                  <a:rPr lang="en-US" sz="2000" dirty="0" smtClean="0"/>
                  <a:t>Given </a:t>
                </a:r>
                <a:r>
                  <a:rPr lang="en-US" sz="2000" dirty="0"/>
                  <a:t>normalized empirical frequencies [0.3, 0.4, 0.3] </a:t>
                </a:r>
                <a:r>
                  <a:rPr lang="en-US" sz="2000" dirty="0" smtClean="0"/>
                  <a:t> and a document A, what would its probability be?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 r="-667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743200" y="2542719"/>
                <a:ext cx="4099520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!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b/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b/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…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  <m:sub/>
                        <m:sup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542719"/>
                <a:ext cx="4099520" cy="65768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3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15000" y="609600"/>
            <a:ext cx="1708856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63990" y="21336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8990" y="24384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05690" y="28448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38484" y="41557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62045" y="37747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72001" y="2844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5611990" y="33020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792589" y="2844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3832578" y="33020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30589" y="3338684"/>
            <a:ext cx="7619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2961" y="8382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4" idx="4"/>
            <a:endCxn id="6" idx="0"/>
          </p:cNvCxnSpPr>
          <p:nvPr/>
        </p:nvCxnSpPr>
        <p:spPr>
          <a:xfrm>
            <a:off x="6572956" y="1752600"/>
            <a:ext cx="1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36694" y="1564957"/>
            <a:ext cx="3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4" idx="2"/>
          </p:cNvCxnSpPr>
          <p:nvPr/>
        </p:nvCxnSpPr>
        <p:spPr>
          <a:xfrm>
            <a:off x="5333999" y="1295400"/>
            <a:ext cx="718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1399" y="3593068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90600" y="28448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α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267200" y="8382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β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3199" y="1840468"/>
            <a:ext cx="144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Multinomial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471547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</a:t>
            </a:r>
            <a:r>
              <a:rPr lang="en-US" dirty="0" err="1" smtClean="0"/>
              <a:t>w|t</a:t>
            </a:r>
            <a:r>
              <a:rPr lang="en-US" dirty="0" smtClean="0"/>
              <a:t>) is high when many words in a document show up as high frequency terms in the corresponding topic word distribution</a:t>
            </a:r>
          </a:p>
          <a:p>
            <a:r>
              <a:rPr lang="en-US" dirty="0"/>
              <a:t>	</a:t>
            </a:r>
            <a:r>
              <a:rPr lang="el-GR" dirty="0" smtClean="0"/>
              <a:t>ψ</a:t>
            </a:r>
            <a:r>
              <a:rPr lang="en-US" dirty="0" smtClean="0"/>
              <a:t> is distribution of words in a topic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55626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p(t|</a:t>
            </a:r>
            <a:r>
              <a:rPr lang="el-GR" dirty="0" smtClean="0"/>
              <a:t>θ</a:t>
            </a:r>
            <a:r>
              <a:rPr lang="en-US" dirty="0" smtClean="0"/>
              <a:t>) is high when many words in a topic show up as high frequency terms in the document topic distribution</a:t>
            </a:r>
          </a:p>
          <a:p>
            <a:r>
              <a:rPr lang="en-US" dirty="0"/>
              <a:t>	</a:t>
            </a:r>
            <a:r>
              <a:rPr lang="el-GR" dirty="0" smtClean="0"/>
              <a:t>θ</a:t>
            </a:r>
            <a:r>
              <a:rPr lang="en-US" dirty="0" smtClean="0"/>
              <a:t> is distribution of topics in a document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32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with Gaussian mixture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p(K|</a:t>
            </a:r>
            <a:r>
              <a:rPr lang="el-GR" dirty="0" smtClean="0"/>
              <a:t>φ</a:t>
            </a:r>
            <a:r>
              <a:rPr lang="en-US" dirty="0" smtClean="0"/>
              <a:t>) is high when the </a:t>
            </a:r>
            <a:r>
              <a:rPr lang="el-GR" dirty="0" smtClean="0"/>
              <a:t>φ</a:t>
            </a:r>
            <a:r>
              <a:rPr lang="en-US" dirty="0" smtClean="0"/>
              <a:t> value is high for the K</a:t>
            </a:r>
            <a:r>
              <a:rPr lang="en-US" baseline="30000" dirty="0" smtClean="0"/>
              <a:t>th</a:t>
            </a:r>
            <a:r>
              <a:rPr lang="en-US" dirty="0" smtClean="0"/>
              <a:t> label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x|K</a:t>
            </a:r>
            <a:r>
              <a:rPr lang="en-US" dirty="0" smtClean="0"/>
              <a:t>) is high when x is statistically likely to be drawn from the Gaussian with the Kth summary statistics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44362"/>
            <a:ext cx="2390775" cy="198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10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inference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Latent variable inference</a:t>
                </a:r>
              </a:p>
              <a:p>
                <a:endParaRPr lang="en-US" dirty="0"/>
              </a:p>
              <a:p>
                <a:r>
                  <a:rPr lang="en-US" dirty="0" smtClean="0"/>
                  <a:t>From the graphical model</a:t>
                </a:r>
              </a:p>
              <a:p>
                <a:endParaRPr lang="en-US" dirty="0"/>
              </a:p>
              <a:p>
                <a:r>
                  <a:rPr lang="en-US" dirty="0" smtClean="0"/>
                  <a:t>What are these terms?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𝒘</m:t>
                        </m:r>
                      </m:e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𝒕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)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38400" y="2133600"/>
                <a:ext cx="3733800" cy="66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133600"/>
                <a:ext cx="3733800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4600" y="3429000"/>
                <a:ext cx="4222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e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𝒕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29000"/>
                <a:ext cx="4222502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intuition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Given the optimal denominator, the correct partitioning of the data into topics is determined by the numerator</a:t>
                </a:r>
              </a:p>
              <a:p>
                <a:r>
                  <a:rPr lang="en-US" dirty="0" smtClean="0"/>
                  <a:t>What does the numerator say about what constitutes a good topic partitioning?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𝒘</m:t>
                        </m:r>
                      </m:e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 smtClean="0"/>
                  <a:t> will have high values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𝜓</m:t>
                    </m:r>
                  </m:oMath>
                </a14:m>
                <a:r>
                  <a:rPr lang="en-US" dirty="0" smtClean="0"/>
                  <a:t> is sparse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𝒕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 smtClean="0"/>
                  <a:t> will have high values iff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is concentrated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𝛼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will have high values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is small</a:t>
                </a:r>
              </a:p>
              <a:p>
                <a:pPr marL="571500" indent="-514350"/>
                <a:r>
                  <a:rPr lang="en-US" dirty="0" smtClean="0"/>
                  <a:t>Implications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Better to have non-overlapping topics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Better to have fewer topics per document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Better to be biased towards few topics in general</a:t>
                </a:r>
              </a:p>
              <a:p>
                <a:pPr marL="571500" indent="-514350"/>
                <a:r>
                  <a:rPr lang="en-US" dirty="0" smtClean="0"/>
                  <a:t>Net upshot: make clusters with co-occurring terms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18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these building blocks we get the full numerator</a:t>
            </a:r>
          </a:p>
          <a:p>
            <a:r>
              <a:rPr lang="en-US" dirty="0" smtClean="0"/>
              <a:t>Denominator obtained by marginalizing over the latent variables</a:t>
            </a:r>
          </a:p>
          <a:p>
            <a:pPr lvl="1"/>
            <a:r>
              <a:rPr lang="en-US" dirty="0" smtClean="0"/>
              <a:t>Involves an intractable integral</a:t>
            </a:r>
          </a:p>
          <a:p>
            <a:pPr lvl="1"/>
            <a:r>
              <a:rPr lang="en-US" dirty="0" smtClean="0"/>
              <a:t>Have to use approximate inference methods</a:t>
            </a:r>
          </a:p>
          <a:p>
            <a:pPr lvl="2"/>
            <a:r>
              <a:rPr lang="en-US" dirty="0" smtClean="0"/>
              <a:t>Variational EM</a:t>
            </a:r>
          </a:p>
          <a:p>
            <a:pPr lvl="2"/>
            <a:r>
              <a:rPr lang="en-US" dirty="0" smtClean="0"/>
              <a:t>Gibbs sampling</a:t>
            </a:r>
          </a:p>
          <a:p>
            <a:r>
              <a:rPr lang="en-US" dirty="0" smtClean="0"/>
              <a:t>MLE inference is standard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569863"/>
              </p:ext>
            </p:extLst>
          </p:nvPr>
        </p:nvGraphicFramePr>
        <p:xfrm>
          <a:off x="2286000" y="5759213"/>
          <a:ext cx="44196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777680" imgH="431640" progId="Equation.3">
                  <p:embed/>
                </p:oleObj>
              </mc:Choice>
              <mc:Fallback>
                <p:oleObj name="Equation" r:id="rId3" imgW="1777680" imgH="43164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59213"/>
                        <a:ext cx="44196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4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www.pnas.org/content/101/suppl_1/5228/F3.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40018"/>
            <a:ext cx="5486400" cy="448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7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Document modeling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algn="l" rtl="0"/>
            <a:r>
              <a:rPr lang="en-US" altLang="en-US" sz="2800"/>
              <a:t>Unlabeled data – our goal is density estimation.</a:t>
            </a:r>
          </a:p>
          <a:p>
            <a:pPr algn="l" rtl="0"/>
            <a:r>
              <a:rPr lang="en-US" altLang="en-US" sz="2800"/>
              <a:t>Compute the </a:t>
            </a:r>
            <a:r>
              <a:rPr lang="en-US" altLang="en-US" sz="2800" i="1"/>
              <a:t>perplexity </a:t>
            </a:r>
            <a:r>
              <a:rPr lang="en-US" altLang="en-US" sz="2800"/>
              <a:t> of a held-out test to evaluate the models – lower perplexity score indicates better generalization.</a:t>
            </a:r>
          </a:p>
          <a:p>
            <a:pPr algn="l" rtl="0"/>
            <a:endParaRPr lang="en-US" altLang="en-US" sz="2800"/>
          </a:p>
          <a:p>
            <a:pPr algn="l" rtl="0"/>
            <a:endParaRPr lang="en-US" altLang="en-US" sz="2800"/>
          </a:p>
          <a:p>
            <a:pPr algn="l" rtl="0">
              <a:buFont typeface="Wingdings" pitchFamily="2" charset="2"/>
              <a:buNone/>
            </a:pPr>
            <a:r>
              <a:rPr lang="en-US" altLang="en-US" sz="2800"/>
              <a:t>.</a:t>
            </a:r>
            <a:endParaRPr lang="he-IL" altLang="en-US" sz="2800"/>
          </a:p>
          <a:p>
            <a:pPr algn="l" rtl="0"/>
            <a:endParaRPr lang="en-US" altLang="en-US" sz="2800"/>
          </a:p>
        </p:txBody>
      </p:sp>
      <p:graphicFrame>
        <p:nvGraphicFramePr>
          <p:cNvPr id="2211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43000" y="3886200"/>
          <a:ext cx="68580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3" imgW="2641320" imgH="583920" progId="Equation.3">
                  <p:embed/>
                </p:oleObj>
              </mc:Choice>
              <mc:Fallback>
                <p:oleObj name="Equation" r:id="rId3" imgW="26413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86200"/>
                        <a:ext cx="68580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3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 algorithm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1163" y="1447800"/>
            <a:ext cx="83185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Eliminate noise points</a:t>
            </a:r>
          </a:p>
          <a:p>
            <a:r>
              <a:rPr lang="en-US" altLang="en-US" smtClean="0"/>
              <a:t>Perform clustering on the remaining points</a:t>
            </a:r>
            <a:endParaRPr lang="en-US" altLang="en-US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636837"/>
            <a:ext cx="7467600" cy="39925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36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Document Modeling – cont.</a:t>
            </a:r>
            <a:r>
              <a:rPr lang="he-IL" altLang="en-US" sz="4000"/>
              <a:t/>
            </a:r>
            <a:br>
              <a:rPr lang="he-IL" altLang="en-US" sz="4000"/>
            </a:br>
            <a:r>
              <a:rPr lang="en-US" altLang="en-US" sz="4000"/>
              <a:t>data used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90000"/>
              </a:lnSpc>
            </a:pPr>
            <a:r>
              <a:rPr lang="en-US" altLang="en-US" sz="2800"/>
              <a:t>C. Elegans Community abstracts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/>
              <a:t>5,225 abstracts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/>
              <a:t>28,414 unique terms</a:t>
            </a:r>
          </a:p>
          <a:p>
            <a:pPr algn="l" rtl="0">
              <a:lnSpc>
                <a:spcPct val="90000"/>
              </a:lnSpc>
            </a:pPr>
            <a:r>
              <a:rPr lang="en-US" altLang="en-US" sz="2800"/>
              <a:t>TREC AP corpus (subset)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/>
              <a:t>16,333 newswire articles</a:t>
            </a:r>
          </a:p>
          <a:p>
            <a:pPr lvl="1" algn="l" rtl="0">
              <a:lnSpc>
                <a:spcPct val="90000"/>
              </a:lnSpc>
            </a:pPr>
            <a:r>
              <a:rPr lang="en-US" altLang="en-US" sz="2400"/>
              <a:t>23,075 unique terms</a:t>
            </a:r>
          </a:p>
          <a:p>
            <a:pPr algn="l" rtl="0">
              <a:lnSpc>
                <a:spcPct val="90000"/>
              </a:lnSpc>
            </a:pPr>
            <a:r>
              <a:rPr lang="en-US" altLang="en-US" sz="2800"/>
              <a:t>Held-out data – 10%</a:t>
            </a:r>
          </a:p>
          <a:p>
            <a:pPr algn="l" rtl="0">
              <a:lnSpc>
                <a:spcPct val="90000"/>
              </a:lnSpc>
            </a:pPr>
            <a:r>
              <a:rPr lang="en-US" altLang="en-US" sz="2800"/>
              <a:t>Removed terms – 50 stop words, words appearing once (AP)</a:t>
            </a:r>
          </a:p>
        </p:txBody>
      </p:sp>
    </p:spTree>
    <p:extLst>
      <p:ext uri="{BB962C8B-B14F-4D97-AF65-F5344CB8AC3E}">
        <p14:creationId xmlns:p14="http://schemas.microsoft.com/office/powerpoint/2010/main" val="367478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61" name="Picture 5" descr="modeling-nemat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124200" y="838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/>
              <a:t>nematode</a:t>
            </a:r>
          </a:p>
        </p:txBody>
      </p:sp>
    </p:spTree>
    <p:extLst>
      <p:ext uri="{BB962C8B-B14F-4D97-AF65-F5344CB8AC3E}">
        <p14:creationId xmlns:p14="http://schemas.microsoft.com/office/powerpoint/2010/main" val="1274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8" name="Picture 4" descr="modeling-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495800" y="4572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AP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5257800" y="533400"/>
            <a:ext cx="152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get from it?</a:t>
            </a:r>
            <a:endParaRPr lang="en-US" dirty="0"/>
          </a:p>
        </p:txBody>
      </p:sp>
      <p:pic>
        <p:nvPicPr>
          <p:cNvPr id="188421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308100"/>
            <a:ext cx="6172200" cy="5321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0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membership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50" y="1552575"/>
            <a:ext cx="860385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52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similarity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4343400" cy="114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38" y="3505200"/>
            <a:ext cx="58864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171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" y="5943504"/>
            <a:ext cx="9106560" cy="943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76400"/>
            <a:ext cx="3962400" cy="500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0739" y="5620956"/>
            <a:ext cx="2556261" cy="627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1100" b="1" dirty="0">
                <a:latin typeface="Arial" charset="0"/>
              </a:rPr>
              <a:t>Thomas L. Griffiths, and Mark </a:t>
            </a:r>
            <a:r>
              <a:rPr lang="en-GB" altLang="en-US" sz="1100" b="1" dirty="0" err="1">
                <a:latin typeface="Arial" charset="0"/>
              </a:rPr>
              <a:t>Steyvers</a:t>
            </a:r>
            <a:r>
              <a:rPr lang="en-GB" altLang="en-US" sz="1100" b="1" dirty="0">
                <a:latin typeface="Arial" charset="0"/>
              </a:rPr>
              <a:t> PNAS 2004;101:5228-5235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97920" y="6613175"/>
            <a:ext cx="4930560" cy="347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85725" indent="-85725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900">
                <a:latin typeface="Arial" charset="0"/>
              </a:rPr>
              <a:t>©2004 by National Academy of Sciences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72605"/>
      </p:ext>
    </p:extLst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 tagging, relevance scoring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676400"/>
            <a:ext cx="5934075" cy="495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14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75210" y="1600200"/>
            <a:ext cx="1708856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Extension: correlated topic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3124200"/>
            <a:ext cx="51054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29200" y="3429000"/>
            <a:ext cx="2860322" cy="1828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565900" y="3835400"/>
            <a:ext cx="113453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98694" y="5146357"/>
            <a:ext cx="3309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22255" y="4765357"/>
            <a:ext cx="6618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|d|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132211" y="3835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6"/>
            <a:endCxn id="6" idx="2"/>
          </p:cNvCxnSpPr>
          <p:nvPr/>
        </p:nvCxnSpPr>
        <p:spPr>
          <a:xfrm>
            <a:off x="6172200" y="4292600"/>
            <a:ext cx="393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352799" y="38354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9" idx="2"/>
          </p:cNvCxnSpPr>
          <p:nvPr/>
        </p:nvCxnSpPr>
        <p:spPr>
          <a:xfrm>
            <a:off x="4392788" y="4292600"/>
            <a:ext cx="7394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613171" y="1828800"/>
            <a:ext cx="1039989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ψ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4" idx="4"/>
            <a:endCxn id="6" idx="0"/>
          </p:cNvCxnSpPr>
          <p:nvPr/>
        </p:nvCxnSpPr>
        <p:spPr>
          <a:xfrm>
            <a:off x="7133166" y="2743200"/>
            <a:ext cx="1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96904" y="2555557"/>
            <a:ext cx="33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4" idx="2"/>
          </p:cNvCxnSpPr>
          <p:nvPr/>
        </p:nvCxnSpPr>
        <p:spPr>
          <a:xfrm>
            <a:off x="5894209" y="2286000"/>
            <a:ext cx="718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23999" y="3122538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Σ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7410" y="1828800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β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524000" y="4478178"/>
            <a:ext cx="1039989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tx1"/>
                </a:solidFill>
              </a:rPr>
              <a:t>μ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21" idx="3"/>
            <a:endCxn id="11" idx="2"/>
          </p:cNvCxnSpPr>
          <p:nvPr/>
        </p:nvCxnSpPr>
        <p:spPr>
          <a:xfrm>
            <a:off x="2563988" y="3579738"/>
            <a:ext cx="788811" cy="712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3"/>
            <a:endCxn id="11" idx="2"/>
          </p:cNvCxnSpPr>
          <p:nvPr/>
        </p:nvCxnSpPr>
        <p:spPr>
          <a:xfrm flipV="1">
            <a:off x="2563989" y="4292600"/>
            <a:ext cx="788810" cy="642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857772" y="5867400"/>
                <a:ext cx="1371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r>
                        <a:rPr lang="en-US" b="0" i="1" smtClean="0">
                          <a:latin typeface="Cambria Math"/>
                        </a:rPr>
                        <m:t> ~ 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72" y="5867400"/>
                <a:ext cx="1371594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828800" y="6324600"/>
                <a:ext cx="1456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exp</m:t>
                      </m:r>
                      <m:r>
                        <a:rPr lang="en-US" b="0" i="1" smtClean="0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6324600"/>
                <a:ext cx="1456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9" y="1333500"/>
            <a:ext cx="2515961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762000" y="990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Logit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hierarchies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1600"/>
            <a:ext cx="7010400" cy="495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5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result</a:t>
            </a:r>
            <a:endParaRPr 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8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Extension: dynamic topic modeling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143771"/>
            <a:ext cx="7772399" cy="5302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5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Time-drifting topic distributions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0" y="1524000"/>
            <a:ext cx="84782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changes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" y="1509712"/>
            <a:ext cx="8913835" cy="519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87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5" y="1752600"/>
            <a:ext cx="8282435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43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Other uses</a:t>
            </a:r>
          </a:p>
        </p:txBody>
      </p:sp>
      <p:graphicFrame>
        <p:nvGraphicFramePr>
          <p:cNvPr id="23552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57200" y="1905000"/>
          <a:ext cx="8032750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Bitmap Image" r:id="rId3" imgW="8380952" imgH="4323810" progId="Paint.Picture">
                  <p:embed/>
                </p:oleObj>
              </mc:Choice>
              <mc:Fallback>
                <p:oleObj name="Bitmap Image" r:id="rId3" imgW="8380952" imgH="4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FEFEFE"/>
                          </a:clrFrom>
                          <a:clrTo>
                            <a:srgbClr val="FEFEFE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032750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16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result</a:t>
            </a:r>
            <a:endParaRPr lang="en-US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94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clustering quality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447800"/>
            <a:ext cx="84582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dirty="0" smtClean="0"/>
              <a:t>Cluster Cohesion: Measures how closely related are objects in a cluster</a:t>
            </a:r>
          </a:p>
          <a:p>
            <a:pPr lvl="1"/>
            <a:r>
              <a:rPr lang="en-US" altLang="en-US" sz="2000" dirty="0" smtClean="0"/>
              <a:t>Example: SSE</a:t>
            </a:r>
          </a:p>
          <a:p>
            <a:pPr>
              <a:spcBef>
                <a:spcPct val="0"/>
              </a:spcBef>
            </a:pPr>
            <a:r>
              <a:rPr lang="en-US" altLang="en-US" dirty="0" smtClean="0"/>
              <a:t>Cluster Separation: Measures how distinct or well-separated a cluster is from other clusters</a:t>
            </a:r>
          </a:p>
          <a:p>
            <a:r>
              <a:rPr lang="en-US" altLang="en-US" sz="2400" dirty="0" smtClean="0"/>
              <a:t>Example: Squared Error</a:t>
            </a:r>
          </a:p>
          <a:p>
            <a:pPr lvl="1"/>
            <a:r>
              <a:rPr lang="en-US" altLang="en-US" sz="2000" dirty="0" smtClean="0"/>
              <a:t>Cohesion is measured by the within cluster sum of squares (SSE)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r>
              <a:rPr lang="en-US" altLang="en-US" sz="2000" dirty="0" smtClean="0"/>
              <a:t>Separation is measured by the between cluster sum of squares</a:t>
            </a:r>
          </a:p>
          <a:p>
            <a:pPr lvl="1"/>
            <a:endParaRPr lang="en-US" altLang="en-US" sz="2000" dirty="0" smtClean="0"/>
          </a:p>
          <a:p>
            <a:pPr lvl="2"/>
            <a:endParaRPr lang="en-US" altLang="en-US" sz="1800" dirty="0" smtClean="0"/>
          </a:p>
          <a:p>
            <a:pPr lvl="3"/>
            <a:r>
              <a:rPr lang="en-US" altLang="en-US" sz="1800" dirty="0" smtClean="0"/>
              <a:t>Where |C</a:t>
            </a:r>
            <a:r>
              <a:rPr lang="en-US" altLang="en-US" sz="1800" baseline="-25000" dirty="0" smtClean="0"/>
              <a:t>i</a:t>
            </a:r>
            <a:r>
              <a:rPr lang="en-US" altLang="en-US" sz="1800" dirty="0" smtClean="0"/>
              <a:t>| is the size of cluster </a:t>
            </a:r>
            <a:r>
              <a:rPr lang="en-US" altLang="en-US" sz="1800" dirty="0" err="1" smtClean="0"/>
              <a:t>i</a:t>
            </a:r>
            <a:r>
              <a:rPr lang="en-US" altLang="en-US" sz="1800" dirty="0" smtClean="0"/>
              <a:t> </a:t>
            </a:r>
          </a:p>
          <a:p>
            <a:pPr lvl="1">
              <a:buFont typeface="Arial" charset="0"/>
              <a:buNone/>
            </a:pPr>
            <a:endParaRPr lang="en-US" altLang="en-US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0070"/>
              </p:ext>
            </p:extLst>
          </p:nvPr>
        </p:nvGraphicFramePr>
        <p:xfrm>
          <a:off x="2178050" y="4670425"/>
          <a:ext cx="33242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1396800" imgH="368280" progId="Equation.3">
                  <p:embed/>
                </p:oleObj>
              </mc:Choice>
              <mc:Fallback>
                <p:oleObj name="Equation" r:id="rId3" imgW="1396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670425"/>
                        <a:ext cx="33242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153923"/>
              </p:ext>
            </p:extLst>
          </p:nvPr>
        </p:nvGraphicFramePr>
        <p:xfrm>
          <a:off x="2087563" y="5737225"/>
          <a:ext cx="33226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5" imgW="1396394" imgH="342751" progId="Equation.3">
                  <p:embed/>
                </p:oleObj>
              </mc:Choice>
              <mc:Fallback>
                <p:oleObj name="Equation" r:id="rId5" imgW="1396394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737225"/>
                        <a:ext cx="33226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12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clustering quality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197343"/>
              </p:ext>
            </p:extLst>
          </p:nvPr>
        </p:nvGraphicFramePr>
        <p:xfrm>
          <a:off x="609600" y="1524000"/>
          <a:ext cx="775335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Bitmap Image" r:id="rId3" imgW="9304826" imgH="6119390" progId="PBrush">
                  <p:embed/>
                </p:oleObj>
              </mc:Choice>
              <mc:Fallback>
                <p:oleObj name="Bitmap Image" r:id="rId3" imgW="9304826" imgH="61193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864"/>
                      <a:stretch>
                        <a:fillRect/>
                      </a:stretch>
                    </p:blipFill>
                    <p:spPr bwMode="auto">
                      <a:xfrm>
                        <a:off x="609600" y="1524000"/>
                        <a:ext cx="775335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9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model tell you?</a:t>
            </a:r>
            <a:endParaRPr lang="en-US" dirty="0"/>
          </a:p>
        </p:txBody>
      </p:sp>
      <p:pic>
        <p:nvPicPr>
          <p:cNvPr id="4100" name="Picture 4" descr="http://dirichletprocess.weebly.com/uploads/1/9/8/4/19847957/3346416.png?13674466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51911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10200" y="21336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some probability, pick a Gaussian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3124200"/>
            <a:ext cx="2962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some probability, pick a point from the Gaussian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05600" y="39624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05600" y="49530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705600" y="6019800"/>
            <a:ext cx="609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5040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137" y="343910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p(x)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4"/>
            <a:endCxn id="9" idx="0"/>
          </p:cNvCxnSpPr>
          <p:nvPr/>
        </p:nvCxnSpPr>
        <p:spPr>
          <a:xfrm>
            <a:off x="7010400" y="44958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4"/>
            <a:endCxn id="10" idx="0"/>
          </p:cNvCxnSpPr>
          <p:nvPr/>
        </p:nvCxnSpPr>
        <p:spPr>
          <a:xfrm>
            <a:off x="7010400" y="54864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7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D|Q) \stackrel{rank}{=} P(Q|D)P(D)  template TPT1  env TPENV1  fore 0  back 16777215  eqnno 1"/>
  <p:tag name="FILENAME" val="TP_tmp"/>
  <p:tag name="ORIGWIDTH" val="114"/>
  <p:tag name="PICTUREFILESIZE" val="63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(Q|D) = \prod_{i=1}^{n} P(q_{i}|D)  template TPT1  env TPENV1  fore 0  back 16777215  eqnno 2"/>
  <p:tag name="FILENAME" val="TP_tmp"/>
  <p:tag name="ORIGWIDTH" val="106"/>
  <p:tag name="PICTUREFILESIZE" val="48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1717</Words>
  <Application>Microsoft Office PowerPoint</Application>
  <PresentationFormat>On-screen Show (4:3)</PresentationFormat>
  <Paragraphs>326</Paragraphs>
  <Slides>54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Office Theme</vt:lpstr>
      <vt:lpstr>Bitmap Image</vt:lpstr>
      <vt:lpstr>Equation</vt:lpstr>
      <vt:lpstr>Microsoft Equation 3.0</vt:lpstr>
      <vt:lpstr>Clustering text</vt:lpstr>
      <vt:lpstr>Overview</vt:lpstr>
      <vt:lpstr>K means clustering</vt:lpstr>
      <vt:lpstr>DBSCAN algorithm</vt:lpstr>
      <vt:lpstr>Good result</vt:lpstr>
      <vt:lpstr>Bad result</vt:lpstr>
      <vt:lpstr>Quantifying clustering quality</vt:lpstr>
      <vt:lpstr>Quantifying clustering quality</vt:lpstr>
      <vt:lpstr>What does the model tell you?</vt:lpstr>
      <vt:lpstr>Shift to plate notation</vt:lpstr>
      <vt:lpstr>Coin toss example</vt:lpstr>
      <vt:lpstr>Plate notation</vt:lpstr>
      <vt:lpstr>Conjugacy</vt:lpstr>
      <vt:lpstr>Useful conjugate priors</vt:lpstr>
      <vt:lpstr>Remember the query-Likelihood model?</vt:lpstr>
      <vt:lpstr>Multinomial unigram model</vt:lpstr>
      <vt:lpstr>Going beyond tf.idf in text processing</vt:lpstr>
      <vt:lpstr>Mixture of unigrams</vt:lpstr>
      <vt:lpstr>Probabilistic latent semantic analysis</vt:lpstr>
      <vt:lpstr>Problem of PLSI</vt:lpstr>
      <vt:lpstr>Latent Dirichlet allocation</vt:lpstr>
      <vt:lpstr>LDA in plate notation</vt:lpstr>
      <vt:lpstr>LDA in plate notation</vt:lpstr>
      <vt:lpstr>LDA in plate notation</vt:lpstr>
      <vt:lpstr>LDA in plate notation</vt:lpstr>
      <vt:lpstr>LDA in plate notation</vt:lpstr>
      <vt:lpstr>LDA in plate notation</vt:lpstr>
      <vt:lpstr>Generative model</vt:lpstr>
      <vt:lpstr>LDA math – the Dirichlet distribution </vt:lpstr>
      <vt:lpstr>PowerPoint Presentation</vt:lpstr>
      <vt:lpstr>Dirichlet update – dice roll</vt:lpstr>
      <vt:lpstr>LDA math – the multinomial distribution</vt:lpstr>
      <vt:lpstr>PowerPoint Presentation</vt:lpstr>
      <vt:lpstr>Compare with Gaussian mixture model</vt:lpstr>
      <vt:lpstr>LDA inference</vt:lpstr>
      <vt:lpstr>LDA intuition</vt:lpstr>
      <vt:lpstr>LDA inference</vt:lpstr>
      <vt:lpstr>Model selection</vt:lpstr>
      <vt:lpstr>Document modeling</vt:lpstr>
      <vt:lpstr>Document Modeling – cont. data used</vt:lpstr>
      <vt:lpstr>PowerPoint Presentation</vt:lpstr>
      <vt:lpstr>PowerPoint Presentation</vt:lpstr>
      <vt:lpstr>What can you get from it?</vt:lpstr>
      <vt:lpstr>Topic membership</vt:lpstr>
      <vt:lpstr>Document similarity</vt:lpstr>
      <vt:lpstr>Topic similarity</vt:lpstr>
      <vt:lpstr>Document tagging, relevance scoring</vt:lpstr>
      <vt:lpstr>Extension: correlated topic models</vt:lpstr>
      <vt:lpstr>Topic hierarchies</vt:lpstr>
      <vt:lpstr>Extension: dynamic topic modeling</vt:lpstr>
      <vt:lpstr>Time-drifting topic distributions</vt:lpstr>
      <vt:lpstr>Temporal changes</vt:lpstr>
      <vt:lpstr>Trends</vt:lpstr>
      <vt:lpstr>Other uses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text</dc:title>
  <dc:creator>New User</dc:creator>
  <cp:lastModifiedBy>New User</cp:lastModifiedBy>
  <cp:revision>47</cp:revision>
  <dcterms:created xsi:type="dcterms:W3CDTF">2017-02-15T01:14:35Z</dcterms:created>
  <dcterms:modified xsi:type="dcterms:W3CDTF">2017-02-16T06:33:48Z</dcterms:modified>
</cp:coreProperties>
</file>