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ppt/tags/tag21.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emf" ContentType="image/x-emf"/>
  <Override PartName="/ppt/tags/tag3.xml" ContentType="application/vnd.openxmlformats-officedocument.presentationml.tags+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tags/tag19.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tags/tag17.xml" ContentType="application/vnd.openxmlformats-officedocument.presentationml.tags+xml"/>
  <Override PartName="/ppt/slideLayouts/slideLayout10.xml" ContentType="application/vnd.openxmlformats-officedocument.presentationml.slideLayout+xml"/>
  <Default Extension="vml" ContentType="application/vnd.openxmlformats-officedocument.vmlDrawing"/>
  <Override PartName="/ppt/tags/tag15.xml" ContentType="application/vnd.openxmlformats-officedocument.presentationml.tags+xml"/>
  <Default Extension="tiff" ContentType="image/tiff"/>
  <Override PartName="/ppt/tags/tag24.xml" ContentType="application/vnd.openxmlformats-officedocument.presentationml.tags+xml"/>
  <Override PartName="/ppt/tags/tag13.xml" ContentType="application/vnd.openxmlformats-officedocument.presentationml.tags+xml"/>
  <Override PartName="/ppt/tags/tag22.xml" ContentType="application/vnd.openxmlformats-officedocument.presentationml.tags+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wmf" ContentType="image/x-wmf"/>
  <Default Extension="xls" ContentType="application/vnd.ms-excel"/>
  <Override PartName="/ppt/tags/tag2.xml" ContentType="application/vnd.openxmlformats-officedocument.presentationml.tags+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tags/tag18.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7"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346" r:id="rId34"/>
    <p:sldId id="349" r:id="rId35"/>
    <p:sldId id="299" r:id="rId36"/>
    <p:sldId id="347" r:id="rId37"/>
    <p:sldId id="345" r:id="rId38"/>
    <p:sldId id="300" r:id="rId39"/>
    <p:sldId id="348" r:id="rId40"/>
    <p:sldId id="301" r:id="rId41"/>
    <p:sldId id="302" r:id="rId42"/>
    <p:sldId id="351" r:id="rId43"/>
    <p:sldId id="303" r:id="rId44"/>
    <p:sldId id="304" r:id="rId45"/>
    <p:sldId id="305" r:id="rId46"/>
    <p:sldId id="306" r:id="rId47"/>
    <p:sldId id="307" r:id="rId48"/>
    <p:sldId id="308" r:id="rId49"/>
    <p:sldId id="309" r:id="rId50"/>
    <p:sldId id="310" r:id="rId51"/>
    <p:sldId id="311" r:id="rId52"/>
    <p:sldId id="350" r:id="rId53"/>
    <p:sldId id="352" r:id="rId54"/>
    <p:sldId id="353" r:id="rId55"/>
    <p:sldId id="354" r:id="rId56"/>
    <p:sldId id="355" r:id="rId57"/>
    <p:sldId id="356" r:id="rId58"/>
    <p:sldId id="357" r:id="rId59"/>
    <p:sldId id="358" r:id="rId60"/>
    <p:sldId id="359" r:id="rId61"/>
    <p:sldId id="360" r:id="rId62"/>
    <p:sldId id="361" r:id="rId63"/>
    <p:sldId id="362" r:id="rId64"/>
    <p:sldId id="363" r:id="rId65"/>
    <p:sldId id="364" r:id="rId66"/>
    <p:sldId id="365" r:id="rId67"/>
    <p:sldId id="366" r:id="rId68"/>
    <p:sldId id="367" r:id="rId69"/>
    <p:sldId id="368" r:id="rId70"/>
    <p:sldId id="369" r:id="rId71"/>
    <p:sldId id="370" r:id="rId72"/>
    <p:sldId id="371" r:id="rId73"/>
    <p:sldId id="372" r:id="rId7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1608" y="-90"/>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4233966-8EEB-4FD3-8437-F7A43135053F}" type="datetimeFigureOut">
              <a:rPr lang="en-US" smtClean="0"/>
              <a:pPr/>
              <a:t>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EECB-0FA4-4FD0-850D-C48F2DA23829}" type="slidenum">
              <a:rPr lang="en-US" smtClean="0"/>
              <a:pPr/>
              <a:t>‹#›</a:t>
            </a:fld>
            <a:endParaRPr lang="en-US"/>
          </a:p>
        </p:txBody>
      </p:sp>
    </p:spTree>
    <p:extLst>
      <p:ext uri="{BB962C8B-B14F-4D97-AF65-F5344CB8AC3E}">
        <p14:creationId xmlns="" xmlns:p14="http://schemas.microsoft.com/office/powerpoint/2010/main" val="1385431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233966-8EEB-4FD3-8437-F7A43135053F}" type="datetimeFigureOut">
              <a:rPr lang="en-US" smtClean="0"/>
              <a:pPr/>
              <a:t>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EECB-0FA4-4FD0-850D-C48F2DA23829}" type="slidenum">
              <a:rPr lang="en-US" smtClean="0"/>
              <a:pPr/>
              <a:t>‹#›</a:t>
            </a:fld>
            <a:endParaRPr lang="en-US"/>
          </a:p>
        </p:txBody>
      </p:sp>
    </p:spTree>
    <p:extLst>
      <p:ext uri="{BB962C8B-B14F-4D97-AF65-F5344CB8AC3E}">
        <p14:creationId xmlns="" xmlns:p14="http://schemas.microsoft.com/office/powerpoint/2010/main" val="342046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233966-8EEB-4FD3-8437-F7A43135053F}" type="datetimeFigureOut">
              <a:rPr lang="en-US" smtClean="0"/>
              <a:pPr/>
              <a:t>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EECB-0FA4-4FD0-850D-C48F2DA23829}" type="slidenum">
              <a:rPr lang="en-US" smtClean="0"/>
              <a:pPr/>
              <a:t>‹#›</a:t>
            </a:fld>
            <a:endParaRPr lang="en-US"/>
          </a:p>
        </p:txBody>
      </p:sp>
    </p:spTree>
    <p:extLst>
      <p:ext uri="{BB962C8B-B14F-4D97-AF65-F5344CB8AC3E}">
        <p14:creationId xmlns="" xmlns:p14="http://schemas.microsoft.com/office/powerpoint/2010/main" val="4222910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233966-8EEB-4FD3-8437-F7A43135053F}" type="datetimeFigureOut">
              <a:rPr lang="en-US" smtClean="0"/>
              <a:pPr/>
              <a:t>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EECB-0FA4-4FD0-850D-C48F2DA23829}" type="slidenum">
              <a:rPr lang="en-US" smtClean="0"/>
              <a:pPr/>
              <a:t>‹#›</a:t>
            </a:fld>
            <a:endParaRPr lang="en-US"/>
          </a:p>
        </p:txBody>
      </p:sp>
    </p:spTree>
    <p:extLst>
      <p:ext uri="{BB962C8B-B14F-4D97-AF65-F5344CB8AC3E}">
        <p14:creationId xmlns="" xmlns:p14="http://schemas.microsoft.com/office/powerpoint/2010/main" val="1335873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233966-8EEB-4FD3-8437-F7A43135053F}" type="datetimeFigureOut">
              <a:rPr lang="en-US" smtClean="0"/>
              <a:pPr/>
              <a:t>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EECB-0FA4-4FD0-850D-C48F2DA23829}" type="slidenum">
              <a:rPr lang="en-US" smtClean="0"/>
              <a:pPr/>
              <a:t>‹#›</a:t>
            </a:fld>
            <a:endParaRPr lang="en-US"/>
          </a:p>
        </p:txBody>
      </p:sp>
    </p:spTree>
    <p:extLst>
      <p:ext uri="{BB962C8B-B14F-4D97-AF65-F5344CB8AC3E}">
        <p14:creationId xmlns="" xmlns:p14="http://schemas.microsoft.com/office/powerpoint/2010/main" val="967093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4233966-8EEB-4FD3-8437-F7A43135053F}" type="datetimeFigureOut">
              <a:rPr lang="en-US" smtClean="0"/>
              <a:pPr/>
              <a:t>2/13/2017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EECB-0FA4-4FD0-850D-C48F2DA23829}" type="slidenum">
              <a:rPr lang="en-US" smtClean="0"/>
              <a:pPr/>
              <a:t>‹#›</a:t>
            </a:fld>
            <a:endParaRPr lang="en-US"/>
          </a:p>
        </p:txBody>
      </p:sp>
    </p:spTree>
    <p:extLst>
      <p:ext uri="{BB962C8B-B14F-4D97-AF65-F5344CB8AC3E}">
        <p14:creationId xmlns="" xmlns:p14="http://schemas.microsoft.com/office/powerpoint/2010/main" val="3482275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4233966-8EEB-4FD3-8437-F7A43135053F}" type="datetimeFigureOut">
              <a:rPr lang="en-US" smtClean="0"/>
              <a:pPr/>
              <a:t>2/13/2017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EECB-0FA4-4FD0-850D-C48F2DA23829}" type="slidenum">
              <a:rPr lang="en-US" smtClean="0"/>
              <a:pPr/>
              <a:t>‹#›</a:t>
            </a:fld>
            <a:endParaRPr lang="en-US"/>
          </a:p>
        </p:txBody>
      </p:sp>
    </p:spTree>
    <p:extLst>
      <p:ext uri="{BB962C8B-B14F-4D97-AF65-F5344CB8AC3E}">
        <p14:creationId xmlns="" xmlns:p14="http://schemas.microsoft.com/office/powerpoint/2010/main" val="1753452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4233966-8EEB-4FD3-8437-F7A43135053F}" type="datetimeFigureOut">
              <a:rPr lang="en-US" smtClean="0"/>
              <a:pPr/>
              <a:t>2/13/2017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EECB-0FA4-4FD0-850D-C48F2DA23829}" type="slidenum">
              <a:rPr lang="en-US" smtClean="0"/>
              <a:pPr/>
              <a:t>‹#›</a:t>
            </a:fld>
            <a:endParaRPr lang="en-US"/>
          </a:p>
        </p:txBody>
      </p:sp>
    </p:spTree>
    <p:extLst>
      <p:ext uri="{BB962C8B-B14F-4D97-AF65-F5344CB8AC3E}">
        <p14:creationId xmlns="" xmlns:p14="http://schemas.microsoft.com/office/powerpoint/2010/main" val="1463658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233966-8EEB-4FD3-8437-F7A43135053F}" type="datetimeFigureOut">
              <a:rPr lang="en-US" smtClean="0"/>
              <a:pPr/>
              <a:t>2/13/2017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EECB-0FA4-4FD0-850D-C48F2DA23829}" type="slidenum">
              <a:rPr lang="en-US" smtClean="0"/>
              <a:pPr/>
              <a:t>‹#›</a:t>
            </a:fld>
            <a:endParaRPr lang="en-US"/>
          </a:p>
        </p:txBody>
      </p:sp>
    </p:spTree>
    <p:extLst>
      <p:ext uri="{BB962C8B-B14F-4D97-AF65-F5344CB8AC3E}">
        <p14:creationId xmlns="" xmlns:p14="http://schemas.microsoft.com/office/powerpoint/2010/main" val="1143343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233966-8EEB-4FD3-8437-F7A43135053F}" type="datetimeFigureOut">
              <a:rPr lang="en-US" smtClean="0"/>
              <a:pPr/>
              <a:t>2/13/2017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EECB-0FA4-4FD0-850D-C48F2DA23829}" type="slidenum">
              <a:rPr lang="en-US" smtClean="0"/>
              <a:pPr/>
              <a:t>‹#›</a:t>
            </a:fld>
            <a:endParaRPr lang="en-US"/>
          </a:p>
        </p:txBody>
      </p:sp>
    </p:spTree>
    <p:extLst>
      <p:ext uri="{BB962C8B-B14F-4D97-AF65-F5344CB8AC3E}">
        <p14:creationId xmlns="" xmlns:p14="http://schemas.microsoft.com/office/powerpoint/2010/main" val="3577078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233966-8EEB-4FD3-8437-F7A43135053F}" type="datetimeFigureOut">
              <a:rPr lang="en-US" smtClean="0"/>
              <a:pPr/>
              <a:t>2/13/2017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EECB-0FA4-4FD0-850D-C48F2DA23829}" type="slidenum">
              <a:rPr lang="en-US" smtClean="0"/>
              <a:pPr/>
              <a:t>‹#›</a:t>
            </a:fld>
            <a:endParaRPr lang="en-US"/>
          </a:p>
        </p:txBody>
      </p:sp>
    </p:spTree>
    <p:extLst>
      <p:ext uri="{BB962C8B-B14F-4D97-AF65-F5344CB8AC3E}">
        <p14:creationId xmlns="" xmlns:p14="http://schemas.microsoft.com/office/powerpoint/2010/main" val="711791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233966-8EEB-4FD3-8437-F7A43135053F}" type="datetimeFigureOut">
              <a:rPr lang="en-US" smtClean="0"/>
              <a:pPr/>
              <a:t>2/13/2017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EECB-0FA4-4FD0-850D-C48F2DA23829}" type="slidenum">
              <a:rPr lang="en-US" smtClean="0"/>
              <a:pPr/>
              <a:t>‹#›</a:t>
            </a:fld>
            <a:endParaRPr lang="en-US"/>
          </a:p>
        </p:txBody>
      </p:sp>
    </p:spTree>
    <p:extLst>
      <p:ext uri="{BB962C8B-B14F-4D97-AF65-F5344CB8AC3E}">
        <p14:creationId xmlns="" xmlns:p14="http://schemas.microsoft.com/office/powerpoint/2010/main" val="7433352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6.v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7.v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8.vml"/></Relationships>
</file>

<file path=ppt/slides/_rels/slide22.xml.rels><?xml version="1.0" encoding="UTF-8" standalone="yes"?>
<Relationships xmlns="http://schemas.openxmlformats.org/package/2006/relationships"><Relationship Id="rId3" Type="http://schemas.openxmlformats.org/officeDocument/2006/relationships/oleObject" Target="../embeddings/Microsoft_Office_Excel_97-2003_Worksheet2.xls"/><Relationship Id="rId2" Type="http://schemas.openxmlformats.org/officeDocument/2006/relationships/slideLayout" Target="../slideLayouts/slideLayout7.xml"/><Relationship Id="rId1" Type="http://schemas.openxmlformats.org/officeDocument/2006/relationships/vmlDrawing" Target="../drawings/vmlDrawing9.v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10.v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11.v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12.v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21.png"/><Relationship Id="rId4" Type="http://schemas.openxmlformats.org/officeDocument/2006/relationships/image" Target="../media/image20.png"/></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6.xml"/><Relationship Id="rId1" Type="http://schemas.openxmlformats.org/officeDocument/2006/relationships/tags" Target="../tags/tag3.xml"/></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tags" Target="../tags/tag7.xml"/><Relationship Id="rId7" Type="http://schemas.openxmlformats.org/officeDocument/2006/relationships/image" Target="../media/image26.png"/><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6.xml"/><Relationship Id="rId1" Type="http://schemas.openxmlformats.org/officeDocument/2006/relationships/tags" Target="../tags/tag8.xml"/></Relationships>
</file>

<file path=ppt/slides/_rels/slide48.xml.rels><?xml version="1.0" encoding="UTF-8" standalone="yes"?>
<Relationships xmlns="http://schemas.openxmlformats.org/package/2006/relationships"><Relationship Id="rId3" Type="http://schemas.openxmlformats.org/officeDocument/2006/relationships/tags" Target="../tags/tag11.xml"/><Relationship Id="rId7" Type="http://schemas.openxmlformats.org/officeDocument/2006/relationships/image" Target="../media/image30.png"/><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Layout" Target="../slideLayouts/slideLayout6.xml"/><Relationship Id="rId1" Type="http://schemas.openxmlformats.org/officeDocument/2006/relationships/tags" Target="../tags/tag12.xml"/></Relationships>
</file>

<file path=ppt/slides/_rels/slide5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5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tags" Target="../tags/tag14.xml"/><Relationship Id="rId5" Type="http://schemas.openxmlformats.org/officeDocument/2006/relationships/image" Target="../media/image38.png"/><Relationship Id="rId4" Type="http://schemas.openxmlformats.org/officeDocument/2006/relationships/image" Target="../media/image37.png"/></Relationships>
</file>

<file path=ppt/slides/_rels/slide5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tags" Target="../tags/tag17.xml"/><Relationship Id="rId5" Type="http://schemas.openxmlformats.org/officeDocument/2006/relationships/image" Target="../media/image41.png"/><Relationship Id="rId4" Type="http://schemas.openxmlformats.org/officeDocument/2006/relationships/image" Target="../media/image40.png"/></Relationships>
</file>

<file path=ppt/slides/_rels/slide58.xml.rels><?xml version="1.0" encoding="UTF-8" standalone="yes"?>
<Relationships xmlns="http://schemas.openxmlformats.org/package/2006/relationships"><Relationship Id="rId3" Type="http://schemas.openxmlformats.org/officeDocument/2006/relationships/tags" Target="../tags/tag21.xml"/><Relationship Id="rId7" Type="http://schemas.openxmlformats.org/officeDocument/2006/relationships/image" Target="../media/image44.png"/><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slideLayout" Target="../slideLayouts/slideLayout6.xml"/><Relationship Id="rId1" Type="http://schemas.openxmlformats.org/officeDocument/2006/relationships/tags" Target="../tags/tag2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6.tiff"/><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7.tiff"/><Relationship Id="rId2" Type="http://schemas.openxmlformats.org/officeDocument/2006/relationships/slideLayout" Target="../slideLayouts/slideLayout6.xml"/><Relationship Id="rId1" Type="http://schemas.openxmlformats.org/officeDocument/2006/relationships/tags" Target="../tags/tag23.xml"/><Relationship Id="rId4" Type="http://schemas.openxmlformats.org/officeDocument/2006/relationships/image" Target="../media/image48.png"/></Relationships>
</file>

<file path=ppt/slides/_rels/slide6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slideLayout" Target="../slideLayouts/slideLayout6.xml"/><Relationship Id="rId1" Type="http://schemas.openxmlformats.org/officeDocument/2006/relationships/tags" Target="../tags/tag25.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s>
</file>

<file path=ppt/slides/_rels/slide9.xml.rels><?xml version="1.0" encoding="UTF-8" standalone="yes"?>
<Relationships xmlns="http://schemas.openxmlformats.org/package/2006/relationships"><Relationship Id="rId3" Type="http://schemas.openxmlformats.org/officeDocument/2006/relationships/oleObject" Target="../embeddings/Microsoft_Office_Excel_97-2003_Worksheet1.xls"/><Relationship Id="rId2" Type="http://schemas.openxmlformats.org/officeDocument/2006/relationships/slideLayout" Target="../slideLayouts/slideLayout7.xml"/><Relationship Id="rId1" Type="http://schemas.openxmlformats.org/officeDocument/2006/relationships/vmlDrawing" Target="../drawings/vmlDrawing2.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Ranked retrieval</a:t>
            </a:r>
            <a:endParaRPr lang="en-US" dirty="0"/>
          </a:p>
        </p:txBody>
      </p:sp>
      <p:sp>
        <p:nvSpPr>
          <p:cNvPr id="3" name="Subtitle 2"/>
          <p:cNvSpPr>
            <a:spLocks noGrp="1"/>
          </p:cNvSpPr>
          <p:nvPr>
            <p:ph type="subTitle" idx="1"/>
          </p:nvPr>
        </p:nvSpPr>
        <p:spPr/>
        <p:txBody>
          <a:bodyPr/>
          <a:lstStyle/>
          <a:p>
            <a:r>
              <a:rPr lang="en-US" dirty="0" smtClean="0"/>
              <a:t>Nisheeth</a:t>
            </a:r>
            <a:endParaRPr lang="en-US" dirty="0"/>
          </a:p>
        </p:txBody>
      </p:sp>
    </p:spTree>
    <p:extLst>
      <p:ext uri="{BB962C8B-B14F-4D97-AF65-F5344CB8AC3E}">
        <p14:creationId xmlns="" xmlns:p14="http://schemas.microsoft.com/office/powerpoint/2010/main" val="1148007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smtClean="0">
                <a:ea typeface="ＭＳ Ｐゴシック" charset="-128"/>
              </a:rPr>
              <a:t>Term frequency tf</a:t>
            </a:r>
          </a:p>
        </p:txBody>
      </p:sp>
      <p:sp>
        <p:nvSpPr>
          <p:cNvPr id="3" name="Content Placeholder 2"/>
          <p:cNvSpPr txBox="1">
            <a:spLocks/>
          </p:cNvSpPr>
          <p:nvPr/>
        </p:nvSpPr>
        <p:spPr>
          <a:xfrm>
            <a:off x="457200" y="1600200"/>
            <a:ext cx="8229600" cy="49530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en-US" dirty="0" smtClean="0">
                <a:ea typeface="ＭＳ Ｐゴシック" charset="-128"/>
              </a:rPr>
              <a:t>The term frequency </a:t>
            </a:r>
            <a:r>
              <a:rPr lang="en-US" altLang="en-US" dirty="0" err="1" smtClean="0">
                <a:ea typeface="ＭＳ Ｐゴシック" charset="-128"/>
              </a:rPr>
              <a:t>tf</a:t>
            </a:r>
            <a:r>
              <a:rPr lang="en-US" altLang="en-US" i="1" baseline="-25000" dirty="0" err="1" smtClean="0">
                <a:ea typeface="ＭＳ Ｐゴシック" charset="-128"/>
              </a:rPr>
              <a:t>t,d</a:t>
            </a:r>
            <a:r>
              <a:rPr lang="en-US" altLang="en-US" dirty="0" smtClean="0">
                <a:ea typeface="ＭＳ Ｐゴシック" charset="-128"/>
              </a:rPr>
              <a:t> of term </a:t>
            </a:r>
            <a:r>
              <a:rPr lang="en-US" altLang="en-US" i="1" dirty="0" smtClean="0">
                <a:ea typeface="ＭＳ Ｐゴシック" charset="-128"/>
              </a:rPr>
              <a:t>t</a:t>
            </a:r>
            <a:r>
              <a:rPr lang="en-US" altLang="en-US" dirty="0" smtClean="0">
                <a:ea typeface="ＭＳ Ｐゴシック" charset="-128"/>
              </a:rPr>
              <a:t> in document </a:t>
            </a:r>
            <a:r>
              <a:rPr lang="en-US" altLang="en-US" i="1" dirty="0" smtClean="0">
                <a:ea typeface="ＭＳ Ｐゴシック" charset="-128"/>
              </a:rPr>
              <a:t>d</a:t>
            </a:r>
            <a:r>
              <a:rPr lang="en-US" altLang="en-US" dirty="0" smtClean="0">
                <a:ea typeface="ＭＳ Ｐゴシック" charset="-128"/>
              </a:rPr>
              <a:t> is defined as the number of times that </a:t>
            </a:r>
            <a:r>
              <a:rPr lang="en-US" altLang="en-US" i="1" dirty="0" smtClean="0">
                <a:ea typeface="ＭＳ Ｐゴシック" charset="-128"/>
              </a:rPr>
              <a:t>t </a:t>
            </a:r>
            <a:r>
              <a:rPr lang="en-US" altLang="en-US" dirty="0" smtClean="0">
                <a:ea typeface="ＭＳ Ｐゴシック" charset="-128"/>
              </a:rPr>
              <a:t>occurs in </a:t>
            </a:r>
            <a:r>
              <a:rPr lang="en-US" altLang="en-US" i="1" dirty="0" smtClean="0">
                <a:ea typeface="ＭＳ Ｐゴシック" charset="-128"/>
              </a:rPr>
              <a:t>d</a:t>
            </a:r>
            <a:r>
              <a:rPr lang="en-US" altLang="en-US" dirty="0" smtClean="0">
                <a:ea typeface="ＭＳ Ｐゴシック" charset="-128"/>
              </a:rPr>
              <a:t>.</a:t>
            </a:r>
          </a:p>
          <a:p>
            <a:r>
              <a:rPr lang="en-US" altLang="en-US" dirty="0" smtClean="0">
                <a:solidFill>
                  <a:srgbClr val="C00000"/>
                </a:solidFill>
                <a:ea typeface="ＭＳ Ｐゴシック" charset="-128"/>
              </a:rPr>
              <a:t>We want to use </a:t>
            </a:r>
            <a:r>
              <a:rPr lang="en-US" altLang="en-US" dirty="0" err="1" smtClean="0">
                <a:solidFill>
                  <a:srgbClr val="C00000"/>
                </a:solidFill>
                <a:ea typeface="ＭＳ Ｐゴシック" charset="-128"/>
              </a:rPr>
              <a:t>tf</a:t>
            </a:r>
            <a:r>
              <a:rPr lang="en-US" altLang="en-US" dirty="0" smtClean="0">
                <a:solidFill>
                  <a:srgbClr val="C00000"/>
                </a:solidFill>
                <a:ea typeface="ＭＳ Ｐゴシック" charset="-128"/>
              </a:rPr>
              <a:t> when computing query-document match scores. But how?</a:t>
            </a:r>
          </a:p>
          <a:p>
            <a:r>
              <a:rPr lang="en-US" altLang="en-US" dirty="0" smtClean="0">
                <a:ea typeface="ＭＳ Ｐゴシック" charset="-128"/>
              </a:rPr>
              <a:t>Raw term frequency is not what we want:</a:t>
            </a:r>
          </a:p>
          <a:p>
            <a:pPr lvl="1"/>
            <a:r>
              <a:rPr lang="en-US" altLang="en-US" dirty="0" smtClean="0">
                <a:ea typeface="ＭＳ Ｐゴシック" charset="-128"/>
              </a:rPr>
              <a:t>A document with 10 occurrences of the term is more relevant than a document with 1 occurrence of the term.</a:t>
            </a:r>
          </a:p>
          <a:p>
            <a:pPr lvl="1"/>
            <a:r>
              <a:rPr lang="en-US" altLang="en-US" dirty="0" smtClean="0">
                <a:ea typeface="ＭＳ Ｐゴシック" charset="-128"/>
              </a:rPr>
              <a:t>But not 10 times more relevant.</a:t>
            </a:r>
          </a:p>
        </p:txBody>
      </p:sp>
    </p:spTree>
    <p:extLst>
      <p:ext uri="{BB962C8B-B14F-4D97-AF65-F5344CB8AC3E}">
        <p14:creationId xmlns="" xmlns:p14="http://schemas.microsoft.com/office/powerpoint/2010/main" val="4218015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200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par>
                          <p:cTn id="7" fill="hold">
                            <p:stCondLst>
                              <p:cond delay="2000"/>
                            </p:stCondLst>
                            <p:childTnLst>
                              <p:par>
                                <p:cTn id="8" presetID="1" presetClass="entr" presetSubtype="0" fill="hold" nodeType="afterEffect">
                                  <p:stCondLst>
                                    <p:cond delay="200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4000"/>
                            </p:stCondLst>
                            <p:childTnLst>
                              <p:par>
                                <p:cTn id="11" presetID="1" presetClass="entr" presetSubtype="0" fill="hold" nodeType="afterEffect">
                                  <p:stCondLst>
                                    <p:cond delay="200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par>
                          <p:cTn id="13" fill="hold">
                            <p:stCondLst>
                              <p:cond delay="6000"/>
                            </p:stCondLst>
                            <p:childTnLst>
                              <p:par>
                                <p:cTn id="14" presetID="1" presetClass="entr" presetSubtype="0" fill="hold" nodeType="afterEffect">
                                  <p:stCondLst>
                                    <p:cond delay="2000"/>
                                  </p:stCondLst>
                                  <p:childTnLst>
                                    <p:set>
                                      <p:cBhvr>
                                        <p:cTn id="15"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1222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smtClean="0">
                <a:ea typeface="ＭＳ Ｐゴシック" charset="-128"/>
              </a:rPr>
              <a:t>Log-frequency weighting</a:t>
            </a:r>
          </a:p>
        </p:txBody>
      </p:sp>
      <p:sp>
        <p:nvSpPr>
          <p:cNvPr id="3" name="Content Placeholder 2"/>
          <p:cNvSpPr txBox="1">
            <a:spLocks/>
          </p:cNvSpPr>
          <p:nvPr/>
        </p:nvSpPr>
        <p:spPr>
          <a:xfrm>
            <a:off x="457200" y="1066800"/>
            <a:ext cx="8229600" cy="49530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en-US" dirty="0" smtClean="0">
                <a:ea typeface="ＭＳ Ｐゴシック" charset="-128"/>
              </a:rPr>
              <a:t>The log frequency weight of term t in d is</a:t>
            </a:r>
          </a:p>
          <a:p>
            <a:endParaRPr lang="en-US" altLang="en-US" dirty="0" smtClean="0">
              <a:ea typeface="ＭＳ Ｐゴシック" charset="-128"/>
            </a:endParaRPr>
          </a:p>
          <a:p>
            <a:endParaRPr lang="en-US" altLang="en-US" dirty="0" smtClean="0">
              <a:ea typeface="ＭＳ Ｐゴシック" charset="-128"/>
            </a:endParaRPr>
          </a:p>
          <a:p>
            <a:r>
              <a:rPr lang="en-US" altLang="en-US" dirty="0" smtClean="0">
                <a:ea typeface="ＭＳ Ｐゴシック" charset="-128"/>
              </a:rPr>
              <a:t>0 → 0, 1 → 1, 2 → 1.3, 10 → 2, 1000 → 4, etc.</a:t>
            </a:r>
          </a:p>
          <a:p>
            <a:r>
              <a:rPr lang="en-US" altLang="en-US" dirty="0" smtClean="0">
                <a:ea typeface="ＭＳ Ｐゴシック" charset="-128"/>
              </a:rPr>
              <a:t>Score for a document-query pair: sum over terms </a:t>
            </a:r>
            <a:r>
              <a:rPr lang="en-US" altLang="en-US" i="1" dirty="0" smtClean="0">
                <a:ea typeface="ＭＳ Ｐゴシック" charset="-128"/>
              </a:rPr>
              <a:t>t</a:t>
            </a:r>
            <a:r>
              <a:rPr lang="en-US" altLang="en-US" dirty="0" smtClean="0">
                <a:ea typeface="ＭＳ Ｐゴシック" charset="-128"/>
              </a:rPr>
              <a:t> in both </a:t>
            </a:r>
            <a:r>
              <a:rPr lang="en-US" altLang="en-US" i="1" dirty="0" smtClean="0">
                <a:ea typeface="ＭＳ Ｐゴシック" charset="-128"/>
              </a:rPr>
              <a:t>q</a:t>
            </a:r>
            <a:r>
              <a:rPr lang="en-US" altLang="en-US" dirty="0" smtClean="0">
                <a:ea typeface="ＭＳ Ｐゴシック" charset="-128"/>
              </a:rPr>
              <a:t> and </a:t>
            </a:r>
            <a:r>
              <a:rPr lang="en-US" altLang="en-US" i="1" dirty="0" smtClean="0">
                <a:ea typeface="ＭＳ Ｐゴシック" charset="-128"/>
              </a:rPr>
              <a:t>d</a:t>
            </a:r>
            <a:r>
              <a:rPr lang="en-US" altLang="en-US" dirty="0" smtClean="0">
                <a:ea typeface="ＭＳ Ｐゴシック" charset="-128"/>
              </a:rPr>
              <a:t>:</a:t>
            </a:r>
          </a:p>
          <a:p>
            <a:r>
              <a:rPr lang="en-US" altLang="en-US" dirty="0" smtClean="0">
                <a:ea typeface="ＭＳ Ｐゴシック" charset="-128"/>
              </a:rPr>
              <a:t>score</a:t>
            </a:r>
          </a:p>
          <a:p>
            <a:r>
              <a:rPr lang="en-US" altLang="en-US" dirty="0" smtClean="0">
                <a:ea typeface="ＭＳ Ｐゴシック" charset="-128"/>
              </a:rPr>
              <a:t>The score is 0 if none of the query terms is present in the document.</a:t>
            </a:r>
          </a:p>
        </p:txBody>
      </p:sp>
      <p:graphicFrame>
        <p:nvGraphicFramePr>
          <p:cNvPr id="4" name="Object 2"/>
          <p:cNvGraphicFramePr>
            <a:graphicFrameLocks noChangeAspect="1"/>
          </p:cNvGraphicFramePr>
          <p:nvPr>
            <p:extLst>
              <p:ext uri="{D42A27DB-BD31-4B8C-83A1-F6EECF244321}">
                <p14:modId xmlns="" xmlns:p14="http://schemas.microsoft.com/office/powerpoint/2010/main" val="2586857569"/>
              </p:ext>
            </p:extLst>
          </p:nvPr>
        </p:nvGraphicFramePr>
        <p:xfrm>
          <a:off x="1384300" y="1752600"/>
          <a:ext cx="5321300" cy="838200"/>
        </p:xfrm>
        <a:graphic>
          <a:graphicData uri="http://schemas.openxmlformats.org/presentationml/2006/ole">
            <p:oleObj spid="_x0000_s3080" name="Equation" r:id="rId3" imgW="2108200" imgH="457200" progId="Equation.3">
              <p:embed/>
            </p:oleObj>
          </a:graphicData>
        </a:graphic>
      </p:graphicFrame>
      <p:graphicFrame>
        <p:nvGraphicFramePr>
          <p:cNvPr id="5" name="Object 3"/>
          <p:cNvGraphicFramePr>
            <a:graphicFrameLocks noChangeAspect="1"/>
          </p:cNvGraphicFramePr>
          <p:nvPr>
            <p:extLst>
              <p:ext uri="{D42A27DB-BD31-4B8C-83A1-F6EECF244321}">
                <p14:modId xmlns="" xmlns:p14="http://schemas.microsoft.com/office/powerpoint/2010/main" val="3365715370"/>
              </p:ext>
            </p:extLst>
          </p:nvPr>
        </p:nvGraphicFramePr>
        <p:xfrm>
          <a:off x="1981200" y="4376738"/>
          <a:ext cx="3538538" cy="728662"/>
        </p:xfrm>
        <a:graphic>
          <a:graphicData uri="http://schemas.openxmlformats.org/presentationml/2006/ole">
            <p:oleObj spid="_x0000_s3081" name="Equation" r:id="rId4" imgW="1358900" imgH="279400" progId="Equation.3">
              <p:embed/>
            </p:oleObj>
          </a:graphicData>
        </a:graphic>
      </p:graphicFrame>
      <p:sp>
        <p:nvSpPr>
          <p:cNvPr id="6" name="TextBox 4"/>
          <p:cNvSpPr txBox="1">
            <a:spLocks noChangeArrowheads="1"/>
          </p:cNvSpPr>
          <p:nvPr/>
        </p:nvSpPr>
        <p:spPr bwMode="auto">
          <a:xfrm>
            <a:off x="7620000" y="-185738"/>
            <a:ext cx="968375"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cs typeface="Arial Unicode MS" charset="0"/>
              </a:defRPr>
            </a:lvl1pPr>
            <a:lvl2pPr marL="742950" indent="-285750" eaLnBrk="0" hangingPunct="0">
              <a:defRPr sz="2400">
                <a:solidFill>
                  <a:schemeClr val="tx1"/>
                </a:solidFill>
                <a:latin typeface="Lucida Sans" charset="0"/>
                <a:cs typeface="Arial Unicode MS" charset="0"/>
              </a:defRPr>
            </a:lvl2pPr>
            <a:lvl3pPr marL="1143000" indent="-228600" eaLnBrk="0" hangingPunct="0">
              <a:defRPr sz="2400">
                <a:solidFill>
                  <a:schemeClr val="tx1"/>
                </a:solidFill>
                <a:latin typeface="Lucida Sans" charset="0"/>
                <a:cs typeface="Arial Unicode MS" charset="0"/>
              </a:defRPr>
            </a:lvl3pPr>
            <a:lvl4pPr marL="1600200" indent="-228600" eaLnBrk="0" hangingPunct="0">
              <a:defRPr sz="2400">
                <a:solidFill>
                  <a:schemeClr val="tx1"/>
                </a:solidFill>
                <a:latin typeface="Lucida Sans" charset="0"/>
                <a:cs typeface="Arial Unicode MS" charset="0"/>
              </a:defRPr>
            </a:lvl4pPr>
            <a:lvl5pPr marL="2057400" indent="-228600" eaLnBrk="0" hangingPunct="0">
              <a:defRPr sz="2400">
                <a:solidFill>
                  <a:schemeClr val="tx1"/>
                </a:solidFill>
                <a:latin typeface="Lucida San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cs typeface="Arial Unicode MS" charset="0"/>
              </a:defRPr>
            </a:lvl9pPr>
          </a:lstStyle>
          <a:p>
            <a:pPr eaLnBrk="1" hangingPunct="1"/>
            <a:r>
              <a:rPr lang="en-US" altLang="en-US" sz="1600">
                <a:solidFill>
                  <a:srgbClr val="FBFCFF"/>
                </a:solidFill>
              </a:rPr>
              <a:t>Sec. 6.2</a:t>
            </a:r>
          </a:p>
        </p:txBody>
      </p:sp>
    </p:spTree>
    <p:extLst>
      <p:ext uri="{BB962C8B-B14F-4D97-AF65-F5344CB8AC3E}">
        <p14:creationId xmlns="" xmlns:p14="http://schemas.microsoft.com/office/powerpoint/2010/main" val="2380500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smtClean="0">
                <a:ea typeface="ＭＳ Ｐゴシック" charset="-128"/>
              </a:rPr>
              <a:t>Document frequency</a:t>
            </a:r>
          </a:p>
        </p:txBody>
      </p:sp>
      <p:sp>
        <p:nvSpPr>
          <p:cNvPr id="3" name="Content Placeholder 2"/>
          <p:cNvSpPr txBox="1">
            <a:spLocks/>
          </p:cNvSpPr>
          <p:nvPr/>
        </p:nvSpPr>
        <p:spPr>
          <a:xfrm>
            <a:off x="304800" y="1752600"/>
            <a:ext cx="8534400" cy="48768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en-US" smtClean="0">
                <a:ea typeface="ＭＳ Ｐゴシック" charset="-128"/>
              </a:rPr>
              <a:t>Rare terms are more informative than frequent terms</a:t>
            </a:r>
          </a:p>
          <a:p>
            <a:pPr lvl="1"/>
            <a:r>
              <a:rPr lang="en-US" altLang="en-US" smtClean="0">
                <a:ea typeface="ＭＳ Ｐゴシック" charset="-128"/>
              </a:rPr>
              <a:t>Recall stop words</a:t>
            </a:r>
          </a:p>
          <a:p>
            <a:r>
              <a:rPr lang="en-US" altLang="en-US" smtClean="0">
                <a:solidFill>
                  <a:srgbClr val="C00000"/>
                </a:solidFill>
                <a:ea typeface="ＭＳ Ｐゴシック" charset="-128"/>
              </a:rPr>
              <a:t>Consider a term in the query that is rare in the collection (e.g., </a:t>
            </a:r>
            <a:r>
              <a:rPr lang="en-US" altLang="en-US" i="1" smtClean="0">
                <a:solidFill>
                  <a:srgbClr val="C00000"/>
                </a:solidFill>
                <a:ea typeface="ＭＳ Ｐゴシック" charset="-128"/>
              </a:rPr>
              <a:t>arachnocentric</a:t>
            </a:r>
            <a:r>
              <a:rPr lang="en-US" altLang="en-US" smtClean="0">
                <a:solidFill>
                  <a:srgbClr val="C00000"/>
                </a:solidFill>
                <a:ea typeface="ＭＳ Ｐゴシック" charset="-128"/>
              </a:rPr>
              <a:t>)</a:t>
            </a:r>
          </a:p>
          <a:p>
            <a:r>
              <a:rPr lang="en-US" altLang="en-US" smtClean="0">
                <a:ea typeface="ＭＳ Ｐゴシック" charset="-128"/>
              </a:rPr>
              <a:t>A document containing this term is very likely to be relevant to the query </a:t>
            </a:r>
            <a:r>
              <a:rPr lang="en-US" altLang="en-US" i="1" smtClean="0">
                <a:ea typeface="ＭＳ Ｐゴシック" charset="-128"/>
              </a:rPr>
              <a:t>arachnocentric</a:t>
            </a:r>
            <a:endParaRPr lang="en-US" altLang="en-US" smtClean="0">
              <a:ea typeface="ＭＳ Ｐゴシック" charset="-128"/>
            </a:endParaRPr>
          </a:p>
          <a:p>
            <a:r>
              <a:rPr lang="en-US" altLang="en-US" smtClean="0">
                <a:solidFill>
                  <a:srgbClr val="C00000"/>
                </a:solidFill>
                <a:ea typeface="ＭＳ Ｐゴシック" charset="-128"/>
              </a:rPr>
              <a:t>→ We want a high weight for rare terms like </a:t>
            </a:r>
            <a:r>
              <a:rPr lang="en-US" altLang="en-US" i="1" smtClean="0">
                <a:solidFill>
                  <a:srgbClr val="C00000"/>
                </a:solidFill>
                <a:ea typeface="ＭＳ Ｐゴシック" charset="-128"/>
              </a:rPr>
              <a:t>arachnocentric</a:t>
            </a:r>
            <a:r>
              <a:rPr lang="en-US" altLang="en-US" smtClean="0">
                <a:solidFill>
                  <a:srgbClr val="C00000"/>
                </a:solidFill>
                <a:ea typeface="ＭＳ Ｐゴシック" charset="-128"/>
              </a:rPr>
              <a:t>.</a:t>
            </a:r>
          </a:p>
        </p:txBody>
      </p:sp>
      <p:sp>
        <p:nvSpPr>
          <p:cNvPr id="4" name="TextBox 4"/>
          <p:cNvSpPr txBox="1">
            <a:spLocks noChangeArrowheads="1"/>
          </p:cNvSpPr>
          <p:nvPr/>
        </p:nvSpPr>
        <p:spPr bwMode="auto">
          <a:xfrm>
            <a:off x="7620000" y="-33338"/>
            <a:ext cx="1163638"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cs typeface="Arial Unicode MS" charset="0"/>
              </a:defRPr>
            </a:lvl1pPr>
            <a:lvl2pPr marL="742950" indent="-285750" eaLnBrk="0" hangingPunct="0">
              <a:defRPr sz="2400">
                <a:solidFill>
                  <a:schemeClr val="tx1"/>
                </a:solidFill>
                <a:latin typeface="Lucida Sans" charset="0"/>
                <a:cs typeface="Arial Unicode MS" charset="0"/>
              </a:defRPr>
            </a:lvl2pPr>
            <a:lvl3pPr marL="1143000" indent="-228600" eaLnBrk="0" hangingPunct="0">
              <a:defRPr sz="2400">
                <a:solidFill>
                  <a:schemeClr val="tx1"/>
                </a:solidFill>
                <a:latin typeface="Lucida Sans" charset="0"/>
                <a:cs typeface="Arial Unicode MS" charset="0"/>
              </a:defRPr>
            </a:lvl3pPr>
            <a:lvl4pPr marL="1600200" indent="-228600" eaLnBrk="0" hangingPunct="0">
              <a:defRPr sz="2400">
                <a:solidFill>
                  <a:schemeClr val="tx1"/>
                </a:solidFill>
                <a:latin typeface="Lucida Sans" charset="0"/>
                <a:cs typeface="Arial Unicode MS" charset="0"/>
              </a:defRPr>
            </a:lvl4pPr>
            <a:lvl5pPr marL="2057400" indent="-228600" eaLnBrk="0" hangingPunct="0">
              <a:defRPr sz="2400">
                <a:solidFill>
                  <a:schemeClr val="tx1"/>
                </a:solidFill>
                <a:latin typeface="Lucida San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cs typeface="Arial Unicode MS" charset="0"/>
              </a:defRPr>
            </a:lvl9pPr>
          </a:lstStyle>
          <a:p>
            <a:pPr eaLnBrk="1" hangingPunct="1"/>
            <a:r>
              <a:rPr lang="en-US" altLang="en-US" sz="1600">
                <a:solidFill>
                  <a:srgbClr val="FBFCFF"/>
                </a:solidFill>
              </a:rPr>
              <a:t>Sec. 6.2.1</a:t>
            </a:r>
          </a:p>
        </p:txBody>
      </p:sp>
    </p:spTree>
    <p:extLst>
      <p:ext uri="{BB962C8B-B14F-4D97-AF65-F5344CB8AC3E}">
        <p14:creationId xmlns="" xmlns:p14="http://schemas.microsoft.com/office/powerpoint/2010/main" val="3037654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200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par>
                          <p:cTn id="7" fill="hold">
                            <p:stCondLst>
                              <p:cond delay="2000"/>
                            </p:stCondLst>
                            <p:childTnLst>
                              <p:par>
                                <p:cTn id="8" presetID="1" presetClass="entr" presetSubtype="0" fill="hold" nodeType="afterEffect">
                                  <p:stCondLst>
                                    <p:cond delay="2000"/>
                                  </p:stCondLst>
                                  <p:childTnLst>
                                    <p:set>
                                      <p:cBhvr>
                                        <p:cTn id="9" dur="1" fill="hold">
                                          <p:stCondLst>
                                            <p:cond delay="0"/>
                                          </p:stCondLst>
                                        </p:cTn>
                                        <p:tgtEl>
                                          <p:spTgt spid="3">
                                            <p:txEl>
                                              <p:pRg st="3" end="3"/>
                                            </p:txEl>
                                          </p:spTgt>
                                        </p:tgtEl>
                                        <p:attrNameLst>
                                          <p:attrName>style.visibility</p:attrName>
                                        </p:attrNameLst>
                                      </p:cBhvr>
                                      <p:to>
                                        <p:strVal val="visible"/>
                                      </p:to>
                                    </p:set>
                                  </p:childTnLst>
                                </p:cTn>
                              </p:par>
                            </p:childTnLst>
                          </p:cTn>
                        </p:par>
                        <p:par>
                          <p:cTn id="10" fill="hold">
                            <p:stCondLst>
                              <p:cond delay="4000"/>
                            </p:stCondLst>
                            <p:childTnLst>
                              <p:par>
                                <p:cTn id="11" presetID="1" presetClass="entr" presetSubtype="0" fill="hold" nodeType="afterEffect">
                                  <p:stCondLst>
                                    <p:cond delay="200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79376"/>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smtClean="0">
                <a:ea typeface="ＭＳ Ｐゴシック" charset="-128"/>
              </a:rPr>
              <a:t>Document frequency, continued</a:t>
            </a:r>
          </a:p>
        </p:txBody>
      </p:sp>
      <p:sp>
        <p:nvSpPr>
          <p:cNvPr id="3" name="Content Placeholder 2"/>
          <p:cNvSpPr txBox="1">
            <a:spLocks/>
          </p:cNvSpPr>
          <p:nvPr/>
        </p:nvSpPr>
        <p:spPr>
          <a:xfrm>
            <a:off x="457200" y="1404938"/>
            <a:ext cx="8229600" cy="49530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en-US" dirty="0" smtClean="0">
                <a:ea typeface="ＭＳ Ｐゴシック" charset="-128"/>
              </a:rPr>
              <a:t>Frequent terms are less informative than rare terms</a:t>
            </a:r>
          </a:p>
          <a:p>
            <a:r>
              <a:rPr lang="en-US" altLang="en-US" dirty="0" smtClean="0">
                <a:ea typeface="ＭＳ Ｐゴシック" charset="-128"/>
              </a:rPr>
              <a:t>Consider a query term that is frequent in the collection (e.g., </a:t>
            </a:r>
            <a:r>
              <a:rPr lang="en-US" altLang="en-US" i="1" dirty="0" smtClean="0">
                <a:ea typeface="ＭＳ Ｐゴシック" charset="-128"/>
              </a:rPr>
              <a:t>high, increase, line</a:t>
            </a:r>
            <a:r>
              <a:rPr lang="en-US" altLang="en-US" dirty="0" smtClean="0">
                <a:ea typeface="ＭＳ Ｐゴシック" charset="-128"/>
              </a:rPr>
              <a:t>)</a:t>
            </a:r>
          </a:p>
          <a:p>
            <a:r>
              <a:rPr lang="en-US" altLang="en-US" dirty="0" smtClean="0">
                <a:ea typeface="ＭＳ Ｐゴシック" charset="-128"/>
              </a:rPr>
              <a:t>A document containing such a term is more likely to be relevant than a document that doesn’t</a:t>
            </a:r>
          </a:p>
          <a:p>
            <a:r>
              <a:rPr lang="en-US" altLang="en-US" dirty="0" smtClean="0">
                <a:ea typeface="ＭＳ Ｐゴシック" charset="-128"/>
              </a:rPr>
              <a:t>But it’s not a sure indicator of relevance.</a:t>
            </a:r>
          </a:p>
          <a:p>
            <a:pPr lvl="1"/>
            <a:r>
              <a:rPr lang="en-US" altLang="en-US" dirty="0" smtClean="0">
                <a:ea typeface="ＭＳ Ｐゴシック" charset="-128"/>
              </a:rPr>
              <a:t>How/when will it break?</a:t>
            </a:r>
          </a:p>
        </p:txBody>
      </p:sp>
      <p:sp>
        <p:nvSpPr>
          <p:cNvPr id="4" name="TextBox 4"/>
          <p:cNvSpPr txBox="1">
            <a:spLocks noChangeArrowheads="1"/>
          </p:cNvSpPr>
          <p:nvPr/>
        </p:nvSpPr>
        <p:spPr bwMode="auto">
          <a:xfrm>
            <a:off x="7620000" y="-228600"/>
            <a:ext cx="1163638"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cs typeface="Arial Unicode MS" charset="0"/>
              </a:defRPr>
            </a:lvl1pPr>
            <a:lvl2pPr marL="742950" indent="-285750" eaLnBrk="0" hangingPunct="0">
              <a:defRPr sz="2400">
                <a:solidFill>
                  <a:schemeClr val="tx1"/>
                </a:solidFill>
                <a:latin typeface="Lucida Sans" charset="0"/>
                <a:cs typeface="Arial Unicode MS" charset="0"/>
              </a:defRPr>
            </a:lvl2pPr>
            <a:lvl3pPr marL="1143000" indent="-228600" eaLnBrk="0" hangingPunct="0">
              <a:defRPr sz="2400">
                <a:solidFill>
                  <a:schemeClr val="tx1"/>
                </a:solidFill>
                <a:latin typeface="Lucida Sans" charset="0"/>
                <a:cs typeface="Arial Unicode MS" charset="0"/>
              </a:defRPr>
            </a:lvl3pPr>
            <a:lvl4pPr marL="1600200" indent="-228600" eaLnBrk="0" hangingPunct="0">
              <a:defRPr sz="2400">
                <a:solidFill>
                  <a:schemeClr val="tx1"/>
                </a:solidFill>
                <a:latin typeface="Lucida Sans" charset="0"/>
                <a:cs typeface="Arial Unicode MS" charset="0"/>
              </a:defRPr>
            </a:lvl4pPr>
            <a:lvl5pPr marL="2057400" indent="-228600" eaLnBrk="0" hangingPunct="0">
              <a:defRPr sz="2400">
                <a:solidFill>
                  <a:schemeClr val="tx1"/>
                </a:solidFill>
                <a:latin typeface="Lucida San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cs typeface="Arial Unicode MS" charset="0"/>
              </a:defRPr>
            </a:lvl9pPr>
          </a:lstStyle>
          <a:p>
            <a:pPr eaLnBrk="1" hangingPunct="1"/>
            <a:r>
              <a:rPr lang="en-US" altLang="en-US" sz="1600">
                <a:solidFill>
                  <a:srgbClr val="FBFCFF"/>
                </a:solidFill>
              </a:rPr>
              <a:t>Sec. 6.2.1</a:t>
            </a:r>
          </a:p>
        </p:txBody>
      </p:sp>
    </p:spTree>
    <p:extLst>
      <p:ext uri="{BB962C8B-B14F-4D97-AF65-F5344CB8AC3E}">
        <p14:creationId xmlns="" xmlns:p14="http://schemas.microsoft.com/office/powerpoint/2010/main" val="550942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200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par>
                          <p:cTn id="7" fill="hold">
                            <p:stCondLst>
                              <p:cond delay="2000"/>
                            </p:stCondLst>
                            <p:childTnLst>
                              <p:par>
                                <p:cTn id="8" presetID="1" presetClass="entr" presetSubtype="0" fill="hold" nodeType="afterEffect">
                                  <p:stCondLst>
                                    <p:cond delay="2000"/>
                                  </p:stCondLst>
                                  <p:childTnLst>
                                    <p:set>
                                      <p:cBhvr>
                                        <p:cTn id="9" dur="1" fill="hold">
                                          <p:stCondLst>
                                            <p:cond delay="0"/>
                                          </p:stCondLst>
                                        </p:cTn>
                                        <p:tgtEl>
                                          <p:spTgt spid="3">
                                            <p:txEl>
                                              <p:pRg st="3" end="3"/>
                                            </p:txEl>
                                          </p:spTgt>
                                        </p:tgtEl>
                                        <p:attrNameLst>
                                          <p:attrName>style.visibility</p:attrName>
                                        </p:attrNameLst>
                                      </p:cBhvr>
                                      <p:to>
                                        <p:strVal val="visible"/>
                                      </p:to>
                                    </p:set>
                                  </p:childTnLst>
                                </p:cTn>
                              </p:par>
                            </p:childTnLst>
                          </p:cTn>
                        </p:par>
                        <p:par>
                          <p:cTn id="10" fill="hold">
                            <p:stCondLst>
                              <p:cond delay="4000"/>
                            </p:stCondLst>
                            <p:childTnLst>
                              <p:par>
                                <p:cTn id="11" presetID="1" presetClass="entr" presetSubtype="0" fill="hold" nodeType="afterEffect">
                                  <p:stCondLst>
                                    <p:cond delay="200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1222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dirty="0" smtClean="0">
                <a:ea typeface="ＭＳ Ｐゴシック" charset="-128"/>
              </a:rPr>
              <a:t>idf weight</a:t>
            </a:r>
          </a:p>
        </p:txBody>
      </p:sp>
      <p:sp>
        <p:nvSpPr>
          <p:cNvPr id="3" name="Content Placeholder 2"/>
          <p:cNvSpPr txBox="1">
            <a:spLocks/>
          </p:cNvSpPr>
          <p:nvPr/>
        </p:nvSpPr>
        <p:spPr>
          <a:xfrm>
            <a:off x="457200" y="1447800"/>
            <a:ext cx="8229600" cy="49530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en-US" dirty="0" err="1" smtClean="0">
                <a:ea typeface="ＭＳ Ｐゴシック" charset="-128"/>
              </a:rPr>
              <a:t>df</a:t>
            </a:r>
            <a:r>
              <a:rPr lang="en-US" altLang="en-US" i="1" baseline="-25000" dirty="0" err="1" smtClean="0">
                <a:ea typeface="ＭＳ Ｐゴシック" charset="-128"/>
              </a:rPr>
              <a:t>t</a:t>
            </a:r>
            <a:r>
              <a:rPr lang="en-US" altLang="en-US" dirty="0" smtClean="0">
                <a:ea typeface="ＭＳ Ｐゴシック" charset="-128"/>
              </a:rPr>
              <a:t> is the </a:t>
            </a:r>
            <a:r>
              <a:rPr lang="en-US" altLang="en-US" u="sng" dirty="0" smtClean="0">
                <a:ea typeface="ＭＳ Ｐゴシック" charset="-128"/>
              </a:rPr>
              <a:t>document </a:t>
            </a:r>
            <a:r>
              <a:rPr lang="en-US" altLang="en-US" dirty="0" smtClean="0">
                <a:ea typeface="ＭＳ Ｐゴシック" charset="-128"/>
              </a:rPr>
              <a:t>frequency of </a:t>
            </a:r>
            <a:r>
              <a:rPr lang="en-US" altLang="en-US" i="1" dirty="0" smtClean="0">
                <a:ea typeface="ＭＳ Ｐゴシック" charset="-128"/>
              </a:rPr>
              <a:t>t</a:t>
            </a:r>
            <a:r>
              <a:rPr lang="en-US" altLang="en-US" dirty="0" smtClean="0">
                <a:ea typeface="ＭＳ Ｐゴシック" charset="-128"/>
              </a:rPr>
              <a:t>: the number of documents that contain </a:t>
            </a:r>
            <a:r>
              <a:rPr lang="en-US" altLang="en-US" i="1" dirty="0" smtClean="0">
                <a:ea typeface="ＭＳ Ｐゴシック" charset="-128"/>
              </a:rPr>
              <a:t>t</a:t>
            </a:r>
            <a:endParaRPr lang="en-US" altLang="en-US" dirty="0" smtClean="0">
              <a:ea typeface="ＭＳ Ｐゴシック" charset="-128"/>
            </a:endParaRPr>
          </a:p>
          <a:p>
            <a:pPr lvl="1"/>
            <a:r>
              <a:rPr lang="en-US" altLang="en-US" dirty="0" err="1" smtClean="0">
                <a:ea typeface="ＭＳ Ｐゴシック" charset="-128"/>
              </a:rPr>
              <a:t>df</a:t>
            </a:r>
            <a:r>
              <a:rPr lang="en-US" altLang="en-US" i="1" baseline="-25000" dirty="0" err="1" smtClean="0">
                <a:ea typeface="ＭＳ Ｐゴシック" charset="-128"/>
              </a:rPr>
              <a:t>t</a:t>
            </a:r>
            <a:r>
              <a:rPr lang="en-US" altLang="en-US" dirty="0" smtClean="0">
                <a:ea typeface="ＭＳ Ｐゴシック" charset="-128"/>
              </a:rPr>
              <a:t> is an inverse measure of the informativeness of </a:t>
            </a:r>
            <a:r>
              <a:rPr lang="en-US" altLang="en-US" i="1" dirty="0" smtClean="0">
                <a:ea typeface="ＭＳ Ｐゴシック" charset="-128"/>
              </a:rPr>
              <a:t>t</a:t>
            </a:r>
          </a:p>
          <a:p>
            <a:pPr lvl="1"/>
            <a:r>
              <a:rPr lang="en-US" altLang="en-US" dirty="0" err="1" smtClean="0">
                <a:ea typeface="ＭＳ Ｐゴシック" charset="-128"/>
              </a:rPr>
              <a:t>df</a:t>
            </a:r>
            <a:r>
              <a:rPr lang="en-US" altLang="en-US" i="1" baseline="-25000" dirty="0" err="1" smtClean="0">
                <a:ea typeface="ＭＳ Ｐゴシック" charset="-128"/>
              </a:rPr>
              <a:t>t</a:t>
            </a:r>
            <a:r>
              <a:rPr lang="en-US" altLang="en-US" i="1" baseline="-25000" dirty="0" smtClean="0">
                <a:ea typeface="ＭＳ Ｐゴシック" charset="-128"/>
              </a:rPr>
              <a:t> </a:t>
            </a:r>
            <a:r>
              <a:rPr lang="en-US" altLang="en-US" dirty="0" smtClean="0">
                <a:ea typeface="ＭＳ Ｐゴシック" charset="-128"/>
              </a:rPr>
              <a:t> </a:t>
            </a:r>
            <a:r>
              <a:rPr lang="en-US" altLang="en-US" dirty="0" smtClean="0">
                <a:ea typeface="ＭＳ Ｐゴシック" charset="-128"/>
                <a:sym typeface="Symbol" charset="2"/>
              </a:rPr>
              <a:t> </a:t>
            </a:r>
            <a:r>
              <a:rPr lang="en-US" altLang="en-US" i="1" dirty="0" smtClean="0">
                <a:ea typeface="ＭＳ Ｐゴシック" charset="-128"/>
              </a:rPr>
              <a:t>N</a:t>
            </a:r>
          </a:p>
          <a:p>
            <a:r>
              <a:rPr lang="en-US" altLang="en-US" dirty="0" smtClean="0">
                <a:ea typeface="ＭＳ Ｐゴシック" charset="-128"/>
              </a:rPr>
              <a:t>We define the idf (inverse document frequency) of </a:t>
            </a:r>
            <a:r>
              <a:rPr lang="en-US" altLang="en-US" i="1" dirty="0" smtClean="0">
                <a:ea typeface="ＭＳ Ｐゴシック" charset="-128"/>
              </a:rPr>
              <a:t>t</a:t>
            </a:r>
            <a:r>
              <a:rPr lang="en-US" altLang="en-US" dirty="0" smtClean="0">
                <a:ea typeface="ＭＳ Ｐゴシック" charset="-128"/>
              </a:rPr>
              <a:t> by</a:t>
            </a:r>
          </a:p>
          <a:p>
            <a:pPr>
              <a:buFont typeface="Wingdings" charset="2"/>
              <a:buNone/>
            </a:pPr>
            <a:endParaRPr lang="en-US" altLang="en-US" dirty="0" smtClean="0">
              <a:ea typeface="ＭＳ Ｐゴシック" charset="-128"/>
            </a:endParaRPr>
          </a:p>
          <a:p>
            <a:pPr lvl="1"/>
            <a:r>
              <a:rPr lang="en-US" altLang="en-US" dirty="0" smtClean="0">
                <a:ea typeface="ＭＳ Ｐゴシック" charset="-128"/>
              </a:rPr>
              <a:t>We use log (</a:t>
            </a:r>
            <a:r>
              <a:rPr lang="en-US" altLang="en-US" i="1" dirty="0" smtClean="0">
                <a:ea typeface="ＭＳ Ｐゴシック" charset="-128"/>
              </a:rPr>
              <a:t>N</a:t>
            </a:r>
            <a:r>
              <a:rPr lang="en-US" altLang="en-US" dirty="0" smtClean="0">
                <a:ea typeface="ＭＳ Ｐゴシック" charset="-128"/>
              </a:rPr>
              <a:t>/</a:t>
            </a:r>
            <a:r>
              <a:rPr lang="en-US" altLang="en-US" dirty="0" err="1" smtClean="0">
                <a:ea typeface="ＭＳ Ｐゴシック" charset="-128"/>
              </a:rPr>
              <a:t>df</a:t>
            </a:r>
            <a:r>
              <a:rPr lang="en-US" altLang="en-US" i="1" baseline="-25000" dirty="0" err="1" smtClean="0">
                <a:ea typeface="ＭＳ Ｐゴシック" charset="-128"/>
              </a:rPr>
              <a:t>t</a:t>
            </a:r>
            <a:r>
              <a:rPr lang="en-US" altLang="en-US" dirty="0" smtClean="0">
                <a:ea typeface="ＭＳ Ｐゴシック" charset="-128"/>
              </a:rPr>
              <a:t>) instead of </a:t>
            </a:r>
            <a:r>
              <a:rPr lang="en-US" altLang="en-US" i="1" dirty="0" smtClean="0">
                <a:ea typeface="ＭＳ Ｐゴシック" charset="-128"/>
              </a:rPr>
              <a:t>N</a:t>
            </a:r>
            <a:r>
              <a:rPr lang="en-US" altLang="en-US" dirty="0" smtClean="0">
                <a:ea typeface="ＭＳ Ｐゴシック" charset="-128"/>
              </a:rPr>
              <a:t>/</a:t>
            </a:r>
            <a:r>
              <a:rPr lang="en-US" altLang="en-US" dirty="0" err="1" smtClean="0">
                <a:ea typeface="ＭＳ Ｐゴシック" charset="-128"/>
              </a:rPr>
              <a:t>df</a:t>
            </a:r>
            <a:r>
              <a:rPr lang="en-US" altLang="en-US" i="1" baseline="-25000" dirty="0" err="1" smtClean="0">
                <a:ea typeface="ＭＳ Ｐゴシック" charset="-128"/>
              </a:rPr>
              <a:t>t</a:t>
            </a:r>
            <a:r>
              <a:rPr lang="en-US" altLang="en-US" dirty="0" smtClean="0">
                <a:ea typeface="ＭＳ Ｐゴシック" charset="-128"/>
              </a:rPr>
              <a:t> to “dampen” the effect of idf.</a:t>
            </a:r>
          </a:p>
        </p:txBody>
      </p:sp>
      <p:graphicFrame>
        <p:nvGraphicFramePr>
          <p:cNvPr id="4" name="Object 2"/>
          <p:cNvGraphicFramePr>
            <a:graphicFrameLocks noChangeAspect="1"/>
          </p:cNvGraphicFramePr>
          <p:nvPr>
            <p:extLst>
              <p:ext uri="{D42A27DB-BD31-4B8C-83A1-F6EECF244321}">
                <p14:modId xmlns="" xmlns:p14="http://schemas.microsoft.com/office/powerpoint/2010/main" val="1784890593"/>
              </p:ext>
            </p:extLst>
          </p:nvPr>
        </p:nvGraphicFramePr>
        <p:xfrm>
          <a:off x="3048000" y="4919663"/>
          <a:ext cx="3636962" cy="719137"/>
        </p:xfrm>
        <a:graphic>
          <a:graphicData uri="http://schemas.openxmlformats.org/presentationml/2006/ole">
            <p:oleObj spid="_x0000_s4101" name="Equation" r:id="rId3" imgW="1155700" imgH="228600" progId="Equation.3">
              <p:embed/>
            </p:oleObj>
          </a:graphicData>
        </a:graphic>
      </p:graphicFrame>
    </p:spTree>
    <p:extLst>
      <p:ext uri="{BB962C8B-B14F-4D97-AF65-F5344CB8AC3E}">
        <p14:creationId xmlns="" xmlns:p14="http://schemas.microsoft.com/office/powerpoint/2010/main" val="30942371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dirty="0" smtClean="0">
                <a:ea typeface="ＭＳ Ｐゴシック" charset="-128"/>
              </a:rPr>
              <a:t>idf example, suppose </a:t>
            </a:r>
            <a:r>
              <a:rPr lang="en-US" altLang="en-US" i="1" dirty="0" smtClean="0">
                <a:ea typeface="ＭＳ Ｐゴシック" charset="-128"/>
              </a:rPr>
              <a:t>N </a:t>
            </a:r>
            <a:r>
              <a:rPr lang="en-US" altLang="en-US" dirty="0" smtClean="0">
                <a:ea typeface="ＭＳ Ｐゴシック" charset="-128"/>
              </a:rPr>
              <a:t>= 1 million</a:t>
            </a:r>
          </a:p>
        </p:txBody>
      </p:sp>
      <p:graphicFrame>
        <p:nvGraphicFramePr>
          <p:cNvPr id="3" name="Content Placeholder 3"/>
          <p:cNvGraphicFramePr>
            <a:graphicFrameLocks/>
          </p:cNvGraphicFramePr>
          <p:nvPr>
            <p:extLst>
              <p:ext uri="{D42A27DB-BD31-4B8C-83A1-F6EECF244321}">
                <p14:modId xmlns="" xmlns:p14="http://schemas.microsoft.com/office/powerpoint/2010/main" val="322023130"/>
              </p:ext>
            </p:extLst>
          </p:nvPr>
        </p:nvGraphicFramePr>
        <p:xfrm>
          <a:off x="152400" y="1752600"/>
          <a:ext cx="8915400" cy="3122616"/>
        </p:xfrm>
        <a:graphic>
          <a:graphicData uri="http://schemas.openxmlformats.org/drawingml/2006/table">
            <a:tbl>
              <a:tblPr/>
              <a:tblGrid>
                <a:gridCol w="2971800"/>
                <a:gridCol w="2971800"/>
                <a:gridCol w="2971800"/>
              </a:tblGrid>
              <a:tr h="4460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solidFill>
                          <a:effectLst/>
                          <a:latin typeface="Arial" charset="0"/>
                          <a:cs typeface="Arial Unicode MS" charset="0"/>
                        </a:rPr>
                        <a:t>term</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bg1"/>
                          </a:solidFill>
                          <a:effectLst/>
                          <a:latin typeface="Arial" charset="0"/>
                          <a:cs typeface="Arial Unicode MS" charset="0"/>
                        </a:rPr>
                        <a:t>df</a:t>
                      </a:r>
                      <a:r>
                        <a:rPr kumimoji="0" lang="en-US" sz="1800" b="1" i="1" u="none" strike="noStrike" cap="none" normalizeH="0" baseline="-25000" smtClean="0">
                          <a:ln>
                            <a:noFill/>
                          </a:ln>
                          <a:solidFill>
                            <a:schemeClr val="bg1"/>
                          </a:solidFill>
                          <a:effectLst/>
                          <a:latin typeface="Arial" charset="0"/>
                          <a:cs typeface="Arial Unicode MS" charset="0"/>
                        </a:rPr>
                        <a:t>t</a:t>
                      </a:r>
                      <a:endParaRPr kumimoji="0" lang="en-US" sz="1800" b="1" i="0" u="none" strike="noStrike" cap="none" normalizeH="0" baseline="0" smtClean="0">
                        <a:ln>
                          <a:noFill/>
                        </a:ln>
                        <a:solidFill>
                          <a:schemeClr val="bg1"/>
                        </a:solidFill>
                        <a:effectLst/>
                        <a:latin typeface="Arial" charset="0"/>
                        <a:cs typeface="Arial Unicode M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bg1"/>
                          </a:solidFill>
                          <a:effectLst/>
                          <a:latin typeface="Arial" charset="0"/>
                          <a:cs typeface="Arial Unicode MS" charset="0"/>
                        </a:rPr>
                        <a:t>idf</a:t>
                      </a:r>
                      <a:r>
                        <a:rPr kumimoji="0" lang="en-US" sz="1800" b="1" i="1" u="none" strike="noStrike" cap="none" normalizeH="0" baseline="-25000" smtClean="0">
                          <a:ln>
                            <a:noFill/>
                          </a:ln>
                          <a:solidFill>
                            <a:schemeClr val="bg1"/>
                          </a:solidFill>
                          <a:effectLst/>
                          <a:latin typeface="Arial" charset="0"/>
                          <a:cs typeface="Arial Unicode MS" charset="0"/>
                        </a:rPr>
                        <a:t>t</a:t>
                      </a:r>
                      <a:endParaRPr kumimoji="0" lang="en-US" sz="1800" b="1" i="0" u="none" strike="noStrike" cap="none" normalizeH="0" baseline="0" smtClean="0">
                        <a:ln>
                          <a:noFill/>
                        </a:ln>
                        <a:solidFill>
                          <a:schemeClr val="bg1"/>
                        </a:solidFill>
                        <a:effectLst/>
                        <a:latin typeface="Arial" charset="0"/>
                        <a:cs typeface="Arial Unicode M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4460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Unicode MS" charset="0"/>
                        </a:rPr>
                        <a:t>calpurnia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Unicode MS"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cs typeface="Arial Unicode MS" charset="0"/>
                        </a:rPr>
                        <a:t>6</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r>
              <a:tr h="4460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Unicode MS" charset="0"/>
                        </a:rPr>
                        <a:t>animal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Unicode MS" charset="0"/>
                        </a:rPr>
                        <a:t>100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cs typeface="Arial Unicode MS" charset="0"/>
                        </a:rPr>
                        <a:t>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r>
              <a:tr h="4460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Unicode MS" charset="0"/>
                        </a:rPr>
                        <a:t>sunday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Unicode MS" charset="0"/>
                        </a:rPr>
                        <a:t>1,000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cs typeface="Arial Unicode MS" charset="0"/>
                        </a:rPr>
                        <a:t>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r>
              <a:tr h="4460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Unicode MS" charset="0"/>
                        </a:rPr>
                        <a:t>fly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Unicode MS" charset="0"/>
                        </a:rPr>
                        <a:t>10,000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cs typeface="Arial Unicode MS"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r>
              <a:tr h="4460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Unicode MS" charset="0"/>
                        </a:rPr>
                        <a:t>under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Unicode MS" charset="0"/>
                        </a:rPr>
                        <a:t>100,000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cs typeface="Arial Unicode MS"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r>
              <a:tr h="4460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Unicode MS" charset="0"/>
                        </a:rPr>
                        <a:t>the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Unicode MS" charset="0"/>
                        </a:rPr>
                        <a:t>1,000,000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cs typeface="Arial Unicode MS"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r>
            </a:tbl>
          </a:graphicData>
        </a:graphic>
      </p:graphicFrame>
      <p:sp>
        <p:nvSpPr>
          <p:cNvPr id="4" name="TextBox 4"/>
          <p:cNvSpPr txBox="1">
            <a:spLocks noChangeArrowheads="1"/>
          </p:cNvSpPr>
          <p:nvPr/>
        </p:nvSpPr>
        <p:spPr bwMode="auto">
          <a:xfrm>
            <a:off x="596900" y="5862638"/>
            <a:ext cx="8013700" cy="461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cs typeface="Arial Unicode MS" charset="0"/>
              </a:defRPr>
            </a:lvl1pPr>
            <a:lvl2pPr marL="742950" indent="-285750" eaLnBrk="0" hangingPunct="0">
              <a:defRPr sz="2400">
                <a:solidFill>
                  <a:schemeClr val="tx1"/>
                </a:solidFill>
                <a:latin typeface="Lucida Sans" charset="0"/>
                <a:cs typeface="Arial Unicode MS" charset="0"/>
              </a:defRPr>
            </a:lvl2pPr>
            <a:lvl3pPr marL="1143000" indent="-228600" eaLnBrk="0" hangingPunct="0">
              <a:defRPr sz="2400">
                <a:solidFill>
                  <a:schemeClr val="tx1"/>
                </a:solidFill>
                <a:latin typeface="Lucida Sans" charset="0"/>
                <a:cs typeface="Arial Unicode MS" charset="0"/>
              </a:defRPr>
            </a:lvl3pPr>
            <a:lvl4pPr marL="1600200" indent="-228600" eaLnBrk="0" hangingPunct="0">
              <a:defRPr sz="2400">
                <a:solidFill>
                  <a:schemeClr val="tx1"/>
                </a:solidFill>
                <a:latin typeface="Lucida Sans" charset="0"/>
                <a:cs typeface="Arial Unicode MS" charset="0"/>
              </a:defRPr>
            </a:lvl4pPr>
            <a:lvl5pPr marL="2057400" indent="-228600" eaLnBrk="0" hangingPunct="0">
              <a:defRPr sz="2400">
                <a:solidFill>
                  <a:schemeClr val="tx1"/>
                </a:solidFill>
                <a:latin typeface="Lucida San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cs typeface="Arial Unicode MS" charset="0"/>
              </a:defRPr>
            </a:lvl9pPr>
          </a:lstStyle>
          <a:p>
            <a:pPr eaLnBrk="1" hangingPunct="1"/>
            <a:r>
              <a:rPr lang="en-US" altLang="en-US" dirty="0"/>
              <a:t>There is one idf value for each term </a:t>
            </a:r>
            <a:r>
              <a:rPr lang="en-US" altLang="en-US" i="1" dirty="0"/>
              <a:t>t</a:t>
            </a:r>
            <a:r>
              <a:rPr lang="en-US" altLang="en-US" dirty="0"/>
              <a:t> in a collection.</a:t>
            </a:r>
          </a:p>
        </p:txBody>
      </p:sp>
      <p:graphicFrame>
        <p:nvGraphicFramePr>
          <p:cNvPr id="6" name="Object 2"/>
          <p:cNvGraphicFramePr>
            <a:graphicFrameLocks noChangeAspect="1"/>
          </p:cNvGraphicFramePr>
          <p:nvPr/>
        </p:nvGraphicFramePr>
        <p:xfrm>
          <a:off x="2057400" y="5105400"/>
          <a:ext cx="3636963" cy="719138"/>
        </p:xfrm>
        <a:graphic>
          <a:graphicData uri="http://schemas.openxmlformats.org/presentationml/2006/ole">
            <p:oleObj spid="_x0000_s5125" name="Equation" r:id="rId3" imgW="1155700" imgH="228600" progId="Equation.3">
              <p:embed/>
            </p:oleObj>
          </a:graphicData>
        </a:graphic>
      </p:graphicFrame>
    </p:spTree>
    <p:extLst>
      <p:ext uri="{BB962C8B-B14F-4D97-AF65-F5344CB8AC3E}">
        <p14:creationId xmlns="" xmlns:p14="http://schemas.microsoft.com/office/powerpoint/2010/main" val="33455565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1984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dirty="0" err="1" smtClean="0">
                <a:ea typeface="ＭＳ Ｐゴシック" charset="-128"/>
              </a:rPr>
              <a:t>tf.idf</a:t>
            </a:r>
            <a:r>
              <a:rPr lang="en-US" altLang="en-US" dirty="0" smtClean="0">
                <a:ea typeface="ＭＳ Ｐゴシック" charset="-128"/>
              </a:rPr>
              <a:t> weighting</a:t>
            </a:r>
          </a:p>
        </p:txBody>
      </p:sp>
      <p:sp>
        <p:nvSpPr>
          <p:cNvPr id="3" name="Content Placeholder 2"/>
          <p:cNvSpPr txBox="1">
            <a:spLocks/>
          </p:cNvSpPr>
          <p:nvPr/>
        </p:nvSpPr>
        <p:spPr>
          <a:xfrm>
            <a:off x="381000" y="914400"/>
            <a:ext cx="8458200" cy="48768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en-US" sz="2800" dirty="0" smtClean="0">
                <a:ea typeface="ＭＳ Ｐゴシック" charset="-128"/>
              </a:rPr>
              <a:t>The </a:t>
            </a:r>
            <a:r>
              <a:rPr lang="en-US" altLang="en-US" sz="2800" dirty="0" err="1" smtClean="0">
                <a:ea typeface="ＭＳ Ｐゴシック" charset="-128"/>
              </a:rPr>
              <a:t>tf.idf</a:t>
            </a:r>
            <a:r>
              <a:rPr lang="en-US" altLang="en-US" sz="2800" dirty="0" smtClean="0">
                <a:ea typeface="ＭＳ Ｐゴシック" charset="-128"/>
              </a:rPr>
              <a:t> weight of a term is the product of its </a:t>
            </a:r>
            <a:r>
              <a:rPr lang="en-US" altLang="en-US" sz="2800" dirty="0" err="1" smtClean="0">
                <a:ea typeface="ＭＳ Ｐゴシック" charset="-128"/>
              </a:rPr>
              <a:t>tf</a:t>
            </a:r>
            <a:r>
              <a:rPr lang="en-US" altLang="en-US" sz="2800" dirty="0" smtClean="0">
                <a:ea typeface="ＭＳ Ｐゴシック" charset="-128"/>
              </a:rPr>
              <a:t> weight and its idf weight.</a:t>
            </a:r>
          </a:p>
          <a:p>
            <a:pPr>
              <a:buFont typeface="Wingdings" charset="2"/>
              <a:buNone/>
            </a:pPr>
            <a:endParaRPr lang="en-US" altLang="en-US" sz="2800" dirty="0" smtClean="0">
              <a:ea typeface="ＭＳ Ｐゴシック" charset="-128"/>
            </a:endParaRPr>
          </a:p>
          <a:p>
            <a:endParaRPr lang="en-US" altLang="en-US" sz="2800" dirty="0" smtClean="0">
              <a:ea typeface="ＭＳ Ｐゴシック" charset="-128"/>
            </a:endParaRPr>
          </a:p>
          <a:p>
            <a:r>
              <a:rPr lang="en-US" altLang="en-US" sz="2800" dirty="0" smtClean="0">
                <a:solidFill>
                  <a:srgbClr val="C00000"/>
                </a:solidFill>
                <a:ea typeface="ＭＳ Ｐゴシック" charset="-128"/>
              </a:rPr>
              <a:t>Best known weighting scheme in information retrieval</a:t>
            </a:r>
          </a:p>
          <a:p>
            <a:r>
              <a:rPr lang="en-US" altLang="en-US" sz="2800" dirty="0" smtClean="0">
                <a:ea typeface="ＭＳ Ｐゴシック" charset="-128"/>
              </a:rPr>
              <a:t>Increases with the number of occurrences within a document</a:t>
            </a:r>
          </a:p>
          <a:p>
            <a:r>
              <a:rPr lang="en-US" altLang="en-US" sz="2800" dirty="0" smtClean="0">
                <a:solidFill>
                  <a:srgbClr val="C00000"/>
                </a:solidFill>
                <a:ea typeface="ＭＳ Ｐゴシック" charset="-128"/>
              </a:rPr>
              <a:t>Increases with the rarity of the term in the collection</a:t>
            </a:r>
          </a:p>
        </p:txBody>
      </p:sp>
      <p:graphicFrame>
        <p:nvGraphicFramePr>
          <p:cNvPr id="4" name="Object 2"/>
          <p:cNvGraphicFramePr>
            <a:graphicFrameLocks noChangeAspect="1"/>
          </p:cNvGraphicFramePr>
          <p:nvPr>
            <p:extLst>
              <p:ext uri="{D42A27DB-BD31-4B8C-83A1-F6EECF244321}">
                <p14:modId xmlns="" xmlns:p14="http://schemas.microsoft.com/office/powerpoint/2010/main" val="112324900"/>
              </p:ext>
            </p:extLst>
          </p:nvPr>
        </p:nvGraphicFramePr>
        <p:xfrm>
          <a:off x="1238250" y="2128837"/>
          <a:ext cx="6288088" cy="766763"/>
        </p:xfrm>
        <a:graphic>
          <a:graphicData uri="http://schemas.openxmlformats.org/presentationml/2006/ole">
            <p:oleObj spid="_x0000_s6149" name="Equation" r:id="rId3" imgW="2082800" imgH="254000" progId="Equation.3">
              <p:embed/>
            </p:oleObj>
          </a:graphicData>
        </a:graphic>
      </p:graphicFrame>
    </p:spTree>
    <p:extLst>
      <p:ext uri="{BB962C8B-B14F-4D97-AF65-F5344CB8AC3E}">
        <p14:creationId xmlns="" xmlns:p14="http://schemas.microsoft.com/office/powerpoint/2010/main" val="1638711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200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par>
                          <p:cTn id="7" fill="hold">
                            <p:stCondLst>
                              <p:cond delay="2000"/>
                            </p:stCondLst>
                            <p:childTnLst>
                              <p:par>
                                <p:cTn id="8" presetID="1" presetClass="entr" presetSubtype="0" fill="hold" nodeType="afterEffect">
                                  <p:stCondLst>
                                    <p:cond delay="2000"/>
                                  </p:stCondLst>
                                  <p:childTnLst>
                                    <p:set>
                                      <p:cBhvr>
                                        <p:cTn id="9" dur="1" fill="hold">
                                          <p:stCondLst>
                                            <p:cond delay="0"/>
                                          </p:stCondLst>
                                        </p:cTn>
                                        <p:tgtEl>
                                          <p:spTgt spid="3">
                                            <p:txEl>
                                              <p:pRg st="4" end="4"/>
                                            </p:txEl>
                                          </p:spTgt>
                                        </p:tgtEl>
                                        <p:attrNameLst>
                                          <p:attrName>style.visibility</p:attrName>
                                        </p:attrNameLst>
                                      </p:cBhvr>
                                      <p:to>
                                        <p:strVal val="visible"/>
                                      </p:to>
                                    </p:set>
                                  </p:childTnLst>
                                </p:cTn>
                              </p:par>
                            </p:childTnLst>
                          </p:cTn>
                        </p:par>
                        <p:par>
                          <p:cTn id="10" fill="hold">
                            <p:stCondLst>
                              <p:cond delay="4000"/>
                            </p:stCondLst>
                            <p:childTnLst>
                              <p:par>
                                <p:cTn id="11" presetID="1" presetClass="entr" presetSubtype="0" fill="hold" nodeType="afterEffect">
                                  <p:stCondLst>
                                    <p:cond delay="200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dirty="0" smtClean="0">
                <a:ea typeface="ＭＳ Ｐゴシック" charset="-128"/>
              </a:rPr>
              <a:t>Effect of idf on ranking</a:t>
            </a:r>
          </a:p>
        </p:txBody>
      </p:sp>
      <p:sp>
        <p:nvSpPr>
          <p:cNvPr id="3" name="Content Placeholder 2"/>
          <p:cNvSpPr txBox="1">
            <a:spLocks/>
          </p:cNvSpPr>
          <p:nvPr/>
        </p:nvSpPr>
        <p:spPr>
          <a:xfrm>
            <a:off x="457200" y="1600200"/>
            <a:ext cx="8229600" cy="49530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en-US" dirty="0" smtClean="0">
                <a:ea typeface="ＭＳ Ｐゴシック" charset="-128"/>
              </a:rPr>
              <a:t>Does idf have an effect on ranking for one-term queries, like</a:t>
            </a:r>
          </a:p>
          <a:p>
            <a:pPr lvl="1"/>
            <a:r>
              <a:rPr lang="en-US" altLang="en-US" dirty="0" smtClean="0">
                <a:ea typeface="ＭＳ Ｐゴシック" charset="-128"/>
              </a:rPr>
              <a:t>iPhone</a:t>
            </a:r>
          </a:p>
          <a:p>
            <a:r>
              <a:rPr lang="en-US" altLang="en-US" dirty="0" smtClean="0">
                <a:ea typeface="ＭＳ Ｐゴシック" charset="-128"/>
              </a:rPr>
              <a:t>idf has no effect on ranking one term queries</a:t>
            </a:r>
          </a:p>
          <a:p>
            <a:pPr lvl="1"/>
            <a:r>
              <a:rPr lang="en-US" altLang="en-US" dirty="0" smtClean="0">
                <a:ea typeface="ＭＳ Ｐゴシック" charset="-128"/>
              </a:rPr>
              <a:t>idf affects the ranking of documents for queries with at least two terms</a:t>
            </a:r>
          </a:p>
          <a:p>
            <a:pPr lvl="1"/>
            <a:r>
              <a:rPr lang="en-US" altLang="en-US" dirty="0" smtClean="0">
                <a:ea typeface="ＭＳ Ｐゴシック" charset="-128"/>
              </a:rPr>
              <a:t>For the query </a:t>
            </a:r>
            <a:r>
              <a:rPr lang="en-US" altLang="en-US" dirty="0" smtClean="0">
                <a:solidFill>
                  <a:srgbClr val="357E69"/>
                </a:solidFill>
                <a:ea typeface="ＭＳ Ｐゴシック" charset="-128"/>
              </a:rPr>
              <a:t>capricious person</a:t>
            </a:r>
            <a:r>
              <a:rPr lang="en-US" altLang="en-US" dirty="0" smtClean="0">
                <a:ea typeface="ＭＳ Ｐゴシック" charset="-128"/>
              </a:rPr>
              <a:t>, idf weighting makes occurrences of </a:t>
            </a:r>
            <a:r>
              <a:rPr lang="en-US" altLang="en-US" dirty="0" smtClean="0">
                <a:solidFill>
                  <a:srgbClr val="357E69"/>
                </a:solidFill>
                <a:ea typeface="ＭＳ Ｐゴシック" charset="-128"/>
              </a:rPr>
              <a:t>capricious</a:t>
            </a:r>
            <a:r>
              <a:rPr lang="en-US" altLang="en-US" dirty="0" smtClean="0">
                <a:ea typeface="ＭＳ Ｐゴシック" charset="-128"/>
              </a:rPr>
              <a:t> count for much more in the final document ranking than occurrences of </a:t>
            </a:r>
            <a:r>
              <a:rPr lang="en-US" altLang="en-US" dirty="0" smtClean="0">
                <a:solidFill>
                  <a:srgbClr val="357E69"/>
                </a:solidFill>
                <a:ea typeface="ＭＳ Ｐゴシック" charset="-128"/>
              </a:rPr>
              <a:t>person</a:t>
            </a:r>
            <a:r>
              <a:rPr lang="en-US" altLang="en-US" dirty="0" smtClean="0">
                <a:ea typeface="ＭＳ Ｐゴシック" charset="-128"/>
              </a:rPr>
              <a:t>.</a:t>
            </a:r>
          </a:p>
        </p:txBody>
      </p:sp>
      <p:sp>
        <p:nvSpPr>
          <p:cNvPr id="4" name="Slide Number Placeholder 3"/>
          <p:cNvSpPr>
            <a:spLocks noGrp="1"/>
          </p:cNvSpPr>
          <p:nvPr>
            <p:ph type="sldNum" sz="quarter" idx="12"/>
          </p:nvPr>
        </p:nvSpPr>
        <p:spPr bwMode="auto">
          <a:xfrm>
            <a:off x="6553200" y="6477000"/>
            <a:ext cx="2133600" cy="24447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cs typeface="Arial Unicode MS" charset="0"/>
              </a:defRPr>
            </a:lvl1pPr>
            <a:lvl2pPr marL="742950" indent="-285750" eaLnBrk="0" hangingPunct="0">
              <a:defRPr sz="2400">
                <a:solidFill>
                  <a:schemeClr val="tx1"/>
                </a:solidFill>
                <a:latin typeface="Lucida Sans" charset="0"/>
                <a:cs typeface="Arial Unicode MS" charset="0"/>
              </a:defRPr>
            </a:lvl2pPr>
            <a:lvl3pPr marL="1143000" indent="-228600" eaLnBrk="0" hangingPunct="0">
              <a:defRPr sz="2400">
                <a:solidFill>
                  <a:schemeClr val="tx1"/>
                </a:solidFill>
                <a:latin typeface="Lucida Sans" charset="0"/>
                <a:cs typeface="Arial Unicode MS" charset="0"/>
              </a:defRPr>
            </a:lvl3pPr>
            <a:lvl4pPr marL="1600200" indent="-228600" eaLnBrk="0" hangingPunct="0">
              <a:defRPr sz="2400">
                <a:solidFill>
                  <a:schemeClr val="tx1"/>
                </a:solidFill>
                <a:latin typeface="Lucida Sans" charset="0"/>
                <a:cs typeface="Arial Unicode MS" charset="0"/>
              </a:defRPr>
            </a:lvl4pPr>
            <a:lvl5pPr marL="2057400" indent="-228600" eaLnBrk="0" hangingPunct="0">
              <a:defRPr sz="2400">
                <a:solidFill>
                  <a:schemeClr val="tx1"/>
                </a:solidFill>
                <a:latin typeface="Lucida San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cs typeface="Arial Unicode MS" charset="0"/>
              </a:defRPr>
            </a:lvl9pPr>
          </a:lstStyle>
          <a:p>
            <a:pPr eaLnBrk="1" hangingPunct="1"/>
            <a:fld id="{112AC16C-3A6C-4116-AC4C-CF5DF251A466}" type="slidenum">
              <a:rPr lang="en-US" altLang="en-US" sz="1200" smtClean="0">
                <a:solidFill>
                  <a:srgbClr val="898989"/>
                </a:solidFill>
                <a:latin typeface="Calibri" charset="0"/>
              </a:rPr>
              <a:pPr eaLnBrk="1" hangingPunct="1"/>
              <a:t>17</a:t>
            </a:fld>
            <a:endParaRPr lang="en-US" altLang="en-US" sz="1200" smtClean="0">
              <a:solidFill>
                <a:srgbClr val="898989"/>
              </a:solidFill>
              <a:latin typeface="Calibri" charset="0"/>
            </a:endParaRPr>
          </a:p>
        </p:txBody>
      </p:sp>
    </p:spTree>
    <p:extLst>
      <p:ext uri="{BB962C8B-B14F-4D97-AF65-F5344CB8AC3E}">
        <p14:creationId xmlns="" xmlns:p14="http://schemas.microsoft.com/office/powerpoint/2010/main" val="206571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smtClean="0">
                <a:ea typeface="ＭＳ Ｐゴシック" charset="-128"/>
              </a:rPr>
              <a:t>Score for a document given a query</a:t>
            </a:r>
          </a:p>
        </p:txBody>
      </p:sp>
      <p:sp>
        <p:nvSpPr>
          <p:cNvPr id="3" name="Content Placeholder 2"/>
          <p:cNvSpPr txBox="1">
            <a:spLocks/>
          </p:cNvSpPr>
          <p:nvPr/>
        </p:nvSpPr>
        <p:spPr>
          <a:xfrm>
            <a:off x="457200" y="1600200"/>
            <a:ext cx="8229600" cy="49530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altLang="en-US" smtClean="0">
              <a:ea typeface="ＭＳ Ｐゴシック" charset="-128"/>
            </a:endParaRPr>
          </a:p>
          <a:p>
            <a:endParaRPr lang="en-US" altLang="en-US" smtClean="0">
              <a:ea typeface="ＭＳ Ｐゴシック" charset="-128"/>
            </a:endParaRPr>
          </a:p>
          <a:p>
            <a:endParaRPr lang="en-US" altLang="en-US" smtClean="0">
              <a:ea typeface="ＭＳ Ｐゴシック" charset="-128"/>
            </a:endParaRPr>
          </a:p>
          <a:p>
            <a:endParaRPr lang="en-US" altLang="en-US" smtClean="0">
              <a:ea typeface="ＭＳ Ｐゴシック" charset="-128"/>
            </a:endParaRPr>
          </a:p>
          <a:p>
            <a:r>
              <a:rPr lang="en-US" altLang="en-US" smtClean="0">
                <a:ea typeface="ＭＳ Ｐゴシック" charset="-128"/>
              </a:rPr>
              <a:t>There are many variants</a:t>
            </a:r>
          </a:p>
          <a:p>
            <a:pPr lvl="1"/>
            <a:r>
              <a:rPr lang="en-US" altLang="en-US" smtClean="0">
                <a:ea typeface="ＭＳ Ｐゴシック" charset="-128"/>
              </a:rPr>
              <a:t>How “tf” is computed (with/without logs)</a:t>
            </a:r>
          </a:p>
          <a:p>
            <a:pPr lvl="1"/>
            <a:r>
              <a:rPr lang="en-US" altLang="en-US" smtClean="0">
                <a:ea typeface="ＭＳ Ｐゴシック" charset="-128"/>
              </a:rPr>
              <a:t>Whether the terms in the query are also weighted</a:t>
            </a:r>
          </a:p>
          <a:p>
            <a:pPr lvl="1"/>
            <a:r>
              <a:rPr lang="en-US" altLang="en-US" smtClean="0">
                <a:ea typeface="ＭＳ Ｐゴシック" charset="-128"/>
              </a:rPr>
              <a:t>… </a:t>
            </a:r>
          </a:p>
        </p:txBody>
      </p:sp>
      <p:graphicFrame>
        <p:nvGraphicFramePr>
          <p:cNvPr id="5" name="Object 3"/>
          <p:cNvGraphicFramePr>
            <a:graphicFrameLocks noChangeAspect="1"/>
          </p:cNvGraphicFramePr>
          <p:nvPr/>
        </p:nvGraphicFramePr>
        <p:xfrm>
          <a:off x="1303338" y="1828800"/>
          <a:ext cx="7002462" cy="1143000"/>
        </p:xfrm>
        <a:graphic>
          <a:graphicData uri="http://schemas.openxmlformats.org/presentationml/2006/ole">
            <p:oleObj spid="_x0000_s7173" name="Equation" r:id="rId3" imgW="1714500" imgH="279400" progId="Equation.3">
              <p:embed/>
            </p:oleObj>
          </a:graphicData>
        </a:graphic>
      </p:graphicFrame>
    </p:spTree>
    <p:extLst>
      <p:ext uri="{BB962C8B-B14F-4D97-AF65-F5344CB8AC3E}">
        <p14:creationId xmlns="" xmlns:p14="http://schemas.microsoft.com/office/powerpoint/2010/main" val="3858021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smtClean="0">
                <a:ea typeface="ＭＳ Ｐゴシック" charset="-128"/>
              </a:rPr>
              <a:t>tf-idf weighting has many variants</a:t>
            </a:r>
          </a:p>
        </p:txBody>
      </p:sp>
      <p:pic>
        <p:nvPicPr>
          <p:cNvPr id="3" name="Content Placeholder 7" descr="table1.gif"/>
          <p:cNvPicPr>
            <a:picLocks noChangeAspect="1"/>
          </p:cNvPicPr>
          <p:nvPr/>
        </p:nvPicPr>
        <p:blipFill>
          <a:blip r:embed="rId2" cstate="print">
            <a:extLst>
              <a:ext uri="{28A0092B-C50C-407E-A947-70E740481C1C}">
                <a14:useLocalDpi xmlns="" xmlns:a14="http://schemas.microsoft.com/office/drawing/2010/main" val="0"/>
              </a:ext>
            </a:extLst>
          </a:blip>
          <a:srcRect/>
          <a:stretch>
            <a:fillRect/>
          </a:stretch>
        </p:blipFill>
        <p:spPr>
          <a:xfrm>
            <a:off x="103188" y="1592263"/>
            <a:ext cx="8888412" cy="2751137"/>
          </a:xfrm>
          <a:prstGeom prst="rect">
            <a:avLst/>
          </a:prstGeom>
        </p:spPr>
      </p:pic>
      <p:sp>
        <p:nvSpPr>
          <p:cNvPr id="4" name="Rectangle 8"/>
          <p:cNvSpPr>
            <a:spLocks noChangeArrowheads="1"/>
          </p:cNvSpPr>
          <p:nvPr/>
        </p:nvSpPr>
        <p:spPr bwMode="auto">
          <a:xfrm>
            <a:off x="152400" y="1905000"/>
            <a:ext cx="7772400" cy="381000"/>
          </a:xfrm>
          <a:prstGeom prst="rect">
            <a:avLst/>
          </a:prstGeom>
          <a:solidFill>
            <a:schemeClr val="accent1">
              <a:alpha val="5098"/>
            </a:schemeClr>
          </a:solidFill>
          <a:ln w="9525">
            <a:solidFill>
              <a:schemeClr val="tx1"/>
            </a:solidFill>
            <a:miter lim="800000"/>
            <a:headEnd/>
            <a:tailEnd/>
          </a:ln>
        </p:spPr>
        <p:txBody>
          <a:bodyPr wrap="none" anchor="ctr"/>
          <a:lstStyle>
            <a:lvl1pPr eaLnBrk="0" hangingPunct="0">
              <a:defRPr sz="2400">
                <a:solidFill>
                  <a:schemeClr val="tx1"/>
                </a:solidFill>
                <a:latin typeface="Lucida Sans" charset="0"/>
                <a:cs typeface="Arial Unicode MS" charset="0"/>
              </a:defRPr>
            </a:lvl1pPr>
            <a:lvl2pPr marL="742950" indent="-285750" eaLnBrk="0" hangingPunct="0">
              <a:defRPr sz="2400">
                <a:solidFill>
                  <a:schemeClr val="tx1"/>
                </a:solidFill>
                <a:latin typeface="Lucida Sans" charset="0"/>
                <a:cs typeface="Arial Unicode MS" charset="0"/>
              </a:defRPr>
            </a:lvl2pPr>
            <a:lvl3pPr marL="1143000" indent="-228600" eaLnBrk="0" hangingPunct="0">
              <a:defRPr sz="2400">
                <a:solidFill>
                  <a:schemeClr val="tx1"/>
                </a:solidFill>
                <a:latin typeface="Lucida Sans" charset="0"/>
                <a:cs typeface="Arial Unicode MS" charset="0"/>
              </a:defRPr>
            </a:lvl3pPr>
            <a:lvl4pPr marL="1600200" indent="-228600" eaLnBrk="0" hangingPunct="0">
              <a:defRPr sz="2400">
                <a:solidFill>
                  <a:schemeClr val="tx1"/>
                </a:solidFill>
                <a:latin typeface="Lucida Sans" charset="0"/>
                <a:cs typeface="Arial Unicode MS" charset="0"/>
              </a:defRPr>
            </a:lvl4pPr>
            <a:lvl5pPr marL="2057400" indent="-228600" eaLnBrk="0" hangingPunct="0">
              <a:defRPr sz="2400">
                <a:solidFill>
                  <a:schemeClr val="tx1"/>
                </a:solidFill>
                <a:latin typeface="Lucida San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cs typeface="Arial Unicode MS" charset="0"/>
              </a:defRPr>
            </a:lvl9pPr>
          </a:lstStyle>
          <a:p>
            <a:pPr eaLnBrk="1" hangingPunct="1"/>
            <a:endParaRPr lang="en-US" altLang="en-US"/>
          </a:p>
        </p:txBody>
      </p:sp>
      <p:sp>
        <p:nvSpPr>
          <p:cNvPr id="5" name="TextBox 10"/>
          <p:cNvSpPr txBox="1">
            <a:spLocks noChangeArrowheads="1"/>
          </p:cNvSpPr>
          <p:nvPr/>
        </p:nvSpPr>
        <p:spPr bwMode="auto">
          <a:xfrm>
            <a:off x="228600" y="5105400"/>
            <a:ext cx="8386763"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cs typeface="Arial Unicode MS" charset="0"/>
              </a:defRPr>
            </a:lvl1pPr>
            <a:lvl2pPr marL="742950" indent="-285750" eaLnBrk="0" hangingPunct="0">
              <a:defRPr sz="2400">
                <a:solidFill>
                  <a:schemeClr val="tx1"/>
                </a:solidFill>
                <a:latin typeface="Lucida Sans" charset="0"/>
                <a:cs typeface="Arial Unicode MS" charset="0"/>
              </a:defRPr>
            </a:lvl2pPr>
            <a:lvl3pPr marL="1143000" indent="-228600" eaLnBrk="0" hangingPunct="0">
              <a:defRPr sz="2400">
                <a:solidFill>
                  <a:schemeClr val="tx1"/>
                </a:solidFill>
                <a:latin typeface="Lucida Sans" charset="0"/>
                <a:cs typeface="Arial Unicode MS" charset="0"/>
              </a:defRPr>
            </a:lvl3pPr>
            <a:lvl4pPr marL="1600200" indent="-228600" eaLnBrk="0" hangingPunct="0">
              <a:defRPr sz="2400">
                <a:solidFill>
                  <a:schemeClr val="tx1"/>
                </a:solidFill>
                <a:latin typeface="Lucida Sans" charset="0"/>
                <a:cs typeface="Arial Unicode MS" charset="0"/>
              </a:defRPr>
            </a:lvl4pPr>
            <a:lvl5pPr marL="2057400" indent="-228600" eaLnBrk="0" hangingPunct="0">
              <a:defRPr sz="2400">
                <a:solidFill>
                  <a:schemeClr val="tx1"/>
                </a:solidFill>
                <a:latin typeface="Lucida San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cs typeface="Arial Unicode MS" charset="0"/>
              </a:defRPr>
            </a:lvl9pPr>
          </a:lstStyle>
          <a:p>
            <a:pPr eaLnBrk="1" hangingPunct="1"/>
            <a:r>
              <a:rPr lang="en-US" altLang="en-US"/>
              <a:t>Columns headed ‘n’ are acronyms for weight schemes.</a:t>
            </a:r>
          </a:p>
        </p:txBody>
      </p:sp>
    </p:spTree>
    <p:extLst>
      <p:ext uri="{BB962C8B-B14F-4D97-AF65-F5344CB8AC3E}">
        <p14:creationId xmlns="" xmlns:p14="http://schemas.microsoft.com/office/powerpoint/2010/main" val="42858620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152400"/>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dirty="0" smtClean="0">
                <a:ea typeface="ＭＳ Ｐゴシック" charset="-128"/>
              </a:rPr>
              <a:t>Ranked retrieval</a:t>
            </a:r>
          </a:p>
        </p:txBody>
      </p:sp>
      <p:sp>
        <p:nvSpPr>
          <p:cNvPr id="5" name="Content Placeholder 2"/>
          <p:cNvSpPr txBox="1">
            <a:spLocks/>
          </p:cNvSpPr>
          <p:nvPr/>
        </p:nvSpPr>
        <p:spPr>
          <a:xfrm>
            <a:off x="457200" y="990600"/>
            <a:ext cx="8229600" cy="49530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en-US" dirty="0" smtClean="0">
                <a:ea typeface="ＭＳ Ｐゴシック" charset="-128"/>
              </a:rPr>
              <a:t>Thus far, our queries have all been Boolean.</a:t>
            </a:r>
          </a:p>
          <a:p>
            <a:pPr lvl="1"/>
            <a:r>
              <a:rPr lang="en-US" altLang="en-US" dirty="0" smtClean="0">
                <a:ea typeface="ＭＳ Ｐゴシック" charset="-128"/>
              </a:rPr>
              <a:t>Documents either match or don’t.</a:t>
            </a:r>
          </a:p>
          <a:p>
            <a:r>
              <a:rPr lang="en-US" altLang="en-US" dirty="0" smtClean="0">
                <a:solidFill>
                  <a:srgbClr val="357E69"/>
                </a:solidFill>
                <a:ea typeface="ＭＳ Ｐゴシック" charset="-128"/>
              </a:rPr>
              <a:t>Good for expert users with precise understanding of their needs and the collection.</a:t>
            </a:r>
          </a:p>
          <a:p>
            <a:pPr lvl="1"/>
            <a:r>
              <a:rPr lang="en-US" altLang="en-US" dirty="0" smtClean="0">
                <a:ea typeface="ＭＳ Ｐゴシック" charset="-128"/>
              </a:rPr>
              <a:t>Also good for applications: Applications can easily consume 1000s of results.</a:t>
            </a:r>
          </a:p>
          <a:p>
            <a:r>
              <a:rPr lang="en-US" altLang="en-US" dirty="0" smtClean="0">
                <a:ea typeface="ＭＳ Ｐゴシック" charset="-128"/>
              </a:rPr>
              <a:t>Not good for the majority of users.</a:t>
            </a:r>
          </a:p>
          <a:p>
            <a:pPr lvl="1"/>
            <a:r>
              <a:rPr lang="en-US" altLang="en-US" dirty="0" smtClean="0">
                <a:ea typeface="ＭＳ Ｐゴシック" charset="-128"/>
              </a:rPr>
              <a:t>Writing Boolean queries is hard</a:t>
            </a:r>
          </a:p>
        </p:txBody>
      </p:sp>
      <p:sp>
        <p:nvSpPr>
          <p:cNvPr id="6" name="TextBox 4"/>
          <p:cNvSpPr txBox="1">
            <a:spLocks noChangeArrowheads="1"/>
          </p:cNvSpPr>
          <p:nvPr/>
        </p:nvSpPr>
        <p:spPr bwMode="auto">
          <a:xfrm>
            <a:off x="7620000" y="-33338"/>
            <a:ext cx="712788"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cs typeface="Arial Unicode MS" charset="0"/>
              </a:defRPr>
            </a:lvl1pPr>
            <a:lvl2pPr marL="742950" indent="-285750" eaLnBrk="0" hangingPunct="0">
              <a:defRPr sz="2400">
                <a:solidFill>
                  <a:schemeClr val="tx1"/>
                </a:solidFill>
                <a:latin typeface="Lucida Sans" charset="0"/>
                <a:cs typeface="Arial Unicode MS" charset="0"/>
              </a:defRPr>
            </a:lvl2pPr>
            <a:lvl3pPr marL="1143000" indent="-228600" eaLnBrk="0" hangingPunct="0">
              <a:defRPr sz="2400">
                <a:solidFill>
                  <a:schemeClr val="tx1"/>
                </a:solidFill>
                <a:latin typeface="Lucida Sans" charset="0"/>
                <a:cs typeface="Arial Unicode MS" charset="0"/>
              </a:defRPr>
            </a:lvl3pPr>
            <a:lvl4pPr marL="1600200" indent="-228600" eaLnBrk="0" hangingPunct="0">
              <a:defRPr sz="2400">
                <a:solidFill>
                  <a:schemeClr val="tx1"/>
                </a:solidFill>
                <a:latin typeface="Lucida Sans" charset="0"/>
                <a:cs typeface="Arial Unicode MS" charset="0"/>
              </a:defRPr>
            </a:lvl4pPr>
            <a:lvl5pPr marL="2057400" indent="-228600" eaLnBrk="0" hangingPunct="0">
              <a:defRPr sz="2400">
                <a:solidFill>
                  <a:schemeClr val="tx1"/>
                </a:solidFill>
                <a:latin typeface="Lucida San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cs typeface="Arial Unicode MS" charset="0"/>
              </a:defRPr>
            </a:lvl9pPr>
          </a:lstStyle>
          <a:p>
            <a:pPr eaLnBrk="1" hangingPunct="1"/>
            <a:r>
              <a:rPr lang="en-US" altLang="en-US" sz="1600">
                <a:solidFill>
                  <a:srgbClr val="FBFCFF"/>
                </a:solidFill>
              </a:rPr>
              <a:t>Ch. 6</a:t>
            </a:r>
          </a:p>
        </p:txBody>
      </p:sp>
    </p:spTree>
    <p:extLst>
      <p:ext uri="{BB962C8B-B14F-4D97-AF65-F5344CB8AC3E}">
        <p14:creationId xmlns="" xmlns:p14="http://schemas.microsoft.com/office/powerpoint/2010/main" val="1649092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300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par>
                          <p:cTn id="7" fill="hold">
                            <p:stCondLst>
                              <p:cond delay="3000"/>
                            </p:stCondLst>
                            <p:childTnLst>
                              <p:par>
                                <p:cTn id="8" presetID="1" presetClass="entr" presetSubtype="0" fill="hold" nodeType="afterEffect">
                                  <p:stCondLst>
                                    <p:cond delay="3000"/>
                                  </p:stCondLst>
                                  <p:childTnLst>
                                    <p:set>
                                      <p:cBhvr>
                                        <p:cTn id="9" dur="1" fill="hold">
                                          <p:stCondLst>
                                            <p:cond delay="0"/>
                                          </p:stCondLst>
                                        </p:cTn>
                                        <p:tgtEl>
                                          <p:spTgt spid="5">
                                            <p:txEl>
                                              <p:pRg st="3" end="3"/>
                                            </p:txEl>
                                          </p:spTgt>
                                        </p:tgtEl>
                                        <p:attrNameLst>
                                          <p:attrName>style.visibility</p:attrName>
                                        </p:attrNameLst>
                                      </p:cBhvr>
                                      <p:to>
                                        <p:strVal val="visible"/>
                                      </p:to>
                                    </p:set>
                                  </p:childTnLst>
                                </p:cTn>
                              </p:par>
                              <p:par>
                                <p:cTn id="10" presetID="1" presetClass="entr" presetSubtype="0" fill="hold" nodeType="withEffect">
                                  <p:stCondLst>
                                    <p:cond delay="3000"/>
                                  </p:stCondLst>
                                  <p:childTnLst>
                                    <p:set>
                                      <p:cBhvr>
                                        <p:cTn id="11" dur="1" fill="hold">
                                          <p:stCondLst>
                                            <p:cond delay="0"/>
                                          </p:stCondLst>
                                        </p:cTn>
                                        <p:tgtEl>
                                          <p:spTgt spid="5">
                                            <p:txEl>
                                              <p:pRg st="4" end="4"/>
                                            </p:txEl>
                                          </p:spTgt>
                                        </p:tgtEl>
                                        <p:attrNameLst>
                                          <p:attrName>style.visibility</p:attrName>
                                        </p:attrNameLst>
                                      </p:cBhvr>
                                      <p:to>
                                        <p:strVal val="visible"/>
                                      </p:to>
                                    </p:set>
                                  </p:childTnLst>
                                </p:cTn>
                              </p:par>
                              <p:par>
                                <p:cTn id="12" presetID="1" presetClass="entr" presetSubtype="0" fill="hold" nodeType="withEffect">
                                  <p:stCondLst>
                                    <p:cond delay="3000"/>
                                  </p:stCondLst>
                                  <p:childTnLst>
                                    <p:set>
                                      <p:cBhvr>
                                        <p:cTn id="13"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460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smtClean="0">
                <a:ea typeface="ＭＳ Ｐゴシック" charset="-128"/>
              </a:rPr>
              <a:t>Weighting may differ in queries vs documents</a:t>
            </a:r>
          </a:p>
        </p:txBody>
      </p:sp>
      <p:sp>
        <p:nvSpPr>
          <p:cNvPr id="3" name="Content Placeholder 2"/>
          <p:cNvSpPr txBox="1">
            <a:spLocks/>
          </p:cNvSpPr>
          <p:nvPr/>
        </p:nvSpPr>
        <p:spPr>
          <a:xfrm>
            <a:off x="457200" y="1371600"/>
            <a:ext cx="8229600" cy="49530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en-US" dirty="0" smtClean="0">
                <a:ea typeface="ＭＳ Ｐゴシック" charset="-128"/>
              </a:rPr>
              <a:t>Many search engines allow for different weightings for queries vs. documents</a:t>
            </a:r>
          </a:p>
          <a:p>
            <a:r>
              <a:rPr lang="en-US" altLang="en-US" dirty="0" smtClean="0">
                <a:solidFill>
                  <a:srgbClr val="C00000"/>
                </a:solidFill>
                <a:ea typeface="ＭＳ Ｐゴシック" charset="-128"/>
              </a:rPr>
              <a:t>SMART Notation: denotes the combination in use in an engine, with the notation </a:t>
            </a:r>
            <a:r>
              <a:rPr lang="en-US" altLang="en-US" i="1" dirty="0" err="1" smtClean="0">
                <a:solidFill>
                  <a:srgbClr val="C00000"/>
                </a:solidFill>
                <a:ea typeface="ＭＳ Ｐゴシック" charset="-128"/>
              </a:rPr>
              <a:t>ddd.qqq</a:t>
            </a:r>
            <a:r>
              <a:rPr lang="en-US" altLang="en-US" i="1" dirty="0" smtClean="0">
                <a:solidFill>
                  <a:srgbClr val="C00000"/>
                </a:solidFill>
                <a:ea typeface="ＭＳ Ｐゴシック" charset="-128"/>
              </a:rPr>
              <a:t>,</a:t>
            </a:r>
            <a:r>
              <a:rPr lang="en-US" altLang="en-US" dirty="0" smtClean="0">
                <a:solidFill>
                  <a:srgbClr val="C00000"/>
                </a:solidFill>
                <a:ea typeface="ＭＳ Ｐゴシック" charset="-128"/>
              </a:rPr>
              <a:t> using the acronyms from the previous table</a:t>
            </a:r>
          </a:p>
          <a:p>
            <a:pPr lvl="1"/>
            <a:r>
              <a:rPr lang="en-US" altLang="en-US" dirty="0" smtClean="0">
                <a:ea typeface="ＭＳ Ｐゴシック" charset="-128"/>
              </a:rPr>
              <a:t>A very standard weighting scheme is: lnc.ltc</a:t>
            </a:r>
          </a:p>
          <a:p>
            <a:pPr lvl="2">
              <a:spcAft>
                <a:spcPts val="900"/>
              </a:spcAft>
            </a:pPr>
            <a:r>
              <a:rPr lang="en-US" altLang="en-US" dirty="0" smtClean="0">
                <a:ea typeface="ＭＳ Ｐゴシック" charset="-128"/>
              </a:rPr>
              <a:t>Document: logarithmic </a:t>
            </a:r>
            <a:r>
              <a:rPr lang="en-US" altLang="en-US" dirty="0" err="1" smtClean="0">
                <a:ea typeface="ＭＳ Ｐゴシック" charset="-128"/>
              </a:rPr>
              <a:t>tf</a:t>
            </a:r>
            <a:r>
              <a:rPr lang="en-US" altLang="en-US" dirty="0" smtClean="0">
                <a:ea typeface="ＭＳ Ｐゴシック" charset="-128"/>
              </a:rPr>
              <a:t> </a:t>
            </a:r>
            <a:r>
              <a:rPr lang="en-US" altLang="en-US" dirty="0" smtClean="0">
                <a:solidFill>
                  <a:srgbClr val="C00000"/>
                </a:solidFill>
                <a:ea typeface="ＭＳ Ｐゴシック" charset="-128"/>
              </a:rPr>
              <a:t>(l as first character)</a:t>
            </a:r>
            <a:r>
              <a:rPr lang="en-US" altLang="en-US" dirty="0" smtClean="0">
                <a:ea typeface="ＭＳ Ｐゴシック" charset="-128"/>
              </a:rPr>
              <a:t>, no idf and cosine normalization</a:t>
            </a:r>
          </a:p>
          <a:p>
            <a:pPr lvl="2"/>
            <a:r>
              <a:rPr lang="en-US" altLang="en-US" dirty="0" smtClean="0">
                <a:solidFill>
                  <a:srgbClr val="C00000"/>
                </a:solidFill>
                <a:ea typeface="ＭＳ Ｐゴシック" charset="-128"/>
              </a:rPr>
              <a:t>Query: logarithmic </a:t>
            </a:r>
            <a:r>
              <a:rPr lang="en-US" altLang="en-US" dirty="0" err="1" smtClean="0">
                <a:solidFill>
                  <a:srgbClr val="C00000"/>
                </a:solidFill>
                <a:ea typeface="ＭＳ Ｐゴシック" charset="-128"/>
              </a:rPr>
              <a:t>tf</a:t>
            </a:r>
            <a:r>
              <a:rPr lang="en-US" altLang="en-US" dirty="0" smtClean="0">
                <a:solidFill>
                  <a:srgbClr val="C00000"/>
                </a:solidFill>
                <a:ea typeface="ＭＳ Ｐゴシック" charset="-128"/>
              </a:rPr>
              <a:t> (l in leftmost column), idf (t in second column), no normalization …</a:t>
            </a:r>
          </a:p>
        </p:txBody>
      </p:sp>
    </p:spTree>
    <p:extLst>
      <p:ext uri="{BB962C8B-B14F-4D97-AF65-F5344CB8AC3E}">
        <p14:creationId xmlns="" xmlns:p14="http://schemas.microsoft.com/office/powerpoint/2010/main" val="40607097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smtClean="0">
                <a:ea typeface="ＭＳ Ｐゴシック" charset="-128"/>
              </a:rPr>
              <a:t>tf-idf example: lnc.ltc</a:t>
            </a:r>
          </a:p>
        </p:txBody>
      </p:sp>
      <p:graphicFrame>
        <p:nvGraphicFramePr>
          <p:cNvPr id="3" name="Content Placeholder 3"/>
          <p:cNvGraphicFramePr>
            <a:graphicFrameLocks/>
          </p:cNvGraphicFramePr>
          <p:nvPr>
            <p:extLst>
              <p:ext uri="{D42A27DB-BD31-4B8C-83A1-F6EECF244321}">
                <p14:modId xmlns="" xmlns:p14="http://schemas.microsoft.com/office/powerpoint/2010/main" val="1363507680"/>
              </p:ext>
            </p:extLst>
          </p:nvPr>
        </p:nvGraphicFramePr>
        <p:xfrm>
          <a:off x="76200" y="2209800"/>
          <a:ext cx="9067800" cy="2765680"/>
        </p:xfrm>
        <a:graphic>
          <a:graphicData uri="http://schemas.openxmlformats.org/drawingml/2006/table">
            <a:tbl>
              <a:tblPr/>
              <a:tblGrid>
                <a:gridCol w="1295400"/>
                <a:gridCol w="609600"/>
                <a:gridCol w="625475"/>
                <a:gridCol w="842963"/>
                <a:gridCol w="588962"/>
                <a:gridCol w="606425"/>
                <a:gridCol w="703263"/>
                <a:gridCol w="773112"/>
                <a:gridCol w="773113"/>
                <a:gridCol w="842962"/>
                <a:gridCol w="703263"/>
                <a:gridCol w="703262"/>
              </a:tblGrid>
              <a:tr h="63993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FFFFF"/>
                          </a:solidFill>
                          <a:effectLst/>
                          <a:latin typeface="Arial" charset="0"/>
                          <a:cs typeface="Arial Unicode MS" charset="0"/>
                        </a:rPr>
                        <a:t>Term</a:t>
                      </a:r>
                    </a:p>
                  </a:txBody>
                  <a:tcPr marT="45710" marB="45710" horzOverflow="overflow">
                    <a:lnL w="12700" cap="flat" cmpd="sng" algn="ctr">
                      <a:solidFill>
                        <a:schemeClr val="bg1"/>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gridSpan="6">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charset="0"/>
                          <a:cs typeface="Arial Unicode MS" charset="0"/>
                        </a:rPr>
                        <a:t>Query</a:t>
                      </a:r>
                    </a:p>
                  </a:txBody>
                  <a:tcPr marT="45710" marB="4571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charset="0"/>
                          <a:cs typeface="Arial Unicode MS" charset="0"/>
                        </a:rPr>
                        <a:t>Document</a:t>
                      </a:r>
                    </a:p>
                  </a:txBody>
                  <a:tcPr marT="45710" marB="45710"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charset="0"/>
                          <a:cs typeface="Arial Unicode MS" charset="0"/>
                        </a:rPr>
                        <a:t>Prod</a:t>
                      </a:r>
                    </a:p>
                  </a:txBody>
                  <a:tcPr marT="45710" marB="45710" horzOverflow="overflow">
                    <a:lnL w="12700" cap="flat" cmpd="sng" algn="ctr">
                      <a:solidFill>
                        <a:srgbClr val="000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639933">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Arial" charset="0"/>
                        <a:cs typeface="Arial Unicode MS" charset="0"/>
                      </a:endParaRPr>
                    </a:p>
                  </a:txBody>
                  <a:tcPr marT="45710" marB="4571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Unicode MS" charset="0"/>
                        </a:rPr>
                        <a:t>tf-raw</a:t>
                      </a:r>
                    </a:p>
                  </a:txBody>
                  <a:tcPr marT="45710" marB="4571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Unicode MS" charset="0"/>
                        </a:rPr>
                        <a:t>tf-wt</a:t>
                      </a:r>
                    </a:p>
                  </a:txBody>
                  <a:tcPr marT="45710" marB="4571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Unicode MS" charset="0"/>
                        </a:rPr>
                        <a:t>df</a:t>
                      </a:r>
                    </a:p>
                  </a:txBody>
                  <a:tcPr marT="45710" marB="4571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Unicode MS" charset="0"/>
                        </a:rPr>
                        <a:t>idf</a:t>
                      </a:r>
                    </a:p>
                  </a:txBody>
                  <a:tcPr marT="45710" marB="4571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Unicode MS" charset="0"/>
                        </a:rPr>
                        <a:t>wt</a:t>
                      </a:r>
                    </a:p>
                  </a:txBody>
                  <a:tcPr marT="45710" marB="4571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Unicode MS" charset="0"/>
                        </a:rPr>
                        <a:t>n’lize</a:t>
                      </a:r>
                    </a:p>
                  </a:txBody>
                  <a:tcPr marT="45710" marB="4571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Unicode MS" charset="0"/>
                        </a:rPr>
                        <a:t>tf-raw</a:t>
                      </a:r>
                    </a:p>
                  </a:txBody>
                  <a:tcPr marT="45710" marB="4571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Unicode MS" charset="0"/>
                        </a:rPr>
                        <a:t>tf-wt</a:t>
                      </a:r>
                    </a:p>
                  </a:txBody>
                  <a:tcPr marT="45710" marB="4571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Unicode MS" charset="0"/>
                        </a:rPr>
                        <a:t>wt</a:t>
                      </a:r>
                    </a:p>
                  </a:txBody>
                  <a:tcPr marT="45710" marB="4571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Unicode MS" charset="0"/>
                        </a:rPr>
                        <a:t>n’lize</a:t>
                      </a:r>
                    </a:p>
                  </a:txBody>
                  <a:tcPr marT="45710" marB="4571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Arial" charset="0"/>
                        <a:cs typeface="Arial Unicode MS" charset="0"/>
                      </a:endParaRPr>
                    </a:p>
                  </a:txBody>
                  <a:tcPr marT="45710" marB="4571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r>
              <a:tr h="37139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Unicode MS" charset="0"/>
                        </a:rPr>
                        <a:t>auto</a:t>
                      </a:r>
                    </a:p>
                  </a:txBody>
                  <a:tcPr marT="45710" marB="4571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Unicode MS" charset="0"/>
                        </a:rPr>
                        <a:t>0</a:t>
                      </a:r>
                    </a:p>
                  </a:txBody>
                  <a:tcPr marT="45710" marB="4571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Unicode MS" charset="0"/>
                        </a:rPr>
                        <a:t>0</a:t>
                      </a:r>
                    </a:p>
                  </a:txBody>
                  <a:tcPr marT="45710" marB="4571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Unicode MS" charset="0"/>
                        </a:rPr>
                        <a:t>5000</a:t>
                      </a:r>
                    </a:p>
                  </a:txBody>
                  <a:tcPr marT="45710" marB="4571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7FAF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Unicode MS" charset="0"/>
                        </a:rPr>
                        <a:t>2.3 </a:t>
                      </a:r>
                    </a:p>
                  </a:txBody>
                  <a:tcPr marT="45710" marB="4571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Unicode MS" charset="0"/>
                        </a:rPr>
                        <a:t>0</a:t>
                      </a:r>
                    </a:p>
                  </a:txBody>
                  <a:tcPr marT="45710" marB="4571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Unicode MS" charset="0"/>
                        </a:rPr>
                        <a:t>0</a:t>
                      </a:r>
                    </a:p>
                  </a:txBody>
                  <a:tcPr marT="45710" marB="4571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Unicode MS" charset="0"/>
                        </a:rPr>
                        <a:t>1</a:t>
                      </a:r>
                    </a:p>
                  </a:txBody>
                  <a:tcPr marT="45710" marB="4571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Unicode MS" charset="0"/>
                        </a:rPr>
                        <a:t>1</a:t>
                      </a:r>
                    </a:p>
                  </a:txBody>
                  <a:tcPr marT="45710" marB="4571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Unicode MS" charset="0"/>
                        </a:rPr>
                        <a:t>1</a:t>
                      </a:r>
                    </a:p>
                  </a:txBody>
                  <a:tcPr marT="45710" marB="4571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Unicode MS" charset="0"/>
                        </a:rPr>
                        <a:t>0.52</a:t>
                      </a:r>
                    </a:p>
                  </a:txBody>
                  <a:tcPr marT="45710" marB="4571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Unicode MS" charset="0"/>
                        </a:rPr>
                        <a:t>0</a:t>
                      </a:r>
                    </a:p>
                  </a:txBody>
                  <a:tcPr marT="45710" marB="4571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r>
              <a:tr h="37139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Unicode MS" charset="0"/>
                        </a:rPr>
                        <a:t>best</a:t>
                      </a:r>
                    </a:p>
                  </a:txBody>
                  <a:tcPr marT="45710" marB="4571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Unicode MS" charset="0"/>
                        </a:rPr>
                        <a:t>1</a:t>
                      </a:r>
                    </a:p>
                  </a:txBody>
                  <a:tcPr marT="45710" marB="4571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Unicode MS" charset="0"/>
                        </a:rPr>
                        <a:t>1</a:t>
                      </a:r>
                    </a:p>
                  </a:txBody>
                  <a:tcPr marT="45710" marB="4571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Unicode MS" charset="0"/>
                        </a:rPr>
                        <a:t>50000</a:t>
                      </a:r>
                    </a:p>
                  </a:txBody>
                  <a:tcPr marT="45710" marB="4571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Unicode MS" charset="0"/>
                        </a:rPr>
                        <a:t>1.3</a:t>
                      </a:r>
                    </a:p>
                  </a:txBody>
                  <a:tcPr marT="45710" marB="4571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Unicode MS" charset="0"/>
                        </a:rPr>
                        <a:t>1.3</a:t>
                      </a:r>
                    </a:p>
                  </a:txBody>
                  <a:tcPr marT="45710" marB="4571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Unicode MS" charset="0"/>
                        </a:rPr>
                        <a:t>0.34</a:t>
                      </a:r>
                    </a:p>
                  </a:txBody>
                  <a:tcPr marT="45710" marB="4571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Unicode MS" charset="0"/>
                        </a:rPr>
                        <a:t>0</a:t>
                      </a:r>
                    </a:p>
                  </a:txBody>
                  <a:tcPr marT="45710" marB="4571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Unicode MS" charset="0"/>
                        </a:rPr>
                        <a:t>0</a:t>
                      </a:r>
                    </a:p>
                  </a:txBody>
                  <a:tcPr marT="45710" marB="4571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Unicode MS" charset="0"/>
                        </a:rPr>
                        <a:t>0</a:t>
                      </a:r>
                    </a:p>
                  </a:txBody>
                  <a:tcPr marT="45710" marB="4571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Unicode MS" charset="0"/>
                        </a:rPr>
                        <a:t>0</a:t>
                      </a:r>
                    </a:p>
                  </a:txBody>
                  <a:tcPr marT="45710" marB="4571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Unicode MS" charset="0"/>
                        </a:rPr>
                        <a:t>0</a:t>
                      </a:r>
                    </a:p>
                  </a:txBody>
                  <a:tcPr marT="45710" marB="4571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r>
              <a:tr h="37139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Unicode MS" charset="0"/>
                        </a:rPr>
                        <a:t>car</a:t>
                      </a:r>
                    </a:p>
                  </a:txBody>
                  <a:tcPr marT="45710" marB="4571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Unicode MS" charset="0"/>
                        </a:rPr>
                        <a:t>1 </a:t>
                      </a:r>
                    </a:p>
                  </a:txBody>
                  <a:tcPr marT="45710" marB="4571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Unicode MS" charset="0"/>
                        </a:rPr>
                        <a:t>1</a:t>
                      </a:r>
                    </a:p>
                  </a:txBody>
                  <a:tcPr marT="45710" marB="4571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Unicode MS" charset="0"/>
                        </a:rPr>
                        <a:t>10000</a:t>
                      </a:r>
                    </a:p>
                  </a:txBody>
                  <a:tcPr marT="45710" marB="4571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Unicode MS" charset="0"/>
                        </a:rPr>
                        <a:t>2.0</a:t>
                      </a:r>
                    </a:p>
                  </a:txBody>
                  <a:tcPr marT="45710" marB="4571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Unicode MS" charset="0"/>
                        </a:rPr>
                        <a:t>2.0</a:t>
                      </a:r>
                    </a:p>
                  </a:txBody>
                  <a:tcPr marT="45710" marB="4571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Unicode MS" charset="0"/>
                        </a:rPr>
                        <a:t>0.52</a:t>
                      </a:r>
                    </a:p>
                  </a:txBody>
                  <a:tcPr marT="45710" marB="4571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Unicode MS" charset="0"/>
                        </a:rPr>
                        <a:t>1</a:t>
                      </a:r>
                    </a:p>
                  </a:txBody>
                  <a:tcPr marT="45710" marB="4571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Unicode MS" charset="0"/>
                        </a:rPr>
                        <a:t>1</a:t>
                      </a:r>
                    </a:p>
                  </a:txBody>
                  <a:tcPr marT="45710" marB="4571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Unicode MS" charset="0"/>
                        </a:rPr>
                        <a:t>1</a:t>
                      </a:r>
                    </a:p>
                  </a:txBody>
                  <a:tcPr marT="45710" marB="4571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Unicode MS" charset="0"/>
                        </a:rPr>
                        <a:t>0.52</a:t>
                      </a:r>
                    </a:p>
                  </a:txBody>
                  <a:tcPr marT="45710" marB="4571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Unicode MS" charset="0"/>
                        </a:rPr>
                        <a:t>0.27</a:t>
                      </a:r>
                    </a:p>
                  </a:txBody>
                  <a:tcPr marT="45710" marB="4571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r>
              <a:tr h="37139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cs typeface="Arial Unicode MS" charset="0"/>
                        </a:rPr>
                        <a:t>insurance</a:t>
                      </a:r>
                    </a:p>
                  </a:txBody>
                  <a:tcPr marT="45710" marB="4571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Unicode MS" charset="0"/>
                        </a:rPr>
                        <a:t>1</a:t>
                      </a:r>
                    </a:p>
                  </a:txBody>
                  <a:tcPr marT="45710" marB="4571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Unicode MS" charset="0"/>
                        </a:rPr>
                        <a:t>1</a:t>
                      </a:r>
                    </a:p>
                  </a:txBody>
                  <a:tcPr marT="45710" marB="4571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Unicode MS" charset="0"/>
                        </a:rPr>
                        <a:t>1000</a:t>
                      </a:r>
                    </a:p>
                  </a:txBody>
                  <a:tcPr marT="45710" marB="4571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Unicode MS" charset="0"/>
                        </a:rPr>
                        <a:t>3.0</a:t>
                      </a:r>
                    </a:p>
                  </a:txBody>
                  <a:tcPr marT="45710" marB="4571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Unicode MS" charset="0"/>
                        </a:rPr>
                        <a:t>3.0</a:t>
                      </a:r>
                    </a:p>
                  </a:txBody>
                  <a:tcPr marT="45710" marB="4571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Unicode MS" charset="0"/>
                        </a:rPr>
                        <a:t>0.78</a:t>
                      </a:r>
                    </a:p>
                  </a:txBody>
                  <a:tcPr marT="45710" marB="4571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Unicode MS" charset="0"/>
                        </a:rPr>
                        <a:t>2</a:t>
                      </a:r>
                    </a:p>
                  </a:txBody>
                  <a:tcPr marT="45710" marB="4571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Unicode MS" charset="0"/>
                        </a:rPr>
                        <a:t>1.3</a:t>
                      </a:r>
                    </a:p>
                  </a:txBody>
                  <a:tcPr marT="45710" marB="4571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Unicode MS" charset="0"/>
                        </a:rPr>
                        <a:t>1.3</a:t>
                      </a:r>
                    </a:p>
                  </a:txBody>
                  <a:tcPr marT="45710" marB="4571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Unicode MS" charset="0"/>
                        </a:rPr>
                        <a:t>0.68</a:t>
                      </a:r>
                    </a:p>
                  </a:txBody>
                  <a:tcPr marT="45710" marB="4571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cs typeface="Arial Unicode MS" charset="0"/>
                        </a:rPr>
                        <a:t>0.53</a:t>
                      </a:r>
                    </a:p>
                  </a:txBody>
                  <a:tcPr marT="45710" marB="4571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r>
            </a:tbl>
          </a:graphicData>
        </a:graphic>
      </p:graphicFrame>
      <p:sp>
        <p:nvSpPr>
          <p:cNvPr id="4" name="TextBox 4"/>
          <p:cNvSpPr txBox="1">
            <a:spLocks noChangeArrowheads="1"/>
          </p:cNvSpPr>
          <p:nvPr/>
        </p:nvSpPr>
        <p:spPr bwMode="auto">
          <a:xfrm>
            <a:off x="838200" y="1295400"/>
            <a:ext cx="6302375" cy="830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cs typeface="Arial Unicode MS" charset="0"/>
              </a:defRPr>
            </a:lvl1pPr>
            <a:lvl2pPr marL="742950" indent="-285750" eaLnBrk="0" hangingPunct="0">
              <a:defRPr sz="2400">
                <a:solidFill>
                  <a:schemeClr val="tx1"/>
                </a:solidFill>
                <a:latin typeface="Lucida Sans" charset="0"/>
                <a:cs typeface="Arial Unicode MS" charset="0"/>
              </a:defRPr>
            </a:lvl2pPr>
            <a:lvl3pPr marL="1143000" indent="-228600" eaLnBrk="0" hangingPunct="0">
              <a:defRPr sz="2400">
                <a:solidFill>
                  <a:schemeClr val="tx1"/>
                </a:solidFill>
                <a:latin typeface="Lucida Sans" charset="0"/>
                <a:cs typeface="Arial Unicode MS" charset="0"/>
              </a:defRPr>
            </a:lvl3pPr>
            <a:lvl4pPr marL="1600200" indent="-228600" eaLnBrk="0" hangingPunct="0">
              <a:defRPr sz="2400">
                <a:solidFill>
                  <a:schemeClr val="tx1"/>
                </a:solidFill>
                <a:latin typeface="Lucida Sans" charset="0"/>
                <a:cs typeface="Arial Unicode MS" charset="0"/>
              </a:defRPr>
            </a:lvl4pPr>
            <a:lvl5pPr marL="2057400" indent="-228600" eaLnBrk="0" hangingPunct="0">
              <a:defRPr sz="2400">
                <a:solidFill>
                  <a:schemeClr val="tx1"/>
                </a:solidFill>
                <a:latin typeface="Lucida San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cs typeface="Arial Unicode MS" charset="0"/>
              </a:defRPr>
            </a:lvl9pPr>
          </a:lstStyle>
          <a:p>
            <a:pPr eaLnBrk="1" hangingPunct="1"/>
            <a:r>
              <a:rPr lang="en-US" altLang="en-US" dirty="0"/>
              <a:t>Document: </a:t>
            </a:r>
            <a:r>
              <a:rPr lang="en-US" altLang="en-US" i="1" dirty="0"/>
              <a:t>car insurance auto insurance</a:t>
            </a:r>
          </a:p>
          <a:p>
            <a:pPr eaLnBrk="1" hangingPunct="1"/>
            <a:r>
              <a:rPr lang="en-US" altLang="en-US" dirty="0"/>
              <a:t>Query: </a:t>
            </a:r>
            <a:r>
              <a:rPr lang="en-US" altLang="en-US" i="1" dirty="0"/>
              <a:t>best car insurance</a:t>
            </a:r>
          </a:p>
        </p:txBody>
      </p:sp>
      <p:sp>
        <p:nvSpPr>
          <p:cNvPr id="5" name="TextBox 5"/>
          <p:cNvSpPr txBox="1">
            <a:spLocks noChangeArrowheads="1"/>
          </p:cNvSpPr>
          <p:nvPr/>
        </p:nvSpPr>
        <p:spPr bwMode="auto">
          <a:xfrm>
            <a:off x="1217613" y="5176838"/>
            <a:ext cx="6249987" cy="461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cs typeface="Arial Unicode MS" charset="0"/>
              </a:defRPr>
            </a:lvl1pPr>
            <a:lvl2pPr marL="742950" indent="-285750" eaLnBrk="0" hangingPunct="0">
              <a:defRPr sz="2400">
                <a:solidFill>
                  <a:schemeClr val="tx1"/>
                </a:solidFill>
                <a:latin typeface="Lucida Sans" charset="0"/>
                <a:cs typeface="Arial Unicode MS" charset="0"/>
              </a:defRPr>
            </a:lvl2pPr>
            <a:lvl3pPr marL="1143000" indent="-228600" eaLnBrk="0" hangingPunct="0">
              <a:defRPr sz="2400">
                <a:solidFill>
                  <a:schemeClr val="tx1"/>
                </a:solidFill>
                <a:latin typeface="Lucida Sans" charset="0"/>
                <a:cs typeface="Arial Unicode MS" charset="0"/>
              </a:defRPr>
            </a:lvl3pPr>
            <a:lvl4pPr marL="1600200" indent="-228600" eaLnBrk="0" hangingPunct="0">
              <a:defRPr sz="2400">
                <a:solidFill>
                  <a:schemeClr val="tx1"/>
                </a:solidFill>
                <a:latin typeface="Lucida Sans" charset="0"/>
                <a:cs typeface="Arial Unicode MS" charset="0"/>
              </a:defRPr>
            </a:lvl4pPr>
            <a:lvl5pPr marL="2057400" indent="-228600" eaLnBrk="0" hangingPunct="0">
              <a:defRPr sz="2400">
                <a:solidFill>
                  <a:schemeClr val="tx1"/>
                </a:solidFill>
                <a:latin typeface="Lucida San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cs typeface="Arial Unicode MS" charset="0"/>
              </a:defRPr>
            </a:lvl9pPr>
          </a:lstStyle>
          <a:p>
            <a:pPr eaLnBrk="1" hangingPunct="1"/>
            <a:r>
              <a:rPr lang="en-US" altLang="en-US" dirty="0">
                <a:solidFill>
                  <a:srgbClr val="0000FF"/>
                </a:solidFill>
              </a:rPr>
              <a:t>Exercise: what is </a:t>
            </a:r>
            <a:r>
              <a:rPr lang="en-US" altLang="en-US" i="1" dirty="0">
                <a:solidFill>
                  <a:srgbClr val="0000FF"/>
                </a:solidFill>
              </a:rPr>
              <a:t>N</a:t>
            </a:r>
            <a:r>
              <a:rPr lang="en-US" altLang="en-US" dirty="0">
                <a:solidFill>
                  <a:srgbClr val="0000FF"/>
                </a:solidFill>
              </a:rPr>
              <a:t>, the number of docs?</a:t>
            </a:r>
          </a:p>
        </p:txBody>
      </p:sp>
      <p:sp>
        <p:nvSpPr>
          <p:cNvPr id="6" name="TextBox 5"/>
          <p:cNvSpPr txBox="1">
            <a:spLocks noChangeArrowheads="1"/>
          </p:cNvSpPr>
          <p:nvPr/>
        </p:nvSpPr>
        <p:spPr bwMode="auto">
          <a:xfrm>
            <a:off x="2152650" y="6243638"/>
            <a:ext cx="4595813" cy="461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cs typeface="Arial Unicode MS" charset="0"/>
              </a:defRPr>
            </a:lvl1pPr>
            <a:lvl2pPr marL="742950" indent="-285750" eaLnBrk="0" hangingPunct="0">
              <a:defRPr sz="2400">
                <a:solidFill>
                  <a:schemeClr val="tx1"/>
                </a:solidFill>
                <a:latin typeface="Lucida Sans" charset="0"/>
                <a:cs typeface="Arial Unicode MS" charset="0"/>
              </a:defRPr>
            </a:lvl2pPr>
            <a:lvl3pPr marL="1143000" indent="-228600" eaLnBrk="0" hangingPunct="0">
              <a:defRPr sz="2400">
                <a:solidFill>
                  <a:schemeClr val="tx1"/>
                </a:solidFill>
                <a:latin typeface="Lucida Sans" charset="0"/>
                <a:cs typeface="Arial Unicode MS" charset="0"/>
              </a:defRPr>
            </a:lvl3pPr>
            <a:lvl4pPr marL="1600200" indent="-228600" eaLnBrk="0" hangingPunct="0">
              <a:defRPr sz="2400">
                <a:solidFill>
                  <a:schemeClr val="tx1"/>
                </a:solidFill>
                <a:latin typeface="Lucida Sans" charset="0"/>
                <a:cs typeface="Arial Unicode MS" charset="0"/>
              </a:defRPr>
            </a:lvl4pPr>
            <a:lvl5pPr marL="2057400" indent="-228600" eaLnBrk="0" hangingPunct="0">
              <a:defRPr sz="2400">
                <a:solidFill>
                  <a:schemeClr val="tx1"/>
                </a:solidFill>
                <a:latin typeface="Lucida San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cs typeface="Arial Unicode MS" charset="0"/>
              </a:defRPr>
            </a:lvl9pPr>
          </a:lstStyle>
          <a:p>
            <a:pPr eaLnBrk="1" hangingPunct="1"/>
            <a:r>
              <a:rPr lang="en-US" altLang="en-US">
                <a:solidFill>
                  <a:srgbClr val="C00000"/>
                </a:solidFill>
              </a:rPr>
              <a:t>Score = 0+0+0.27+0.53 = 0.8</a:t>
            </a:r>
          </a:p>
        </p:txBody>
      </p:sp>
      <p:grpSp>
        <p:nvGrpSpPr>
          <p:cNvPr id="7" name="Group 10"/>
          <p:cNvGrpSpPr>
            <a:grpSpLocks/>
          </p:cNvGrpSpPr>
          <p:nvPr/>
        </p:nvGrpSpPr>
        <p:grpSpPr bwMode="auto">
          <a:xfrm>
            <a:off x="2133600" y="5715000"/>
            <a:ext cx="4895850" cy="461963"/>
            <a:chOff x="2133600" y="5715000"/>
            <a:chExt cx="4895850" cy="461665"/>
          </a:xfrm>
        </p:grpSpPr>
        <p:sp>
          <p:nvSpPr>
            <p:cNvPr id="8" name="TextBox 8"/>
            <p:cNvSpPr txBox="1">
              <a:spLocks noChangeArrowheads="1"/>
            </p:cNvSpPr>
            <p:nvPr/>
          </p:nvSpPr>
          <p:spPr bwMode="auto">
            <a:xfrm>
              <a:off x="2133600" y="5715000"/>
              <a:ext cx="2101857"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cs typeface="Arial Unicode MS" charset="0"/>
                </a:defRPr>
              </a:lvl1pPr>
              <a:lvl2pPr marL="742950" indent="-285750" eaLnBrk="0" hangingPunct="0">
                <a:defRPr sz="2400">
                  <a:solidFill>
                    <a:schemeClr val="tx1"/>
                  </a:solidFill>
                  <a:latin typeface="Lucida Sans" charset="0"/>
                  <a:cs typeface="Arial Unicode MS" charset="0"/>
                </a:defRPr>
              </a:lvl2pPr>
              <a:lvl3pPr marL="1143000" indent="-228600" eaLnBrk="0" hangingPunct="0">
                <a:defRPr sz="2400">
                  <a:solidFill>
                    <a:schemeClr val="tx1"/>
                  </a:solidFill>
                  <a:latin typeface="Lucida Sans" charset="0"/>
                  <a:cs typeface="Arial Unicode MS" charset="0"/>
                </a:defRPr>
              </a:lvl3pPr>
              <a:lvl4pPr marL="1600200" indent="-228600" eaLnBrk="0" hangingPunct="0">
                <a:defRPr sz="2400">
                  <a:solidFill>
                    <a:schemeClr val="tx1"/>
                  </a:solidFill>
                  <a:latin typeface="Lucida Sans" charset="0"/>
                  <a:cs typeface="Arial Unicode MS" charset="0"/>
                </a:defRPr>
              </a:lvl4pPr>
              <a:lvl5pPr marL="2057400" indent="-228600" eaLnBrk="0" hangingPunct="0">
                <a:defRPr sz="2400">
                  <a:solidFill>
                    <a:schemeClr val="tx1"/>
                  </a:solidFill>
                  <a:latin typeface="Lucida San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cs typeface="Arial Unicode MS" charset="0"/>
                </a:defRPr>
              </a:lvl9pPr>
            </a:lstStyle>
            <a:p>
              <a:pPr eaLnBrk="1" hangingPunct="1"/>
              <a:r>
                <a:rPr lang="en-US" altLang="en-US"/>
                <a:t>Doc length =</a:t>
              </a:r>
            </a:p>
          </p:txBody>
        </p:sp>
        <p:graphicFrame>
          <p:nvGraphicFramePr>
            <p:cNvPr id="9" name="Object 2"/>
            <p:cNvGraphicFramePr>
              <a:graphicFrameLocks noChangeAspect="1"/>
            </p:cNvGraphicFramePr>
            <p:nvPr/>
          </p:nvGraphicFramePr>
          <p:xfrm>
            <a:off x="4070350" y="5729723"/>
            <a:ext cx="2959100" cy="405735"/>
          </p:xfrm>
          <a:graphic>
            <a:graphicData uri="http://schemas.openxmlformats.org/presentationml/2006/ole">
              <p:oleObj spid="_x0000_s8197" name="Equation" r:id="rId3" imgW="1574800" imgH="215900" progId="Equation.3">
                <p:embed/>
              </p:oleObj>
            </a:graphicData>
          </a:graphic>
        </p:graphicFrame>
      </p:grpSp>
    </p:spTree>
    <p:extLst>
      <p:ext uri="{BB962C8B-B14F-4D97-AF65-F5344CB8AC3E}">
        <p14:creationId xmlns="" xmlns:p14="http://schemas.microsoft.com/office/powerpoint/2010/main" val="1349056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57200" y="587375"/>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smtClean="0">
                <a:ea typeface="ＭＳ Ｐゴシック" charset="-128"/>
              </a:rPr>
              <a:t>Binary → count → weight matrix</a:t>
            </a:r>
          </a:p>
        </p:txBody>
      </p:sp>
      <p:graphicFrame>
        <p:nvGraphicFramePr>
          <p:cNvPr id="3" name="Object 2"/>
          <p:cNvGraphicFramePr>
            <a:graphicFrameLocks noChangeAspect="1"/>
          </p:cNvGraphicFramePr>
          <p:nvPr>
            <p:extLst>
              <p:ext uri="{D42A27DB-BD31-4B8C-83A1-F6EECF244321}">
                <p14:modId xmlns="" xmlns:p14="http://schemas.microsoft.com/office/powerpoint/2010/main" val="679263154"/>
              </p:ext>
            </p:extLst>
          </p:nvPr>
        </p:nvGraphicFramePr>
        <p:xfrm>
          <a:off x="120650" y="2217737"/>
          <a:ext cx="8947150" cy="2678113"/>
        </p:xfrm>
        <a:graphic>
          <a:graphicData uri="http://schemas.openxmlformats.org/presentationml/2006/ole">
            <p:oleObj spid="_x0000_s9221" name="Worksheet" r:id="rId3" imgW="9776460" imgH="2926080" progId="Excel.Sheet.8">
              <p:embed/>
            </p:oleObj>
          </a:graphicData>
        </a:graphic>
      </p:graphicFrame>
      <p:sp>
        <p:nvSpPr>
          <p:cNvPr id="4" name="TextBox 8"/>
          <p:cNvSpPr txBox="1">
            <a:spLocks noChangeArrowheads="1"/>
          </p:cNvSpPr>
          <p:nvPr/>
        </p:nvSpPr>
        <p:spPr bwMode="auto">
          <a:xfrm>
            <a:off x="609600" y="5646737"/>
            <a:ext cx="8001000" cy="830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cs typeface="Arial Unicode MS" charset="0"/>
              </a:defRPr>
            </a:lvl1pPr>
            <a:lvl2pPr marL="742950" indent="-285750" eaLnBrk="0" hangingPunct="0">
              <a:defRPr sz="2400">
                <a:solidFill>
                  <a:schemeClr val="tx1"/>
                </a:solidFill>
                <a:latin typeface="Lucida Sans" charset="0"/>
                <a:cs typeface="Arial Unicode MS" charset="0"/>
              </a:defRPr>
            </a:lvl2pPr>
            <a:lvl3pPr marL="1143000" indent="-228600" eaLnBrk="0" hangingPunct="0">
              <a:defRPr sz="2400">
                <a:solidFill>
                  <a:schemeClr val="tx1"/>
                </a:solidFill>
                <a:latin typeface="Lucida Sans" charset="0"/>
                <a:cs typeface="Arial Unicode MS" charset="0"/>
              </a:defRPr>
            </a:lvl3pPr>
            <a:lvl4pPr marL="1600200" indent="-228600" eaLnBrk="0" hangingPunct="0">
              <a:defRPr sz="2400">
                <a:solidFill>
                  <a:schemeClr val="tx1"/>
                </a:solidFill>
                <a:latin typeface="Lucida Sans" charset="0"/>
                <a:cs typeface="Arial Unicode MS" charset="0"/>
              </a:defRPr>
            </a:lvl4pPr>
            <a:lvl5pPr marL="2057400" indent="-228600" eaLnBrk="0" hangingPunct="0">
              <a:defRPr sz="2400">
                <a:solidFill>
                  <a:schemeClr val="tx1"/>
                </a:solidFill>
                <a:latin typeface="Lucida San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cs typeface="Arial Unicode MS" charset="0"/>
              </a:defRPr>
            </a:lvl9pPr>
          </a:lstStyle>
          <a:p>
            <a:pPr eaLnBrk="1" hangingPunct="1"/>
            <a:r>
              <a:rPr lang="en-US" altLang="en-US"/>
              <a:t>Each document is now represented by a real-valued vector of tf-idf weights ∈ </a:t>
            </a:r>
            <a:r>
              <a:rPr lang="en-US" altLang="en-US">
                <a:latin typeface="Palatino Linotype" pitchFamily="18" charset="0"/>
              </a:rPr>
              <a:t>R</a:t>
            </a:r>
            <a:r>
              <a:rPr lang="en-US" altLang="en-US" baseline="30000"/>
              <a:t>|V|</a:t>
            </a:r>
          </a:p>
        </p:txBody>
      </p:sp>
    </p:spTree>
    <p:extLst>
      <p:ext uri="{BB962C8B-B14F-4D97-AF65-F5344CB8AC3E}">
        <p14:creationId xmlns="" xmlns:p14="http://schemas.microsoft.com/office/powerpoint/2010/main" val="8657027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smtClean="0">
                <a:ea typeface="ＭＳ Ｐゴシック" charset="-128"/>
              </a:rPr>
              <a:t>Documents as vectors</a:t>
            </a:r>
          </a:p>
        </p:txBody>
      </p:sp>
      <p:sp>
        <p:nvSpPr>
          <p:cNvPr id="3" name="Content Placeholder 2"/>
          <p:cNvSpPr txBox="1">
            <a:spLocks/>
          </p:cNvSpPr>
          <p:nvPr/>
        </p:nvSpPr>
        <p:spPr>
          <a:xfrm>
            <a:off x="457200" y="1600200"/>
            <a:ext cx="8229600" cy="49530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en-US" smtClean="0">
                <a:ea typeface="ＭＳ Ｐゴシック" charset="-128"/>
              </a:rPr>
              <a:t>So we have a |V|-dimensional vector space</a:t>
            </a:r>
          </a:p>
          <a:p>
            <a:r>
              <a:rPr lang="en-US" altLang="en-US" smtClean="0">
                <a:solidFill>
                  <a:srgbClr val="C00000"/>
                </a:solidFill>
                <a:ea typeface="ＭＳ Ｐゴシック" charset="-128"/>
              </a:rPr>
              <a:t>Terms are axes of the space</a:t>
            </a:r>
          </a:p>
          <a:p>
            <a:r>
              <a:rPr lang="en-US" altLang="en-US" smtClean="0">
                <a:ea typeface="ＭＳ Ｐゴシック" charset="-128"/>
              </a:rPr>
              <a:t>Documents are points or vectors in this space</a:t>
            </a:r>
          </a:p>
          <a:p>
            <a:r>
              <a:rPr lang="en-US" altLang="en-US" smtClean="0">
                <a:solidFill>
                  <a:srgbClr val="C00000"/>
                </a:solidFill>
                <a:ea typeface="ＭＳ Ｐゴシック" charset="-128"/>
              </a:rPr>
              <a:t>Very high-dimensional: tens of millions of dimensions when you apply this to a web search engine</a:t>
            </a:r>
          </a:p>
          <a:p>
            <a:r>
              <a:rPr lang="en-US" altLang="en-US" smtClean="0">
                <a:ea typeface="ＭＳ Ｐゴシック" charset="-128"/>
              </a:rPr>
              <a:t>These are very sparse vectors - most entries are zero.</a:t>
            </a:r>
          </a:p>
        </p:txBody>
      </p:sp>
      <p:sp>
        <p:nvSpPr>
          <p:cNvPr id="4" name="TextBox 3"/>
          <p:cNvSpPr txBox="1">
            <a:spLocks noChangeArrowheads="1"/>
          </p:cNvSpPr>
          <p:nvPr/>
        </p:nvSpPr>
        <p:spPr bwMode="auto">
          <a:xfrm>
            <a:off x="7620000" y="-33338"/>
            <a:ext cx="968375"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cs typeface="Arial Unicode MS" charset="0"/>
              </a:defRPr>
            </a:lvl1pPr>
            <a:lvl2pPr marL="742950" indent="-285750" eaLnBrk="0" hangingPunct="0">
              <a:defRPr sz="2400">
                <a:solidFill>
                  <a:schemeClr val="tx1"/>
                </a:solidFill>
                <a:latin typeface="Lucida Sans" charset="0"/>
                <a:cs typeface="Arial Unicode MS" charset="0"/>
              </a:defRPr>
            </a:lvl2pPr>
            <a:lvl3pPr marL="1143000" indent="-228600" eaLnBrk="0" hangingPunct="0">
              <a:defRPr sz="2400">
                <a:solidFill>
                  <a:schemeClr val="tx1"/>
                </a:solidFill>
                <a:latin typeface="Lucida Sans" charset="0"/>
                <a:cs typeface="Arial Unicode MS" charset="0"/>
              </a:defRPr>
            </a:lvl3pPr>
            <a:lvl4pPr marL="1600200" indent="-228600" eaLnBrk="0" hangingPunct="0">
              <a:defRPr sz="2400">
                <a:solidFill>
                  <a:schemeClr val="tx1"/>
                </a:solidFill>
                <a:latin typeface="Lucida Sans" charset="0"/>
                <a:cs typeface="Arial Unicode MS" charset="0"/>
              </a:defRPr>
            </a:lvl4pPr>
            <a:lvl5pPr marL="2057400" indent="-228600" eaLnBrk="0" hangingPunct="0">
              <a:defRPr sz="2400">
                <a:solidFill>
                  <a:schemeClr val="tx1"/>
                </a:solidFill>
                <a:latin typeface="Lucida San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cs typeface="Arial Unicode MS" charset="0"/>
              </a:defRPr>
            </a:lvl9pPr>
          </a:lstStyle>
          <a:p>
            <a:pPr eaLnBrk="1" hangingPunct="1"/>
            <a:r>
              <a:rPr lang="en-US" altLang="en-US" sz="1600">
                <a:solidFill>
                  <a:srgbClr val="FBFCFF"/>
                </a:solidFill>
              </a:rPr>
              <a:t>Sec. 6.3</a:t>
            </a:r>
          </a:p>
        </p:txBody>
      </p:sp>
    </p:spTree>
    <p:extLst>
      <p:ext uri="{BB962C8B-B14F-4D97-AF65-F5344CB8AC3E}">
        <p14:creationId xmlns="" xmlns:p14="http://schemas.microsoft.com/office/powerpoint/2010/main" val="4016882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200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par>
                          <p:cTn id="7" fill="hold">
                            <p:stCondLst>
                              <p:cond delay="2000"/>
                            </p:stCondLst>
                            <p:childTnLst>
                              <p:par>
                                <p:cTn id="8" presetID="1" presetClass="entr" presetSubtype="0" fill="hold" nodeType="afterEffect">
                                  <p:stCondLst>
                                    <p:cond delay="200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4000"/>
                            </p:stCondLst>
                            <p:childTnLst>
                              <p:par>
                                <p:cTn id="11" presetID="1" presetClass="entr" presetSubtype="0" fill="hold" nodeType="afterEffect">
                                  <p:stCondLst>
                                    <p:cond delay="200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par>
                          <p:cTn id="13" fill="hold">
                            <p:stCondLst>
                              <p:cond delay="6000"/>
                            </p:stCondLst>
                            <p:childTnLst>
                              <p:par>
                                <p:cTn id="14" presetID="1" presetClass="entr" presetSubtype="0" fill="hold" nodeType="afterEffect">
                                  <p:stCondLst>
                                    <p:cond delay="2000"/>
                                  </p:stCondLst>
                                  <p:childTnLst>
                                    <p:set>
                                      <p:cBhvr>
                                        <p:cTn id="15"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smtClean="0">
                <a:ea typeface="ＭＳ Ｐゴシック" charset="-128"/>
              </a:rPr>
              <a:t>Queries as vectors</a:t>
            </a:r>
          </a:p>
        </p:txBody>
      </p:sp>
      <p:sp>
        <p:nvSpPr>
          <p:cNvPr id="3" name="Content Placeholder 2"/>
          <p:cNvSpPr txBox="1">
            <a:spLocks/>
          </p:cNvSpPr>
          <p:nvPr/>
        </p:nvSpPr>
        <p:spPr>
          <a:xfrm>
            <a:off x="457200" y="990600"/>
            <a:ext cx="8229600" cy="49530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en-US" sz="2800" u="sng" dirty="0" smtClean="0">
                <a:solidFill>
                  <a:srgbClr val="0000FF"/>
                </a:solidFill>
                <a:ea typeface="ＭＳ Ｐゴシック" charset="-128"/>
              </a:rPr>
              <a:t>Key idea 1:</a:t>
            </a:r>
            <a:r>
              <a:rPr lang="en-US" altLang="en-US" sz="2800" dirty="0" smtClean="0">
                <a:solidFill>
                  <a:srgbClr val="0000FF"/>
                </a:solidFill>
                <a:ea typeface="ＭＳ Ｐゴシック" charset="-128"/>
              </a:rPr>
              <a:t> </a:t>
            </a:r>
            <a:r>
              <a:rPr lang="en-US" altLang="en-US" sz="2800" dirty="0" smtClean="0">
                <a:ea typeface="ＭＳ Ｐゴシック" charset="-128"/>
              </a:rPr>
              <a:t>Do the same for queries: represent them as vectors in the space</a:t>
            </a:r>
          </a:p>
          <a:p>
            <a:r>
              <a:rPr lang="en-US" altLang="en-US" sz="2800" u="sng" dirty="0" smtClean="0">
                <a:solidFill>
                  <a:srgbClr val="0000FF"/>
                </a:solidFill>
                <a:ea typeface="ＭＳ Ｐゴシック" charset="-128"/>
              </a:rPr>
              <a:t>Key idea 2:</a:t>
            </a:r>
            <a:r>
              <a:rPr lang="en-US" altLang="en-US" sz="2800" dirty="0" smtClean="0">
                <a:solidFill>
                  <a:srgbClr val="0000FF"/>
                </a:solidFill>
                <a:ea typeface="ＭＳ Ｐゴシック" charset="-128"/>
              </a:rPr>
              <a:t> </a:t>
            </a:r>
            <a:r>
              <a:rPr lang="en-US" altLang="en-US" sz="2800" dirty="0" smtClean="0">
                <a:ea typeface="ＭＳ Ｐゴシック" charset="-128"/>
              </a:rPr>
              <a:t>Rank documents according to their proximity to the query in this space</a:t>
            </a:r>
          </a:p>
          <a:p>
            <a:r>
              <a:rPr lang="en-US" altLang="en-US" sz="2800" dirty="0" smtClean="0">
                <a:ea typeface="ＭＳ Ｐゴシック" charset="-128"/>
              </a:rPr>
              <a:t>proximity = similarity of vectors</a:t>
            </a:r>
          </a:p>
          <a:p>
            <a:r>
              <a:rPr lang="en-US" altLang="en-US" sz="2800" dirty="0" smtClean="0">
                <a:ea typeface="ＭＳ Ｐゴシック" charset="-128"/>
              </a:rPr>
              <a:t>proximity ≈ inverse of distance</a:t>
            </a:r>
          </a:p>
          <a:p>
            <a:r>
              <a:rPr lang="en-US" altLang="en-US" sz="2800" dirty="0" smtClean="0">
                <a:solidFill>
                  <a:srgbClr val="C00000"/>
                </a:solidFill>
                <a:ea typeface="ＭＳ Ｐゴシック" charset="-128"/>
              </a:rPr>
              <a:t>We do this because we want to get away from the you’re-either-in-or-out Boolean model.</a:t>
            </a:r>
          </a:p>
          <a:p>
            <a:r>
              <a:rPr lang="en-US" altLang="en-US" sz="2800" dirty="0" smtClean="0">
                <a:ea typeface="ＭＳ Ｐゴシック" charset="-128"/>
              </a:rPr>
              <a:t>Instead: rank more relevant documents higher than less relevant documents</a:t>
            </a:r>
          </a:p>
        </p:txBody>
      </p:sp>
      <p:sp>
        <p:nvSpPr>
          <p:cNvPr id="4" name="TextBox 3"/>
          <p:cNvSpPr txBox="1">
            <a:spLocks noChangeArrowheads="1"/>
          </p:cNvSpPr>
          <p:nvPr/>
        </p:nvSpPr>
        <p:spPr bwMode="auto">
          <a:xfrm>
            <a:off x="7620000" y="-33338"/>
            <a:ext cx="968375"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cs typeface="Arial Unicode MS" charset="0"/>
              </a:defRPr>
            </a:lvl1pPr>
            <a:lvl2pPr marL="742950" indent="-285750" eaLnBrk="0" hangingPunct="0">
              <a:defRPr sz="2400">
                <a:solidFill>
                  <a:schemeClr val="tx1"/>
                </a:solidFill>
                <a:latin typeface="Lucida Sans" charset="0"/>
                <a:cs typeface="Arial Unicode MS" charset="0"/>
              </a:defRPr>
            </a:lvl2pPr>
            <a:lvl3pPr marL="1143000" indent="-228600" eaLnBrk="0" hangingPunct="0">
              <a:defRPr sz="2400">
                <a:solidFill>
                  <a:schemeClr val="tx1"/>
                </a:solidFill>
                <a:latin typeface="Lucida Sans" charset="0"/>
                <a:cs typeface="Arial Unicode MS" charset="0"/>
              </a:defRPr>
            </a:lvl3pPr>
            <a:lvl4pPr marL="1600200" indent="-228600" eaLnBrk="0" hangingPunct="0">
              <a:defRPr sz="2400">
                <a:solidFill>
                  <a:schemeClr val="tx1"/>
                </a:solidFill>
                <a:latin typeface="Lucida Sans" charset="0"/>
                <a:cs typeface="Arial Unicode MS" charset="0"/>
              </a:defRPr>
            </a:lvl4pPr>
            <a:lvl5pPr marL="2057400" indent="-228600" eaLnBrk="0" hangingPunct="0">
              <a:defRPr sz="2400">
                <a:solidFill>
                  <a:schemeClr val="tx1"/>
                </a:solidFill>
                <a:latin typeface="Lucida San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cs typeface="Arial Unicode MS" charset="0"/>
              </a:defRPr>
            </a:lvl9pPr>
          </a:lstStyle>
          <a:p>
            <a:pPr eaLnBrk="1" hangingPunct="1"/>
            <a:r>
              <a:rPr lang="en-US" altLang="en-US" sz="1600">
                <a:solidFill>
                  <a:srgbClr val="FBFCFF"/>
                </a:solidFill>
              </a:rPr>
              <a:t>Sec. 6.3</a:t>
            </a:r>
          </a:p>
        </p:txBody>
      </p:sp>
    </p:spTree>
    <p:extLst>
      <p:ext uri="{BB962C8B-B14F-4D97-AF65-F5344CB8AC3E}">
        <p14:creationId xmlns="" xmlns:p14="http://schemas.microsoft.com/office/powerpoint/2010/main" val="3918425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200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par>
                          <p:cTn id="7" fill="hold">
                            <p:stCondLst>
                              <p:cond delay="2000"/>
                            </p:stCondLst>
                            <p:childTnLst>
                              <p:par>
                                <p:cTn id="8" presetID="1" presetClass="entr" presetSubtype="0" fill="hold" nodeType="afterEffect">
                                  <p:stCondLst>
                                    <p:cond delay="2000"/>
                                  </p:stCondLst>
                                  <p:childTnLst>
                                    <p:set>
                                      <p:cBhvr>
                                        <p:cTn id="9" dur="1" fill="hold">
                                          <p:stCondLst>
                                            <p:cond delay="0"/>
                                          </p:stCondLst>
                                        </p:cTn>
                                        <p:tgtEl>
                                          <p:spTgt spid="3">
                                            <p:txEl>
                                              <p:pRg st="3" end="3"/>
                                            </p:txEl>
                                          </p:spTgt>
                                        </p:tgtEl>
                                        <p:attrNameLst>
                                          <p:attrName>style.visibility</p:attrName>
                                        </p:attrNameLst>
                                      </p:cBhvr>
                                      <p:to>
                                        <p:strVal val="visible"/>
                                      </p:to>
                                    </p:set>
                                  </p:childTnLst>
                                </p:cTn>
                              </p:par>
                            </p:childTnLst>
                          </p:cTn>
                        </p:par>
                        <p:par>
                          <p:cTn id="10" fill="hold">
                            <p:stCondLst>
                              <p:cond delay="4000"/>
                            </p:stCondLst>
                            <p:childTnLst>
                              <p:par>
                                <p:cTn id="11" presetID="1" presetClass="entr" presetSubtype="0" fill="hold" nodeType="afterEffect">
                                  <p:stCondLst>
                                    <p:cond delay="200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6000"/>
                            </p:stCondLst>
                            <p:childTnLst>
                              <p:par>
                                <p:cTn id="14" presetID="1" presetClass="entr" presetSubtype="0" fill="hold" nodeType="afterEffect">
                                  <p:stCondLst>
                                    <p:cond delay="2000"/>
                                  </p:stCondLst>
                                  <p:childTnLst>
                                    <p:set>
                                      <p:cBhvr>
                                        <p:cTn id="15"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85800" y="228600"/>
            <a:ext cx="7315200" cy="10541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sz="4000" dirty="0" smtClean="0">
                <a:ea typeface="ＭＳ Ｐゴシック" charset="-128"/>
              </a:rPr>
              <a:t>Euclidean distance is a bad idea</a:t>
            </a:r>
          </a:p>
        </p:txBody>
      </p:sp>
      <p:pic>
        <p:nvPicPr>
          <p:cNvPr id="3" name="Content Placeholder 3" descr="vs1.gif"/>
          <p:cNvPicPr>
            <a:picLocks noChangeAspect="1"/>
          </p:cNvPicPr>
          <p:nvPr/>
        </p:nvPicPr>
        <p:blipFill>
          <a:blip r:embed="rId2" cstate="print">
            <a:extLst>
              <a:ext uri="{28A0092B-C50C-407E-A947-70E740481C1C}">
                <a14:useLocalDpi xmlns="" xmlns:a14="http://schemas.microsoft.com/office/drawing/2010/main" val="0"/>
              </a:ext>
            </a:extLst>
          </a:blip>
          <a:srcRect/>
          <a:stretch>
            <a:fillRect/>
          </a:stretch>
        </p:blipFill>
        <p:spPr>
          <a:xfrm>
            <a:off x="3733800" y="1600200"/>
            <a:ext cx="5257800" cy="4114800"/>
          </a:xfrm>
          <a:prstGeom prst="rect">
            <a:avLst/>
          </a:prstGeom>
        </p:spPr>
      </p:pic>
      <p:sp>
        <p:nvSpPr>
          <p:cNvPr id="4" name="Text Placeholder 4"/>
          <p:cNvSpPr txBox="1">
            <a:spLocks/>
          </p:cNvSpPr>
          <p:nvPr/>
        </p:nvSpPr>
        <p:spPr>
          <a:xfrm>
            <a:off x="457200" y="1633538"/>
            <a:ext cx="3008313" cy="469106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en-US" sz="2400" smtClean="0">
                <a:ea typeface="ＭＳ Ｐゴシック" charset="-128"/>
              </a:rPr>
              <a:t>The Euclidean distance between </a:t>
            </a:r>
            <a:r>
              <a:rPr lang="en-US" altLang="en-US" sz="2400" i="1" smtClean="0">
                <a:solidFill>
                  <a:srgbClr val="0000FF"/>
                </a:solidFill>
                <a:ea typeface="ＭＳ Ｐゴシック" charset="-128"/>
              </a:rPr>
              <a:t>q</a:t>
            </a:r>
          </a:p>
          <a:p>
            <a:r>
              <a:rPr lang="en-US" altLang="en-US" sz="2400" smtClean="0">
                <a:ea typeface="ＭＳ Ｐゴシック" charset="-128"/>
              </a:rPr>
              <a:t>and </a:t>
            </a:r>
            <a:r>
              <a:rPr lang="en-US" altLang="en-US" sz="2400" i="1" smtClean="0">
                <a:solidFill>
                  <a:srgbClr val="0000FF"/>
                </a:solidFill>
                <a:ea typeface="ＭＳ Ｐゴシック" charset="-128"/>
              </a:rPr>
              <a:t>d</a:t>
            </a:r>
            <a:r>
              <a:rPr lang="en-US" altLang="en-US" sz="2400" i="1" baseline="-25000" smtClean="0">
                <a:solidFill>
                  <a:srgbClr val="0000FF"/>
                </a:solidFill>
                <a:ea typeface="ＭＳ Ｐゴシック" charset="-128"/>
              </a:rPr>
              <a:t>2</a:t>
            </a:r>
            <a:r>
              <a:rPr lang="en-US" altLang="en-US" sz="2400" smtClean="0">
                <a:ea typeface="ＭＳ Ｐゴシック" charset="-128"/>
              </a:rPr>
              <a:t> is large even though the</a:t>
            </a:r>
          </a:p>
          <a:p>
            <a:r>
              <a:rPr lang="en-US" altLang="en-US" sz="2400" smtClean="0">
                <a:ea typeface="ＭＳ Ｐゴシック" charset="-128"/>
              </a:rPr>
              <a:t>distribution of terms in the query </a:t>
            </a:r>
            <a:r>
              <a:rPr lang="en-US" altLang="en-US" sz="2400" i="1" smtClean="0">
                <a:solidFill>
                  <a:srgbClr val="0000FF"/>
                </a:solidFill>
                <a:ea typeface="ＭＳ Ｐゴシック" charset="-128"/>
              </a:rPr>
              <a:t>q</a:t>
            </a:r>
            <a:r>
              <a:rPr lang="en-US" altLang="en-US" sz="2400" i="1" smtClean="0">
                <a:ea typeface="ＭＳ Ｐゴシック" charset="-128"/>
              </a:rPr>
              <a:t> </a:t>
            </a:r>
            <a:r>
              <a:rPr lang="en-US" altLang="en-US" sz="2400" smtClean="0">
                <a:ea typeface="ＭＳ Ｐゴシック" charset="-128"/>
              </a:rPr>
              <a:t>and the distribution of</a:t>
            </a:r>
          </a:p>
          <a:p>
            <a:r>
              <a:rPr lang="en-US" altLang="en-US" sz="2400" smtClean="0">
                <a:ea typeface="ＭＳ Ｐゴシック" charset="-128"/>
              </a:rPr>
              <a:t>terms in the document </a:t>
            </a:r>
            <a:r>
              <a:rPr lang="en-US" altLang="en-US" sz="2400" i="1" smtClean="0">
                <a:solidFill>
                  <a:srgbClr val="0000FF"/>
                </a:solidFill>
                <a:ea typeface="ＭＳ Ｐゴシック" charset="-128"/>
              </a:rPr>
              <a:t>d</a:t>
            </a:r>
            <a:r>
              <a:rPr lang="en-US" altLang="en-US" sz="2400" i="1" baseline="-25000" smtClean="0">
                <a:solidFill>
                  <a:srgbClr val="0000FF"/>
                </a:solidFill>
                <a:ea typeface="ＭＳ Ｐゴシック" charset="-128"/>
              </a:rPr>
              <a:t>2</a:t>
            </a:r>
            <a:r>
              <a:rPr lang="en-US" altLang="en-US" sz="2400" smtClean="0">
                <a:ea typeface="ＭＳ Ｐゴシック" charset="-128"/>
              </a:rPr>
              <a:t> are</a:t>
            </a:r>
          </a:p>
          <a:p>
            <a:r>
              <a:rPr lang="en-US" altLang="en-US" sz="2400" smtClean="0">
                <a:ea typeface="ＭＳ Ｐゴシック" charset="-128"/>
              </a:rPr>
              <a:t>very similar.</a:t>
            </a:r>
          </a:p>
        </p:txBody>
      </p:sp>
      <p:cxnSp>
        <p:nvCxnSpPr>
          <p:cNvPr id="5" name="Straight Arrow Connector 6"/>
          <p:cNvCxnSpPr>
            <a:cxnSpLocks noChangeShapeType="1"/>
          </p:cNvCxnSpPr>
          <p:nvPr/>
        </p:nvCxnSpPr>
        <p:spPr bwMode="auto">
          <a:xfrm>
            <a:off x="1676400" y="2133600"/>
            <a:ext cx="228600" cy="1588"/>
          </a:xfrm>
          <a:prstGeom prst="straightConnector1">
            <a:avLst/>
          </a:prstGeom>
          <a:noFill/>
          <a:ln w="9525">
            <a:solidFill>
              <a:schemeClr val="tx1"/>
            </a:solidFill>
            <a:miter lim="800000"/>
            <a:headEnd/>
            <a:tailEnd type="arrow" w="med" len="med"/>
          </a:ln>
          <a:extLst>
            <a:ext uri="{909E8E84-426E-40DD-AFC4-6F175D3DCCD1}">
              <a14:hiddenFill xmlns="" xmlns:a14="http://schemas.microsoft.com/office/drawing/2010/main">
                <a:noFill/>
              </a14:hiddenFill>
            </a:ext>
          </a:extLst>
        </p:spPr>
      </p:cxnSp>
      <p:cxnSp>
        <p:nvCxnSpPr>
          <p:cNvPr id="6" name="Straight Arrow Connector 7"/>
          <p:cNvCxnSpPr>
            <a:cxnSpLocks noChangeShapeType="1"/>
          </p:cNvCxnSpPr>
          <p:nvPr/>
        </p:nvCxnSpPr>
        <p:spPr bwMode="auto">
          <a:xfrm>
            <a:off x="1143000" y="2513013"/>
            <a:ext cx="228600" cy="1587"/>
          </a:xfrm>
          <a:prstGeom prst="straightConnector1">
            <a:avLst/>
          </a:prstGeom>
          <a:noFill/>
          <a:ln w="9525">
            <a:solidFill>
              <a:schemeClr val="tx1"/>
            </a:solidFill>
            <a:miter lim="800000"/>
            <a:headEnd/>
            <a:tailEnd type="arrow" w="med" len="med"/>
          </a:ln>
          <a:extLst>
            <a:ext uri="{909E8E84-426E-40DD-AFC4-6F175D3DCCD1}">
              <a14:hiddenFill xmlns="" xmlns:a14="http://schemas.microsoft.com/office/drawing/2010/main">
                <a:noFill/>
              </a14:hiddenFill>
            </a:ext>
          </a:extLst>
        </p:spPr>
      </p:cxnSp>
      <p:cxnSp>
        <p:nvCxnSpPr>
          <p:cNvPr id="7" name="Straight Arrow Connector 8"/>
          <p:cNvCxnSpPr>
            <a:cxnSpLocks noChangeShapeType="1"/>
          </p:cNvCxnSpPr>
          <p:nvPr/>
        </p:nvCxnSpPr>
        <p:spPr bwMode="auto">
          <a:xfrm>
            <a:off x="2209800" y="3732213"/>
            <a:ext cx="228600" cy="1587"/>
          </a:xfrm>
          <a:prstGeom prst="straightConnector1">
            <a:avLst/>
          </a:prstGeom>
          <a:noFill/>
          <a:ln w="9525">
            <a:solidFill>
              <a:schemeClr val="tx1"/>
            </a:solidFill>
            <a:miter lim="800000"/>
            <a:headEnd/>
            <a:tailEnd type="arrow" w="med" len="med"/>
          </a:ln>
          <a:extLst>
            <a:ext uri="{909E8E84-426E-40DD-AFC4-6F175D3DCCD1}">
              <a14:hiddenFill xmlns="" xmlns:a14="http://schemas.microsoft.com/office/drawing/2010/main">
                <a:noFill/>
              </a14:hiddenFill>
            </a:ext>
          </a:extLst>
        </p:spPr>
      </p:cxnSp>
      <p:cxnSp>
        <p:nvCxnSpPr>
          <p:cNvPr id="8" name="Straight Arrow Connector 9"/>
          <p:cNvCxnSpPr>
            <a:cxnSpLocks noChangeShapeType="1"/>
          </p:cNvCxnSpPr>
          <p:nvPr/>
        </p:nvCxnSpPr>
        <p:spPr bwMode="auto">
          <a:xfrm>
            <a:off x="1981200" y="4875213"/>
            <a:ext cx="228600" cy="1587"/>
          </a:xfrm>
          <a:prstGeom prst="straightConnector1">
            <a:avLst/>
          </a:prstGeom>
          <a:noFill/>
          <a:ln w="9525">
            <a:solidFill>
              <a:schemeClr val="tx1"/>
            </a:solidFill>
            <a:miter lim="800000"/>
            <a:headEnd/>
            <a:tailEnd type="arrow" w="med" len="med"/>
          </a:ln>
          <a:extLst>
            <a:ext uri="{909E8E84-426E-40DD-AFC4-6F175D3DCCD1}">
              <a14:hiddenFill xmlns="" xmlns:a14="http://schemas.microsoft.com/office/drawing/2010/main">
                <a:noFill/>
              </a14:hiddenFill>
            </a:ext>
          </a:extLst>
        </p:spPr>
      </p:cxnSp>
    </p:spTree>
    <p:extLst>
      <p:ext uri="{BB962C8B-B14F-4D97-AF65-F5344CB8AC3E}">
        <p14:creationId xmlns="" xmlns:p14="http://schemas.microsoft.com/office/powerpoint/2010/main" val="33123412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smtClean="0">
                <a:ea typeface="ＭＳ Ｐゴシック" charset="-128"/>
              </a:rPr>
              <a:t>cosine(query,document)</a:t>
            </a:r>
          </a:p>
        </p:txBody>
      </p:sp>
      <p:graphicFrame>
        <p:nvGraphicFramePr>
          <p:cNvPr id="3" name="Content Placeholder 3"/>
          <p:cNvGraphicFramePr>
            <a:graphicFrameLocks noChangeAspect="1"/>
          </p:cNvGraphicFramePr>
          <p:nvPr/>
        </p:nvGraphicFramePr>
        <p:xfrm>
          <a:off x="1012825" y="2317750"/>
          <a:ext cx="7216775" cy="1492250"/>
        </p:xfrm>
        <a:graphic>
          <a:graphicData uri="http://schemas.openxmlformats.org/presentationml/2006/ole">
            <p:oleObj spid="_x0000_s10245" name="Equation" r:id="rId3" imgW="2946400" imgH="609600" progId="Equation.3">
              <p:embed/>
            </p:oleObj>
          </a:graphicData>
        </a:graphic>
      </p:graphicFrame>
      <p:sp>
        <p:nvSpPr>
          <p:cNvPr id="4" name="Line Callout 1 3"/>
          <p:cNvSpPr>
            <a:spLocks/>
          </p:cNvSpPr>
          <p:nvPr/>
        </p:nvSpPr>
        <p:spPr bwMode="auto">
          <a:xfrm>
            <a:off x="1600200" y="1676400"/>
            <a:ext cx="1984375" cy="461963"/>
          </a:xfrm>
          <a:prstGeom prst="borderCallout1">
            <a:avLst>
              <a:gd name="adj1" fmla="val 104463"/>
              <a:gd name="adj2" fmla="val 51190"/>
              <a:gd name="adj3" fmla="val 204176"/>
              <a:gd name="adj4" fmla="val 74931"/>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spAutoFit/>
          </a:bodyPr>
          <a:lstStyle>
            <a:lvl1pPr eaLnBrk="0" hangingPunct="0">
              <a:defRPr sz="2400">
                <a:solidFill>
                  <a:schemeClr val="tx1"/>
                </a:solidFill>
                <a:latin typeface="Lucida Sans" charset="0"/>
                <a:cs typeface="Arial Unicode MS" charset="0"/>
              </a:defRPr>
            </a:lvl1pPr>
            <a:lvl2pPr marL="742950" indent="-285750" eaLnBrk="0" hangingPunct="0">
              <a:defRPr sz="2400">
                <a:solidFill>
                  <a:schemeClr val="tx1"/>
                </a:solidFill>
                <a:latin typeface="Lucida Sans" charset="0"/>
                <a:cs typeface="Arial Unicode MS" charset="0"/>
              </a:defRPr>
            </a:lvl2pPr>
            <a:lvl3pPr marL="1143000" indent="-228600" eaLnBrk="0" hangingPunct="0">
              <a:defRPr sz="2400">
                <a:solidFill>
                  <a:schemeClr val="tx1"/>
                </a:solidFill>
                <a:latin typeface="Lucida Sans" charset="0"/>
                <a:cs typeface="Arial Unicode MS" charset="0"/>
              </a:defRPr>
            </a:lvl3pPr>
            <a:lvl4pPr marL="1600200" indent="-228600" eaLnBrk="0" hangingPunct="0">
              <a:defRPr sz="2400">
                <a:solidFill>
                  <a:schemeClr val="tx1"/>
                </a:solidFill>
                <a:latin typeface="Lucida Sans" charset="0"/>
                <a:cs typeface="Arial Unicode MS" charset="0"/>
              </a:defRPr>
            </a:lvl4pPr>
            <a:lvl5pPr marL="2057400" indent="-228600" eaLnBrk="0" hangingPunct="0">
              <a:defRPr sz="2400">
                <a:solidFill>
                  <a:schemeClr val="tx1"/>
                </a:solidFill>
                <a:latin typeface="Lucida San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cs typeface="Arial Unicode MS" charset="0"/>
              </a:defRPr>
            </a:lvl9pPr>
          </a:lstStyle>
          <a:p>
            <a:pPr eaLnBrk="1" hangingPunct="1"/>
            <a:r>
              <a:rPr lang="en-US" altLang="en-US">
                <a:solidFill>
                  <a:srgbClr val="C00000"/>
                </a:solidFill>
              </a:rPr>
              <a:t>Dot product</a:t>
            </a:r>
          </a:p>
        </p:txBody>
      </p:sp>
      <p:grpSp>
        <p:nvGrpSpPr>
          <p:cNvPr id="5" name="Group 9"/>
          <p:cNvGrpSpPr>
            <a:grpSpLocks/>
          </p:cNvGrpSpPr>
          <p:nvPr/>
        </p:nvGrpSpPr>
        <p:grpSpPr bwMode="auto">
          <a:xfrm>
            <a:off x="4114800" y="1676400"/>
            <a:ext cx="1981200" cy="762000"/>
            <a:chOff x="4114800" y="1676400"/>
            <a:chExt cx="1981200" cy="762000"/>
          </a:xfrm>
        </p:grpSpPr>
        <p:sp>
          <p:nvSpPr>
            <p:cNvPr id="6" name="Line Callout 2 5"/>
            <p:cNvSpPr>
              <a:spLocks/>
            </p:cNvSpPr>
            <p:nvPr/>
          </p:nvSpPr>
          <p:spPr bwMode="auto">
            <a:xfrm>
              <a:off x="4114800" y="1676400"/>
              <a:ext cx="1981200" cy="457200"/>
            </a:xfrm>
            <a:prstGeom prst="borderCallout2">
              <a:avLst>
                <a:gd name="adj1" fmla="val 97319"/>
                <a:gd name="adj2" fmla="val 8153"/>
                <a:gd name="adj3" fmla="val 159227"/>
                <a:gd name="adj4" fmla="val 7509"/>
                <a:gd name="adj5" fmla="val 172023"/>
                <a:gd name="adj6" fmla="val 3884"/>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spAutoFit/>
            </a:bodyPr>
            <a:lstStyle>
              <a:lvl1pPr eaLnBrk="0" hangingPunct="0">
                <a:defRPr sz="2400">
                  <a:solidFill>
                    <a:schemeClr val="tx1"/>
                  </a:solidFill>
                  <a:latin typeface="Lucida Sans" charset="0"/>
                  <a:cs typeface="Arial Unicode MS" charset="0"/>
                </a:defRPr>
              </a:lvl1pPr>
              <a:lvl2pPr marL="742950" indent="-285750" eaLnBrk="0" hangingPunct="0">
                <a:defRPr sz="2400">
                  <a:solidFill>
                    <a:schemeClr val="tx1"/>
                  </a:solidFill>
                  <a:latin typeface="Lucida Sans" charset="0"/>
                  <a:cs typeface="Arial Unicode MS" charset="0"/>
                </a:defRPr>
              </a:lvl2pPr>
              <a:lvl3pPr marL="1143000" indent="-228600" eaLnBrk="0" hangingPunct="0">
                <a:defRPr sz="2400">
                  <a:solidFill>
                    <a:schemeClr val="tx1"/>
                  </a:solidFill>
                  <a:latin typeface="Lucida Sans" charset="0"/>
                  <a:cs typeface="Arial Unicode MS" charset="0"/>
                </a:defRPr>
              </a:lvl3pPr>
              <a:lvl4pPr marL="1600200" indent="-228600" eaLnBrk="0" hangingPunct="0">
                <a:defRPr sz="2400">
                  <a:solidFill>
                    <a:schemeClr val="tx1"/>
                  </a:solidFill>
                  <a:latin typeface="Lucida Sans" charset="0"/>
                  <a:cs typeface="Arial Unicode MS" charset="0"/>
                </a:defRPr>
              </a:lvl4pPr>
              <a:lvl5pPr marL="2057400" indent="-228600" eaLnBrk="0" hangingPunct="0">
                <a:defRPr sz="2400">
                  <a:solidFill>
                    <a:schemeClr val="tx1"/>
                  </a:solidFill>
                  <a:latin typeface="Lucida San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cs typeface="Arial Unicode MS" charset="0"/>
                </a:defRPr>
              </a:lvl9pPr>
            </a:lstStyle>
            <a:p>
              <a:pPr eaLnBrk="1" hangingPunct="1"/>
              <a:r>
                <a:rPr lang="en-US" altLang="en-US">
                  <a:solidFill>
                    <a:srgbClr val="C00000"/>
                  </a:solidFill>
                </a:rPr>
                <a:t>Unit vectors</a:t>
              </a:r>
            </a:p>
          </p:txBody>
        </p:sp>
        <p:cxnSp>
          <p:nvCxnSpPr>
            <p:cNvPr id="7" name="Straight Connector 7"/>
            <p:cNvCxnSpPr>
              <a:cxnSpLocks noChangeShapeType="1"/>
            </p:cNvCxnSpPr>
            <p:nvPr/>
          </p:nvCxnSpPr>
          <p:spPr bwMode="auto">
            <a:xfrm rot="5400000">
              <a:off x="4572794" y="2286000"/>
              <a:ext cx="304006" cy="794"/>
            </a:xfrm>
            <a:prstGeom prst="line">
              <a:avLst/>
            </a:prstGeom>
            <a:noFill/>
            <a:ln w="9525">
              <a:solidFill>
                <a:schemeClr val="tx1"/>
              </a:solidFill>
              <a:miter lim="800000"/>
              <a:headEnd/>
              <a:tailEnd/>
            </a:ln>
            <a:extLst>
              <a:ext uri="{909E8E84-426E-40DD-AFC4-6F175D3DCCD1}">
                <a14:hiddenFill xmlns="" xmlns:a14="http://schemas.microsoft.com/office/drawing/2010/main">
                  <a:noFill/>
                </a14:hiddenFill>
              </a:ext>
            </a:extLst>
          </p:spPr>
        </p:cxnSp>
      </p:grpSp>
      <p:sp>
        <p:nvSpPr>
          <p:cNvPr id="8" name="TextBox 10"/>
          <p:cNvSpPr txBox="1">
            <a:spLocks noChangeArrowheads="1"/>
          </p:cNvSpPr>
          <p:nvPr/>
        </p:nvSpPr>
        <p:spPr bwMode="auto">
          <a:xfrm>
            <a:off x="304800" y="4343400"/>
            <a:ext cx="8610600" cy="1938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cs typeface="Arial Unicode MS" charset="0"/>
              </a:defRPr>
            </a:lvl1pPr>
            <a:lvl2pPr marL="742950" indent="-285750" eaLnBrk="0" hangingPunct="0">
              <a:defRPr sz="2400">
                <a:solidFill>
                  <a:schemeClr val="tx1"/>
                </a:solidFill>
                <a:latin typeface="Lucida Sans" charset="0"/>
                <a:cs typeface="Arial Unicode MS" charset="0"/>
              </a:defRPr>
            </a:lvl2pPr>
            <a:lvl3pPr marL="1143000" indent="-228600" eaLnBrk="0" hangingPunct="0">
              <a:defRPr sz="2400">
                <a:solidFill>
                  <a:schemeClr val="tx1"/>
                </a:solidFill>
                <a:latin typeface="Lucida Sans" charset="0"/>
                <a:cs typeface="Arial Unicode MS" charset="0"/>
              </a:defRPr>
            </a:lvl3pPr>
            <a:lvl4pPr marL="1600200" indent="-228600" eaLnBrk="0" hangingPunct="0">
              <a:defRPr sz="2400">
                <a:solidFill>
                  <a:schemeClr val="tx1"/>
                </a:solidFill>
                <a:latin typeface="Lucida Sans" charset="0"/>
                <a:cs typeface="Arial Unicode MS" charset="0"/>
              </a:defRPr>
            </a:lvl4pPr>
            <a:lvl5pPr marL="2057400" indent="-228600" eaLnBrk="0" hangingPunct="0">
              <a:defRPr sz="2400">
                <a:solidFill>
                  <a:schemeClr val="tx1"/>
                </a:solidFill>
                <a:latin typeface="Lucida San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cs typeface="Arial Unicode MS" charset="0"/>
              </a:defRPr>
            </a:lvl9pPr>
          </a:lstStyle>
          <a:p>
            <a:pPr eaLnBrk="1" hangingPunct="1"/>
            <a:r>
              <a:rPr lang="en-US" altLang="en-US" i="1">
                <a:solidFill>
                  <a:srgbClr val="0000FF"/>
                </a:solidFill>
              </a:rPr>
              <a:t>q</a:t>
            </a:r>
            <a:r>
              <a:rPr lang="en-US" altLang="en-US" i="1" baseline="-25000">
                <a:solidFill>
                  <a:srgbClr val="0000FF"/>
                </a:solidFill>
              </a:rPr>
              <a:t>i</a:t>
            </a:r>
            <a:r>
              <a:rPr lang="en-US" altLang="en-US">
                <a:solidFill>
                  <a:srgbClr val="0000FF"/>
                </a:solidFill>
              </a:rPr>
              <a:t> is the tf-idf weight of term </a:t>
            </a:r>
            <a:r>
              <a:rPr lang="en-US" altLang="en-US" i="1">
                <a:solidFill>
                  <a:srgbClr val="0000FF"/>
                </a:solidFill>
              </a:rPr>
              <a:t>i</a:t>
            </a:r>
            <a:r>
              <a:rPr lang="en-US" altLang="en-US">
                <a:solidFill>
                  <a:srgbClr val="0000FF"/>
                </a:solidFill>
              </a:rPr>
              <a:t> in the query</a:t>
            </a:r>
          </a:p>
          <a:p>
            <a:pPr eaLnBrk="1" hangingPunct="1"/>
            <a:r>
              <a:rPr lang="en-US" altLang="en-US" i="1">
                <a:solidFill>
                  <a:srgbClr val="0000FF"/>
                </a:solidFill>
              </a:rPr>
              <a:t>d</a:t>
            </a:r>
            <a:r>
              <a:rPr lang="en-US" altLang="en-US" i="1" baseline="-25000">
                <a:solidFill>
                  <a:srgbClr val="0000FF"/>
                </a:solidFill>
              </a:rPr>
              <a:t>i</a:t>
            </a:r>
            <a:r>
              <a:rPr lang="en-US" altLang="en-US">
                <a:solidFill>
                  <a:srgbClr val="0000FF"/>
                </a:solidFill>
              </a:rPr>
              <a:t> is the tf-idf weight of term </a:t>
            </a:r>
            <a:r>
              <a:rPr lang="en-US" altLang="en-US" i="1">
                <a:solidFill>
                  <a:srgbClr val="0000FF"/>
                </a:solidFill>
              </a:rPr>
              <a:t>i</a:t>
            </a:r>
            <a:r>
              <a:rPr lang="en-US" altLang="en-US">
                <a:solidFill>
                  <a:srgbClr val="0000FF"/>
                </a:solidFill>
              </a:rPr>
              <a:t> in the document</a:t>
            </a:r>
          </a:p>
          <a:p>
            <a:pPr eaLnBrk="1" hangingPunct="1"/>
            <a:endParaRPr lang="en-US" altLang="en-US">
              <a:solidFill>
                <a:srgbClr val="0000FF"/>
              </a:solidFill>
            </a:endParaRPr>
          </a:p>
          <a:p>
            <a:pPr eaLnBrk="1" hangingPunct="1"/>
            <a:r>
              <a:rPr lang="en-US" altLang="en-US"/>
              <a:t>cos(</a:t>
            </a:r>
            <a:r>
              <a:rPr lang="en-US" altLang="en-US" i="1"/>
              <a:t>q,d</a:t>
            </a:r>
            <a:r>
              <a:rPr lang="en-US" altLang="en-US"/>
              <a:t>) is the cosine similarity of </a:t>
            </a:r>
            <a:r>
              <a:rPr lang="en-US" altLang="en-US" i="1"/>
              <a:t>q</a:t>
            </a:r>
            <a:r>
              <a:rPr lang="en-US" altLang="en-US"/>
              <a:t> and </a:t>
            </a:r>
            <a:r>
              <a:rPr lang="en-US" altLang="en-US" i="1"/>
              <a:t>d</a:t>
            </a:r>
            <a:r>
              <a:rPr lang="en-US" altLang="en-US"/>
              <a:t> … or,</a:t>
            </a:r>
          </a:p>
          <a:p>
            <a:pPr eaLnBrk="1" hangingPunct="1"/>
            <a:r>
              <a:rPr lang="en-US" altLang="en-US"/>
              <a:t>equivalently, the cosine of the angle between </a:t>
            </a:r>
            <a:r>
              <a:rPr lang="en-US" altLang="en-US" i="1"/>
              <a:t>q</a:t>
            </a:r>
            <a:r>
              <a:rPr lang="en-US" altLang="en-US"/>
              <a:t> and </a:t>
            </a:r>
            <a:r>
              <a:rPr lang="en-US" altLang="en-US" i="1"/>
              <a:t>d</a:t>
            </a:r>
            <a:r>
              <a:rPr lang="en-US" altLang="en-US"/>
              <a:t>.</a:t>
            </a:r>
          </a:p>
        </p:txBody>
      </p:sp>
      <p:cxnSp>
        <p:nvCxnSpPr>
          <p:cNvPr id="9" name="Straight Arrow Connector 11"/>
          <p:cNvCxnSpPr>
            <a:cxnSpLocks noChangeShapeType="1"/>
          </p:cNvCxnSpPr>
          <p:nvPr/>
        </p:nvCxnSpPr>
        <p:spPr bwMode="auto">
          <a:xfrm>
            <a:off x="5486400" y="5561013"/>
            <a:ext cx="228600" cy="1587"/>
          </a:xfrm>
          <a:prstGeom prst="straightConnector1">
            <a:avLst/>
          </a:prstGeom>
          <a:noFill/>
          <a:ln w="9525">
            <a:solidFill>
              <a:schemeClr val="tx1"/>
            </a:solidFill>
            <a:miter lim="800000"/>
            <a:headEnd/>
            <a:tailEnd type="arrow" w="med" len="med"/>
          </a:ln>
          <a:extLst>
            <a:ext uri="{909E8E84-426E-40DD-AFC4-6F175D3DCCD1}">
              <a14:hiddenFill xmlns="" xmlns:a14="http://schemas.microsoft.com/office/drawing/2010/main">
                <a:noFill/>
              </a14:hiddenFill>
            </a:ext>
          </a:extLst>
        </p:spPr>
      </p:cxnSp>
      <p:cxnSp>
        <p:nvCxnSpPr>
          <p:cNvPr id="10" name="Straight Arrow Connector 12"/>
          <p:cNvCxnSpPr>
            <a:cxnSpLocks noChangeShapeType="1"/>
          </p:cNvCxnSpPr>
          <p:nvPr/>
        </p:nvCxnSpPr>
        <p:spPr bwMode="auto">
          <a:xfrm>
            <a:off x="6400800" y="5486400"/>
            <a:ext cx="228600" cy="1588"/>
          </a:xfrm>
          <a:prstGeom prst="straightConnector1">
            <a:avLst/>
          </a:prstGeom>
          <a:noFill/>
          <a:ln w="9525">
            <a:solidFill>
              <a:schemeClr val="tx1"/>
            </a:solidFill>
            <a:miter lim="800000"/>
            <a:headEnd/>
            <a:tailEnd type="arrow" w="med" len="med"/>
          </a:ln>
          <a:extLst>
            <a:ext uri="{909E8E84-426E-40DD-AFC4-6F175D3DCCD1}">
              <a14:hiddenFill xmlns="" xmlns:a14="http://schemas.microsoft.com/office/drawing/2010/main">
                <a:noFill/>
              </a14:hiddenFill>
            </a:ext>
          </a:extLst>
        </p:spPr>
      </p:cxnSp>
      <p:cxnSp>
        <p:nvCxnSpPr>
          <p:cNvPr id="11" name="Straight Arrow Connector 13"/>
          <p:cNvCxnSpPr>
            <a:cxnSpLocks noChangeShapeType="1"/>
          </p:cNvCxnSpPr>
          <p:nvPr/>
        </p:nvCxnSpPr>
        <p:spPr bwMode="auto">
          <a:xfrm>
            <a:off x="7239000" y="5942013"/>
            <a:ext cx="228600" cy="1587"/>
          </a:xfrm>
          <a:prstGeom prst="straightConnector1">
            <a:avLst/>
          </a:prstGeom>
          <a:noFill/>
          <a:ln w="9525">
            <a:solidFill>
              <a:schemeClr val="tx1"/>
            </a:solidFill>
            <a:miter lim="800000"/>
            <a:headEnd/>
            <a:tailEnd type="arrow" w="med" len="med"/>
          </a:ln>
          <a:extLst>
            <a:ext uri="{909E8E84-426E-40DD-AFC4-6F175D3DCCD1}">
              <a14:hiddenFill xmlns="" xmlns:a14="http://schemas.microsoft.com/office/drawing/2010/main">
                <a:noFill/>
              </a14:hiddenFill>
            </a:ext>
          </a:extLst>
        </p:spPr>
      </p:cxnSp>
      <p:cxnSp>
        <p:nvCxnSpPr>
          <p:cNvPr id="12" name="Straight Arrow Connector 14"/>
          <p:cNvCxnSpPr>
            <a:cxnSpLocks noChangeShapeType="1"/>
          </p:cNvCxnSpPr>
          <p:nvPr/>
        </p:nvCxnSpPr>
        <p:spPr bwMode="auto">
          <a:xfrm>
            <a:off x="8077200" y="5865813"/>
            <a:ext cx="228600" cy="1587"/>
          </a:xfrm>
          <a:prstGeom prst="straightConnector1">
            <a:avLst/>
          </a:prstGeom>
          <a:noFill/>
          <a:ln w="9525">
            <a:solidFill>
              <a:schemeClr val="tx1"/>
            </a:solidFill>
            <a:miter lim="800000"/>
            <a:headEnd/>
            <a:tailEnd type="arrow" w="med" len="med"/>
          </a:ln>
          <a:extLst>
            <a:ext uri="{909E8E84-426E-40DD-AFC4-6F175D3DCCD1}">
              <a14:hiddenFill xmlns="" xmlns:a14="http://schemas.microsoft.com/office/drawing/2010/main">
                <a:noFill/>
              </a14:hiddenFill>
            </a:ext>
          </a:extLst>
        </p:spPr>
      </p:cxnSp>
      <p:cxnSp>
        <p:nvCxnSpPr>
          <p:cNvPr id="13" name="Straight Arrow Connector 15"/>
          <p:cNvCxnSpPr>
            <a:cxnSpLocks noChangeShapeType="1"/>
          </p:cNvCxnSpPr>
          <p:nvPr/>
        </p:nvCxnSpPr>
        <p:spPr bwMode="auto">
          <a:xfrm>
            <a:off x="1295400" y="5486400"/>
            <a:ext cx="228600" cy="1588"/>
          </a:xfrm>
          <a:prstGeom prst="straightConnector1">
            <a:avLst/>
          </a:prstGeom>
          <a:noFill/>
          <a:ln w="9525">
            <a:solidFill>
              <a:schemeClr val="tx1"/>
            </a:solidFill>
            <a:miter lim="800000"/>
            <a:headEnd/>
            <a:tailEnd type="arrow" w="med" len="med"/>
          </a:ln>
          <a:extLst>
            <a:ext uri="{909E8E84-426E-40DD-AFC4-6F175D3DCCD1}">
              <a14:hiddenFill xmlns="" xmlns:a14="http://schemas.microsoft.com/office/drawing/2010/main">
                <a:noFill/>
              </a14:hiddenFill>
            </a:ext>
          </a:extLst>
        </p:spPr>
      </p:cxnSp>
      <p:cxnSp>
        <p:nvCxnSpPr>
          <p:cNvPr id="14" name="Straight Arrow Connector 16"/>
          <p:cNvCxnSpPr>
            <a:cxnSpLocks noChangeShapeType="1"/>
          </p:cNvCxnSpPr>
          <p:nvPr/>
        </p:nvCxnSpPr>
        <p:spPr bwMode="auto">
          <a:xfrm>
            <a:off x="990600" y="5562600"/>
            <a:ext cx="228600" cy="1588"/>
          </a:xfrm>
          <a:prstGeom prst="straightConnector1">
            <a:avLst/>
          </a:prstGeom>
          <a:noFill/>
          <a:ln w="9525">
            <a:solidFill>
              <a:schemeClr val="tx1"/>
            </a:solidFill>
            <a:miter lim="800000"/>
            <a:headEnd/>
            <a:tailEnd type="arrow" w="med" len="med"/>
          </a:ln>
          <a:extLst>
            <a:ext uri="{909E8E84-426E-40DD-AFC4-6F175D3DCCD1}">
              <a14:hiddenFill xmlns="" xmlns:a14="http://schemas.microsoft.com/office/drawing/2010/main">
                <a:noFill/>
              </a14:hiddenFill>
            </a:ext>
          </a:extLst>
        </p:spPr>
      </p:cxnSp>
      <p:sp>
        <p:nvSpPr>
          <p:cNvPr id="15" name="TextBox 14"/>
          <p:cNvSpPr txBox="1">
            <a:spLocks noChangeArrowheads="1"/>
          </p:cNvSpPr>
          <p:nvPr/>
        </p:nvSpPr>
        <p:spPr bwMode="auto">
          <a:xfrm>
            <a:off x="7620000" y="-33338"/>
            <a:ext cx="968375"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cs typeface="Arial Unicode MS" charset="0"/>
              </a:defRPr>
            </a:lvl1pPr>
            <a:lvl2pPr marL="742950" indent="-285750" eaLnBrk="0" hangingPunct="0">
              <a:defRPr sz="2400">
                <a:solidFill>
                  <a:schemeClr val="tx1"/>
                </a:solidFill>
                <a:latin typeface="Lucida Sans" charset="0"/>
                <a:cs typeface="Arial Unicode MS" charset="0"/>
              </a:defRPr>
            </a:lvl2pPr>
            <a:lvl3pPr marL="1143000" indent="-228600" eaLnBrk="0" hangingPunct="0">
              <a:defRPr sz="2400">
                <a:solidFill>
                  <a:schemeClr val="tx1"/>
                </a:solidFill>
                <a:latin typeface="Lucida Sans" charset="0"/>
                <a:cs typeface="Arial Unicode MS" charset="0"/>
              </a:defRPr>
            </a:lvl3pPr>
            <a:lvl4pPr marL="1600200" indent="-228600" eaLnBrk="0" hangingPunct="0">
              <a:defRPr sz="2400">
                <a:solidFill>
                  <a:schemeClr val="tx1"/>
                </a:solidFill>
                <a:latin typeface="Lucida Sans" charset="0"/>
                <a:cs typeface="Arial Unicode MS" charset="0"/>
              </a:defRPr>
            </a:lvl4pPr>
            <a:lvl5pPr marL="2057400" indent="-228600" eaLnBrk="0" hangingPunct="0">
              <a:defRPr sz="2400">
                <a:solidFill>
                  <a:schemeClr val="tx1"/>
                </a:solidFill>
                <a:latin typeface="Lucida San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cs typeface="Arial Unicode MS" charset="0"/>
              </a:defRPr>
            </a:lvl9pPr>
          </a:lstStyle>
          <a:p>
            <a:pPr eaLnBrk="1" hangingPunct="1"/>
            <a:r>
              <a:rPr lang="en-US" altLang="en-US" sz="1600">
                <a:solidFill>
                  <a:srgbClr val="FBFCFF"/>
                </a:solidFill>
              </a:rPr>
              <a:t>Sec. 6.3</a:t>
            </a:r>
          </a:p>
        </p:txBody>
      </p:sp>
    </p:spTree>
    <p:extLst>
      <p:ext uri="{BB962C8B-B14F-4D97-AF65-F5344CB8AC3E}">
        <p14:creationId xmlns="" xmlns:p14="http://schemas.microsoft.com/office/powerpoint/2010/main" val="2638643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79376"/>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smtClean="0">
                <a:ea typeface="ＭＳ Ｐゴシック" charset="-128"/>
              </a:rPr>
              <a:t>Length normalization</a:t>
            </a:r>
          </a:p>
        </p:txBody>
      </p:sp>
      <p:sp>
        <p:nvSpPr>
          <p:cNvPr id="3" name="Content Placeholder 2"/>
          <p:cNvSpPr txBox="1">
            <a:spLocks/>
          </p:cNvSpPr>
          <p:nvPr/>
        </p:nvSpPr>
        <p:spPr>
          <a:xfrm>
            <a:off x="457200" y="1143000"/>
            <a:ext cx="8229600" cy="49530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en-US" sz="2800" dirty="0" smtClean="0">
                <a:ea typeface="ＭＳ Ｐゴシック" charset="-128"/>
              </a:rPr>
              <a:t>A vector can be (length-) normalized by dividing each of its components by its length – for this we use the L</a:t>
            </a:r>
            <a:r>
              <a:rPr lang="en-US" altLang="en-US" sz="2800" baseline="-25000" dirty="0" smtClean="0">
                <a:ea typeface="ＭＳ Ｐゴシック" charset="-128"/>
              </a:rPr>
              <a:t>2</a:t>
            </a:r>
            <a:r>
              <a:rPr lang="en-US" altLang="en-US" sz="2800" dirty="0" smtClean="0">
                <a:ea typeface="ＭＳ Ｐゴシック" charset="-128"/>
              </a:rPr>
              <a:t> norm:</a:t>
            </a:r>
          </a:p>
          <a:p>
            <a:endParaRPr lang="en-US" altLang="en-US" sz="2800" dirty="0" smtClean="0">
              <a:ea typeface="ＭＳ Ｐゴシック" charset="-128"/>
            </a:endParaRPr>
          </a:p>
          <a:p>
            <a:r>
              <a:rPr lang="en-US" altLang="en-US" sz="2800" dirty="0" smtClean="0">
                <a:solidFill>
                  <a:srgbClr val="C00000"/>
                </a:solidFill>
                <a:ea typeface="ＭＳ Ｐゴシック" charset="-128"/>
              </a:rPr>
              <a:t>Dividing a vector by its L</a:t>
            </a:r>
            <a:r>
              <a:rPr lang="en-US" altLang="en-US" sz="2800" baseline="-25000" dirty="0" smtClean="0">
                <a:solidFill>
                  <a:srgbClr val="C00000"/>
                </a:solidFill>
                <a:ea typeface="ＭＳ Ｐゴシック" charset="-128"/>
              </a:rPr>
              <a:t>2</a:t>
            </a:r>
            <a:r>
              <a:rPr lang="en-US" altLang="en-US" sz="2800" dirty="0" smtClean="0">
                <a:solidFill>
                  <a:srgbClr val="C00000"/>
                </a:solidFill>
                <a:ea typeface="ＭＳ Ｐゴシック" charset="-128"/>
              </a:rPr>
              <a:t> norm makes it a unit (length) vector (on surface of unit hypersphere)</a:t>
            </a:r>
          </a:p>
          <a:p>
            <a:r>
              <a:rPr lang="en-US" altLang="en-US" sz="2800" dirty="0" smtClean="0">
                <a:ea typeface="ＭＳ Ｐゴシック" charset="-128"/>
              </a:rPr>
              <a:t>Effect on the two documents d and d′ (d appended to itself) from earlier slide: they have identical vectors after length-normalization.</a:t>
            </a:r>
          </a:p>
          <a:p>
            <a:pPr lvl="1"/>
            <a:r>
              <a:rPr lang="en-US" altLang="en-US" dirty="0" smtClean="0">
                <a:solidFill>
                  <a:srgbClr val="C00000"/>
                </a:solidFill>
                <a:ea typeface="ＭＳ Ｐゴシック" charset="-128"/>
              </a:rPr>
              <a:t>Long and short documents now have comparable weights</a:t>
            </a:r>
          </a:p>
        </p:txBody>
      </p:sp>
      <p:graphicFrame>
        <p:nvGraphicFramePr>
          <p:cNvPr id="4" name="Object 2"/>
          <p:cNvGraphicFramePr>
            <a:graphicFrameLocks noChangeAspect="1"/>
          </p:cNvGraphicFramePr>
          <p:nvPr>
            <p:extLst>
              <p:ext uri="{D42A27DB-BD31-4B8C-83A1-F6EECF244321}">
                <p14:modId xmlns="" xmlns:p14="http://schemas.microsoft.com/office/powerpoint/2010/main" val="3048113655"/>
              </p:ext>
            </p:extLst>
          </p:nvPr>
        </p:nvGraphicFramePr>
        <p:xfrm>
          <a:off x="3246438" y="2209800"/>
          <a:ext cx="2087562" cy="755650"/>
        </p:xfrm>
        <a:graphic>
          <a:graphicData uri="http://schemas.openxmlformats.org/presentationml/2006/ole">
            <p:oleObj spid="_x0000_s11270" name="Equation" r:id="rId3" imgW="875920" imgH="317362" progId="Equation.3">
              <p:embed/>
            </p:oleObj>
          </a:graphicData>
        </a:graphic>
      </p:graphicFrame>
    </p:spTree>
    <p:extLst>
      <p:ext uri="{BB962C8B-B14F-4D97-AF65-F5344CB8AC3E}">
        <p14:creationId xmlns="" xmlns:p14="http://schemas.microsoft.com/office/powerpoint/2010/main" val="33141746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dirty="0" smtClean="0">
                <a:ea typeface="ＭＳ Ｐゴシック" charset="-128"/>
              </a:rPr>
              <a:t>Cosine for length-normalized vectors</a:t>
            </a:r>
          </a:p>
        </p:txBody>
      </p:sp>
      <p:sp>
        <p:nvSpPr>
          <p:cNvPr id="3" name="Content Placeholder 2"/>
          <p:cNvSpPr txBox="1">
            <a:spLocks/>
          </p:cNvSpPr>
          <p:nvPr/>
        </p:nvSpPr>
        <p:spPr>
          <a:xfrm>
            <a:off x="457200" y="1600200"/>
            <a:ext cx="8229600" cy="49530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en-US" smtClean="0">
                <a:ea typeface="ＭＳ Ｐゴシック" charset="-128"/>
              </a:rPr>
              <a:t>For length-normalized vectors, cosine similarity is simply the dot product (or scalar product):</a:t>
            </a:r>
          </a:p>
          <a:p>
            <a:endParaRPr lang="en-US" altLang="en-US" smtClean="0">
              <a:ea typeface="ＭＳ Ｐゴシック" charset="-128"/>
            </a:endParaRPr>
          </a:p>
          <a:p>
            <a:endParaRPr lang="en-US" altLang="en-US" smtClean="0">
              <a:ea typeface="ＭＳ Ｐゴシック" charset="-128"/>
            </a:endParaRPr>
          </a:p>
          <a:p>
            <a:endParaRPr lang="en-US" altLang="en-US" smtClean="0">
              <a:ea typeface="ＭＳ Ｐゴシック" charset="-128"/>
            </a:endParaRPr>
          </a:p>
          <a:p>
            <a:endParaRPr lang="en-US" altLang="en-US" smtClean="0">
              <a:ea typeface="ＭＳ Ｐゴシック" charset="-128"/>
            </a:endParaRPr>
          </a:p>
          <a:p>
            <a:pPr>
              <a:buFont typeface="Wingdings" charset="2"/>
              <a:buNone/>
            </a:pPr>
            <a:r>
              <a:rPr lang="en-US" altLang="en-US" smtClean="0">
                <a:ea typeface="ＭＳ Ｐゴシック" charset="-128"/>
              </a:rPr>
              <a:t>                                   for q, d length-normalized.</a:t>
            </a:r>
          </a:p>
          <a:p>
            <a:pPr>
              <a:buFont typeface="Wingdings" charset="2"/>
              <a:buNone/>
            </a:pPr>
            <a:endParaRPr lang="en-US" altLang="en-US" smtClean="0">
              <a:ea typeface="ＭＳ Ｐゴシック" charset="-128"/>
            </a:endParaRPr>
          </a:p>
        </p:txBody>
      </p:sp>
      <p:graphicFrame>
        <p:nvGraphicFramePr>
          <p:cNvPr id="5" name="Content Placeholder 3"/>
          <p:cNvGraphicFramePr>
            <a:graphicFrameLocks noChangeAspect="1"/>
          </p:cNvGraphicFramePr>
          <p:nvPr>
            <p:extLst>
              <p:ext uri="{D42A27DB-BD31-4B8C-83A1-F6EECF244321}">
                <p14:modId xmlns="" xmlns:p14="http://schemas.microsoft.com/office/powerpoint/2010/main" val="3750801244"/>
              </p:ext>
            </p:extLst>
          </p:nvPr>
        </p:nvGraphicFramePr>
        <p:xfrm>
          <a:off x="1733550" y="3376612"/>
          <a:ext cx="5200650" cy="966788"/>
        </p:xfrm>
        <a:graphic>
          <a:graphicData uri="http://schemas.openxmlformats.org/presentationml/2006/ole">
            <p:oleObj spid="_x0000_s12293" name="Equation" r:id="rId3" imgW="1638300" imgH="304800" progId="Equation.3">
              <p:embed/>
            </p:oleObj>
          </a:graphicData>
        </a:graphic>
      </p:graphicFrame>
    </p:spTree>
    <p:extLst>
      <p:ext uri="{BB962C8B-B14F-4D97-AF65-F5344CB8AC3E}">
        <p14:creationId xmlns="" xmlns:p14="http://schemas.microsoft.com/office/powerpoint/2010/main" val="252137365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533400" y="273050"/>
            <a:ext cx="8610600" cy="116205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sz="3600" smtClean="0">
                <a:ea typeface="ＭＳ Ｐゴシック" charset="-128"/>
              </a:rPr>
              <a:t>Cosine similarity amongst 3 documents</a:t>
            </a:r>
          </a:p>
        </p:txBody>
      </p:sp>
      <p:graphicFrame>
        <p:nvGraphicFramePr>
          <p:cNvPr id="3" name="Content Placeholder 6"/>
          <p:cNvGraphicFramePr>
            <a:graphicFrameLocks/>
          </p:cNvGraphicFramePr>
          <p:nvPr/>
        </p:nvGraphicFramePr>
        <p:xfrm>
          <a:off x="3505200" y="2209800"/>
          <a:ext cx="5410200" cy="2436815"/>
        </p:xfrm>
        <a:graphic>
          <a:graphicData uri="http://schemas.openxmlformats.org/drawingml/2006/table">
            <a:tbl>
              <a:tblPr/>
              <a:tblGrid>
                <a:gridCol w="1352550"/>
                <a:gridCol w="1352550"/>
                <a:gridCol w="1352550"/>
                <a:gridCol w="1352550"/>
              </a:tblGrid>
              <a:tr h="4873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Arial" charset="0"/>
                        </a:rPr>
                        <a:t>term</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Arial" charset="0"/>
                        </a:rPr>
                        <a:t>SaS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Arial" charset="0"/>
                        </a:rPr>
                        <a:t>PaP</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Arial" charset="0"/>
                        </a:rPr>
                        <a:t>WH</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4873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rPr>
                        <a:t>affection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rPr>
                        <a:t>115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rPr>
                        <a:t>58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rPr>
                        <a:t>20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r>
              <a:tr h="4873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rPr>
                        <a:t>jealous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rPr>
                        <a:t>10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rPr>
                        <a:t>7</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rPr>
                        <a:t>11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r>
              <a:tr h="4873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rPr>
                        <a:t>gossip</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rPr>
                        <a:t>6</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r>
              <a:tr h="4873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rPr>
                        <a:t>wuthering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rPr>
                        <a:t>38</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r>
            </a:tbl>
          </a:graphicData>
        </a:graphic>
      </p:graphicFrame>
      <p:sp>
        <p:nvSpPr>
          <p:cNvPr id="4" name="Text Placeholder 5"/>
          <p:cNvSpPr txBox="1">
            <a:spLocks/>
          </p:cNvSpPr>
          <p:nvPr/>
        </p:nvSpPr>
        <p:spPr>
          <a:xfrm>
            <a:off x="457200" y="1633538"/>
            <a:ext cx="3008313" cy="469106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en-US" sz="2800" dirty="0" smtClean="0">
                <a:ea typeface="ＭＳ Ｐゴシック" charset="-128"/>
              </a:rPr>
              <a:t>How similar are these novels</a:t>
            </a:r>
          </a:p>
          <a:p>
            <a:r>
              <a:rPr lang="en-US" altLang="en-US" sz="2800" dirty="0" err="1" smtClean="0">
                <a:solidFill>
                  <a:srgbClr val="0000FF"/>
                </a:solidFill>
                <a:ea typeface="ＭＳ Ｐゴシック" charset="-128"/>
              </a:rPr>
              <a:t>SaS</a:t>
            </a:r>
            <a:r>
              <a:rPr lang="en-US" altLang="en-US" sz="2800" dirty="0" smtClean="0">
                <a:ea typeface="ＭＳ Ｐゴシック" charset="-128"/>
              </a:rPr>
              <a:t>: </a:t>
            </a:r>
            <a:r>
              <a:rPr lang="en-US" altLang="en-US" sz="2800" i="1" dirty="0" smtClean="0">
                <a:ea typeface="ＭＳ Ｐゴシック" charset="-128"/>
              </a:rPr>
              <a:t>Sense and</a:t>
            </a:r>
          </a:p>
          <a:p>
            <a:pPr marL="0" indent="0">
              <a:buNone/>
            </a:pPr>
            <a:r>
              <a:rPr lang="en-US" altLang="en-US" sz="2800" i="1" dirty="0" smtClean="0">
                <a:ea typeface="ＭＳ Ｐゴシック" charset="-128"/>
              </a:rPr>
              <a:t>Sensibility</a:t>
            </a:r>
          </a:p>
          <a:p>
            <a:r>
              <a:rPr lang="en-US" altLang="en-US" sz="2800" dirty="0" err="1" smtClean="0">
                <a:solidFill>
                  <a:srgbClr val="0000FF"/>
                </a:solidFill>
                <a:ea typeface="ＭＳ Ｐゴシック" charset="-128"/>
              </a:rPr>
              <a:t>PaP</a:t>
            </a:r>
            <a:r>
              <a:rPr lang="en-US" altLang="en-US" sz="2800" dirty="0" smtClean="0">
                <a:ea typeface="ＭＳ Ｐゴシック" charset="-128"/>
              </a:rPr>
              <a:t>: </a:t>
            </a:r>
            <a:r>
              <a:rPr lang="en-US" altLang="en-US" sz="2800" i="1" dirty="0" smtClean="0">
                <a:ea typeface="ＭＳ Ｐゴシック" charset="-128"/>
              </a:rPr>
              <a:t>Pride and</a:t>
            </a:r>
          </a:p>
          <a:p>
            <a:pPr marL="0" indent="0">
              <a:buNone/>
            </a:pPr>
            <a:r>
              <a:rPr lang="en-US" altLang="en-US" sz="2800" i="1" dirty="0" smtClean="0">
                <a:ea typeface="ＭＳ Ｐゴシック" charset="-128"/>
              </a:rPr>
              <a:t>Prejudice</a:t>
            </a:r>
            <a:r>
              <a:rPr lang="en-US" altLang="en-US" sz="2800" dirty="0" smtClean="0">
                <a:ea typeface="ＭＳ Ｐゴシック" charset="-128"/>
              </a:rPr>
              <a:t>, and</a:t>
            </a:r>
          </a:p>
          <a:p>
            <a:r>
              <a:rPr lang="en-US" altLang="en-US" sz="2800" dirty="0" smtClean="0">
                <a:solidFill>
                  <a:srgbClr val="0000FF"/>
                </a:solidFill>
                <a:ea typeface="ＭＳ Ｐゴシック" charset="-128"/>
              </a:rPr>
              <a:t>WH</a:t>
            </a:r>
            <a:r>
              <a:rPr lang="en-US" altLang="en-US" sz="2800" dirty="0" smtClean="0">
                <a:ea typeface="ＭＳ Ｐゴシック" charset="-128"/>
              </a:rPr>
              <a:t>: </a:t>
            </a:r>
            <a:r>
              <a:rPr lang="en-US" altLang="en-US" sz="2800" i="1" dirty="0" smtClean="0">
                <a:ea typeface="ＭＳ Ｐゴシック" charset="-128"/>
              </a:rPr>
              <a:t>Wuthering</a:t>
            </a:r>
          </a:p>
          <a:p>
            <a:pPr marL="0" indent="0">
              <a:buNone/>
            </a:pPr>
            <a:r>
              <a:rPr lang="en-US" altLang="en-US" sz="2800" i="1" dirty="0" smtClean="0">
                <a:ea typeface="ＭＳ Ｐゴシック" charset="-128"/>
              </a:rPr>
              <a:t>Heights</a:t>
            </a:r>
            <a:r>
              <a:rPr lang="en-US" altLang="en-US" sz="2800" dirty="0" smtClean="0">
                <a:ea typeface="ＭＳ Ｐゴシック" charset="-128"/>
              </a:rPr>
              <a:t>?</a:t>
            </a:r>
          </a:p>
        </p:txBody>
      </p:sp>
      <p:sp>
        <p:nvSpPr>
          <p:cNvPr id="5" name="TextBox 7"/>
          <p:cNvSpPr txBox="1">
            <a:spLocks noChangeArrowheads="1"/>
          </p:cNvSpPr>
          <p:nvPr/>
        </p:nvSpPr>
        <p:spPr bwMode="auto">
          <a:xfrm>
            <a:off x="3886200" y="4800600"/>
            <a:ext cx="4748213"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cs typeface="Arial Unicode MS" charset="0"/>
              </a:defRPr>
            </a:lvl1pPr>
            <a:lvl2pPr marL="742950" indent="-285750" eaLnBrk="0" hangingPunct="0">
              <a:defRPr sz="2400">
                <a:solidFill>
                  <a:schemeClr val="tx1"/>
                </a:solidFill>
                <a:latin typeface="Lucida Sans" charset="0"/>
                <a:cs typeface="Arial Unicode MS" charset="0"/>
              </a:defRPr>
            </a:lvl2pPr>
            <a:lvl3pPr marL="1143000" indent="-228600" eaLnBrk="0" hangingPunct="0">
              <a:defRPr sz="2400">
                <a:solidFill>
                  <a:schemeClr val="tx1"/>
                </a:solidFill>
                <a:latin typeface="Lucida Sans" charset="0"/>
                <a:cs typeface="Arial Unicode MS" charset="0"/>
              </a:defRPr>
            </a:lvl3pPr>
            <a:lvl4pPr marL="1600200" indent="-228600" eaLnBrk="0" hangingPunct="0">
              <a:defRPr sz="2400">
                <a:solidFill>
                  <a:schemeClr val="tx1"/>
                </a:solidFill>
                <a:latin typeface="Lucida Sans" charset="0"/>
                <a:cs typeface="Arial Unicode MS" charset="0"/>
              </a:defRPr>
            </a:lvl4pPr>
            <a:lvl5pPr marL="2057400" indent="-228600" eaLnBrk="0" hangingPunct="0">
              <a:defRPr sz="2400">
                <a:solidFill>
                  <a:schemeClr val="tx1"/>
                </a:solidFill>
                <a:latin typeface="Lucida San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cs typeface="Arial Unicode MS" charset="0"/>
              </a:defRPr>
            </a:lvl9pPr>
          </a:lstStyle>
          <a:p>
            <a:pPr eaLnBrk="1" hangingPunct="1"/>
            <a:r>
              <a:rPr lang="en-US" altLang="en-US" sz="2800">
                <a:solidFill>
                  <a:srgbClr val="C00000"/>
                </a:solidFill>
              </a:rPr>
              <a:t>Term frequencies (counts)</a:t>
            </a:r>
          </a:p>
        </p:txBody>
      </p:sp>
      <p:sp>
        <p:nvSpPr>
          <p:cNvPr id="6" name="TextBox 5"/>
          <p:cNvSpPr txBox="1">
            <a:spLocks noChangeArrowheads="1"/>
          </p:cNvSpPr>
          <p:nvPr/>
        </p:nvSpPr>
        <p:spPr bwMode="auto">
          <a:xfrm>
            <a:off x="7620000" y="-33338"/>
            <a:ext cx="968375"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cs typeface="Arial Unicode MS" charset="0"/>
              </a:defRPr>
            </a:lvl1pPr>
            <a:lvl2pPr marL="742950" indent="-285750" eaLnBrk="0" hangingPunct="0">
              <a:defRPr sz="2400">
                <a:solidFill>
                  <a:schemeClr val="tx1"/>
                </a:solidFill>
                <a:latin typeface="Lucida Sans" charset="0"/>
                <a:cs typeface="Arial Unicode MS" charset="0"/>
              </a:defRPr>
            </a:lvl2pPr>
            <a:lvl3pPr marL="1143000" indent="-228600" eaLnBrk="0" hangingPunct="0">
              <a:defRPr sz="2400">
                <a:solidFill>
                  <a:schemeClr val="tx1"/>
                </a:solidFill>
                <a:latin typeface="Lucida Sans" charset="0"/>
                <a:cs typeface="Arial Unicode MS" charset="0"/>
              </a:defRPr>
            </a:lvl3pPr>
            <a:lvl4pPr marL="1600200" indent="-228600" eaLnBrk="0" hangingPunct="0">
              <a:defRPr sz="2400">
                <a:solidFill>
                  <a:schemeClr val="tx1"/>
                </a:solidFill>
                <a:latin typeface="Lucida Sans" charset="0"/>
                <a:cs typeface="Arial Unicode MS" charset="0"/>
              </a:defRPr>
            </a:lvl4pPr>
            <a:lvl5pPr marL="2057400" indent="-228600" eaLnBrk="0" hangingPunct="0">
              <a:defRPr sz="2400">
                <a:solidFill>
                  <a:schemeClr val="tx1"/>
                </a:solidFill>
                <a:latin typeface="Lucida San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cs typeface="Arial Unicode MS" charset="0"/>
              </a:defRPr>
            </a:lvl9pPr>
          </a:lstStyle>
          <a:p>
            <a:pPr eaLnBrk="1" hangingPunct="1"/>
            <a:r>
              <a:rPr lang="en-US" altLang="en-US" sz="1600">
                <a:solidFill>
                  <a:srgbClr val="FBFCFF"/>
                </a:solidFill>
              </a:rPr>
              <a:t>Sec. 6.3</a:t>
            </a:r>
          </a:p>
        </p:txBody>
      </p:sp>
      <p:sp>
        <p:nvSpPr>
          <p:cNvPr id="7" name="TextBox 7"/>
          <p:cNvSpPr txBox="1">
            <a:spLocks noChangeArrowheads="1"/>
          </p:cNvSpPr>
          <p:nvPr/>
        </p:nvSpPr>
        <p:spPr bwMode="auto">
          <a:xfrm>
            <a:off x="260350" y="6172200"/>
            <a:ext cx="8883650"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cs typeface="Arial Unicode MS" charset="0"/>
              </a:defRPr>
            </a:lvl1pPr>
            <a:lvl2pPr marL="742950" indent="-285750" eaLnBrk="0" hangingPunct="0">
              <a:defRPr sz="2400">
                <a:solidFill>
                  <a:schemeClr val="tx1"/>
                </a:solidFill>
                <a:latin typeface="Lucida Sans" charset="0"/>
                <a:cs typeface="Arial Unicode MS" charset="0"/>
              </a:defRPr>
            </a:lvl2pPr>
            <a:lvl3pPr marL="1143000" indent="-228600" eaLnBrk="0" hangingPunct="0">
              <a:defRPr sz="2400">
                <a:solidFill>
                  <a:schemeClr val="tx1"/>
                </a:solidFill>
                <a:latin typeface="Lucida Sans" charset="0"/>
                <a:cs typeface="Arial Unicode MS" charset="0"/>
              </a:defRPr>
            </a:lvl3pPr>
            <a:lvl4pPr marL="1600200" indent="-228600" eaLnBrk="0" hangingPunct="0">
              <a:defRPr sz="2400">
                <a:solidFill>
                  <a:schemeClr val="tx1"/>
                </a:solidFill>
                <a:latin typeface="Lucida Sans" charset="0"/>
                <a:cs typeface="Arial Unicode MS" charset="0"/>
              </a:defRPr>
            </a:lvl4pPr>
            <a:lvl5pPr marL="2057400" indent="-228600" eaLnBrk="0" hangingPunct="0">
              <a:defRPr sz="2400">
                <a:solidFill>
                  <a:schemeClr val="tx1"/>
                </a:solidFill>
                <a:latin typeface="Lucida San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cs typeface="Arial Unicode MS" charset="0"/>
              </a:defRPr>
            </a:lvl9pPr>
          </a:lstStyle>
          <a:p>
            <a:pPr eaLnBrk="1" hangingPunct="1"/>
            <a:r>
              <a:rPr lang="en-US" altLang="en-US" dirty="0">
                <a:solidFill>
                  <a:srgbClr val="357E69"/>
                </a:solidFill>
              </a:rPr>
              <a:t>Note: To simplify this example, we don’t do idf weighting.</a:t>
            </a:r>
          </a:p>
        </p:txBody>
      </p:sp>
    </p:spTree>
    <p:extLst>
      <p:ext uri="{BB962C8B-B14F-4D97-AF65-F5344CB8AC3E}">
        <p14:creationId xmlns="" xmlns:p14="http://schemas.microsoft.com/office/powerpoint/2010/main" val="6783595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smtClean="0">
                <a:ea typeface="ＭＳ Ｐゴシック" charset="-128"/>
              </a:rPr>
              <a:t>Problem with Boolean search:</a:t>
            </a:r>
            <a:br>
              <a:rPr lang="en-US" altLang="en-US" smtClean="0">
                <a:ea typeface="ＭＳ Ｐゴシック" charset="-128"/>
              </a:rPr>
            </a:br>
            <a:r>
              <a:rPr lang="en-US" altLang="en-US" smtClean="0">
                <a:ea typeface="ＭＳ Ｐゴシック" charset="-128"/>
              </a:rPr>
              <a:t>feast or famine</a:t>
            </a:r>
          </a:p>
        </p:txBody>
      </p:sp>
      <p:sp>
        <p:nvSpPr>
          <p:cNvPr id="3" name="Content Placeholder 2"/>
          <p:cNvSpPr txBox="1">
            <a:spLocks/>
          </p:cNvSpPr>
          <p:nvPr/>
        </p:nvSpPr>
        <p:spPr>
          <a:xfrm>
            <a:off x="457200" y="1600200"/>
            <a:ext cx="8229600" cy="49530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en-US" smtClean="0">
                <a:ea typeface="ＭＳ Ｐゴシック" charset="-128"/>
              </a:rPr>
              <a:t>Boolean queries often result in either too few (=0) or too many (1000s) results.</a:t>
            </a:r>
          </a:p>
          <a:p>
            <a:r>
              <a:rPr lang="en-US" altLang="en-US" smtClean="0">
                <a:ea typeface="ＭＳ Ｐゴシック" charset="-128"/>
              </a:rPr>
              <a:t>Query 1: “</a:t>
            </a:r>
            <a:r>
              <a:rPr lang="en-US" altLang="en-US" i="1" smtClean="0">
                <a:ea typeface="ＭＳ Ｐゴシック" charset="-128"/>
              </a:rPr>
              <a:t>standard user dlink 650</a:t>
            </a:r>
            <a:r>
              <a:rPr lang="en-US" altLang="en-US" smtClean="0">
                <a:ea typeface="ＭＳ Ｐゴシック" charset="-128"/>
              </a:rPr>
              <a:t>” → 200,000 hits</a:t>
            </a:r>
          </a:p>
          <a:p>
            <a:r>
              <a:rPr lang="en-US" altLang="en-US" smtClean="0">
                <a:ea typeface="ＭＳ Ｐゴシック" charset="-128"/>
              </a:rPr>
              <a:t>Query 2: “</a:t>
            </a:r>
            <a:r>
              <a:rPr lang="en-US" altLang="en-US" i="1" smtClean="0">
                <a:ea typeface="ＭＳ Ｐゴシック" charset="-128"/>
              </a:rPr>
              <a:t>standard user dlink 650 no card found</a:t>
            </a:r>
            <a:r>
              <a:rPr lang="en-US" altLang="en-US" smtClean="0">
                <a:ea typeface="ＭＳ Ｐゴシック" charset="-128"/>
              </a:rPr>
              <a:t>”: 0 hits</a:t>
            </a:r>
          </a:p>
          <a:p>
            <a:r>
              <a:rPr lang="en-US" altLang="en-US" smtClean="0">
                <a:ea typeface="ＭＳ Ｐゴシック" charset="-128"/>
              </a:rPr>
              <a:t>It takes a lot of skill to come up with a query that produces a manageable number of hits.</a:t>
            </a:r>
          </a:p>
          <a:p>
            <a:pPr lvl="1"/>
            <a:r>
              <a:rPr lang="en-US" altLang="en-US" smtClean="0">
                <a:ea typeface="ＭＳ Ｐゴシック" charset="-128"/>
              </a:rPr>
              <a:t>AND gives too few; OR gives too many</a:t>
            </a:r>
          </a:p>
        </p:txBody>
      </p:sp>
      <p:sp>
        <p:nvSpPr>
          <p:cNvPr id="4" name="TextBox 4"/>
          <p:cNvSpPr txBox="1">
            <a:spLocks noChangeArrowheads="1"/>
          </p:cNvSpPr>
          <p:nvPr/>
        </p:nvSpPr>
        <p:spPr bwMode="auto">
          <a:xfrm>
            <a:off x="7620000" y="-33338"/>
            <a:ext cx="712788"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cs typeface="Arial Unicode MS" charset="0"/>
              </a:defRPr>
            </a:lvl1pPr>
            <a:lvl2pPr marL="742950" indent="-285750" eaLnBrk="0" hangingPunct="0">
              <a:defRPr sz="2400">
                <a:solidFill>
                  <a:schemeClr val="tx1"/>
                </a:solidFill>
                <a:latin typeface="Lucida Sans" charset="0"/>
                <a:cs typeface="Arial Unicode MS" charset="0"/>
              </a:defRPr>
            </a:lvl2pPr>
            <a:lvl3pPr marL="1143000" indent="-228600" eaLnBrk="0" hangingPunct="0">
              <a:defRPr sz="2400">
                <a:solidFill>
                  <a:schemeClr val="tx1"/>
                </a:solidFill>
                <a:latin typeface="Lucida Sans" charset="0"/>
                <a:cs typeface="Arial Unicode MS" charset="0"/>
              </a:defRPr>
            </a:lvl3pPr>
            <a:lvl4pPr marL="1600200" indent="-228600" eaLnBrk="0" hangingPunct="0">
              <a:defRPr sz="2400">
                <a:solidFill>
                  <a:schemeClr val="tx1"/>
                </a:solidFill>
                <a:latin typeface="Lucida Sans" charset="0"/>
                <a:cs typeface="Arial Unicode MS" charset="0"/>
              </a:defRPr>
            </a:lvl4pPr>
            <a:lvl5pPr marL="2057400" indent="-228600" eaLnBrk="0" hangingPunct="0">
              <a:defRPr sz="2400">
                <a:solidFill>
                  <a:schemeClr val="tx1"/>
                </a:solidFill>
                <a:latin typeface="Lucida San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cs typeface="Arial Unicode MS" charset="0"/>
              </a:defRPr>
            </a:lvl9pPr>
          </a:lstStyle>
          <a:p>
            <a:pPr eaLnBrk="1" hangingPunct="1"/>
            <a:r>
              <a:rPr lang="en-US" altLang="en-US" sz="1600">
                <a:solidFill>
                  <a:srgbClr val="FBFCFF"/>
                </a:solidFill>
              </a:rPr>
              <a:t>Ch. 6</a:t>
            </a:r>
          </a:p>
        </p:txBody>
      </p:sp>
    </p:spTree>
    <p:extLst>
      <p:ext uri="{BB962C8B-B14F-4D97-AF65-F5344CB8AC3E}">
        <p14:creationId xmlns="" xmlns:p14="http://schemas.microsoft.com/office/powerpoint/2010/main" val="3834414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200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par>
                          <p:cTn id="7" fill="hold">
                            <p:stCondLst>
                              <p:cond delay="2000"/>
                            </p:stCondLst>
                            <p:childTnLst>
                              <p:par>
                                <p:cTn id="8" presetID="1" presetClass="entr" presetSubtype="0" fill="hold" nodeType="afterEffect">
                                  <p:stCondLst>
                                    <p:cond delay="200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4000"/>
                            </p:stCondLst>
                            <p:childTnLst>
                              <p:par>
                                <p:cTn id="11" presetID="1" presetClass="entr" presetSubtype="0" fill="hold" nodeType="afterEffect">
                                  <p:stCondLst>
                                    <p:cond delay="200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par>
                          <p:cTn id="13" fill="hold">
                            <p:stCondLst>
                              <p:cond delay="6000"/>
                            </p:stCondLst>
                            <p:childTnLst>
                              <p:par>
                                <p:cTn id="14" presetID="1" presetClass="entr" presetSubtype="0" fill="hold" nodeType="afterEffect">
                                  <p:stCondLst>
                                    <p:cond delay="2000"/>
                                  </p:stCondLst>
                                  <p:childTnLst>
                                    <p:set>
                                      <p:cBhvr>
                                        <p:cTn id="15"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smtClean="0">
                <a:ea typeface="ＭＳ Ｐゴシック" charset="-128"/>
              </a:rPr>
              <a:t>3 documents example contd.</a:t>
            </a:r>
          </a:p>
        </p:txBody>
      </p:sp>
      <p:sp>
        <p:nvSpPr>
          <p:cNvPr id="3" name="Text Placeholder 8"/>
          <p:cNvSpPr txBox="1">
            <a:spLocks/>
          </p:cNvSpPr>
          <p:nvPr/>
        </p:nvSpPr>
        <p:spPr>
          <a:xfrm>
            <a:off x="457200" y="1295400"/>
            <a:ext cx="4040188" cy="63976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en-US" dirty="0" smtClean="0">
                <a:solidFill>
                  <a:srgbClr val="C00000"/>
                </a:solidFill>
                <a:ea typeface="ＭＳ Ｐゴシック" charset="-128"/>
              </a:rPr>
              <a:t>Log frequency weighting</a:t>
            </a:r>
          </a:p>
        </p:txBody>
      </p:sp>
      <p:graphicFrame>
        <p:nvGraphicFramePr>
          <p:cNvPr id="4" name="Content Placeholder 12"/>
          <p:cNvGraphicFramePr>
            <a:graphicFrameLocks/>
          </p:cNvGraphicFramePr>
          <p:nvPr/>
        </p:nvGraphicFramePr>
        <p:xfrm>
          <a:off x="228600" y="2438400"/>
          <a:ext cx="4191000" cy="1857375"/>
        </p:xfrm>
        <a:graphic>
          <a:graphicData uri="http://schemas.openxmlformats.org/drawingml/2006/table">
            <a:tbl>
              <a:tblPr/>
              <a:tblGrid>
                <a:gridCol w="1185863"/>
                <a:gridCol w="909637"/>
                <a:gridCol w="1047750"/>
                <a:gridCol w="1047750"/>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charset="0"/>
                          <a:cs typeface="Arial Unicode MS" charset="0"/>
                        </a:rPr>
                        <a:t>term</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charset="0"/>
                          <a:cs typeface="Arial Unicode MS" charset="0"/>
                        </a:rPr>
                        <a:t>SaS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charset="0"/>
                          <a:cs typeface="Arial Unicode MS" charset="0"/>
                        </a:rPr>
                        <a:t>PaP</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Arial" charset="0"/>
                          <a:cs typeface="Arial Unicode MS" charset="0"/>
                        </a:rPr>
                        <a:t>WH</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Unicode MS" charset="0"/>
                        </a:rPr>
                        <a:t>affection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Unicode MS" charset="0"/>
                        </a:rPr>
                        <a:t>3.06</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Unicode MS" charset="0"/>
                        </a:rPr>
                        <a:t>2.76</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Unicode MS" charset="0"/>
                        </a:rPr>
                        <a:t>2.30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Unicode MS" charset="0"/>
                        </a:rPr>
                        <a:t>jealous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Unicode MS" charset="0"/>
                        </a:rPr>
                        <a:t>2.00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Unicode MS" charset="0"/>
                        </a:rPr>
                        <a:t>1.85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Unicode MS" charset="0"/>
                        </a:rPr>
                        <a:t>2.04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Unicode MS" charset="0"/>
                        </a:rPr>
                        <a:t>gossip</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Unicode MS" charset="0"/>
                        </a:rPr>
                        <a:t>1.30</a:t>
                      </a:r>
                      <a:endParaRPr kumimoji="0" lang="en-US" sz="1800" b="1" i="0" u="none" strike="noStrike" cap="none" normalizeH="0" baseline="0" smtClean="0">
                        <a:ln>
                          <a:noFill/>
                        </a:ln>
                        <a:solidFill>
                          <a:srgbClr val="000000"/>
                        </a:solidFill>
                        <a:effectLst/>
                        <a:latin typeface="Arial" charset="0"/>
                        <a:cs typeface="Arial Unicode MS"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Unicode MS"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Unicode MS" charset="0"/>
                        </a:rPr>
                        <a:t>1.78</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Unicode MS" charset="0"/>
                        </a:rPr>
                        <a:t>wuthering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Unicode MS"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Unicode MS"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charset="0"/>
                          <a:cs typeface="Arial Unicode MS" charset="0"/>
                        </a:rPr>
                        <a:t>2.58</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r>
            </a:tbl>
          </a:graphicData>
        </a:graphic>
      </p:graphicFrame>
      <p:sp>
        <p:nvSpPr>
          <p:cNvPr id="5" name="Text Placeholder 10"/>
          <p:cNvSpPr txBox="1">
            <a:spLocks/>
          </p:cNvSpPr>
          <p:nvPr/>
        </p:nvSpPr>
        <p:spPr>
          <a:xfrm>
            <a:off x="4645025" y="1265238"/>
            <a:ext cx="4041775" cy="639762"/>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en-US" dirty="0" smtClean="0">
                <a:solidFill>
                  <a:srgbClr val="C00000"/>
                </a:solidFill>
                <a:ea typeface="ＭＳ Ｐゴシック" charset="-128"/>
              </a:rPr>
              <a:t>After length normalization</a:t>
            </a:r>
          </a:p>
        </p:txBody>
      </p:sp>
      <p:graphicFrame>
        <p:nvGraphicFramePr>
          <p:cNvPr id="6" name="Content Placeholder 13"/>
          <p:cNvGraphicFramePr>
            <a:graphicFrameLocks/>
          </p:cNvGraphicFramePr>
          <p:nvPr/>
        </p:nvGraphicFramePr>
        <p:xfrm>
          <a:off x="4645025" y="2438400"/>
          <a:ext cx="4268788" cy="1857375"/>
        </p:xfrm>
        <a:graphic>
          <a:graphicData uri="http://schemas.openxmlformats.org/drawingml/2006/table">
            <a:tbl>
              <a:tblPr/>
              <a:tblGrid>
                <a:gridCol w="1236663"/>
                <a:gridCol w="1011237"/>
                <a:gridCol w="1009650"/>
                <a:gridCol w="1011238"/>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Arial" charset="0"/>
                        </a:rPr>
                        <a:t>term</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Arial" charset="0"/>
                        </a:rPr>
                        <a:t>SaS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Arial" charset="0"/>
                        </a:rPr>
                        <a:t>PaP</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Arial" charset="0"/>
                        </a:rPr>
                        <a:t>WH</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rPr>
                        <a:t>affection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rPr>
                        <a:t>0.789</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rPr>
                        <a:t>0.832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rPr>
                        <a:t>0.524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rPr>
                        <a:t>jealous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rPr>
                        <a:t>0.515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rPr>
                        <a:t>0.555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rPr>
                        <a:t>0.465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rPr>
                        <a:t>gossip</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rPr>
                        <a:t>0.335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rPr>
                        <a:t>0.405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F5E1"/>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rPr>
                        <a:t>wuthering</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rPr>
                        <a:t>0.588</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AF1"/>
                    </a:solidFill>
                  </a:tcPr>
                </a:tc>
              </a:tr>
            </a:tbl>
          </a:graphicData>
        </a:graphic>
      </p:graphicFrame>
      <p:sp>
        <p:nvSpPr>
          <p:cNvPr id="7" name="TextBox 6"/>
          <p:cNvSpPr txBox="1">
            <a:spLocks noChangeArrowheads="1"/>
          </p:cNvSpPr>
          <p:nvPr/>
        </p:nvSpPr>
        <p:spPr bwMode="auto">
          <a:xfrm>
            <a:off x="76200" y="4397375"/>
            <a:ext cx="8674100" cy="1938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cs typeface="Arial Unicode MS" charset="0"/>
              </a:defRPr>
            </a:lvl1pPr>
            <a:lvl2pPr marL="742950" indent="-285750" eaLnBrk="0" hangingPunct="0">
              <a:defRPr sz="2400">
                <a:solidFill>
                  <a:schemeClr val="tx1"/>
                </a:solidFill>
                <a:latin typeface="Lucida Sans" charset="0"/>
                <a:cs typeface="Arial Unicode MS" charset="0"/>
              </a:defRPr>
            </a:lvl2pPr>
            <a:lvl3pPr marL="1143000" indent="-228600" eaLnBrk="0" hangingPunct="0">
              <a:defRPr sz="2400">
                <a:solidFill>
                  <a:schemeClr val="tx1"/>
                </a:solidFill>
                <a:latin typeface="Lucida Sans" charset="0"/>
                <a:cs typeface="Arial Unicode MS" charset="0"/>
              </a:defRPr>
            </a:lvl3pPr>
            <a:lvl4pPr marL="1600200" indent="-228600" eaLnBrk="0" hangingPunct="0">
              <a:defRPr sz="2400">
                <a:solidFill>
                  <a:schemeClr val="tx1"/>
                </a:solidFill>
                <a:latin typeface="Lucida Sans" charset="0"/>
                <a:cs typeface="Arial Unicode MS" charset="0"/>
              </a:defRPr>
            </a:lvl4pPr>
            <a:lvl5pPr marL="2057400" indent="-228600" eaLnBrk="0" hangingPunct="0">
              <a:defRPr sz="2400">
                <a:solidFill>
                  <a:schemeClr val="tx1"/>
                </a:solidFill>
                <a:latin typeface="Lucida San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cs typeface="Arial Unicode MS" charset="0"/>
              </a:defRPr>
            </a:lvl9pPr>
          </a:lstStyle>
          <a:p>
            <a:pPr eaLnBrk="1" hangingPunct="1"/>
            <a:r>
              <a:rPr lang="en-US" altLang="en-US">
                <a:solidFill>
                  <a:srgbClr val="0000FF"/>
                </a:solidFill>
              </a:rPr>
              <a:t>cos(SaS,PaP) </a:t>
            </a:r>
            <a:r>
              <a:rPr lang="en-US" altLang="en-US"/>
              <a:t>≈</a:t>
            </a:r>
          </a:p>
          <a:p>
            <a:pPr eaLnBrk="1" hangingPunct="1"/>
            <a:r>
              <a:rPr lang="en-US" altLang="en-US"/>
              <a:t>0.789 × 0.832 + 0.515 × 0.555 + 0.335 × 0.0 + 0.0 × 0.0</a:t>
            </a:r>
          </a:p>
          <a:p>
            <a:pPr eaLnBrk="1" hangingPunct="1"/>
            <a:r>
              <a:rPr lang="en-US" altLang="en-US"/>
              <a:t>≈ </a:t>
            </a:r>
            <a:r>
              <a:rPr lang="en-US" altLang="en-US">
                <a:solidFill>
                  <a:srgbClr val="C00000"/>
                </a:solidFill>
              </a:rPr>
              <a:t>0.94</a:t>
            </a:r>
            <a:endParaRPr lang="en-US" altLang="en-US"/>
          </a:p>
          <a:p>
            <a:pPr eaLnBrk="1" hangingPunct="1"/>
            <a:r>
              <a:rPr lang="en-US" altLang="en-US">
                <a:solidFill>
                  <a:srgbClr val="0000FF"/>
                </a:solidFill>
              </a:rPr>
              <a:t>cos(SaS,WH)</a:t>
            </a:r>
            <a:r>
              <a:rPr lang="en-US" altLang="en-US"/>
              <a:t> ≈ </a:t>
            </a:r>
            <a:r>
              <a:rPr lang="en-US" altLang="en-US">
                <a:solidFill>
                  <a:srgbClr val="C00000"/>
                </a:solidFill>
              </a:rPr>
              <a:t>0.79</a:t>
            </a:r>
          </a:p>
          <a:p>
            <a:pPr eaLnBrk="1" hangingPunct="1"/>
            <a:r>
              <a:rPr lang="en-US" altLang="en-US">
                <a:solidFill>
                  <a:srgbClr val="0000FF"/>
                </a:solidFill>
              </a:rPr>
              <a:t>cos(PaP,WH) </a:t>
            </a:r>
            <a:r>
              <a:rPr lang="en-US" altLang="en-US"/>
              <a:t>≈ </a:t>
            </a:r>
            <a:r>
              <a:rPr lang="en-US" altLang="en-US">
                <a:solidFill>
                  <a:srgbClr val="C00000"/>
                </a:solidFill>
              </a:rPr>
              <a:t>0.69</a:t>
            </a:r>
          </a:p>
        </p:txBody>
      </p:sp>
      <p:sp>
        <p:nvSpPr>
          <p:cNvPr id="8" name="TextBox 7"/>
          <p:cNvSpPr txBox="1">
            <a:spLocks noChangeArrowheads="1"/>
          </p:cNvSpPr>
          <p:nvPr/>
        </p:nvSpPr>
        <p:spPr bwMode="auto">
          <a:xfrm>
            <a:off x="1447800" y="6324600"/>
            <a:ext cx="6832600"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cs typeface="Arial Unicode MS" charset="0"/>
              </a:defRPr>
            </a:lvl1pPr>
            <a:lvl2pPr marL="742950" indent="-285750" eaLnBrk="0" hangingPunct="0">
              <a:defRPr sz="2400">
                <a:solidFill>
                  <a:schemeClr val="tx1"/>
                </a:solidFill>
                <a:latin typeface="Lucida Sans" charset="0"/>
                <a:cs typeface="Arial Unicode MS" charset="0"/>
              </a:defRPr>
            </a:lvl2pPr>
            <a:lvl3pPr marL="1143000" indent="-228600" eaLnBrk="0" hangingPunct="0">
              <a:defRPr sz="2400">
                <a:solidFill>
                  <a:schemeClr val="tx1"/>
                </a:solidFill>
                <a:latin typeface="Lucida Sans" charset="0"/>
                <a:cs typeface="Arial Unicode MS" charset="0"/>
              </a:defRPr>
            </a:lvl3pPr>
            <a:lvl4pPr marL="1600200" indent="-228600" eaLnBrk="0" hangingPunct="0">
              <a:defRPr sz="2400">
                <a:solidFill>
                  <a:schemeClr val="tx1"/>
                </a:solidFill>
                <a:latin typeface="Lucida Sans" charset="0"/>
                <a:cs typeface="Arial Unicode MS" charset="0"/>
              </a:defRPr>
            </a:lvl4pPr>
            <a:lvl5pPr marL="2057400" indent="-228600" eaLnBrk="0" hangingPunct="0">
              <a:defRPr sz="2400">
                <a:solidFill>
                  <a:schemeClr val="tx1"/>
                </a:solidFill>
                <a:latin typeface="Lucida San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cs typeface="Arial Unicode MS" charset="0"/>
              </a:defRPr>
            </a:lvl9pPr>
          </a:lstStyle>
          <a:p>
            <a:pPr eaLnBrk="1" hangingPunct="1"/>
            <a:r>
              <a:rPr lang="en-US" altLang="en-US">
                <a:solidFill>
                  <a:srgbClr val="007254"/>
                </a:solidFill>
              </a:rPr>
              <a:t>Why do we have cos(SaS,PaP) &gt; cos(SaS,WH)?</a:t>
            </a:r>
          </a:p>
        </p:txBody>
      </p:sp>
    </p:spTree>
    <p:extLst>
      <p:ext uri="{BB962C8B-B14F-4D97-AF65-F5344CB8AC3E}">
        <p14:creationId xmlns="" xmlns:p14="http://schemas.microsoft.com/office/powerpoint/2010/main" val="284340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200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p:bldP spid="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p:cNvSpPr txBox="1">
            <a:spLocks/>
          </p:cNvSpPr>
          <p:nvPr/>
        </p:nvSpPr>
        <p:spPr>
          <a:xfrm>
            <a:off x="304800" y="381000"/>
            <a:ext cx="8458200" cy="9906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smtClean="0">
                <a:ea typeface="ＭＳ Ｐゴシック" charset="-128"/>
              </a:rPr>
              <a:t>Computing cosine scores</a:t>
            </a:r>
          </a:p>
        </p:txBody>
      </p:sp>
      <p:pic>
        <p:nvPicPr>
          <p:cNvPr id="3" name="Content Placeholder 8" descr="cosinescore.gif"/>
          <p:cNvPicPr>
            <a:picLocks noChangeAspect="1"/>
          </p:cNvPicPr>
          <p:nvPr/>
        </p:nvPicPr>
        <p:blipFill>
          <a:blip r:embed="rId2" cstate="print">
            <a:extLst>
              <a:ext uri="{28A0092B-C50C-407E-A947-70E740481C1C}">
                <a14:useLocalDpi xmlns="" xmlns:a14="http://schemas.microsoft.com/office/drawing/2010/main" val="0"/>
              </a:ext>
            </a:extLst>
          </a:blip>
          <a:srcRect/>
          <a:stretch>
            <a:fillRect/>
          </a:stretch>
        </p:blipFill>
        <p:spPr>
          <a:xfrm>
            <a:off x="457200" y="1573213"/>
            <a:ext cx="8153400" cy="5187950"/>
          </a:xfrm>
          <a:prstGeom prst="rect">
            <a:avLst/>
          </a:prstGeom>
        </p:spPr>
      </p:pic>
    </p:spTree>
    <p:extLst>
      <p:ext uri="{BB962C8B-B14F-4D97-AF65-F5344CB8AC3E}">
        <p14:creationId xmlns="" xmlns:p14="http://schemas.microsoft.com/office/powerpoint/2010/main" val="404535121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dirty="0" smtClean="0">
                <a:ea typeface="ＭＳ Ｐゴシック" charset="-128"/>
              </a:rPr>
              <a:t>Summary – vector space models</a:t>
            </a:r>
          </a:p>
        </p:txBody>
      </p:sp>
      <p:sp>
        <p:nvSpPr>
          <p:cNvPr id="3" name="Content Placeholder 2"/>
          <p:cNvSpPr txBox="1">
            <a:spLocks/>
          </p:cNvSpPr>
          <p:nvPr/>
        </p:nvSpPr>
        <p:spPr>
          <a:xfrm>
            <a:off x="457200" y="1752600"/>
            <a:ext cx="8305800" cy="48768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en-US" smtClean="0">
                <a:ea typeface="ＭＳ Ｐゴシック" charset="-128"/>
              </a:rPr>
              <a:t>Represent the query as a weighted tf-idf vector</a:t>
            </a:r>
          </a:p>
          <a:p>
            <a:r>
              <a:rPr lang="en-US" altLang="en-US" smtClean="0">
                <a:solidFill>
                  <a:srgbClr val="C00000"/>
                </a:solidFill>
                <a:ea typeface="ＭＳ Ｐゴシック" charset="-128"/>
              </a:rPr>
              <a:t>Represent each document as a weighted tf-idf vector</a:t>
            </a:r>
          </a:p>
          <a:p>
            <a:r>
              <a:rPr lang="en-US" altLang="en-US" smtClean="0">
                <a:ea typeface="ＭＳ Ｐゴシック" charset="-128"/>
              </a:rPr>
              <a:t>Compute the cosine similarity score for the query vector and each document vector</a:t>
            </a:r>
          </a:p>
          <a:p>
            <a:r>
              <a:rPr lang="en-US" altLang="en-US" smtClean="0">
                <a:solidFill>
                  <a:srgbClr val="C00000"/>
                </a:solidFill>
                <a:ea typeface="ＭＳ Ｐゴシック" charset="-128"/>
              </a:rPr>
              <a:t>Rank documents with respect to the query by score</a:t>
            </a:r>
          </a:p>
          <a:p>
            <a:r>
              <a:rPr lang="en-US" altLang="en-US" smtClean="0">
                <a:ea typeface="ＭＳ Ｐゴシック" charset="-128"/>
              </a:rPr>
              <a:t>Return the top </a:t>
            </a:r>
            <a:r>
              <a:rPr lang="en-US" altLang="en-US" i="1" smtClean="0">
                <a:ea typeface="ＭＳ Ｐゴシック" charset="-128"/>
              </a:rPr>
              <a:t>K</a:t>
            </a:r>
            <a:r>
              <a:rPr lang="en-US" altLang="en-US" smtClean="0">
                <a:ea typeface="ＭＳ Ｐゴシック" charset="-128"/>
              </a:rPr>
              <a:t> (e.g., </a:t>
            </a:r>
            <a:r>
              <a:rPr lang="en-US" altLang="en-US" i="1" smtClean="0">
                <a:ea typeface="ＭＳ Ｐゴシック" charset="-128"/>
              </a:rPr>
              <a:t>K</a:t>
            </a:r>
            <a:r>
              <a:rPr lang="en-US" altLang="en-US" smtClean="0">
                <a:ea typeface="ＭＳ Ｐゴシック" charset="-128"/>
              </a:rPr>
              <a:t> = 10) to the user</a:t>
            </a:r>
          </a:p>
        </p:txBody>
      </p:sp>
    </p:spTree>
    <p:extLst>
      <p:ext uri="{BB962C8B-B14F-4D97-AF65-F5344CB8AC3E}">
        <p14:creationId xmlns="" xmlns:p14="http://schemas.microsoft.com/office/powerpoint/2010/main" val="383037194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models</a:t>
            </a:r>
            <a:endParaRPr lang="en-US" dirty="0"/>
          </a:p>
        </p:txBody>
      </p:sp>
      <p:sp>
        <p:nvSpPr>
          <p:cNvPr id="3" name="Text Placeholder 2"/>
          <p:cNvSpPr>
            <a:spLocks noGrp="1"/>
          </p:cNvSpPr>
          <p:nvPr>
            <p:ph type="body" idx="1"/>
          </p:nvPr>
        </p:nvSpPr>
        <p:spPr/>
        <p:txBody>
          <a:bodyPr/>
          <a:lstStyle/>
          <a:p>
            <a:r>
              <a:rPr lang="en-US" dirty="0" smtClean="0"/>
              <a:t>Ranked retrieval</a:t>
            </a:r>
            <a:endParaRPr lang="en-US" dirty="0"/>
          </a:p>
        </p:txBody>
      </p:sp>
    </p:spTree>
    <p:extLst>
      <p:ext uri="{BB962C8B-B14F-4D97-AF65-F5344CB8AC3E}">
        <p14:creationId xmlns="" xmlns:p14="http://schemas.microsoft.com/office/powerpoint/2010/main" val="93424077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Trouble with frequency-based models</a:t>
            </a:r>
            <a:endParaRPr lang="en-US" dirty="0"/>
          </a:p>
        </p:txBody>
      </p:sp>
      <p:sp>
        <p:nvSpPr>
          <p:cNvPr id="5" name="Content Placeholder 4"/>
          <p:cNvSpPr>
            <a:spLocks noGrp="1"/>
          </p:cNvSpPr>
          <p:nvPr>
            <p:ph idx="1"/>
          </p:nvPr>
        </p:nvSpPr>
        <p:spPr/>
        <p:txBody>
          <a:bodyPr/>
          <a:lstStyle/>
          <a:p>
            <a:r>
              <a:rPr lang="en-US" dirty="0" smtClean="0"/>
              <a:t>Too literal</a:t>
            </a:r>
          </a:p>
          <a:p>
            <a:r>
              <a:rPr lang="en-US" dirty="0" smtClean="0"/>
              <a:t>Can’t deal with misspellings, synonyms etc.</a:t>
            </a:r>
          </a:p>
          <a:p>
            <a:r>
              <a:rPr lang="en-US" dirty="0" smtClean="0"/>
              <a:t>Natural language queries are hard to deal with if you don’t address these difficulties</a:t>
            </a:r>
            <a:endParaRPr lang="en-US" dirty="0"/>
          </a:p>
        </p:txBody>
      </p:sp>
    </p:spTree>
    <p:extLst>
      <p:ext uri="{BB962C8B-B14F-4D97-AF65-F5344CB8AC3E}">
        <p14:creationId xmlns="" xmlns:p14="http://schemas.microsoft.com/office/powerpoint/2010/main" val="323855138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Model</a:t>
            </a:r>
            <a:endParaRPr lang="en-US" dirty="0"/>
          </a:p>
        </p:txBody>
      </p:sp>
      <p:sp>
        <p:nvSpPr>
          <p:cNvPr id="3" name="Content Placeholder 2"/>
          <p:cNvSpPr>
            <a:spLocks noGrp="1"/>
          </p:cNvSpPr>
          <p:nvPr>
            <p:ph idx="1"/>
          </p:nvPr>
        </p:nvSpPr>
        <p:spPr>
          <a:xfrm>
            <a:off x="457200" y="1447800"/>
            <a:ext cx="8229600" cy="4953000"/>
          </a:xfrm>
        </p:spPr>
        <p:txBody>
          <a:bodyPr>
            <a:normAutofit/>
          </a:bodyPr>
          <a:lstStyle/>
          <a:p>
            <a:r>
              <a:rPr lang="en-US" i="1" dirty="0" smtClean="0"/>
              <a:t>Unigram language model</a:t>
            </a:r>
          </a:p>
          <a:p>
            <a:pPr lvl="1"/>
            <a:r>
              <a:rPr lang="en-US" dirty="0" smtClean="0"/>
              <a:t>probability distribution over the words in a language</a:t>
            </a:r>
          </a:p>
          <a:p>
            <a:pPr lvl="1"/>
            <a:r>
              <a:rPr lang="en-US" dirty="0" smtClean="0"/>
              <a:t>generation of text consists of pulling words out of a “bucket” according to the probability distribution and replacing them</a:t>
            </a:r>
          </a:p>
          <a:p>
            <a:r>
              <a:rPr lang="en-US" dirty="0" smtClean="0"/>
              <a:t>N-gram language model</a:t>
            </a:r>
          </a:p>
          <a:p>
            <a:pPr lvl="1"/>
            <a:r>
              <a:rPr lang="en-US" dirty="0" smtClean="0"/>
              <a:t>some applications use bigram and trigram language models where probabilities depend on previous words</a:t>
            </a:r>
            <a:endParaRPr lang="en-US" dirty="0"/>
          </a:p>
        </p:txBody>
      </p:sp>
    </p:spTree>
    <p:extLst>
      <p:ext uri="{BB962C8B-B14F-4D97-AF65-F5344CB8AC3E}">
        <p14:creationId xmlns="" xmlns:p14="http://schemas.microsoft.com/office/powerpoint/2010/main" val="376666585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Semantic distance</a:t>
            </a:r>
            <a:endParaRPr lang="en-US" dirty="0"/>
          </a:p>
        </p:txBody>
      </p:sp>
      <p:pic>
        <p:nvPicPr>
          <p:cNvPr id="14338"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81000" y="1828800"/>
            <a:ext cx="8350111" cy="3900487"/>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50988105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topic</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457200" y="1658618"/>
            <a:ext cx="8229600" cy="4409127"/>
          </a:xfrm>
        </p:spPr>
      </p:pic>
    </p:spTree>
    <p:extLst>
      <p:ext uri="{BB962C8B-B14F-4D97-AF65-F5344CB8AC3E}">
        <p14:creationId xmlns="" xmlns:p14="http://schemas.microsoft.com/office/powerpoint/2010/main" val="280467130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Model</a:t>
            </a:r>
            <a:endParaRPr lang="en-US" dirty="0"/>
          </a:p>
        </p:txBody>
      </p:sp>
      <p:sp>
        <p:nvSpPr>
          <p:cNvPr id="3" name="Content Placeholder 2"/>
          <p:cNvSpPr>
            <a:spLocks noGrp="1"/>
          </p:cNvSpPr>
          <p:nvPr>
            <p:ph idx="1"/>
          </p:nvPr>
        </p:nvSpPr>
        <p:spPr>
          <a:xfrm>
            <a:off x="457200" y="1447800"/>
            <a:ext cx="8229600" cy="5181600"/>
          </a:xfrm>
        </p:spPr>
        <p:txBody>
          <a:bodyPr>
            <a:normAutofit fontScale="92500" lnSpcReduction="20000"/>
          </a:bodyPr>
          <a:lstStyle/>
          <a:p>
            <a:r>
              <a:rPr lang="en-US" dirty="0" smtClean="0"/>
              <a:t>A </a:t>
            </a:r>
            <a:r>
              <a:rPr lang="en-US" i="1" dirty="0" smtClean="0"/>
              <a:t>topic</a:t>
            </a:r>
            <a:r>
              <a:rPr lang="en-US" dirty="0" smtClean="0"/>
              <a:t> in a document or query can be represented as a language model</a:t>
            </a:r>
          </a:p>
          <a:p>
            <a:pPr lvl="1"/>
            <a:r>
              <a:rPr lang="en-US" dirty="0" smtClean="0"/>
              <a:t>i.e., words that tend to occur often when discussing a topic will have high probabilities in the corresponding language model</a:t>
            </a:r>
          </a:p>
          <a:p>
            <a:pPr lvl="1"/>
            <a:r>
              <a:rPr lang="en-US" dirty="0" smtClean="0"/>
              <a:t>The basic assumption is that words cluster in semantic space</a:t>
            </a:r>
          </a:p>
          <a:p>
            <a:r>
              <a:rPr lang="en-US" i="1" dirty="0" smtClean="0"/>
              <a:t>Multinomial </a:t>
            </a:r>
            <a:r>
              <a:rPr lang="en-US" dirty="0" smtClean="0"/>
              <a:t>distribution over words</a:t>
            </a:r>
          </a:p>
          <a:p>
            <a:pPr lvl="1"/>
            <a:r>
              <a:rPr lang="en-US" dirty="0" smtClean="0"/>
              <a:t>text is modeled as a finite sequence of words, where there are</a:t>
            </a:r>
            <a:r>
              <a:rPr lang="en-US" i="1" dirty="0" smtClean="0"/>
              <a:t> t </a:t>
            </a:r>
            <a:r>
              <a:rPr lang="en-US" dirty="0" smtClean="0"/>
              <a:t>possible words at each point in the sequence</a:t>
            </a:r>
          </a:p>
          <a:p>
            <a:pPr lvl="1"/>
            <a:r>
              <a:rPr lang="en-US" dirty="0" smtClean="0"/>
              <a:t>commonly used, but not only possibility</a:t>
            </a:r>
          </a:p>
          <a:p>
            <a:pPr lvl="1"/>
            <a:r>
              <a:rPr lang="en-US" dirty="0" smtClean="0"/>
              <a:t>doesn’t model </a:t>
            </a:r>
            <a:r>
              <a:rPr lang="en-US" i="1" dirty="0" err="1" smtClean="0"/>
              <a:t>burstiness</a:t>
            </a:r>
            <a:endParaRPr lang="en-US" i="1" dirty="0"/>
          </a:p>
        </p:txBody>
      </p:sp>
    </p:spTree>
    <p:extLst>
      <p:ext uri="{BB962C8B-B14F-4D97-AF65-F5344CB8AC3E}">
        <p14:creationId xmlns="" xmlns:p14="http://schemas.microsoft.com/office/powerpoint/2010/main" val="215820154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 interesting applications</a:t>
            </a:r>
            <a:endParaRPr lang="en-US" dirty="0"/>
          </a:p>
        </p:txBody>
      </p:sp>
      <p:pic>
        <p:nvPicPr>
          <p:cNvPr id="1331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295400" y="1532267"/>
            <a:ext cx="6629400" cy="5097133"/>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18289297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smtClean="0">
                <a:ea typeface="ＭＳ Ｐゴシック" charset="-128"/>
              </a:rPr>
              <a:t>Ranked retrieval models</a:t>
            </a:r>
          </a:p>
        </p:txBody>
      </p:sp>
      <p:sp>
        <p:nvSpPr>
          <p:cNvPr id="3" name="Content Placeholder 2"/>
          <p:cNvSpPr txBox="1">
            <a:spLocks/>
          </p:cNvSpPr>
          <p:nvPr/>
        </p:nvSpPr>
        <p:spPr>
          <a:xfrm>
            <a:off x="457200" y="1600200"/>
            <a:ext cx="8229600" cy="49530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Aft>
                <a:spcPts val="600"/>
              </a:spcAft>
            </a:pPr>
            <a:r>
              <a:rPr lang="en-US" altLang="en-US" sz="2400" dirty="0" smtClean="0">
                <a:ea typeface="ＭＳ Ｐゴシック" charset="-128"/>
              </a:rPr>
              <a:t>Rather than a set of documents satisfying a query expression, in </a:t>
            </a:r>
            <a:r>
              <a:rPr lang="en-US" altLang="en-US" sz="2400" dirty="0" smtClean="0">
                <a:solidFill>
                  <a:srgbClr val="357E69"/>
                </a:solidFill>
                <a:ea typeface="ＭＳ Ｐゴシック" charset="-128"/>
              </a:rPr>
              <a:t>ranked retrieval</a:t>
            </a:r>
            <a:r>
              <a:rPr lang="en-US" altLang="en-US" sz="2400" dirty="0" smtClean="0">
                <a:ea typeface="ＭＳ Ｐゴシック" charset="-128"/>
              </a:rPr>
              <a:t>, the system returns an ordering over the (top) documents in the collection for a query</a:t>
            </a:r>
          </a:p>
          <a:p>
            <a:pPr>
              <a:spcAft>
                <a:spcPts val="600"/>
              </a:spcAft>
            </a:pPr>
            <a:r>
              <a:rPr lang="en-US" altLang="en-US" sz="2400" dirty="0" smtClean="0">
                <a:solidFill>
                  <a:srgbClr val="357E69"/>
                </a:solidFill>
                <a:ea typeface="ＭＳ Ｐゴシック" charset="-128"/>
              </a:rPr>
              <a:t>Free text queries</a:t>
            </a:r>
            <a:r>
              <a:rPr lang="en-US" altLang="en-US" sz="2400" dirty="0" smtClean="0">
                <a:ea typeface="ＭＳ Ｐゴシック" charset="-128"/>
              </a:rPr>
              <a:t>: Rather than a query language of operators and expressions, the user’s query is just one or more words in a human language</a:t>
            </a:r>
          </a:p>
          <a:p>
            <a:pPr>
              <a:spcAft>
                <a:spcPts val="600"/>
              </a:spcAft>
            </a:pPr>
            <a:r>
              <a:rPr lang="en-US" altLang="en-US" sz="2400" dirty="0" smtClean="0">
                <a:ea typeface="ＭＳ Ｐゴシック" charset="-128"/>
              </a:rPr>
              <a:t>Ranked list of results: No more feast or famine</a:t>
            </a:r>
          </a:p>
          <a:p>
            <a:pPr>
              <a:buFont typeface="Wingdings" charset="2"/>
              <a:buNone/>
            </a:pPr>
            <a:endParaRPr lang="en-US" altLang="en-US" sz="2400" dirty="0" smtClean="0">
              <a:ea typeface="ＭＳ Ｐゴシック" charset="-128"/>
            </a:endParaRPr>
          </a:p>
        </p:txBody>
      </p:sp>
      <p:sp>
        <p:nvSpPr>
          <p:cNvPr id="4" name="Slide Number Placeholder 3"/>
          <p:cNvSpPr>
            <a:spLocks noGrp="1"/>
          </p:cNvSpPr>
          <p:nvPr>
            <p:ph type="sldNum" sz="quarter" idx="12"/>
          </p:nvPr>
        </p:nvSpPr>
        <p:spPr bwMode="auto">
          <a:xfrm>
            <a:off x="6553200" y="6477000"/>
            <a:ext cx="2133600" cy="24447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cs typeface="Arial Unicode MS" charset="0"/>
              </a:defRPr>
            </a:lvl1pPr>
            <a:lvl2pPr marL="742950" indent="-285750" eaLnBrk="0" hangingPunct="0">
              <a:defRPr sz="2400">
                <a:solidFill>
                  <a:schemeClr val="tx1"/>
                </a:solidFill>
                <a:latin typeface="Lucida Sans" charset="0"/>
                <a:cs typeface="Arial Unicode MS" charset="0"/>
              </a:defRPr>
            </a:lvl2pPr>
            <a:lvl3pPr marL="1143000" indent="-228600" eaLnBrk="0" hangingPunct="0">
              <a:defRPr sz="2400">
                <a:solidFill>
                  <a:schemeClr val="tx1"/>
                </a:solidFill>
                <a:latin typeface="Lucida Sans" charset="0"/>
                <a:cs typeface="Arial Unicode MS" charset="0"/>
              </a:defRPr>
            </a:lvl3pPr>
            <a:lvl4pPr marL="1600200" indent="-228600" eaLnBrk="0" hangingPunct="0">
              <a:defRPr sz="2400">
                <a:solidFill>
                  <a:schemeClr val="tx1"/>
                </a:solidFill>
                <a:latin typeface="Lucida Sans" charset="0"/>
                <a:cs typeface="Arial Unicode MS" charset="0"/>
              </a:defRPr>
            </a:lvl4pPr>
            <a:lvl5pPr marL="2057400" indent="-228600" eaLnBrk="0" hangingPunct="0">
              <a:defRPr sz="2400">
                <a:solidFill>
                  <a:schemeClr val="tx1"/>
                </a:solidFill>
                <a:latin typeface="Lucida San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cs typeface="Arial Unicode MS" charset="0"/>
              </a:defRPr>
            </a:lvl9pPr>
          </a:lstStyle>
          <a:p>
            <a:pPr eaLnBrk="1" hangingPunct="1"/>
            <a:fld id="{6F4F1AD5-A9B4-445B-89D9-1ABDFF9C0B35}" type="slidenum">
              <a:rPr lang="en-US" altLang="en-US" sz="1200" smtClean="0">
                <a:solidFill>
                  <a:srgbClr val="898989"/>
                </a:solidFill>
                <a:latin typeface="Calibri" charset="0"/>
              </a:rPr>
              <a:pPr eaLnBrk="1" hangingPunct="1"/>
              <a:t>4</a:t>
            </a:fld>
            <a:endParaRPr lang="en-US" altLang="en-US" sz="1200" smtClean="0">
              <a:solidFill>
                <a:srgbClr val="898989"/>
              </a:solidFill>
              <a:latin typeface="Calibri" charset="0"/>
            </a:endParaRPr>
          </a:p>
        </p:txBody>
      </p:sp>
    </p:spTree>
    <p:extLst>
      <p:ext uri="{BB962C8B-B14F-4D97-AF65-F5344CB8AC3E}">
        <p14:creationId xmlns="" xmlns:p14="http://schemas.microsoft.com/office/powerpoint/2010/main" val="38613798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LMs for Retrieval</a:t>
            </a:r>
            <a:endParaRPr lang="en-US" dirty="0"/>
          </a:p>
        </p:txBody>
      </p:sp>
      <p:sp>
        <p:nvSpPr>
          <p:cNvPr id="3" name="Content Placeholder 2"/>
          <p:cNvSpPr>
            <a:spLocks noGrp="1"/>
          </p:cNvSpPr>
          <p:nvPr>
            <p:ph idx="1"/>
          </p:nvPr>
        </p:nvSpPr>
        <p:spPr/>
        <p:txBody>
          <a:bodyPr/>
          <a:lstStyle/>
          <a:p>
            <a:r>
              <a:rPr lang="en-US" dirty="0" smtClean="0"/>
              <a:t>3 possibilities:</a:t>
            </a:r>
          </a:p>
          <a:p>
            <a:pPr lvl="1"/>
            <a:r>
              <a:rPr lang="en-US" dirty="0" smtClean="0"/>
              <a:t>probability of generating the query text from a document language model</a:t>
            </a:r>
          </a:p>
          <a:p>
            <a:pPr lvl="1"/>
            <a:r>
              <a:rPr lang="en-US" dirty="0" smtClean="0"/>
              <a:t>probability of generating the document text from a query language model</a:t>
            </a:r>
          </a:p>
          <a:p>
            <a:pPr lvl="1"/>
            <a:r>
              <a:rPr lang="en-US" dirty="0" smtClean="0"/>
              <a:t>comparing the language models representing the query and document topics</a:t>
            </a:r>
          </a:p>
          <a:p>
            <a:r>
              <a:rPr lang="en-US" dirty="0" smtClean="0"/>
              <a:t>Models of topical relevance</a:t>
            </a:r>
            <a:endParaRPr lang="en-US" dirty="0"/>
          </a:p>
        </p:txBody>
      </p:sp>
    </p:spTree>
    <p:extLst>
      <p:ext uri="{BB962C8B-B14F-4D97-AF65-F5344CB8AC3E}">
        <p14:creationId xmlns="" xmlns:p14="http://schemas.microsoft.com/office/powerpoint/2010/main" val="395996879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Query-Likelihood Model</a:t>
            </a:r>
            <a:endParaRPr lang="en-US" dirty="0"/>
          </a:p>
        </p:txBody>
      </p:sp>
      <p:sp>
        <p:nvSpPr>
          <p:cNvPr id="3" name="Content Placeholder 2"/>
          <p:cNvSpPr>
            <a:spLocks noGrp="1"/>
          </p:cNvSpPr>
          <p:nvPr>
            <p:ph idx="1"/>
          </p:nvPr>
        </p:nvSpPr>
        <p:spPr/>
        <p:txBody>
          <a:bodyPr/>
          <a:lstStyle/>
          <a:p>
            <a:r>
              <a:rPr lang="en-US" dirty="0" smtClean="0"/>
              <a:t>Rank documents by the probability that the query could be generated by the document model (i.e. same topic)</a:t>
            </a:r>
          </a:p>
          <a:p>
            <a:r>
              <a:rPr lang="en-US" dirty="0" smtClean="0"/>
              <a:t>Given query, start with P(D|Q)</a:t>
            </a:r>
          </a:p>
          <a:p>
            <a:r>
              <a:rPr lang="en-US" dirty="0" smtClean="0"/>
              <a:t>Using </a:t>
            </a:r>
            <a:r>
              <a:rPr lang="en-US" dirty="0" err="1" smtClean="0"/>
              <a:t>Bayes</a:t>
            </a:r>
            <a:r>
              <a:rPr lang="en-US" dirty="0" smtClean="0"/>
              <a:t>’ Rule </a:t>
            </a:r>
          </a:p>
          <a:p>
            <a:endParaRPr lang="en-US" dirty="0" smtClean="0"/>
          </a:p>
          <a:p>
            <a:r>
              <a:rPr lang="en-US" dirty="0" smtClean="0"/>
              <a:t>Assuming prior is uniform, unigram model</a:t>
            </a:r>
            <a:endParaRPr lang="en-US" dirty="0"/>
          </a:p>
        </p:txBody>
      </p:sp>
      <p:pic>
        <p:nvPicPr>
          <p:cNvPr id="5" name="Picture 4" descr="TP_tmp.png"/>
          <p:cNvPicPr>
            <a:picLocks noChangeAspect="1"/>
          </p:cNvPicPr>
          <p:nvPr>
            <p:custDataLst>
              <p:tags r:id="rId1"/>
            </p:custDataLst>
          </p:nvPr>
        </p:nvPicPr>
        <p:blipFill>
          <a:blip r:embed="rId4" cstate="print"/>
          <a:stretch>
            <a:fillRect/>
          </a:stretch>
        </p:blipFill>
        <p:spPr>
          <a:xfrm>
            <a:off x="2133600" y="4419600"/>
            <a:ext cx="3728248" cy="457200"/>
          </a:xfrm>
          <a:prstGeom prst="rect">
            <a:avLst/>
          </a:prstGeom>
        </p:spPr>
      </p:pic>
      <p:pic>
        <p:nvPicPr>
          <p:cNvPr id="7" name="Picture 6" descr="TP_tmp.png"/>
          <p:cNvPicPr>
            <a:picLocks noChangeAspect="1"/>
          </p:cNvPicPr>
          <p:nvPr>
            <p:custDataLst>
              <p:tags r:id="rId2"/>
            </p:custDataLst>
          </p:nvPr>
        </p:nvPicPr>
        <p:blipFill>
          <a:blip r:embed="rId5" cstate="print"/>
          <a:stretch>
            <a:fillRect/>
          </a:stretch>
        </p:blipFill>
        <p:spPr>
          <a:xfrm>
            <a:off x="1981200" y="5791200"/>
            <a:ext cx="4039369" cy="457200"/>
          </a:xfrm>
          <a:prstGeom prst="rect">
            <a:avLst/>
          </a:prstGeom>
        </p:spPr>
      </p:pic>
    </p:spTree>
    <p:extLst>
      <p:ext uri="{BB962C8B-B14F-4D97-AF65-F5344CB8AC3E}">
        <p14:creationId xmlns="" xmlns:p14="http://schemas.microsoft.com/office/powerpoint/2010/main" val="390313231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query constructions</a:t>
            </a:r>
            <a:endParaRPr lang="en-US" dirty="0"/>
          </a:p>
        </p:txBody>
      </p:sp>
      <p:pic>
        <p:nvPicPr>
          <p:cNvPr id="3" name="Picture 2" descr="TP_tmp.png"/>
          <p:cNvPicPr>
            <a:picLocks noChangeAspect="1"/>
          </p:cNvPicPr>
          <p:nvPr>
            <p:custDataLst>
              <p:tags r:id="rId1"/>
            </p:custDataLst>
          </p:nvPr>
        </p:nvPicPr>
        <p:blipFill>
          <a:blip r:embed="rId3" cstate="print"/>
          <a:stretch>
            <a:fillRect/>
          </a:stretch>
        </p:blipFill>
        <p:spPr>
          <a:xfrm>
            <a:off x="2362200" y="1447800"/>
            <a:ext cx="4267208" cy="4803428"/>
          </a:xfrm>
          <a:prstGeom prst="rect">
            <a:avLst/>
          </a:prstGeom>
        </p:spPr>
      </p:pic>
    </p:spTree>
    <p:extLst>
      <p:ext uri="{BB962C8B-B14F-4D97-AF65-F5344CB8AC3E}">
        <p14:creationId xmlns="" xmlns:p14="http://schemas.microsoft.com/office/powerpoint/2010/main" val="111952450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Estimating Probabilities</a:t>
            </a:r>
            <a:endParaRPr lang="en-US" dirty="0"/>
          </a:p>
        </p:txBody>
      </p:sp>
      <p:sp>
        <p:nvSpPr>
          <p:cNvPr id="3" name="Content Placeholder 2"/>
          <p:cNvSpPr>
            <a:spLocks noGrp="1"/>
          </p:cNvSpPr>
          <p:nvPr>
            <p:ph idx="1"/>
          </p:nvPr>
        </p:nvSpPr>
        <p:spPr>
          <a:xfrm>
            <a:off x="533400" y="1447800"/>
            <a:ext cx="8229600" cy="5105400"/>
          </a:xfrm>
        </p:spPr>
        <p:txBody>
          <a:bodyPr>
            <a:normAutofit/>
          </a:bodyPr>
          <a:lstStyle/>
          <a:p>
            <a:r>
              <a:rPr lang="en-US" dirty="0" smtClean="0"/>
              <a:t>Obvious estimate for unigram probabilities is </a:t>
            </a:r>
          </a:p>
          <a:p>
            <a:endParaRPr lang="en-US" dirty="0" smtClean="0"/>
          </a:p>
          <a:p>
            <a:endParaRPr lang="en-US" sz="1600" dirty="0" smtClean="0"/>
          </a:p>
          <a:p>
            <a:r>
              <a:rPr lang="en-US" i="1" dirty="0" smtClean="0"/>
              <a:t>Maximum likelihood estimate</a:t>
            </a:r>
          </a:p>
          <a:p>
            <a:pPr lvl="1"/>
            <a:r>
              <a:rPr lang="en-US" dirty="0" smtClean="0"/>
              <a:t>makes the observed value of </a:t>
            </a:r>
            <a:r>
              <a:rPr lang="en-US" i="1" dirty="0" err="1" smtClean="0"/>
              <a:t>f</a:t>
            </a:r>
            <a:r>
              <a:rPr lang="en-US" sz="1200" i="1" dirty="0" err="1" smtClean="0"/>
              <a:t>q</a:t>
            </a:r>
            <a:r>
              <a:rPr lang="en-US" sz="400" i="1" dirty="0" err="1" smtClean="0"/>
              <a:t>i</a:t>
            </a:r>
            <a:r>
              <a:rPr lang="en-US" sz="1200" i="1" dirty="0" err="1" smtClean="0"/>
              <a:t>;D</a:t>
            </a:r>
            <a:r>
              <a:rPr lang="en-US" sz="1200" i="1" dirty="0" smtClean="0"/>
              <a:t> </a:t>
            </a:r>
            <a:r>
              <a:rPr lang="en-US" dirty="0" smtClean="0"/>
              <a:t>most likely</a:t>
            </a:r>
          </a:p>
          <a:p>
            <a:r>
              <a:rPr lang="en-US" dirty="0" smtClean="0"/>
              <a:t>If query words are missing from document, score will be zero</a:t>
            </a:r>
          </a:p>
          <a:p>
            <a:pPr lvl="1"/>
            <a:r>
              <a:rPr lang="en-US" dirty="0" smtClean="0"/>
              <a:t>Missing 1 out of 4 query words same as missing 3 out of 4</a:t>
            </a:r>
          </a:p>
        </p:txBody>
      </p:sp>
      <p:pic>
        <p:nvPicPr>
          <p:cNvPr id="5" name="Picture 4" descr="TP_tmp.png"/>
          <p:cNvPicPr>
            <a:picLocks noChangeAspect="1"/>
          </p:cNvPicPr>
          <p:nvPr>
            <p:custDataLst>
              <p:tags r:id="rId1"/>
            </p:custDataLst>
          </p:nvPr>
        </p:nvPicPr>
        <p:blipFill>
          <a:blip r:embed="rId3" cstate="print"/>
          <a:stretch>
            <a:fillRect/>
          </a:stretch>
        </p:blipFill>
        <p:spPr>
          <a:xfrm>
            <a:off x="2819400" y="2133600"/>
            <a:ext cx="2440558" cy="609600"/>
          </a:xfrm>
          <a:prstGeom prst="rect">
            <a:avLst/>
          </a:prstGeom>
        </p:spPr>
      </p:pic>
    </p:spTree>
    <p:extLst>
      <p:ext uri="{BB962C8B-B14F-4D97-AF65-F5344CB8AC3E}">
        <p14:creationId xmlns="" xmlns:p14="http://schemas.microsoft.com/office/powerpoint/2010/main" val="16579895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Smoothing</a:t>
            </a:r>
            <a:endParaRPr lang="en-US" dirty="0"/>
          </a:p>
        </p:txBody>
      </p:sp>
      <p:sp>
        <p:nvSpPr>
          <p:cNvPr id="3" name="Content Placeholder 2"/>
          <p:cNvSpPr>
            <a:spLocks noGrp="1"/>
          </p:cNvSpPr>
          <p:nvPr>
            <p:ph idx="1"/>
          </p:nvPr>
        </p:nvSpPr>
        <p:spPr>
          <a:xfrm>
            <a:off x="457200" y="1600200"/>
            <a:ext cx="8229600" cy="4800600"/>
          </a:xfrm>
        </p:spPr>
        <p:txBody>
          <a:bodyPr>
            <a:normAutofit lnSpcReduction="10000"/>
          </a:bodyPr>
          <a:lstStyle/>
          <a:p>
            <a:r>
              <a:rPr lang="en-US" dirty="0" smtClean="0"/>
              <a:t>Document texts are a </a:t>
            </a:r>
            <a:r>
              <a:rPr lang="en-US" i="1" dirty="0" smtClean="0"/>
              <a:t>sample</a:t>
            </a:r>
            <a:r>
              <a:rPr lang="en-US" dirty="0" smtClean="0"/>
              <a:t> from the language model</a:t>
            </a:r>
          </a:p>
          <a:p>
            <a:pPr lvl="1"/>
            <a:r>
              <a:rPr lang="en-US" dirty="0" smtClean="0"/>
              <a:t>Missing words should not have zero probability of occurring</a:t>
            </a:r>
          </a:p>
          <a:p>
            <a:r>
              <a:rPr lang="en-US" i="1" dirty="0" smtClean="0"/>
              <a:t>Smoothing</a:t>
            </a:r>
            <a:r>
              <a:rPr lang="en-US" dirty="0" smtClean="0"/>
              <a:t> is a technique for estimating probabilities for missing (or unseen) words</a:t>
            </a:r>
          </a:p>
          <a:p>
            <a:pPr lvl="1"/>
            <a:r>
              <a:rPr lang="en-US" dirty="0" smtClean="0"/>
              <a:t>lower (or </a:t>
            </a:r>
            <a:r>
              <a:rPr lang="en-US" i="1" dirty="0" smtClean="0"/>
              <a:t>discount</a:t>
            </a:r>
            <a:r>
              <a:rPr lang="en-US" dirty="0" smtClean="0"/>
              <a:t>) the probability estimates for words that are seen in the document text</a:t>
            </a:r>
          </a:p>
          <a:p>
            <a:pPr lvl="1"/>
            <a:r>
              <a:rPr lang="en-US" dirty="0" smtClean="0"/>
              <a:t>assign that “left-over” probability to the estimates for the words that are not seen in the text</a:t>
            </a:r>
          </a:p>
          <a:p>
            <a:endParaRPr lang="en-US" dirty="0"/>
          </a:p>
        </p:txBody>
      </p:sp>
    </p:spTree>
    <p:extLst>
      <p:ext uri="{BB962C8B-B14F-4D97-AF65-F5344CB8AC3E}">
        <p14:creationId xmlns="" xmlns:p14="http://schemas.microsoft.com/office/powerpoint/2010/main" val="319780177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Estimating Probabilities</a:t>
            </a:r>
            <a:endParaRPr lang="en-US" dirty="0"/>
          </a:p>
        </p:txBody>
      </p:sp>
      <p:sp>
        <p:nvSpPr>
          <p:cNvPr id="3" name="Content Placeholder 2"/>
          <p:cNvSpPr>
            <a:spLocks noGrp="1"/>
          </p:cNvSpPr>
          <p:nvPr>
            <p:ph idx="1"/>
          </p:nvPr>
        </p:nvSpPr>
        <p:spPr/>
        <p:txBody>
          <a:bodyPr>
            <a:normAutofit lnSpcReduction="10000"/>
          </a:bodyPr>
          <a:lstStyle/>
          <a:p>
            <a:r>
              <a:rPr lang="en-US" dirty="0" smtClean="0"/>
              <a:t>Estimate for unseen words is </a:t>
            </a:r>
            <a:r>
              <a:rPr lang="el-GR" i="1" dirty="0" smtClean="0"/>
              <a:t>α</a:t>
            </a:r>
            <a:r>
              <a:rPr lang="en-US" i="1" baseline="-25000" dirty="0" smtClean="0"/>
              <a:t>D</a:t>
            </a:r>
            <a:r>
              <a:rPr lang="en-US" i="1" dirty="0" smtClean="0"/>
              <a:t>P</a:t>
            </a:r>
            <a:r>
              <a:rPr lang="en-US" dirty="0" smtClean="0"/>
              <a:t>(</a:t>
            </a:r>
            <a:r>
              <a:rPr lang="en-US" i="1" dirty="0" err="1" smtClean="0"/>
              <a:t>q</a:t>
            </a:r>
            <a:r>
              <a:rPr lang="en-US" i="1" baseline="-25000" dirty="0" err="1" smtClean="0"/>
              <a:t>i</a:t>
            </a:r>
            <a:r>
              <a:rPr lang="en-US" dirty="0" err="1" smtClean="0"/>
              <a:t>|</a:t>
            </a:r>
            <a:r>
              <a:rPr lang="en-US" i="1" dirty="0" err="1" smtClean="0"/>
              <a:t>C</a:t>
            </a:r>
            <a:r>
              <a:rPr lang="en-US" dirty="0" smtClean="0"/>
              <a:t>)</a:t>
            </a:r>
          </a:p>
          <a:p>
            <a:pPr lvl="1"/>
            <a:r>
              <a:rPr lang="en-US" i="1" dirty="0" smtClean="0"/>
              <a:t>P</a:t>
            </a:r>
            <a:r>
              <a:rPr lang="en-US" dirty="0" smtClean="0"/>
              <a:t>(</a:t>
            </a:r>
            <a:r>
              <a:rPr lang="en-US" i="1" dirty="0" err="1" smtClean="0"/>
              <a:t>q</a:t>
            </a:r>
            <a:r>
              <a:rPr lang="en-US" i="1" baseline="-25000" dirty="0" err="1" smtClean="0"/>
              <a:t>i</a:t>
            </a:r>
            <a:r>
              <a:rPr lang="en-US" dirty="0" err="1" smtClean="0"/>
              <a:t>|</a:t>
            </a:r>
            <a:r>
              <a:rPr lang="en-US" i="1" dirty="0" err="1" smtClean="0"/>
              <a:t>C</a:t>
            </a:r>
            <a:r>
              <a:rPr lang="en-US" dirty="0" smtClean="0"/>
              <a:t>) is the probability for query word </a:t>
            </a:r>
            <a:r>
              <a:rPr lang="en-US" i="1" dirty="0" err="1" smtClean="0"/>
              <a:t>i</a:t>
            </a:r>
            <a:r>
              <a:rPr lang="en-US" i="1" dirty="0" smtClean="0"/>
              <a:t> </a:t>
            </a:r>
            <a:r>
              <a:rPr lang="en-US" dirty="0" smtClean="0"/>
              <a:t>in the </a:t>
            </a:r>
            <a:r>
              <a:rPr lang="en-US" i="1" dirty="0" smtClean="0"/>
              <a:t>collection</a:t>
            </a:r>
            <a:r>
              <a:rPr lang="en-US" dirty="0" smtClean="0"/>
              <a:t> language model for collection </a:t>
            </a:r>
            <a:r>
              <a:rPr lang="en-US" i="1" dirty="0" smtClean="0"/>
              <a:t>C </a:t>
            </a:r>
            <a:r>
              <a:rPr lang="en-US" dirty="0" smtClean="0"/>
              <a:t>(background probability)</a:t>
            </a:r>
          </a:p>
          <a:p>
            <a:pPr lvl="1"/>
            <a:r>
              <a:rPr lang="el-GR" i="1" dirty="0" smtClean="0"/>
              <a:t>α</a:t>
            </a:r>
            <a:r>
              <a:rPr lang="en-US" i="1" baseline="-25000" dirty="0" smtClean="0"/>
              <a:t>D</a:t>
            </a:r>
            <a:r>
              <a:rPr lang="en-US" dirty="0" smtClean="0"/>
              <a:t> is a parameter</a:t>
            </a:r>
          </a:p>
          <a:p>
            <a:r>
              <a:rPr lang="en-US" dirty="0" smtClean="0"/>
              <a:t>Estimate for words that occur is</a:t>
            </a:r>
          </a:p>
          <a:p>
            <a:pPr>
              <a:buNone/>
            </a:pPr>
            <a:r>
              <a:rPr lang="en-US" dirty="0" smtClean="0"/>
              <a:t>	      </a:t>
            </a:r>
            <a:r>
              <a:rPr lang="el-GR" dirty="0" smtClean="0"/>
              <a:t>(1 −</a:t>
            </a:r>
            <a:r>
              <a:rPr lang="el-GR" i="1" dirty="0" smtClean="0"/>
              <a:t> α</a:t>
            </a:r>
            <a:r>
              <a:rPr lang="en-US" i="1" baseline="-25000" dirty="0" smtClean="0"/>
              <a:t>D</a:t>
            </a:r>
            <a:r>
              <a:rPr lang="en-US" dirty="0" smtClean="0"/>
              <a:t>)</a:t>
            </a:r>
            <a:r>
              <a:rPr lang="en-US" i="1" dirty="0" smtClean="0"/>
              <a:t> P</a:t>
            </a:r>
            <a:r>
              <a:rPr lang="en-US" dirty="0" smtClean="0"/>
              <a:t>(</a:t>
            </a:r>
            <a:r>
              <a:rPr lang="en-US" i="1" dirty="0" err="1" smtClean="0"/>
              <a:t>q</a:t>
            </a:r>
            <a:r>
              <a:rPr lang="en-US" i="1" baseline="-25000" dirty="0" err="1" smtClean="0"/>
              <a:t>i</a:t>
            </a:r>
            <a:r>
              <a:rPr lang="en-US" dirty="0" err="1" smtClean="0"/>
              <a:t>|</a:t>
            </a:r>
            <a:r>
              <a:rPr lang="en-US" i="1" dirty="0" err="1" smtClean="0"/>
              <a:t>D</a:t>
            </a:r>
            <a:r>
              <a:rPr lang="en-US" dirty="0" smtClean="0"/>
              <a:t>) + </a:t>
            </a:r>
            <a:r>
              <a:rPr lang="el-GR" i="1" dirty="0" smtClean="0"/>
              <a:t>α</a:t>
            </a:r>
            <a:r>
              <a:rPr lang="en-US" i="1" baseline="-25000" dirty="0" smtClean="0"/>
              <a:t>D </a:t>
            </a:r>
            <a:r>
              <a:rPr lang="en-US" i="1" dirty="0" smtClean="0"/>
              <a:t>P</a:t>
            </a:r>
            <a:r>
              <a:rPr lang="en-US" dirty="0" smtClean="0"/>
              <a:t>(</a:t>
            </a:r>
            <a:r>
              <a:rPr lang="en-US" i="1" dirty="0" err="1" smtClean="0"/>
              <a:t>q</a:t>
            </a:r>
            <a:r>
              <a:rPr lang="en-US" i="1" baseline="-25000" dirty="0" err="1" smtClean="0"/>
              <a:t>i</a:t>
            </a:r>
            <a:r>
              <a:rPr lang="en-US" dirty="0" err="1" smtClean="0"/>
              <a:t>|</a:t>
            </a:r>
            <a:r>
              <a:rPr lang="en-US" i="1" dirty="0" err="1" smtClean="0"/>
              <a:t>C</a:t>
            </a:r>
            <a:r>
              <a:rPr lang="en-US" dirty="0" smtClean="0"/>
              <a:t>)</a:t>
            </a:r>
          </a:p>
          <a:p>
            <a:r>
              <a:rPr lang="en-US" dirty="0" smtClean="0"/>
              <a:t>Different forms of estimation come from different </a:t>
            </a:r>
            <a:r>
              <a:rPr lang="el-GR" i="1" dirty="0" smtClean="0"/>
              <a:t>α</a:t>
            </a:r>
            <a:r>
              <a:rPr lang="en-US" i="1" baseline="-25000" dirty="0" smtClean="0"/>
              <a:t>D</a:t>
            </a:r>
            <a:endParaRPr lang="en-US" dirty="0"/>
          </a:p>
        </p:txBody>
      </p:sp>
    </p:spTree>
    <p:extLst>
      <p:ext uri="{BB962C8B-B14F-4D97-AF65-F5344CB8AC3E}">
        <p14:creationId xmlns="" xmlns:p14="http://schemas.microsoft.com/office/powerpoint/2010/main" val="79031601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Jelinek-Mercer Smoothing</a:t>
            </a:r>
            <a:endParaRPr lang="en-US" dirty="0"/>
          </a:p>
        </p:txBody>
      </p:sp>
      <p:sp>
        <p:nvSpPr>
          <p:cNvPr id="3" name="Content Placeholder 2"/>
          <p:cNvSpPr>
            <a:spLocks noGrp="1"/>
          </p:cNvSpPr>
          <p:nvPr>
            <p:ph idx="1"/>
          </p:nvPr>
        </p:nvSpPr>
        <p:spPr>
          <a:xfrm>
            <a:off x="457200" y="1447800"/>
            <a:ext cx="8229600" cy="4525963"/>
          </a:xfrm>
        </p:spPr>
        <p:txBody>
          <a:bodyPr/>
          <a:lstStyle/>
          <a:p>
            <a:r>
              <a:rPr lang="el-GR" i="1" dirty="0" smtClean="0"/>
              <a:t>α</a:t>
            </a:r>
            <a:r>
              <a:rPr lang="en-US" i="1" baseline="-25000" dirty="0" smtClean="0"/>
              <a:t>D </a:t>
            </a:r>
            <a:r>
              <a:rPr lang="en-US" dirty="0" smtClean="0"/>
              <a:t>is a constant, </a:t>
            </a:r>
            <a:r>
              <a:rPr lang="el-GR" dirty="0" smtClean="0"/>
              <a:t>λ</a:t>
            </a:r>
            <a:endParaRPr lang="en-US" dirty="0" smtClean="0"/>
          </a:p>
          <a:p>
            <a:r>
              <a:rPr lang="en-US" dirty="0" smtClean="0"/>
              <a:t>Gives estimate of</a:t>
            </a:r>
          </a:p>
          <a:p>
            <a:endParaRPr lang="en-US" dirty="0" smtClean="0"/>
          </a:p>
          <a:p>
            <a:r>
              <a:rPr lang="en-US" dirty="0" smtClean="0"/>
              <a:t>Ranking score</a:t>
            </a:r>
          </a:p>
          <a:p>
            <a:pPr>
              <a:buNone/>
            </a:pPr>
            <a:endParaRPr lang="en-US" dirty="0" smtClean="0"/>
          </a:p>
          <a:p>
            <a:r>
              <a:rPr lang="en-US" dirty="0" smtClean="0"/>
              <a:t>Use logs for convenience </a:t>
            </a:r>
          </a:p>
          <a:p>
            <a:pPr lvl="1"/>
            <a:r>
              <a:rPr lang="en-US" dirty="0" smtClean="0"/>
              <a:t>accuracy problems multiplying small numbers</a:t>
            </a:r>
          </a:p>
          <a:p>
            <a:endParaRPr lang="en-US" dirty="0" smtClean="0"/>
          </a:p>
          <a:p>
            <a:endParaRPr lang="el-GR" dirty="0" smtClean="0"/>
          </a:p>
          <a:p>
            <a:endParaRPr lang="en-US" dirty="0"/>
          </a:p>
        </p:txBody>
      </p:sp>
      <p:pic>
        <p:nvPicPr>
          <p:cNvPr id="5" name="Picture 4" descr="TP_tmp.png"/>
          <p:cNvPicPr>
            <a:picLocks noChangeAspect="1"/>
          </p:cNvPicPr>
          <p:nvPr>
            <p:custDataLst>
              <p:tags r:id="rId1"/>
            </p:custDataLst>
          </p:nvPr>
        </p:nvPicPr>
        <p:blipFill>
          <a:blip r:embed="rId5" cstate="print"/>
          <a:stretch>
            <a:fillRect/>
          </a:stretch>
        </p:blipFill>
        <p:spPr>
          <a:xfrm>
            <a:off x="1600200" y="2590800"/>
            <a:ext cx="4594626" cy="609600"/>
          </a:xfrm>
          <a:prstGeom prst="rect">
            <a:avLst/>
          </a:prstGeom>
        </p:spPr>
      </p:pic>
      <p:pic>
        <p:nvPicPr>
          <p:cNvPr id="6" name="Picture 5" descr="TP_tmp.png"/>
          <p:cNvPicPr>
            <a:picLocks noChangeAspect="1"/>
          </p:cNvPicPr>
          <p:nvPr>
            <p:custDataLst>
              <p:tags r:id="rId2"/>
            </p:custDataLst>
          </p:nvPr>
        </p:nvPicPr>
        <p:blipFill>
          <a:blip r:embed="rId6" cstate="print"/>
          <a:stretch>
            <a:fillRect/>
          </a:stretch>
        </p:blipFill>
        <p:spPr>
          <a:xfrm>
            <a:off x="1600200" y="3733800"/>
            <a:ext cx="5297750" cy="558800"/>
          </a:xfrm>
          <a:prstGeom prst="rect">
            <a:avLst/>
          </a:prstGeom>
        </p:spPr>
      </p:pic>
      <p:pic>
        <p:nvPicPr>
          <p:cNvPr id="7" name="Picture 6" descr="TP_tmp.png"/>
          <p:cNvPicPr>
            <a:picLocks noChangeAspect="1"/>
          </p:cNvPicPr>
          <p:nvPr>
            <p:custDataLst>
              <p:tags r:id="rId3"/>
            </p:custDataLst>
          </p:nvPr>
        </p:nvPicPr>
        <p:blipFill>
          <a:blip r:embed="rId7" cstate="print"/>
          <a:stretch>
            <a:fillRect/>
          </a:stretch>
        </p:blipFill>
        <p:spPr>
          <a:xfrm>
            <a:off x="1295400" y="5638800"/>
            <a:ext cx="6031390" cy="533400"/>
          </a:xfrm>
          <a:prstGeom prst="rect">
            <a:avLst/>
          </a:prstGeom>
        </p:spPr>
      </p:pic>
    </p:spTree>
    <p:extLst>
      <p:ext uri="{BB962C8B-B14F-4D97-AF65-F5344CB8AC3E}">
        <p14:creationId xmlns="" xmlns:p14="http://schemas.microsoft.com/office/powerpoint/2010/main" val="241166304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Compare with </a:t>
            </a:r>
            <a:r>
              <a:rPr lang="en-US" i="1" dirty="0" err="1" smtClean="0"/>
              <a:t>tf.idf</a:t>
            </a:r>
            <a:endParaRPr lang="en-US" dirty="0"/>
          </a:p>
        </p:txBody>
      </p:sp>
      <p:pic>
        <p:nvPicPr>
          <p:cNvPr id="3" name="Picture 2" descr="TP_tmp.png"/>
          <p:cNvPicPr>
            <a:picLocks noChangeAspect="1"/>
          </p:cNvPicPr>
          <p:nvPr>
            <p:custDataLst>
              <p:tags r:id="rId1"/>
            </p:custDataLst>
          </p:nvPr>
        </p:nvPicPr>
        <p:blipFill>
          <a:blip r:embed="rId3" cstate="print"/>
          <a:stretch>
            <a:fillRect/>
          </a:stretch>
        </p:blipFill>
        <p:spPr>
          <a:xfrm>
            <a:off x="609600" y="1371600"/>
            <a:ext cx="8196965" cy="4191000"/>
          </a:xfrm>
          <a:prstGeom prst="rect">
            <a:avLst/>
          </a:prstGeom>
        </p:spPr>
      </p:pic>
      <p:sp>
        <p:nvSpPr>
          <p:cNvPr id="4" name="TextBox 3"/>
          <p:cNvSpPr txBox="1"/>
          <p:nvPr/>
        </p:nvSpPr>
        <p:spPr>
          <a:xfrm>
            <a:off x="1219200" y="5715000"/>
            <a:ext cx="6400800" cy="892552"/>
          </a:xfrm>
          <a:prstGeom prst="rect">
            <a:avLst/>
          </a:prstGeom>
          <a:noFill/>
        </p:spPr>
        <p:txBody>
          <a:bodyPr wrap="square" rtlCol="0">
            <a:spAutoFit/>
          </a:bodyPr>
          <a:lstStyle/>
          <a:p>
            <a:pPr algn="ctr"/>
            <a:r>
              <a:rPr lang="en-US" sz="2800" dirty="0" smtClean="0"/>
              <a:t>- </a:t>
            </a:r>
            <a:r>
              <a:rPr lang="en-US" sz="2400" dirty="0" smtClean="0"/>
              <a:t>proportional to the term frequency, inversely    proportional to the collection frequency</a:t>
            </a:r>
            <a:endParaRPr lang="en-US" sz="2400" dirty="0"/>
          </a:p>
        </p:txBody>
      </p:sp>
    </p:spTree>
    <p:extLst>
      <p:ext uri="{BB962C8B-B14F-4D97-AF65-F5344CB8AC3E}">
        <p14:creationId xmlns="" xmlns:p14="http://schemas.microsoft.com/office/powerpoint/2010/main" val="8101830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Dirichlet</a:t>
            </a:r>
            <a:r>
              <a:rPr lang="en-US" dirty="0" smtClean="0"/>
              <a:t> Smoothing</a:t>
            </a:r>
            <a:endParaRPr lang="en-US" dirty="0"/>
          </a:p>
        </p:txBody>
      </p:sp>
      <p:sp>
        <p:nvSpPr>
          <p:cNvPr id="3" name="Content Placeholder 2"/>
          <p:cNvSpPr>
            <a:spLocks noGrp="1"/>
          </p:cNvSpPr>
          <p:nvPr>
            <p:ph idx="1"/>
          </p:nvPr>
        </p:nvSpPr>
        <p:spPr/>
        <p:txBody>
          <a:bodyPr/>
          <a:lstStyle/>
          <a:p>
            <a:r>
              <a:rPr lang="el-GR" i="1" dirty="0" smtClean="0"/>
              <a:t>α</a:t>
            </a:r>
            <a:r>
              <a:rPr lang="en-US" i="1" baseline="-25000" dirty="0" smtClean="0"/>
              <a:t>D </a:t>
            </a:r>
            <a:r>
              <a:rPr lang="en-US" dirty="0" smtClean="0"/>
              <a:t>depends on document length</a:t>
            </a:r>
          </a:p>
          <a:p>
            <a:pPr>
              <a:buNone/>
            </a:pPr>
            <a:endParaRPr lang="en-US" dirty="0" smtClean="0"/>
          </a:p>
          <a:p>
            <a:pPr>
              <a:buNone/>
            </a:pPr>
            <a:endParaRPr lang="en-US" sz="1000" dirty="0" smtClean="0"/>
          </a:p>
          <a:p>
            <a:r>
              <a:rPr lang="en-US" dirty="0" smtClean="0"/>
              <a:t>Gives probability estimation of </a:t>
            </a:r>
          </a:p>
          <a:p>
            <a:endParaRPr lang="en-US" dirty="0" smtClean="0"/>
          </a:p>
          <a:p>
            <a:endParaRPr lang="en-US" sz="1200" dirty="0" smtClean="0"/>
          </a:p>
          <a:p>
            <a:r>
              <a:rPr lang="en-US" dirty="0" smtClean="0"/>
              <a:t>and document score</a:t>
            </a:r>
            <a:endParaRPr lang="en-US" dirty="0"/>
          </a:p>
        </p:txBody>
      </p:sp>
      <p:pic>
        <p:nvPicPr>
          <p:cNvPr id="4" name="Picture 3" descr="TP_tmp.png"/>
          <p:cNvPicPr>
            <a:picLocks noChangeAspect="1"/>
          </p:cNvPicPr>
          <p:nvPr>
            <p:custDataLst>
              <p:tags r:id="rId1"/>
            </p:custDataLst>
          </p:nvPr>
        </p:nvPicPr>
        <p:blipFill>
          <a:blip r:embed="rId5" cstate="print"/>
          <a:stretch>
            <a:fillRect/>
          </a:stretch>
        </p:blipFill>
        <p:spPr>
          <a:xfrm>
            <a:off x="2819400" y="2286000"/>
            <a:ext cx="1936958" cy="494493"/>
          </a:xfrm>
          <a:prstGeom prst="rect">
            <a:avLst/>
          </a:prstGeom>
        </p:spPr>
      </p:pic>
      <p:pic>
        <p:nvPicPr>
          <p:cNvPr id="5" name="Picture 4" descr="TP_tmp.png"/>
          <p:cNvPicPr>
            <a:picLocks noChangeAspect="1"/>
          </p:cNvPicPr>
          <p:nvPr>
            <p:custDataLst>
              <p:tags r:id="rId2"/>
            </p:custDataLst>
          </p:nvPr>
        </p:nvPicPr>
        <p:blipFill>
          <a:blip r:embed="rId6" cstate="print"/>
          <a:stretch>
            <a:fillRect/>
          </a:stretch>
        </p:blipFill>
        <p:spPr>
          <a:xfrm>
            <a:off x="2362200" y="3581400"/>
            <a:ext cx="3265708" cy="762000"/>
          </a:xfrm>
          <a:prstGeom prst="rect">
            <a:avLst/>
          </a:prstGeom>
        </p:spPr>
      </p:pic>
      <p:pic>
        <p:nvPicPr>
          <p:cNvPr id="6" name="Picture 5" descr="TP_tmp.png"/>
          <p:cNvPicPr>
            <a:picLocks noChangeAspect="1"/>
          </p:cNvPicPr>
          <p:nvPr>
            <p:custDataLst>
              <p:tags r:id="rId3"/>
            </p:custDataLst>
          </p:nvPr>
        </p:nvPicPr>
        <p:blipFill>
          <a:blip r:embed="rId7" cstate="print"/>
          <a:stretch>
            <a:fillRect/>
          </a:stretch>
        </p:blipFill>
        <p:spPr>
          <a:xfrm>
            <a:off x="1676400" y="4953000"/>
            <a:ext cx="5333991" cy="762000"/>
          </a:xfrm>
          <a:prstGeom prst="rect">
            <a:avLst/>
          </a:prstGeom>
        </p:spPr>
      </p:pic>
    </p:spTree>
    <p:extLst>
      <p:ext uri="{BB962C8B-B14F-4D97-AF65-F5344CB8AC3E}">
        <p14:creationId xmlns="" xmlns:p14="http://schemas.microsoft.com/office/powerpoint/2010/main" val="280951617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Likelihood Example</a:t>
            </a:r>
            <a:endParaRPr lang="en-US" dirty="0"/>
          </a:p>
        </p:txBody>
      </p:sp>
      <p:sp>
        <p:nvSpPr>
          <p:cNvPr id="3" name="Content Placeholder 2"/>
          <p:cNvSpPr>
            <a:spLocks noGrp="1"/>
          </p:cNvSpPr>
          <p:nvPr>
            <p:ph idx="1"/>
          </p:nvPr>
        </p:nvSpPr>
        <p:spPr>
          <a:xfrm>
            <a:off x="457200" y="1600200"/>
            <a:ext cx="8229600" cy="4800600"/>
          </a:xfrm>
        </p:spPr>
        <p:txBody>
          <a:bodyPr>
            <a:normAutofit fontScale="92500"/>
          </a:bodyPr>
          <a:lstStyle/>
          <a:p>
            <a:r>
              <a:rPr lang="en-US" dirty="0" smtClean="0"/>
              <a:t>For the term “president”</a:t>
            </a:r>
          </a:p>
          <a:p>
            <a:pPr lvl="1"/>
            <a:r>
              <a:rPr lang="en-US" i="1" dirty="0" err="1" smtClean="0"/>
              <a:t>f</a:t>
            </a:r>
            <a:r>
              <a:rPr lang="en-US" i="1" baseline="-25000" dirty="0" err="1" smtClean="0"/>
              <a:t>qi,D</a:t>
            </a:r>
            <a:r>
              <a:rPr lang="en-US" i="1" dirty="0" smtClean="0"/>
              <a:t> </a:t>
            </a:r>
            <a:r>
              <a:rPr lang="en-US" dirty="0" smtClean="0"/>
              <a:t>= 15, </a:t>
            </a:r>
            <a:r>
              <a:rPr lang="en-US" i="1" dirty="0" err="1" smtClean="0"/>
              <a:t>c</a:t>
            </a:r>
            <a:r>
              <a:rPr lang="en-US" i="1" baseline="-25000" dirty="0" err="1" smtClean="0"/>
              <a:t>qi</a:t>
            </a:r>
            <a:r>
              <a:rPr lang="en-US" i="1" baseline="-25000" dirty="0" smtClean="0"/>
              <a:t> </a:t>
            </a:r>
            <a:r>
              <a:rPr lang="en-US" dirty="0" smtClean="0"/>
              <a:t>= 160,000</a:t>
            </a:r>
          </a:p>
          <a:p>
            <a:r>
              <a:rPr lang="en-US" dirty="0" smtClean="0"/>
              <a:t>For the term “</a:t>
            </a:r>
            <a:r>
              <a:rPr lang="en-US" dirty="0" err="1" smtClean="0"/>
              <a:t>lincoln</a:t>
            </a:r>
            <a:r>
              <a:rPr lang="en-US" dirty="0" smtClean="0"/>
              <a:t>”</a:t>
            </a:r>
          </a:p>
          <a:p>
            <a:pPr lvl="1"/>
            <a:r>
              <a:rPr lang="en-US" i="1" dirty="0" err="1" smtClean="0"/>
              <a:t>f</a:t>
            </a:r>
            <a:r>
              <a:rPr lang="en-US" i="1" baseline="-25000" dirty="0" err="1" smtClean="0"/>
              <a:t>qi,D</a:t>
            </a:r>
            <a:r>
              <a:rPr lang="en-US" i="1" dirty="0" smtClean="0"/>
              <a:t> </a:t>
            </a:r>
            <a:r>
              <a:rPr lang="en-US" dirty="0" smtClean="0"/>
              <a:t>= 25, </a:t>
            </a:r>
            <a:r>
              <a:rPr lang="en-US" i="1" dirty="0" err="1" smtClean="0"/>
              <a:t>c</a:t>
            </a:r>
            <a:r>
              <a:rPr lang="en-US" i="1" baseline="-25000" dirty="0" err="1" smtClean="0"/>
              <a:t>qi</a:t>
            </a:r>
            <a:r>
              <a:rPr lang="en-US" i="1" dirty="0" smtClean="0"/>
              <a:t> </a:t>
            </a:r>
            <a:r>
              <a:rPr lang="en-US" dirty="0" smtClean="0"/>
              <a:t>= 2,400</a:t>
            </a:r>
            <a:endParaRPr lang="en-US" i="1" dirty="0" smtClean="0"/>
          </a:p>
          <a:p>
            <a:r>
              <a:rPr lang="en-US" dirty="0" smtClean="0"/>
              <a:t>document |d| is assumed to be 1,800 words long</a:t>
            </a:r>
          </a:p>
          <a:p>
            <a:r>
              <a:rPr lang="en-US" dirty="0" smtClean="0"/>
              <a:t>collection is assumed to be 10</a:t>
            </a:r>
            <a:r>
              <a:rPr lang="en-US" baseline="30000" dirty="0" smtClean="0"/>
              <a:t>9</a:t>
            </a:r>
            <a:r>
              <a:rPr lang="en-US" dirty="0" smtClean="0"/>
              <a:t> words long</a:t>
            </a:r>
          </a:p>
          <a:p>
            <a:pPr lvl="1"/>
            <a:r>
              <a:rPr lang="en-US" dirty="0" smtClean="0"/>
              <a:t>500,000 documents times an average of 2,000 words</a:t>
            </a:r>
          </a:p>
          <a:p>
            <a:r>
              <a:rPr lang="el-GR" dirty="0" smtClean="0"/>
              <a:t>μ</a:t>
            </a:r>
            <a:r>
              <a:rPr lang="en-US" dirty="0" smtClean="0"/>
              <a:t> = 2,000</a:t>
            </a:r>
            <a:endParaRPr lang="el-GR" dirty="0" smtClean="0"/>
          </a:p>
        </p:txBody>
      </p:sp>
    </p:spTree>
    <p:extLst>
      <p:ext uri="{BB962C8B-B14F-4D97-AF65-F5344CB8AC3E}">
        <p14:creationId xmlns="" xmlns:p14="http://schemas.microsoft.com/office/powerpoint/2010/main" val="41631907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smtClean="0">
                <a:ea typeface="ＭＳ Ｐゴシック" charset="-128"/>
              </a:rPr>
              <a:t>Scoring as the basis of ranked retrieval</a:t>
            </a:r>
          </a:p>
        </p:txBody>
      </p:sp>
      <p:sp>
        <p:nvSpPr>
          <p:cNvPr id="3" name="Content Placeholder 2"/>
          <p:cNvSpPr txBox="1">
            <a:spLocks/>
          </p:cNvSpPr>
          <p:nvPr/>
        </p:nvSpPr>
        <p:spPr>
          <a:xfrm>
            <a:off x="457200" y="1600200"/>
            <a:ext cx="8229600" cy="49530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en-US" smtClean="0">
                <a:ea typeface="ＭＳ Ｐゴシック" charset="-128"/>
              </a:rPr>
              <a:t>We wish to return in order the documents most likely to be useful to the searcher</a:t>
            </a:r>
          </a:p>
          <a:p>
            <a:r>
              <a:rPr lang="en-US" altLang="en-US" smtClean="0">
                <a:solidFill>
                  <a:srgbClr val="C00000"/>
                </a:solidFill>
                <a:ea typeface="ＭＳ Ｐゴシック" charset="-128"/>
              </a:rPr>
              <a:t>How can we rank-order the documents in the collection with respect to a query?</a:t>
            </a:r>
          </a:p>
          <a:p>
            <a:r>
              <a:rPr lang="en-US" altLang="en-US" smtClean="0">
                <a:ea typeface="ＭＳ Ｐゴシック" charset="-128"/>
              </a:rPr>
              <a:t>Assign a score – say in [0, 1] – to each document</a:t>
            </a:r>
          </a:p>
          <a:p>
            <a:r>
              <a:rPr lang="en-US" altLang="en-US" smtClean="0">
                <a:solidFill>
                  <a:srgbClr val="C00000"/>
                </a:solidFill>
                <a:ea typeface="ＭＳ Ｐゴシック" charset="-128"/>
              </a:rPr>
              <a:t>This score measures how well document and query “match”.</a:t>
            </a:r>
          </a:p>
        </p:txBody>
      </p:sp>
      <p:sp>
        <p:nvSpPr>
          <p:cNvPr id="4" name="TextBox 4"/>
          <p:cNvSpPr txBox="1">
            <a:spLocks noChangeArrowheads="1"/>
          </p:cNvSpPr>
          <p:nvPr/>
        </p:nvSpPr>
        <p:spPr bwMode="auto">
          <a:xfrm>
            <a:off x="7620000" y="-33338"/>
            <a:ext cx="712788"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cs typeface="Arial Unicode MS" charset="0"/>
              </a:defRPr>
            </a:lvl1pPr>
            <a:lvl2pPr marL="742950" indent="-285750" eaLnBrk="0" hangingPunct="0">
              <a:defRPr sz="2400">
                <a:solidFill>
                  <a:schemeClr val="tx1"/>
                </a:solidFill>
                <a:latin typeface="Lucida Sans" charset="0"/>
                <a:cs typeface="Arial Unicode MS" charset="0"/>
              </a:defRPr>
            </a:lvl2pPr>
            <a:lvl3pPr marL="1143000" indent="-228600" eaLnBrk="0" hangingPunct="0">
              <a:defRPr sz="2400">
                <a:solidFill>
                  <a:schemeClr val="tx1"/>
                </a:solidFill>
                <a:latin typeface="Lucida Sans" charset="0"/>
                <a:cs typeface="Arial Unicode MS" charset="0"/>
              </a:defRPr>
            </a:lvl3pPr>
            <a:lvl4pPr marL="1600200" indent="-228600" eaLnBrk="0" hangingPunct="0">
              <a:defRPr sz="2400">
                <a:solidFill>
                  <a:schemeClr val="tx1"/>
                </a:solidFill>
                <a:latin typeface="Lucida Sans" charset="0"/>
                <a:cs typeface="Arial Unicode MS" charset="0"/>
              </a:defRPr>
            </a:lvl4pPr>
            <a:lvl5pPr marL="2057400" indent="-228600" eaLnBrk="0" hangingPunct="0">
              <a:defRPr sz="2400">
                <a:solidFill>
                  <a:schemeClr val="tx1"/>
                </a:solidFill>
                <a:latin typeface="Lucida San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cs typeface="Arial Unicode MS" charset="0"/>
              </a:defRPr>
            </a:lvl9pPr>
          </a:lstStyle>
          <a:p>
            <a:pPr eaLnBrk="1" hangingPunct="1"/>
            <a:r>
              <a:rPr lang="en-US" altLang="en-US" sz="1600">
                <a:solidFill>
                  <a:srgbClr val="FBFCFF"/>
                </a:solidFill>
              </a:rPr>
              <a:t>Ch. 6</a:t>
            </a:r>
          </a:p>
        </p:txBody>
      </p:sp>
    </p:spTree>
    <p:extLst>
      <p:ext uri="{BB962C8B-B14F-4D97-AF65-F5344CB8AC3E}">
        <p14:creationId xmlns="" xmlns:p14="http://schemas.microsoft.com/office/powerpoint/2010/main" val="2742539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200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par>
                          <p:cTn id="7" fill="hold">
                            <p:stCondLst>
                              <p:cond delay="2000"/>
                            </p:stCondLst>
                            <p:childTnLst>
                              <p:par>
                                <p:cTn id="8" presetID="1" presetClass="entr" presetSubtype="0" fill="hold" nodeType="afterEffect">
                                  <p:stCondLst>
                                    <p:cond delay="200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4000"/>
                            </p:stCondLst>
                            <p:childTnLst>
                              <p:par>
                                <p:cTn id="11" presetID="1" presetClass="entr" presetSubtype="0" fill="hold" nodeType="afterEffect">
                                  <p:stCondLst>
                                    <p:cond delay="200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Likelihood Example</a:t>
            </a:r>
            <a:endParaRPr lang="en-US" dirty="0"/>
          </a:p>
        </p:txBody>
      </p:sp>
      <p:pic>
        <p:nvPicPr>
          <p:cNvPr id="3" name="Picture 2" descr="TP_tmp.png"/>
          <p:cNvPicPr>
            <a:picLocks noChangeAspect="1"/>
          </p:cNvPicPr>
          <p:nvPr>
            <p:custDataLst>
              <p:tags r:id="rId1"/>
            </p:custDataLst>
          </p:nvPr>
        </p:nvPicPr>
        <p:blipFill>
          <a:blip r:embed="rId3" cstate="print"/>
          <a:stretch>
            <a:fillRect/>
          </a:stretch>
        </p:blipFill>
        <p:spPr>
          <a:xfrm>
            <a:off x="1219200" y="1905000"/>
            <a:ext cx="6651315" cy="2286000"/>
          </a:xfrm>
          <a:prstGeom prst="rect">
            <a:avLst/>
          </a:prstGeom>
        </p:spPr>
      </p:pic>
      <p:sp>
        <p:nvSpPr>
          <p:cNvPr id="5" name="TextBox 4"/>
          <p:cNvSpPr txBox="1"/>
          <p:nvPr/>
        </p:nvSpPr>
        <p:spPr>
          <a:xfrm>
            <a:off x="1066800" y="4724400"/>
            <a:ext cx="6858000" cy="954107"/>
          </a:xfrm>
          <a:prstGeom prst="rect">
            <a:avLst/>
          </a:prstGeom>
          <a:noFill/>
        </p:spPr>
        <p:txBody>
          <a:bodyPr wrap="square" rtlCol="0">
            <a:spAutoFit/>
          </a:bodyPr>
          <a:lstStyle/>
          <a:p>
            <a:pPr lvl="1">
              <a:buFont typeface="Arial" pitchFamily="34" charset="0"/>
              <a:buChar char="•"/>
            </a:pPr>
            <a:r>
              <a:rPr lang="en-US" sz="2800" dirty="0" smtClean="0"/>
              <a:t>  Negative number because summing logs 	of small numbers</a:t>
            </a:r>
            <a:endParaRPr lang="en-US" sz="2800" dirty="0"/>
          </a:p>
        </p:txBody>
      </p:sp>
    </p:spTree>
    <p:extLst>
      <p:ext uri="{BB962C8B-B14F-4D97-AF65-F5344CB8AC3E}">
        <p14:creationId xmlns="" xmlns:p14="http://schemas.microsoft.com/office/powerpoint/2010/main" val="378615021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Likelihood Example</a:t>
            </a:r>
            <a:endParaRPr lang="en-US" dirty="0"/>
          </a:p>
        </p:txBody>
      </p:sp>
      <p:pic>
        <p:nvPicPr>
          <p:cNvPr id="4" name="Picture 3" descr="TP_tmp.png"/>
          <p:cNvPicPr>
            <a:picLocks noChangeAspect="1"/>
          </p:cNvPicPr>
          <p:nvPr>
            <p:custDataLst>
              <p:tags r:id="rId1"/>
            </p:custDataLst>
          </p:nvPr>
        </p:nvPicPr>
        <p:blipFill>
          <a:blip r:embed="rId3" cstate="print"/>
          <a:stretch>
            <a:fillRect/>
          </a:stretch>
        </p:blipFill>
        <p:spPr>
          <a:xfrm>
            <a:off x="2057400" y="2286000"/>
            <a:ext cx="4917267" cy="2362200"/>
          </a:xfrm>
          <a:prstGeom prst="rect">
            <a:avLst/>
          </a:prstGeom>
        </p:spPr>
      </p:pic>
    </p:spTree>
    <p:extLst>
      <p:ext uri="{BB962C8B-B14F-4D97-AF65-F5344CB8AC3E}">
        <p14:creationId xmlns="" xmlns:p14="http://schemas.microsoft.com/office/powerpoint/2010/main" val="66669275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Going beyond </a:t>
            </a:r>
            <a:r>
              <a:rPr lang="en-US" dirty="0" err="1" smtClean="0"/>
              <a:t>tf.idf</a:t>
            </a:r>
            <a:endParaRPr lang="en-US" dirty="0"/>
          </a:p>
        </p:txBody>
      </p:sp>
      <p:sp>
        <p:nvSpPr>
          <p:cNvPr id="4" name="Oval 3"/>
          <p:cNvSpPr/>
          <p:nvPr/>
        </p:nvSpPr>
        <p:spPr>
          <a:xfrm>
            <a:off x="1981200" y="2133600"/>
            <a:ext cx="9144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sp>
        <p:nvSpPr>
          <p:cNvPr id="5" name="Oval 4"/>
          <p:cNvSpPr/>
          <p:nvPr/>
        </p:nvSpPr>
        <p:spPr>
          <a:xfrm>
            <a:off x="1981200" y="4038600"/>
            <a:ext cx="9144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a:t>
            </a:r>
            <a:endParaRPr lang="en-US" dirty="0"/>
          </a:p>
        </p:txBody>
      </p:sp>
      <p:cxnSp>
        <p:nvCxnSpPr>
          <p:cNvPr id="7" name="Straight Arrow Connector 6"/>
          <p:cNvCxnSpPr>
            <a:stCxn id="4" idx="4"/>
            <a:endCxn id="5" idx="0"/>
          </p:cNvCxnSpPr>
          <p:nvPr/>
        </p:nvCxnSpPr>
        <p:spPr>
          <a:xfrm>
            <a:off x="2438400" y="2819400"/>
            <a:ext cx="0" cy="1219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22" name="Group 21"/>
          <p:cNvGrpSpPr/>
          <p:nvPr/>
        </p:nvGrpSpPr>
        <p:grpSpPr>
          <a:xfrm>
            <a:off x="4343400" y="2133600"/>
            <a:ext cx="3240993" cy="2590800"/>
            <a:chOff x="4343400" y="2133600"/>
            <a:chExt cx="3240993" cy="2590800"/>
          </a:xfrm>
        </p:grpSpPr>
        <p:sp>
          <p:nvSpPr>
            <p:cNvPr id="10" name="Oval 9"/>
            <p:cNvSpPr/>
            <p:nvPr/>
          </p:nvSpPr>
          <p:spPr>
            <a:xfrm>
              <a:off x="6669993" y="2133600"/>
              <a:ext cx="9144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t>
              </a:r>
              <a:endParaRPr lang="en-US" dirty="0"/>
            </a:p>
          </p:txBody>
        </p:sp>
        <p:sp>
          <p:nvSpPr>
            <p:cNvPr id="12" name="Oval 11"/>
            <p:cNvSpPr/>
            <p:nvPr/>
          </p:nvSpPr>
          <p:spPr>
            <a:xfrm>
              <a:off x="6669993" y="4038600"/>
              <a:ext cx="9144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a:t>
              </a:r>
              <a:endParaRPr lang="en-US" dirty="0"/>
            </a:p>
          </p:txBody>
        </p:sp>
        <p:cxnSp>
          <p:nvCxnSpPr>
            <p:cNvPr id="13" name="Straight Arrow Connector 12"/>
            <p:cNvCxnSpPr>
              <a:endCxn id="12" idx="0"/>
            </p:cNvCxnSpPr>
            <p:nvPr/>
          </p:nvCxnSpPr>
          <p:spPr>
            <a:xfrm>
              <a:off x="7127193" y="2819400"/>
              <a:ext cx="0" cy="1219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343400" y="2133600"/>
              <a:ext cx="9144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cxnSp>
          <p:nvCxnSpPr>
            <p:cNvPr id="16" name="Straight Arrow Connector 15"/>
            <p:cNvCxnSpPr>
              <a:stCxn id="14" idx="6"/>
              <a:endCxn id="10" idx="2"/>
            </p:cNvCxnSpPr>
            <p:nvPr/>
          </p:nvCxnSpPr>
          <p:spPr>
            <a:xfrm>
              <a:off x="5257800" y="2476500"/>
              <a:ext cx="141219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 xmlns:a14="http://schemas.microsoft.com/office/drawing/2010/main" Requires="a14">
          <p:sp>
            <p:nvSpPr>
              <p:cNvPr id="18" name="TextBox 17"/>
              <p:cNvSpPr txBox="1"/>
              <p:nvPr/>
            </p:nvSpPr>
            <p:spPr>
              <a:xfrm>
                <a:off x="1473427" y="5270980"/>
                <a:ext cx="1650773" cy="67262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a:rPr>
                        <m:t>𝑝</m:t>
                      </m:r>
                      <m:d>
                        <m:dPr>
                          <m:ctrlPr>
                            <a:rPr lang="en-US" b="0" i="1" smtClean="0">
                              <a:latin typeface="Cambria Math"/>
                            </a:rPr>
                          </m:ctrlPr>
                        </m:dPr>
                        <m:e>
                          <m:r>
                            <a:rPr lang="en-US" b="0" i="1" smtClean="0">
                              <a:latin typeface="Cambria Math"/>
                            </a:rPr>
                            <m:t>𝑞</m:t>
                          </m:r>
                        </m:e>
                        <m:e>
                          <m:r>
                            <a:rPr lang="en-US" b="0" i="1" smtClean="0">
                              <a:latin typeface="Cambria Math"/>
                            </a:rPr>
                            <m:t>𝐷</m:t>
                          </m:r>
                        </m:e>
                      </m:d>
                      <m:r>
                        <a:rPr lang="en-US" b="0" i="1" smtClean="0">
                          <a:latin typeface="Cambria Math"/>
                        </a:rPr>
                        <m:t>= </m:t>
                      </m:r>
                      <m:f>
                        <m:fPr>
                          <m:ctrlPr>
                            <a:rPr lang="en-US" b="0" i="1" smtClean="0">
                              <a:latin typeface="Cambria Math"/>
                            </a:rPr>
                          </m:ctrlPr>
                        </m:fPr>
                        <m:num>
                          <m:sSub>
                            <m:sSubPr>
                              <m:ctrlPr>
                                <a:rPr lang="en-US" b="0" i="1" smtClean="0">
                                  <a:latin typeface="Cambria Math"/>
                                </a:rPr>
                              </m:ctrlPr>
                            </m:sSubPr>
                            <m:e>
                              <m:r>
                                <a:rPr lang="en-US" b="0" i="1" smtClean="0">
                                  <a:latin typeface="Cambria Math"/>
                                </a:rPr>
                                <m:t>𝑓</m:t>
                              </m:r>
                            </m:e>
                            <m:sub>
                              <m:r>
                                <a:rPr lang="en-US" b="0" i="1" smtClean="0">
                                  <a:latin typeface="Cambria Math"/>
                                </a:rPr>
                                <m:t>𝑞</m:t>
                              </m:r>
                              <m:r>
                                <a:rPr lang="en-US" b="0" i="1" smtClean="0">
                                  <a:latin typeface="Cambria Math"/>
                                </a:rPr>
                                <m:t>,</m:t>
                              </m:r>
                              <m:r>
                                <a:rPr lang="en-US" b="0" i="1" smtClean="0">
                                  <a:latin typeface="Cambria Math"/>
                                </a:rPr>
                                <m:t>𝐷</m:t>
                              </m:r>
                            </m:sub>
                          </m:sSub>
                        </m:num>
                        <m:den>
                          <m:r>
                            <a:rPr lang="en-US" b="0" i="1" smtClean="0">
                              <a:latin typeface="Cambria Math"/>
                            </a:rPr>
                            <m:t>|</m:t>
                          </m:r>
                          <m:r>
                            <a:rPr lang="en-US" b="0" i="1" smtClean="0">
                              <a:latin typeface="Cambria Math"/>
                            </a:rPr>
                            <m:t>𝐷</m:t>
                          </m:r>
                          <m:r>
                            <a:rPr lang="en-US" b="0" i="1" smtClean="0">
                              <a:latin typeface="Cambria Math"/>
                            </a:rPr>
                            <m:t>|</m:t>
                          </m:r>
                        </m:den>
                      </m:f>
                    </m:oMath>
                  </m:oMathPara>
                </a14:m>
                <a:endParaRPr lang="en-US" dirty="0"/>
              </a:p>
            </p:txBody>
          </p:sp>
        </mc:Choice>
        <mc:Fallback>
          <p:sp>
            <p:nvSpPr>
              <p:cNvPr id="18" name="TextBox 17"/>
              <p:cNvSpPr txBox="1">
                <a:spLocks noRot="1" noChangeAspect="1" noMove="1" noResize="1" noEditPoints="1" noAdjustHandles="1" noChangeArrowheads="1" noChangeShapeType="1" noTextEdit="1"/>
              </p:cNvSpPr>
              <p:nvPr/>
            </p:nvSpPr>
            <p:spPr>
              <a:xfrm>
                <a:off x="1473427" y="5270980"/>
                <a:ext cx="1650773" cy="672620"/>
              </a:xfrm>
              <a:prstGeom prst="rect">
                <a:avLst/>
              </a:prstGeom>
              <a:blipFill rotWithShape="1">
                <a:blip r:embed="rId2" cstate="print"/>
                <a:stretch>
                  <a:fillRect/>
                </a:stretch>
              </a:blipFill>
            </p:spPr>
            <p:txBody>
              <a:bodyPr/>
              <a:lstStyle/>
              <a:p>
                <a:r>
                  <a:rPr lang="en-US">
                    <a:noFill/>
                  </a:rPr>
                  <a:t> </a:t>
                </a:r>
              </a:p>
            </p:txBody>
          </p:sp>
        </mc:Fallback>
      </mc:AlternateContent>
      <mc:AlternateContent xmlns:mc="http://schemas.openxmlformats.org/markup-compatibility/2006">
        <mc:Choice xmlns="" xmlns:a14="http://schemas.microsoft.com/office/drawing/2010/main" Requires="a14">
          <p:sp>
            <p:nvSpPr>
              <p:cNvPr id="19" name="TextBox 18"/>
              <p:cNvSpPr txBox="1"/>
              <p:nvPr/>
            </p:nvSpPr>
            <p:spPr>
              <a:xfrm>
                <a:off x="4495800" y="4953000"/>
                <a:ext cx="3126946" cy="769313"/>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a:rPr>
                        <m:t>𝑝</m:t>
                      </m:r>
                      <m:d>
                        <m:dPr>
                          <m:ctrlPr>
                            <a:rPr lang="en-US" b="0" i="1" smtClean="0">
                              <a:latin typeface="Cambria Math"/>
                            </a:rPr>
                          </m:ctrlPr>
                        </m:dPr>
                        <m:e>
                          <m:r>
                            <a:rPr lang="en-US" b="0" i="1" smtClean="0">
                              <a:latin typeface="Cambria Math"/>
                            </a:rPr>
                            <m:t>𝑞</m:t>
                          </m:r>
                        </m:e>
                        <m:e>
                          <m:r>
                            <a:rPr lang="en-US" b="0" i="1" smtClean="0">
                              <a:latin typeface="Cambria Math"/>
                            </a:rPr>
                            <m:t>𝐷</m:t>
                          </m:r>
                        </m:e>
                      </m:d>
                      <m:r>
                        <a:rPr lang="en-US" b="0" i="1" smtClean="0">
                          <a:latin typeface="Cambria Math"/>
                        </a:rPr>
                        <m:t>= </m:t>
                      </m:r>
                      <m:nary>
                        <m:naryPr>
                          <m:chr m:val="∑"/>
                          <m:supHide m:val="on"/>
                          <m:ctrlPr>
                            <a:rPr lang="en-US" b="0" i="1" smtClean="0">
                              <a:latin typeface="Cambria Math"/>
                            </a:rPr>
                          </m:ctrlPr>
                        </m:naryPr>
                        <m:sub>
                          <m:r>
                            <m:rPr>
                              <m:brk m:alnAt="7"/>
                            </m:rPr>
                            <a:rPr lang="en-US" b="0" i="1" smtClean="0">
                              <a:latin typeface="Cambria Math"/>
                            </a:rPr>
                            <m:t>𝑀</m:t>
                          </m:r>
                        </m:sub>
                        <m:sup/>
                        <m:e>
                          <m:r>
                            <a:rPr lang="en-US" b="0" i="1" smtClean="0">
                              <a:latin typeface="Cambria Math"/>
                            </a:rPr>
                            <m:t>𝑝</m:t>
                          </m:r>
                          <m:d>
                            <m:dPr>
                              <m:ctrlPr>
                                <a:rPr lang="en-US" b="0" i="1" smtClean="0">
                                  <a:latin typeface="Cambria Math"/>
                                </a:rPr>
                              </m:ctrlPr>
                            </m:dPr>
                            <m:e>
                              <m:r>
                                <a:rPr lang="en-US" b="0" i="1" smtClean="0">
                                  <a:latin typeface="Cambria Math"/>
                                </a:rPr>
                                <m:t>𝑞</m:t>
                              </m:r>
                            </m:e>
                            <m:e>
                              <m:r>
                                <a:rPr lang="en-US" b="0" i="1" smtClean="0">
                                  <a:latin typeface="Cambria Math"/>
                                </a:rPr>
                                <m:t>𝑀</m:t>
                              </m:r>
                            </m:e>
                          </m:d>
                          <m:r>
                            <a:rPr lang="en-US" b="0" i="1" smtClean="0">
                              <a:latin typeface="Cambria Math"/>
                            </a:rPr>
                            <m:t>𝑝</m:t>
                          </m:r>
                          <m:r>
                            <a:rPr lang="en-US" b="0" i="1" smtClean="0">
                              <a:latin typeface="Cambria Math"/>
                            </a:rPr>
                            <m:t>(</m:t>
                          </m:r>
                          <m:r>
                            <a:rPr lang="en-US" b="0" i="1" smtClean="0">
                              <a:latin typeface="Cambria Math"/>
                            </a:rPr>
                            <m:t>𝑀</m:t>
                          </m:r>
                          <m:r>
                            <a:rPr lang="en-US" b="0" i="1" smtClean="0">
                              <a:latin typeface="Cambria Math"/>
                            </a:rPr>
                            <m:t>|</m:t>
                          </m:r>
                          <m:r>
                            <a:rPr lang="en-US" b="0" i="1" smtClean="0">
                              <a:latin typeface="Cambria Math"/>
                            </a:rPr>
                            <m:t>𝐷</m:t>
                          </m:r>
                          <m:r>
                            <a:rPr lang="en-US" b="0" i="1" smtClean="0">
                              <a:latin typeface="Cambria Math"/>
                            </a:rPr>
                            <m:t>)</m:t>
                          </m:r>
                        </m:e>
                      </m:nary>
                    </m:oMath>
                  </m:oMathPara>
                </a14:m>
                <a:endParaRPr lang="en-US" dirty="0"/>
              </a:p>
            </p:txBody>
          </p:sp>
        </mc:Choice>
        <mc:Fallback>
          <p:sp>
            <p:nvSpPr>
              <p:cNvPr id="19" name="TextBox 18"/>
              <p:cNvSpPr txBox="1">
                <a:spLocks noRot="1" noChangeAspect="1" noMove="1" noResize="1" noEditPoints="1" noAdjustHandles="1" noChangeArrowheads="1" noChangeShapeType="1" noTextEdit="1"/>
              </p:cNvSpPr>
              <p:nvPr/>
            </p:nvSpPr>
            <p:spPr>
              <a:xfrm>
                <a:off x="4495800" y="4953000"/>
                <a:ext cx="3126946" cy="769313"/>
              </a:xfrm>
              <a:prstGeom prst="rect">
                <a:avLst/>
              </a:prstGeom>
              <a:blipFill rotWithShape="1">
                <a:blip r:embed="rId3" cstate="print"/>
                <a:stretch>
                  <a:fillRect/>
                </a:stretch>
              </a:blipFill>
            </p:spPr>
            <p:txBody>
              <a:bodyPr/>
              <a:lstStyle/>
              <a:p>
                <a:r>
                  <a:rPr lang="en-US">
                    <a:noFill/>
                  </a:rPr>
                  <a:t> </a:t>
                </a:r>
              </a:p>
            </p:txBody>
          </p:sp>
        </mc:Fallback>
      </mc:AlternateContent>
      <p:grpSp>
        <p:nvGrpSpPr>
          <p:cNvPr id="23" name="Group 22"/>
          <p:cNvGrpSpPr/>
          <p:nvPr/>
        </p:nvGrpSpPr>
        <p:grpSpPr>
          <a:xfrm>
            <a:off x="4343400" y="5791200"/>
            <a:ext cx="4576551" cy="891305"/>
            <a:chOff x="4572000" y="5791200"/>
            <a:chExt cx="4576551" cy="891305"/>
          </a:xfrm>
        </p:grpSpPr>
        <mc:AlternateContent xmlns:mc="http://schemas.openxmlformats.org/markup-compatibility/2006">
          <mc:Choice xmlns="" xmlns:a14="http://schemas.microsoft.com/office/drawing/2010/main" Requires="a14">
            <p:sp>
              <p:nvSpPr>
                <p:cNvPr id="20" name="TextBox 19"/>
                <p:cNvSpPr txBox="1"/>
                <p:nvPr/>
              </p:nvSpPr>
              <p:spPr>
                <a:xfrm>
                  <a:off x="4572000" y="5791200"/>
                  <a:ext cx="1697388" cy="683264"/>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a:rPr>
                          <m:t>𝑝</m:t>
                        </m:r>
                        <m:d>
                          <m:dPr>
                            <m:ctrlPr>
                              <a:rPr lang="en-US" b="0" i="1" smtClean="0">
                                <a:latin typeface="Cambria Math"/>
                              </a:rPr>
                            </m:ctrlPr>
                          </m:dPr>
                          <m:e>
                            <m:r>
                              <a:rPr lang="en-US" b="0" i="1" smtClean="0">
                                <a:latin typeface="Cambria Math"/>
                              </a:rPr>
                              <m:t>𝑞</m:t>
                            </m:r>
                          </m:e>
                          <m:e>
                            <m:r>
                              <a:rPr lang="en-US" b="0" i="1" smtClean="0">
                                <a:latin typeface="Cambria Math"/>
                              </a:rPr>
                              <m:t>𝑀</m:t>
                            </m:r>
                          </m:e>
                        </m:d>
                        <m:r>
                          <a:rPr lang="en-US" b="0" i="1" smtClean="0">
                            <a:latin typeface="Cambria Math"/>
                          </a:rPr>
                          <m:t>= </m:t>
                        </m:r>
                        <m:f>
                          <m:fPr>
                            <m:ctrlPr>
                              <a:rPr lang="en-US" b="0" i="1" smtClean="0">
                                <a:latin typeface="Cambria Math"/>
                              </a:rPr>
                            </m:ctrlPr>
                          </m:fPr>
                          <m:num>
                            <m:sSub>
                              <m:sSubPr>
                                <m:ctrlPr>
                                  <a:rPr lang="en-US" b="0" i="1" smtClean="0">
                                    <a:latin typeface="Cambria Math"/>
                                  </a:rPr>
                                </m:ctrlPr>
                              </m:sSubPr>
                              <m:e>
                                <m:r>
                                  <a:rPr lang="en-US" b="0" i="1" smtClean="0">
                                    <a:latin typeface="Cambria Math"/>
                                  </a:rPr>
                                  <m:t>𝑓</m:t>
                                </m:r>
                              </m:e>
                              <m:sub>
                                <m:r>
                                  <a:rPr lang="en-US" b="0" i="1" smtClean="0">
                                    <a:latin typeface="Cambria Math"/>
                                  </a:rPr>
                                  <m:t>𝑞</m:t>
                                </m:r>
                                <m:r>
                                  <a:rPr lang="en-US" b="0" i="1" smtClean="0">
                                    <a:latin typeface="Cambria Math"/>
                                  </a:rPr>
                                  <m:t>,</m:t>
                                </m:r>
                                <m:r>
                                  <a:rPr lang="en-US" b="0" i="1" smtClean="0">
                                    <a:latin typeface="Cambria Math"/>
                                  </a:rPr>
                                  <m:t>𝑀</m:t>
                                </m:r>
                              </m:sub>
                            </m:sSub>
                          </m:num>
                          <m:den>
                            <m:r>
                              <a:rPr lang="en-US" b="0" i="1" smtClean="0">
                                <a:latin typeface="Cambria Math"/>
                              </a:rPr>
                              <m:t>|</m:t>
                            </m:r>
                            <m:r>
                              <a:rPr lang="en-US" b="0" i="1" smtClean="0">
                                <a:latin typeface="Cambria Math"/>
                              </a:rPr>
                              <m:t>𝑀</m:t>
                            </m:r>
                            <m:r>
                              <a:rPr lang="en-US" b="0" i="1" smtClean="0">
                                <a:latin typeface="Cambria Math"/>
                              </a:rPr>
                              <m:t>|</m:t>
                            </m:r>
                          </m:den>
                        </m:f>
                      </m:oMath>
                    </m:oMathPara>
                  </a14:m>
                  <a:endParaRPr lang="en-US" dirty="0"/>
                </a:p>
              </p:txBody>
            </p:sp>
          </mc:Choice>
          <mc:Fallback>
            <p:sp>
              <p:nvSpPr>
                <p:cNvPr id="20" name="TextBox 19"/>
                <p:cNvSpPr txBox="1">
                  <a:spLocks noRot="1" noChangeAspect="1" noMove="1" noResize="1" noEditPoints="1" noAdjustHandles="1" noChangeArrowheads="1" noChangeShapeType="1" noTextEdit="1"/>
                </p:cNvSpPr>
                <p:nvPr/>
              </p:nvSpPr>
              <p:spPr>
                <a:xfrm>
                  <a:off x="4572000" y="5791200"/>
                  <a:ext cx="1697388" cy="683264"/>
                </a:xfrm>
                <a:prstGeom prst="rect">
                  <a:avLst/>
                </a:prstGeom>
                <a:blipFill rotWithShape="1">
                  <a:blip r:embed="rId4" cstate="print"/>
                  <a:stretch>
                    <a:fillRect/>
                  </a:stretch>
                </a:blipFill>
              </p:spPr>
              <p:txBody>
                <a:bodyPr/>
                <a:lstStyle/>
                <a:p>
                  <a:r>
                    <a:rPr lang="en-US">
                      <a:noFill/>
                    </a:rPr>
                    <a:t> </a:t>
                  </a:r>
                </a:p>
              </p:txBody>
            </p:sp>
          </mc:Fallback>
        </mc:AlternateContent>
        <mc:AlternateContent xmlns:mc="http://schemas.openxmlformats.org/markup-compatibility/2006">
          <mc:Choice xmlns="" xmlns:a14="http://schemas.microsoft.com/office/drawing/2010/main" Requires="a14">
            <p:sp>
              <p:nvSpPr>
                <p:cNvPr id="21" name="TextBox 20"/>
                <p:cNvSpPr txBox="1"/>
                <p:nvPr/>
              </p:nvSpPr>
              <p:spPr>
                <a:xfrm>
                  <a:off x="6629400" y="5811433"/>
                  <a:ext cx="2519151" cy="87107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a:rPr>
                          <m:t>𝑝</m:t>
                        </m:r>
                        <m:d>
                          <m:dPr>
                            <m:ctrlPr>
                              <a:rPr lang="en-US" b="0" i="1" smtClean="0">
                                <a:latin typeface="Cambria Math"/>
                              </a:rPr>
                            </m:ctrlPr>
                          </m:dPr>
                          <m:e>
                            <m:r>
                              <a:rPr lang="en-US" b="0" i="1" smtClean="0">
                                <a:latin typeface="Cambria Math"/>
                              </a:rPr>
                              <m:t>𝐷</m:t>
                            </m:r>
                          </m:e>
                          <m:e>
                            <m:r>
                              <a:rPr lang="en-US" b="0" i="1" smtClean="0">
                                <a:latin typeface="Cambria Math"/>
                              </a:rPr>
                              <m:t>𝑀</m:t>
                            </m:r>
                          </m:e>
                        </m:d>
                        <m:r>
                          <a:rPr lang="en-US" b="0" i="1" smtClean="0">
                            <a:latin typeface="Cambria Math"/>
                          </a:rPr>
                          <m:t>= </m:t>
                        </m:r>
                        <m:nary>
                          <m:naryPr>
                            <m:chr m:val="∏"/>
                            <m:ctrlPr>
                              <a:rPr lang="en-US" b="0" i="1" smtClean="0">
                                <a:latin typeface="Cambria Math"/>
                              </a:rPr>
                            </m:ctrlPr>
                          </m:naryPr>
                          <m:sub>
                            <m:r>
                              <m:rPr>
                                <m:brk m:alnAt="23"/>
                              </m:rPr>
                              <a:rPr lang="en-US" b="0" i="1" smtClean="0">
                                <a:latin typeface="Cambria Math"/>
                              </a:rPr>
                              <m:t>𝑤</m:t>
                            </m:r>
                          </m:sub>
                          <m:sup>
                            <m:r>
                              <a:rPr lang="en-US" b="0" i="1" smtClean="0">
                                <a:latin typeface="Cambria Math"/>
                              </a:rPr>
                              <m:t>𝐷</m:t>
                            </m:r>
                          </m:sup>
                          <m:e>
                            <m:r>
                              <a:rPr lang="en-US" b="0" i="1" smtClean="0">
                                <a:latin typeface="Cambria Math"/>
                              </a:rPr>
                              <m:t>𝑝</m:t>
                            </m:r>
                            <m:r>
                              <a:rPr lang="en-US" b="0" i="1" smtClean="0">
                                <a:latin typeface="Cambria Math"/>
                              </a:rPr>
                              <m:t>(</m:t>
                            </m:r>
                            <m:r>
                              <a:rPr lang="en-US" b="0" i="1" smtClean="0">
                                <a:latin typeface="Cambria Math"/>
                              </a:rPr>
                              <m:t>𝑤</m:t>
                            </m:r>
                            <m:r>
                              <a:rPr lang="en-US" b="0" i="1" smtClean="0">
                                <a:latin typeface="Cambria Math"/>
                              </a:rPr>
                              <m:t>|</m:t>
                            </m:r>
                            <m:r>
                              <a:rPr lang="en-US" b="0" i="1" smtClean="0">
                                <a:latin typeface="Cambria Math"/>
                              </a:rPr>
                              <m:t>𝑀</m:t>
                            </m:r>
                            <m:r>
                              <a:rPr lang="en-US" b="0" i="1" smtClean="0">
                                <a:latin typeface="Cambria Math"/>
                              </a:rPr>
                              <m:t>)</m:t>
                            </m:r>
                          </m:e>
                        </m:nary>
                      </m:oMath>
                    </m:oMathPara>
                  </a14:m>
                  <a:endParaRPr lang="en-US" dirty="0"/>
                </a:p>
              </p:txBody>
            </p:sp>
          </mc:Choice>
          <mc:Fallback>
            <p:sp>
              <p:nvSpPr>
                <p:cNvPr id="21" name="TextBox 20"/>
                <p:cNvSpPr txBox="1">
                  <a:spLocks noRot="1" noChangeAspect="1" noMove="1" noResize="1" noEditPoints="1" noAdjustHandles="1" noChangeArrowheads="1" noChangeShapeType="1" noTextEdit="1"/>
                </p:cNvSpPr>
                <p:nvPr/>
              </p:nvSpPr>
              <p:spPr>
                <a:xfrm>
                  <a:off x="6629400" y="5811433"/>
                  <a:ext cx="2519151" cy="871072"/>
                </a:xfrm>
                <a:prstGeom prst="rect">
                  <a:avLst/>
                </a:prstGeom>
                <a:blipFill rotWithShape="1">
                  <a:blip r:embed="rId5" cstate="print"/>
                  <a:stretch>
                    <a:fillRect/>
                  </a:stretch>
                </a:blipFill>
              </p:spPr>
              <p:txBody>
                <a:bodyPr/>
                <a:lstStyle/>
                <a:p>
                  <a:r>
                    <a:rPr lang="en-US">
                      <a:noFill/>
                    </a:rPr>
                    <a:t> </a:t>
                  </a:r>
                </a:p>
              </p:txBody>
            </p:sp>
          </mc:Fallback>
        </mc:AlternateContent>
      </p:grpSp>
    </p:spTree>
    <p:extLst>
      <p:ext uri="{BB962C8B-B14F-4D97-AF65-F5344CB8AC3E}">
        <p14:creationId xmlns="" xmlns:p14="http://schemas.microsoft.com/office/powerpoint/2010/main" val="3368793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Relevance Models</a:t>
            </a:r>
            <a:endParaRPr lang="en-US" dirty="0"/>
          </a:p>
        </p:txBody>
      </p:sp>
      <p:sp>
        <p:nvSpPr>
          <p:cNvPr id="3" name="Content Placeholder 2"/>
          <p:cNvSpPr>
            <a:spLocks noGrp="1"/>
          </p:cNvSpPr>
          <p:nvPr>
            <p:ph idx="1"/>
          </p:nvPr>
        </p:nvSpPr>
        <p:spPr/>
        <p:txBody>
          <a:bodyPr>
            <a:normAutofit lnSpcReduction="10000"/>
          </a:bodyPr>
          <a:lstStyle/>
          <a:p>
            <a:r>
              <a:rPr lang="en-US" i="1" dirty="0" smtClean="0"/>
              <a:t>Relevance model </a:t>
            </a:r>
            <a:r>
              <a:rPr lang="en-US" dirty="0" smtClean="0"/>
              <a:t>– language model representing information need</a:t>
            </a:r>
          </a:p>
          <a:p>
            <a:pPr lvl="1"/>
            <a:r>
              <a:rPr lang="en-US" dirty="0" smtClean="0"/>
              <a:t>query and relevant documents are samples from this model</a:t>
            </a:r>
          </a:p>
          <a:p>
            <a:r>
              <a:rPr lang="en-US" i="1" dirty="0" smtClean="0"/>
              <a:t>P(D|R)</a:t>
            </a:r>
            <a:r>
              <a:rPr lang="en-US" dirty="0" smtClean="0"/>
              <a:t> - probability of generating the text in a document given a relevance model</a:t>
            </a:r>
          </a:p>
          <a:p>
            <a:pPr lvl="1"/>
            <a:r>
              <a:rPr lang="en-US" i="1" dirty="0" smtClean="0"/>
              <a:t>document likelihood </a:t>
            </a:r>
            <a:r>
              <a:rPr lang="en-US" dirty="0" smtClean="0"/>
              <a:t>model</a:t>
            </a:r>
          </a:p>
          <a:p>
            <a:pPr lvl="1"/>
            <a:r>
              <a:rPr lang="en-US" dirty="0" smtClean="0"/>
              <a:t>less effective than query likelihood due to difficulties comparing across documents of different lengths</a:t>
            </a:r>
            <a:endParaRPr lang="en-US" dirty="0"/>
          </a:p>
        </p:txBody>
      </p:sp>
    </p:spTree>
    <p:extLst>
      <p:ext uri="{BB962C8B-B14F-4D97-AF65-F5344CB8AC3E}">
        <p14:creationId xmlns:p14="http://schemas.microsoft.com/office/powerpoint/2010/main" xmlns="" val="149272951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Pseudo-Relevance Feedback</a:t>
            </a:r>
            <a:endParaRPr lang="en-US" dirty="0"/>
          </a:p>
        </p:txBody>
      </p:sp>
      <p:sp>
        <p:nvSpPr>
          <p:cNvPr id="3" name="Content Placeholder 2"/>
          <p:cNvSpPr>
            <a:spLocks noGrp="1"/>
          </p:cNvSpPr>
          <p:nvPr>
            <p:ph idx="1"/>
          </p:nvPr>
        </p:nvSpPr>
        <p:spPr/>
        <p:txBody>
          <a:bodyPr/>
          <a:lstStyle/>
          <a:p>
            <a:r>
              <a:rPr lang="en-US" dirty="0" smtClean="0"/>
              <a:t>Estimate relevance model from query and top-ranked documents</a:t>
            </a:r>
          </a:p>
          <a:p>
            <a:r>
              <a:rPr lang="en-US" dirty="0" smtClean="0"/>
              <a:t>Rank documents by similarity of document model to relevance model</a:t>
            </a:r>
          </a:p>
          <a:p>
            <a:r>
              <a:rPr lang="en-US" i="1" dirty="0" err="1" smtClean="0"/>
              <a:t>Kullback-Leibler</a:t>
            </a:r>
            <a:r>
              <a:rPr lang="en-US" i="1" dirty="0" smtClean="0"/>
              <a:t> divergence </a:t>
            </a:r>
            <a:r>
              <a:rPr lang="en-US" dirty="0" smtClean="0"/>
              <a:t>(KL-divergence) is a well-known measure of the difference between two probability distributions</a:t>
            </a:r>
            <a:endParaRPr lang="en-US" dirty="0"/>
          </a:p>
        </p:txBody>
      </p:sp>
    </p:spTree>
    <p:extLst>
      <p:ext uri="{BB962C8B-B14F-4D97-AF65-F5344CB8AC3E}">
        <p14:creationId xmlns:p14="http://schemas.microsoft.com/office/powerpoint/2010/main" xmlns="" val="239205309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KL-Divergence</a:t>
            </a:r>
            <a:endParaRPr lang="en-US" dirty="0"/>
          </a:p>
        </p:txBody>
      </p:sp>
      <p:sp>
        <p:nvSpPr>
          <p:cNvPr id="3" name="Content Placeholder 2"/>
          <p:cNvSpPr>
            <a:spLocks noGrp="1"/>
          </p:cNvSpPr>
          <p:nvPr>
            <p:ph idx="1"/>
          </p:nvPr>
        </p:nvSpPr>
        <p:spPr>
          <a:xfrm>
            <a:off x="457200" y="1447800"/>
            <a:ext cx="8229600" cy="4525963"/>
          </a:xfrm>
        </p:spPr>
        <p:txBody>
          <a:bodyPr/>
          <a:lstStyle/>
          <a:p>
            <a:r>
              <a:rPr lang="en-US" dirty="0" smtClean="0"/>
              <a:t>Given the </a:t>
            </a:r>
            <a:r>
              <a:rPr lang="en-US" i="1" dirty="0" smtClean="0"/>
              <a:t>true</a:t>
            </a:r>
            <a:r>
              <a:rPr lang="en-US" dirty="0" smtClean="0"/>
              <a:t> probability distribution </a:t>
            </a:r>
            <a:r>
              <a:rPr lang="en-US" i="1" dirty="0" smtClean="0"/>
              <a:t>P</a:t>
            </a:r>
            <a:r>
              <a:rPr lang="en-US" dirty="0" smtClean="0"/>
              <a:t> and another distribution </a:t>
            </a:r>
            <a:r>
              <a:rPr lang="en-US" i="1" dirty="0" smtClean="0"/>
              <a:t>Q</a:t>
            </a:r>
            <a:r>
              <a:rPr lang="en-US" dirty="0" smtClean="0"/>
              <a:t> that is an </a:t>
            </a:r>
            <a:r>
              <a:rPr lang="en-US" i="1" dirty="0" smtClean="0"/>
              <a:t>approximation</a:t>
            </a:r>
            <a:r>
              <a:rPr lang="en-US" dirty="0" smtClean="0"/>
              <a:t> to </a:t>
            </a:r>
            <a:r>
              <a:rPr lang="en-US" i="1" dirty="0" smtClean="0"/>
              <a:t>P</a:t>
            </a:r>
            <a:r>
              <a:rPr lang="en-US" dirty="0" smtClean="0"/>
              <a:t>,</a:t>
            </a:r>
          </a:p>
          <a:p>
            <a:endParaRPr lang="en-US" dirty="0" smtClean="0"/>
          </a:p>
          <a:p>
            <a:endParaRPr lang="en-US" dirty="0" smtClean="0"/>
          </a:p>
          <a:p>
            <a:pPr lvl="1"/>
            <a:r>
              <a:rPr lang="en-US" dirty="0" smtClean="0"/>
              <a:t>Use negative KL-divergence for ranking, and assume relevance model </a:t>
            </a:r>
            <a:r>
              <a:rPr lang="en-US" i="1" dirty="0" smtClean="0"/>
              <a:t>R</a:t>
            </a:r>
            <a:r>
              <a:rPr lang="en-US" dirty="0" smtClean="0"/>
              <a:t> is the true distribution (not symmetric),</a:t>
            </a:r>
            <a:endParaRPr lang="en-US" dirty="0"/>
          </a:p>
        </p:txBody>
      </p:sp>
      <p:pic>
        <p:nvPicPr>
          <p:cNvPr id="4" name="Picture 3" descr="TP_tmp.png"/>
          <p:cNvPicPr>
            <a:picLocks noChangeAspect="1"/>
          </p:cNvPicPr>
          <p:nvPr>
            <p:custDataLst>
              <p:tags r:id="rId1"/>
            </p:custDataLst>
          </p:nvPr>
        </p:nvPicPr>
        <p:blipFill>
          <a:blip r:embed="rId4" cstate="print"/>
          <a:stretch>
            <a:fillRect/>
          </a:stretch>
        </p:blipFill>
        <p:spPr>
          <a:xfrm>
            <a:off x="1905000" y="3352800"/>
            <a:ext cx="4702329" cy="609600"/>
          </a:xfrm>
          <a:prstGeom prst="rect">
            <a:avLst/>
          </a:prstGeom>
        </p:spPr>
      </p:pic>
      <p:pic>
        <p:nvPicPr>
          <p:cNvPr id="5" name="Picture 4" descr="TP_tmp.png"/>
          <p:cNvPicPr>
            <a:picLocks noChangeAspect="1"/>
          </p:cNvPicPr>
          <p:nvPr>
            <p:custDataLst>
              <p:tags r:id="rId2"/>
            </p:custDataLst>
          </p:nvPr>
        </p:nvPicPr>
        <p:blipFill>
          <a:blip r:embed="rId5" cstate="print"/>
          <a:stretch>
            <a:fillRect/>
          </a:stretch>
        </p:blipFill>
        <p:spPr>
          <a:xfrm>
            <a:off x="609600" y="5715000"/>
            <a:ext cx="8093471" cy="406400"/>
          </a:xfrm>
          <a:prstGeom prst="rect">
            <a:avLst/>
          </a:prstGeom>
        </p:spPr>
      </p:pic>
    </p:spTree>
    <p:extLst>
      <p:ext uri="{BB962C8B-B14F-4D97-AF65-F5344CB8AC3E}">
        <p14:creationId xmlns:p14="http://schemas.microsoft.com/office/powerpoint/2010/main" xmlns="" val="361699652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KL-Divergence</a:t>
            </a:r>
            <a:endParaRPr lang="en-US" dirty="0"/>
          </a:p>
        </p:txBody>
      </p:sp>
      <p:sp>
        <p:nvSpPr>
          <p:cNvPr id="3" name="Content Placeholder 2"/>
          <p:cNvSpPr>
            <a:spLocks noGrp="1"/>
          </p:cNvSpPr>
          <p:nvPr>
            <p:ph idx="1"/>
          </p:nvPr>
        </p:nvSpPr>
        <p:spPr/>
        <p:txBody>
          <a:bodyPr/>
          <a:lstStyle/>
          <a:p>
            <a:r>
              <a:rPr lang="en-US" dirty="0" smtClean="0"/>
              <a:t>Given a simple maximum likelihood estimate for </a:t>
            </a:r>
            <a:r>
              <a:rPr lang="en-US" i="1" dirty="0" smtClean="0"/>
              <a:t>P(</a:t>
            </a:r>
            <a:r>
              <a:rPr lang="en-US" i="1" dirty="0" err="1" smtClean="0"/>
              <a:t>w|R</a:t>
            </a:r>
            <a:r>
              <a:rPr lang="en-US" i="1" dirty="0" smtClean="0"/>
              <a:t>), </a:t>
            </a:r>
            <a:r>
              <a:rPr lang="en-US" dirty="0" smtClean="0"/>
              <a:t>based on the frequency in the query text, ranking score is</a:t>
            </a:r>
          </a:p>
          <a:p>
            <a:endParaRPr lang="en-US" dirty="0" smtClean="0"/>
          </a:p>
          <a:p>
            <a:endParaRPr lang="en-US" dirty="0" smtClean="0"/>
          </a:p>
          <a:p>
            <a:pPr lvl="1"/>
            <a:r>
              <a:rPr lang="en-US" dirty="0" smtClean="0"/>
              <a:t>rank-equivalent to query likelihood score</a:t>
            </a:r>
          </a:p>
          <a:p>
            <a:r>
              <a:rPr lang="en-US" dirty="0" smtClean="0"/>
              <a:t>Query likelihood model is a special case of retrieval based on relevance model</a:t>
            </a:r>
            <a:endParaRPr lang="en-US" dirty="0"/>
          </a:p>
        </p:txBody>
      </p:sp>
      <p:pic>
        <p:nvPicPr>
          <p:cNvPr id="4" name="Picture 3" descr="TP_tmp.png"/>
          <p:cNvPicPr>
            <a:picLocks noChangeAspect="1"/>
          </p:cNvPicPr>
          <p:nvPr>
            <p:custDataLst>
              <p:tags r:id="rId1"/>
            </p:custDataLst>
          </p:nvPr>
        </p:nvPicPr>
        <p:blipFill>
          <a:blip r:embed="rId3" cstate="print"/>
          <a:stretch>
            <a:fillRect/>
          </a:stretch>
        </p:blipFill>
        <p:spPr>
          <a:xfrm>
            <a:off x="1981200" y="3505200"/>
            <a:ext cx="4064513" cy="651004"/>
          </a:xfrm>
          <a:prstGeom prst="rect">
            <a:avLst/>
          </a:prstGeom>
        </p:spPr>
      </p:pic>
    </p:spTree>
    <p:extLst>
      <p:ext uri="{BB962C8B-B14F-4D97-AF65-F5344CB8AC3E}">
        <p14:creationId xmlns:p14="http://schemas.microsoft.com/office/powerpoint/2010/main" xmlns="" val="94847368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Estimating the Relevance Model</a:t>
            </a:r>
            <a:endParaRPr lang="en-US" dirty="0"/>
          </a:p>
        </p:txBody>
      </p:sp>
      <p:sp>
        <p:nvSpPr>
          <p:cNvPr id="3" name="Content Placeholder 2"/>
          <p:cNvSpPr>
            <a:spLocks noGrp="1"/>
          </p:cNvSpPr>
          <p:nvPr>
            <p:ph idx="1"/>
          </p:nvPr>
        </p:nvSpPr>
        <p:spPr/>
        <p:txBody>
          <a:bodyPr/>
          <a:lstStyle/>
          <a:p>
            <a:r>
              <a:rPr lang="en-US" dirty="0" smtClean="0"/>
              <a:t>Probability of pulling a word </a:t>
            </a:r>
            <a:r>
              <a:rPr lang="en-US" i="1" dirty="0" smtClean="0"/>
              <a:t>w </a:t>
            </a:r>
            <a:r>
              <a:rPr lang="en-US" dirty="0" smtClean="0"/>
              <a:t>out of the “bucket” representing the relevance model depends on the </a:t>
            </a:r>
            <a:r>
              <a:rPr lang="en-US" i="1" dirty="0" smtClean="0"/>
              <a:t>n </a:t>
            </a:r>
            <a:r>
              <a:rPr lang="en-US" dirty="0" smtClean="0"/>
              <a:t>query words we have just pulled out</a:t>
            </a:r>
          </a:p>
          <a:p>
            <a:endParaRPr lang="en-US" dirty="0" smtClean="0"/>
          </a:p>
          <a:p>
            <a:endParaRPr lang="en-US" sz="1200" dirty="0" smtClean="0"/>
          </a:p>
          <a:p>
            <a:r>
              <a:rPr lang="en-US" dirty="0" smtClean="0"/>
              <a:t>By definition</a:t>
            </a:r>
            <a:endParaRPr lang="en-US" dirty="0"/>
          </a:p>
        </p:txBody>
      </p:sp>
      <p:pic>
        <p:nvPicPr>
          <p:cNvPr id="4" name="Picture 3" descr="TP_tmp.png"/>
          <p:cNvPicPr>
            <a:picLocks noChangeAspect="1"/>
          </p:cNvPicPr>
          <p:nvPr>
            <p:custDataLst>
              <p:tags r:id="rId1"/>
            </p:custDataLst>
          </p:nvPr>
        </p:nvPicPr>
        <p:blipFill>
          <a:blip r:embed="rId4" cstate="print"/>
          <a:stretch>
            <a:fillRect/>
          </a:stretch>
        </p:blipFill>
        <p:spPr>
          <a:xfrm>
            <a:off x="2514600" y="3962400"/>
            <a:ext cx="3643451" cy="381000"/>
          </a:xfrm>
          <a:prstGeom prst="rect">
            <a:avLst/>
          </a:prstGeom>
        </p:spPr>
      </p:pic>
      <p:pic>
        <p:nvPicPr>
          <p:cNvPr id="5" name="Picture 4" descr="TP_tmp.png"/>
          <p:cNvPicPr>
            <a:picLocks noChangeAspect="1"/>
          </p:cNvPicPr>
          <p:nvPr>
            <p:custDataLst>
              <p:tags r:id="rId2"/>
            </p:custDataLst>
          </p:nvPr>
        </p:nvPicPr>
        <p:blipFill>
          <a:blip r:embed="rId5" cstate="print"/>
          <a:stretch>
            <a:fillRect/>
          </a:stretch>
        </p:blipFill>
        <p:spPr>
          <a:xfrm>
            <a:off x="2514600" y="5105400"/>
            <a:ext cx="3486357" cy="643599"/>
          </a:xfrm>
          <a:prstGeom prst="rect">
            <a:avLst/>
          </a:prstGeom>
        </p:spPr>
      </p:pic>
    </p:spTree>
    <p:extLst>
      <p:ext uri="{BB962C8B-B14F-4D97-AF65-F5344CB8AC3E}">
        <p14:creationId xmlns:p14="http://schemas.microsoft.com/office/powerpoint/2010/main" xmlns="" val="177451896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Estimating the Relevance Model</a:t>
            </a:r>
            <a:endParaRPr lang="en-US" dirty="0"/>
          </a:p>
        </p:txBody>
      </p:sp>
      <p:sp>
        <p:nvSpPr>
          <p:cNvPr id="3" name="Content Placeholder 2"/>
          <p:cNvSpPr>
            <a:spLocks noGrp="1"/>
          </p:cNvSpPr>
          <p:nvPr>
            <p:ph idx="1"/>
          </p:nvPr>
        </p:nvSpPr>
        <p:spPr/>
        <p:txBody>
          <a:bodyPr/>
          <a:lstStyle/>
          <a:p>
            <a:r>
              <a:rPr lang="en-US" dirty="0" smtClean="0"/>
              <a:t>Joint probability is</a:t>
            </a:r>
          </a:p>
          <a:p>
            <a:endParaRPr lang="en-US" dirty="0" smtClean="0"/>
          </a:p>
          <a:p>
            <a:pPr>
              <a:buNone/>
            </a:pPr>
            <a:endParaRPr lang="en-US" sz="1200" dirty="0" smtClean="0"/>
          </a:p>
          <a:p>
            <a:r>
              <a:rPr lang="en-US" dirty="0" smtClean="0"/>
              <a:t>Assume</a:t>
            </a:r>
          </a:p>
          <a:p>
            <a:endParaRPr lang="en-US" dirty="0" smtClean="0"/>
          </a:p>
          <a:p>
            <a:endParaRPr lang="en-US" sz="1000" dirty="0" smtClean="0"/>
          </a:p>
          <a:p>
            <a:r>
              <a:rPr lang="en-US" dirty="0" smtClean="0"/>
              <a:t>Gives</a:t>
            </a:r>
            <a:endParaRPr lang="en-US" dirty="0"/>
          </a:p>
        </p:txBody>
      </p:sp>
      <p:pic>
        <p:nvPicPr>
          <p:cNvPr id="4" name="Picture 3" descr="TP_tmp.png"/>
          <p:cNvPicPr>
            <a:picLocks noChangeAspect="1"/>
          </p:cNvPicPr>
          <p:nvPr>
            <p:custDataLst>
              <p:tags r:id="rId1"/>
            </p:custDataLst>
          </p:nvPr>
        </p:nvPicPr>
        <p:blipFill>
          <a:blip r:embed="rId5" cstate="print"/>
          <a:stretch>
            <a:fillRect/>
          </a:stretch>
        </p:blipFill>
        <p:spPr>
          <a:xfrm>
            <a:off x="914400" y="2438400"/>
            <a:ext cx="7504952" cy="457200"/>
          </a:xfrm>
          <a:prstGeom prst="rect">
            <a:avLst/>
          </a:prstGeom>
        </p:spPr>
      </p:pic>
      <p:pic>
        <p:nvPicPr>
          <p:cNvPr id="5" name="Picture 4" descr="TP_tmp.png"/>
          <p:cNvPicPr>
            <a:picLocks noChangeAspect="1"/>
          </p:cNvPicPr>
          <p:nvPr>
            <p:custDataLst>
              <p:tags r:id="rId2"/>
            </p:custDataLst>
          </p:nvPr>
        </p:nvPicPr>
        <p:blipFill>
          <a:blip r:embed="rId6" cstate="print"/>
          <a:stretch>
            <a:fillRect/>
          </a:stretch>
        </p:blipFill>
        <p:spPr>
          <a:xfrm>
            <a:off x="990600" y="3733800"/>
            <a:ext cx="6858015" cy="457200"/>
          </a:xfrm>
          <a:prstGeom prst="rect">
            <a:avLst/>
          </a:prstGeom>
        </p:spPr>
      </p:pic>
      <p:pic>
        <p:nvPicPr>
          <p:cNvPr id="6" name="Picture 5" descr="TP_tmp.png"/>
          <p:cNvPicPr>
            <a:picLocks noChangeAspect="1"/>
          </p:cNvPicPr>
          <p:nvPr>
            <p:custDataLst>
              <p:tags r:id="rId3"/>
            </p:custDataLst>
          </p:nvPr>
        </p:nvPicPr>
        <p:blipFill>
          <a:blip r:embed="rId7" cstate="print"/>
          <a:stretch>
            <a:fillRect/>
          </a:stretch>
        </p:blipFill>
        <p:spPr>
          <a:xfrm>
            <a:off x="533400" y="5181600"/>
            <a:ext cx="8228681" cy="482600"/>
          </a:xfrm>
          <a:prstGeom prst="rect">
            <a:avLst/>
          </a:prstGeom>
        </p:spPr>
      </p:pic>
    </p:spTree>
    <p:extLst>
      <p:ext uri="{BB962C8B-B14F-4D97-AF65-F5344CB8AC3E}">
        <p14:creationId xmlns:p14="http://schemas.microsoft.com/office/powerpoint/2010/main" xmlns="" val="138307896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Estimating the Relevance Model</a:t>
            </a:r>
            <a:endParaRPr lang="en-US" dirty="0"/>
          </a:p>
        </p:txBody>
      </p:sp>
      <p:sp>
        <p:nvSpPr>
          <p:cNvPr id="3" name="Content Placeholder 2"/>
          <p:cNvSpPr>
            <a:spLocks noGrp="1"/>
          </p:cNvSpPr>
          <p:nvPr>
            <p:ph idx="1"/>
          </p:nvPr>
        </p:nvSpPr>
        <p:spPr/>
        <p:txBody>
          <a:bodyPr/>
          <a:lstStyle/>
          <a:p>
            <a:r>
              <a:rPr lang="en-US" i="1" dirty="0" smtClean="0"/>
              <a:t>P(D)</a:t>
            </a:r>
            <a:r>
              <a:rPr lang="en-US" dirty="0" smtClean="0"/>
              <a:t> usually assumed to be uniform</a:t>
            </a:r>
          </a:p>
          <a:p>
            <a:r>
              <a:rPr lang="en-US" i="1" dirty="0" smtClean="0"/>
              <a:t>P(w, q1 . . . </a:t>
            </a:r>
            <a:r>
              <a:rPr lang="en-US" i="1" dirty="0" err="1" smtClean="0"/>
              <a:t>qn</a:t>
            </a:r>
            <a:r>
              <a:rPr lang="en-US" i="1" dirty="0" smtClean="0"/>
              <a:t>) </a:t>
            </a:r>
            <a:r>
              <a:rPr lang="en-US" dirty="0" smtClean="0"/>
              <a:t>is simply a weighted average of the language model probabilities for </a:t>
            </a:r>
            <a:r>
              <a:rPr lang="en-US" i="1" dirty="0" smtClean="0"/>
              <a:t>w</a:t>
            </a:r>
            <a:r>
              <a:rPr lang="en-US" dirty="0" smtClean="0"/>
              <a:t> in a set of documents, where the weights are the query likelihood scores for those documents</a:t>
            </a:r>
          </a:p>
          <a:p>
            <a:r>
              <a:rPr lang="en-US" dirty="0" smtClean="0"/>
              <a:t>Formal model for pseudo-relevance feedback</a:t>
            </a:r>
          </a:p>
          <a:p>
            <a:pPr lvl="1"/>
            <a:r>
              <a:rPr lang="en-US" dirty="0" smtClean="0"/>
              <a:t>query expansion technique</a:t>
            </a:r>
            <a:endParaRPr lang="en-US" dirty="0"/>
          </a:p>
        </p:txBody>
      </p:sp>
    </p:spTree>
    <p:extLst>
      <p:ext uri="{BB962C8B-B14F-4D97-AF65-F5344CB8AC3E}">
        <p14:creationId xmlns:p14="http://schemas.microsoft.com/office/powerpoint/2010/main" xmlns="" val="41468923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smtClean="0">
                <a:ea typeface="ＭＳ Ｐゴシック" charset="-128"/>
              </a:rPr>
              <a:t>Query-document matching scores</a:t>
            </a:r>
          </a:p>
        </p:txBody>
      </p:sp>
      <p:sp>
        <p:nvSpPr>
          <p:cNvPr id="3" name="Content Placeholder 2"/>
          <p:cNvSpPr txBox="1">
            <a:spLocks/>
          </p:cNvSpPr>
          <p:nvPr/>
        </p:nvSpPr>
        <p:spPr>
          <a:xfrm>
            <a:off x="457200" y="1600200"/>
            <a:ext cx="8229600" cy="49530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en-US" dirty="0" smtClean="0">
                <a:ea typeface="ＭＳ Ｐゴシック" charset="-128"/>
              </a:rPr>
              <a:t>We need a way of assigning a score to a query/document pair</a:t>
            </a:r>
          </a:p>
          <a:p>
            <a:r>
              <a:rPr lang="en-US" altLang="en-US" dirty="0" smtClean="0">
                <a:ea typeface="ＭＳ Ｐゴシック" charset="-128"/>
              </a:rPr>
              <a:t>If the query term does not occur in the document: score should be 0</a:t>
            </a:r>
          </a:p>
          <a:p>
            <a:r>
              <a:rPr lang="en-US" altLang="en-US" dirty="0" smtClean="0">
                <a:solidFill>
                  <a:srgbClr val="C00000"/>
                </a:solidFill>
                <a:ea typeface="ＭＳ Ｐゴシック" charset="-128"/>
              </a:rPr>
              <a:t>The more frequent the query term in the document, the higher the score (should be)</a:t>
            </a:r>
          </a:p>
        </p:txBody>
      </p:sp>
      <p:sp>
        <p:nvSpPr>
          <p:cNvPr id="4" name="TextBox 4"/>
          <p:cNvSpPr txBox="1">
            <a:spLocks noChangeArrowheads="1"/>
          </p:cNvSpPr>
          <p:nvPr/>
        </p:nvSpPr>
        <p:spPr bwMode="auto">
          <a:xfrm>
            <a:off x="7620000" y="-33338"/>
            <a:ext cx="712788"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cs typeface="Arial Unicode MS" charset="0"/>
              </a:defRPr>
            </a:lvl1pPr>
            <a:lvl2pPr marL="742950" indent="-285750" eaLnBrk="0" hangingPunct="0">
              <a:defRPr sz="2400">
                <a:solidFill>
                  <a:schemeClr val="tx1"/>
                </a:solidFill>
                <a:latin typeface="Lucida Sans" charset="0"/>
                <a:cs typeface="Arial Unicode MS" charset="0"/>
              </a:defRPr>
            </a:lvl2pPr>
            <a:lvl3pPr marL="1143000" indent="-228600" eaLnBrk="0" hangingPunct="0">
              <a:defRPr sz="2400">
                <a:solidFill>
                  <a:schemeClr val="tx1"/>
                </a:solidFill>
                <a:latin typeface="Lucida Sans" charset="0"/>
                <a:cs typeface="Arial Unicode MS" charset="0"/>
              </a:defRPr>
            </a:lvl3pPr>
            <a:lvl4pPr marL="1600200" indent="-228600" eaLnBrk="0" hangingPunct="0">
              <a:defRPr sz="2400">
                <a:solidFill>
                  <a:schemeClr val="tx1"/>
                </a:solidFill>
                <a:latin typeface="Lucida Sans" charset="0"/>
                <a:cs typeface="Arial Unicode MS" charset="0"/>
              </a:defRPr>
            </a:lvl4pPr>
            <a:lvl5pPr marL="2057400" indent="-228600" eaLnBrk="0" hangingPunct="0">
              <a:defRPr sz="2400">
                <a:solidFill>
                  <a:schemeClr val="tx1"/>
                </a:solidFill>
                <a:latin typeface="Lucida San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cs typeface="Arial Unicode MS" charset="0"/>
              </a:defRPr>
            </a:lvl9pPr>
          </a:lstStyle>
          <a:p>
            <a:pPr eaLnBrk="1" hangingPunct="1"/>
            <a:r>
              <a:rPr lang="en-US" altLang="en-US" sz="1600">
                <a:solidFill>
                  <a:srgbClr val="FBFCFF"/>
                </a:solidFill>
              </a:rPr>
              <a:t>Ch. 6</a:t>
            </a:r>
          </a:p>
        </p:txBody>
      </p:sp>
    </p:spTree>
    <p:extLst>
      <p:ext uri="{BB962C8B-B14F-4D97-AF65-F5344CB8AC3E}">
        <p14:creationId xmlns="" xmlns:p14="http://schemas.microsoft.com/office/powerpoint/2010/main" val="1002252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200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par>
                          <p:cTn id="7" fill="hold">
                            <p:stCondLst>
                              <p:cond delay="2000"/>
                            </p:stCondLst>
                            <p:childTnLst>
                              <p:par>
                                <p:cTn id="8" presetID="1" presetClass="entr" presetSubtype="0" fill="hold" nodeType="afterEffect">
                                  <p:stCondLst>
                                    <p:cond delay="200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Pseudo-Feedback Algorithm</a:t>
            </a:r>
            <a:endParaRPr lang="en-US" dirty="0"/>
          </a:p>
        </p:txBody>
      </p:sp>
      <p:pic>
        <p:nvPicPr>
          <p:cNvPr id="3" name="Picture 2" descr="TP_tmp.png"/>
          <p:cNvPicPr>
            <a:picLocks noChangeAspect="1"/>
          </p:cNvPicPr>
          <p:nvPr>
            <p:custDataLst>
              <p:tags r:id="rId1"/>
            </p:custDataLst>
          </p:nvPr>
        </p:nvPicPr>
        <p:blipFill>
          <a:blip r:embed="rId3" cstate="print"/>
          <a:stretch>
            <a:fillRect/>
          </a:stretch>
        </p:blipFill>
        <p:spPr>
          <a:xfrm>
            <a:off x="381000" y="1752600"/>
            <a:ext cx="8432310" cy="3912116"/>
          </a:xfrm>
          <a:prstGeom prst="rect">
            <a:avLst/>
          </a:prstGeom>
        </p:spPr>
      </p:pic>
    </p:spTree>
    <p:extLst>
      <p:ext uri="{BB962C8B-B14F-4D97-AF65-F5344CB8AC3E}">
        <p14:creationId xmlns:p14="http://schemas.microsoft.com/office/powerpoint/2010/main" xmlns="" val="411457102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Combining Evidence</a:t>
            </a:r>
            <a:endParaRPr lang="en-US" dirty="0"/>
          </a:p>
        </p:txBody>
      </p:sp>
      <p:sp>
        <p:nvSpPr>
          <p:cNvPr id="3" name="Content Placeholder 2"/>
          <p:cNvSpPr>
            <a:spLocks noGrp="1"/>
          </p:cNvSpPr>
          <p:nvPr>
            <p:ph idx="1"/>
          </p:nvPr>
        </p:nvSpPr>
        <p:spPr>
          <a:xfrm>
            <a:off x="457200" y="1447800"/>
            <a:ext cx="8229600" cy="5105400"/>
          </a:xfrm>
        </p:spPr>
        <p:txBody>
          <a:bodyPr>
            <a:normAutofit/>
          </a:bodyPr>
          <a:lstStyle/>
          <a:p>
            <a:r>
              <a:rPr lang="en-US" dirty="0" smtClean="0"/>
              <a:t>Effective retrieval requires the combination of many pieces of evidence about a document’s potential relevance</a:t>
            </a:r>
          </a:p>
          <a:p>
            <a:pPr lvl="1"/>
            <a:r>
              <a:rPr lang="en-US" dirty="0" smtClean="0"/>
              <a:t>have focused on simple word-based evidence</a:t>
            </a:r>
          </a:p>
          <a:p>
            <a:pPr lvl="1"/>
            <a:r>
              <a:rPr lang="en-US" dirty="0" smtClean="0"/>
              <a:t>many other types of evidence</a:t>
            </a:r>
          </a:p>
          <a:p>
            <a:pPr lvl="2"/>
            <a:r>
              <a:rPr lang="en-US" dirty="0" smtClean="0"/>
              <a:t>structure, PageRank, metadata, even scores from different models</a:t>
            </a:r>
          </a:p>
          <a:p>
            <a:r>
              <a:rPr lang="en-US" i="1" dirty="0" smtClean="0"/>
              <a:t>Inference network </a:t>
            </a:r>
            <a:r>
              <a:rPr lang="en-US" dirty="0" smtClean="0"/>
              <a:t>model is one approach to combining evidence</a:t>
            </a:r>
          </a:p>
          <a:p>
            <a:pPr lvl="1"/>
            <a:r>
              <a:rPr lang="en-US" dirty="0" smtClean="0"/>
              <a:t>uses Bayesian network formalism</a:t>
            </a:r>
            <a:endParaRPr lang="en-US" dirty="0"/>
          </a:p>
        </p:txBody>
      </p:sp>
    </p:spTree>
    <p:extLst>
      <p:ext uri="{BB962C8B-B14F-4D97-AF65-F5344CB8AC3E}">
        <p14:creationId xmlns:p14="http://schemas.microsoft.com/office/powerpoint/2010/main" xmlns="" val="89870465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Inference Network</a:t>
            </a:r>
            <a:endParaRPr lang="en-US" dirty="0"/>
          </a:p>
        </p:txBody>
      </p:sp>
      <p:pic>
        <p:nvPicPr>
          <p:cNvPr id="3" name="Picture 2" descr="C:\Users\croft\Desktop\chap7-3.tif"/>
          <p:cNvPicPr>
            <a:picLocks noChangeAspect="1" noChangeArrowheads="1"/>
          </p:cNvPicPr>
          <p:nvPr/>
        </p:nvPicPr>
        <p:blipFill>
          <a:blip r:embed="rId2" cstate="print"/>
          <a:srcRect/>
          <a:stretch>
            <a:fillRect/>
          </a:stretch>
        </p:blipFill>
        <p:spPr bwMode="auto">
          <a:xfrm>
            <a:off x="609600" y="1371600"/>
            <a:ext cx="7973145" cy="4779962"/>
          </a:xfrm>
          <a:prstGeom prst="rect">
            <a:avLst/>
          </a:prstGeom>
          <a:noFill/>
        </p:spPr>
      </p:pic>
    </p:spTree>
    <p:extLst>
      <p:ext uri="{BB962C8B-B14F-4D97-AF65-F5344CB8AC3E}">
        <p14:creationId xmlns:p14="http://schemas.microsoft.com/office/powerpoint/2010/main" xmlns="" val="265414940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Inference Network</a:t>
            </a:r>
            <a:endParaRPr lang="en-US" dirty="0"/>
          </a:p>
        </p:txBody>
      </p:sp>
      <p:sp>
        <p:nvSpPr>
          <p:cNvPr id="3" name="Content Placeholder 2"/>
          <p:cNvSpPr>
            <a:spLocks noGrp="1"/>
          </p:cNvSpPr>
          <p:nvPr>
            <p:ph idx="1"/>
          </p:nvPr>
        </p:nvSpPr>
        <p:spPr>
          <a:xfrm>
            <a:off x="457200" y="1447800"/>
            <a:ext cx="8229600" cy="5181600"/>
          </a:xfrm>
        </p:spPr>
        <p:txBody>
          <a:bodyPr>
            <a:normAutofit lnSpcReduction="10000"/>
          </a:bodyPr>
          <a:lstStyle/>
          <a:p>
            <a:r>
              <a:rPr lang="en-US" i="1" dirty="0" smtClean="0"/>
              <a:t>Document node </a:t>
            </a:r>
            <a:r>
              <a:rPr lang="en-US" dirty="0" smtClean="0"/>
              <a:t>(D) corresponds to the event that a document is observed</a:t>
            </a:r>
          </a:p>
          <a:p>
            <a:r>
              <a:rPr lang="en-US" i="1" dirty="0" smtClean="0"/>
              <a:t>Representation nodes </a:t>
            </a:r>
            <a:r>
              <a:rPr lang="en-US" dirty="0" smtClean="0"/>
              <a:t>(</a:t>
            </a:r>
            <a:r>
              <a:rPr lang="en-US" dirty="0" err="1" smtClean="0"/>
              <a:t>r</a:t>
            </a:r>
            <a:r>
              <a:rPr lang="en-US" baseline="-25000" dirty="0" err="1" smtClean="0"/>
              <a:t>i</a:t>
            </a:r>
            <a:r>
              <a:rPr lang="en-US" dirty="0" smtClean="0"/>
              <a:t>)</a:t>
            </a:r>
            <a:r>
              <a:rPr lang="en-US" i="1" dirty="0" smtClean="0"/>
              <a:t> </a:t>
            </a:r>
            <a:r>
              <a:rPr lang="en-US" dirty="0" smtClean="0"/>
              <a:t>are document features (evidence)</a:t>
            </a:r>
          </a:p>
          <a:p>
            <a:pPr lvl="1"/>
            <a:r>
              <a:rPr lang="en-US" dirty="0" smtClean="0"/>
              <a:t>Probabilities associated with those features are based on language models θ</a:t>
            </a:r>
            <a:r>
              <a:rPr lang="en-US" i="1" dirty="0" smtClean="0"/>
              <a:t> </a:t>
            </a:r>
            <a:r>
              <a:rPr lang="en-US" dirty="0" smtClean="0"/>
              <a:t>estimated using the parameters</a:t>
            </a:r>
            <a:r>
              <a:rPr lang="en-US" i="1" dirty="0" smtClean="0"/>
              <a:t> </a:t>
            </a:r>
            <a:r>
              <a:rPr lang="el-GR" dirty="0" smtClean="0"/>
              <a:t>μ</a:t>
            </a:r>
            <a:endParaRPr lang="en-US" dirty="0" smtClean="0"/>
          </a:p>
          <a:p>
            <a:pPr lvl="1"/>
            <a:r>
              <a:rPr lang="en-US" dirty="0" smtClean="0"/>
              <a:t>one language model for each significant document structure</a:t>
            </a:r>
          </a:p>
          <a:p>
            <a:pPr lvl="1"/>
            <a:r>
              <a:rPr lang="en-US" dirty="0" err="1" smtClean="0"/>
              <a:t>r</a:t>
            </a:r>
            <a:r>
              <a:rPr lang="en-US" sz="3100" baseline="-25000" dirty="0" err="1" smtClean="0"/>
              <a:t>i</a:t>
            </a:r>
            <a:r>
              <a:rPr lang="en-US" sz="1200" dirty="0" smtClean="0"/>
              <a:t>  </a:t>
            </a:r>
            <a:r>
              <a:rPr lang="en-US" dirty="0" smtClean="0"/>
              <a:t>nodes can represent proximity features, or other types of evidence (e.g. date)</a:t>
            </a:r>
          </a:p>
          <a:p>
            <a:pPr lvl="1"/>
            <a:endParaRPr lang="en-US" dirty="0"/>
          </a:p>
        </p:txBody>
      </p:sp>
    </p:spTree>
    <p:extLst>
      <p:ext uri="{BB962C8B-B14F-4D97-AF65-F5344CB8AC3E}">
        <p14:creationId xmlns:p14="http://schemas.microsoft.com/office/powerpoint/2010/main" xmlns="" val="12370423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Inference Network</a:t>
            </a:r>
            <a:endParaRPr lang="en-US" dirty="0"/>
          </a:p>
        </p:txBody>
      </p:sp>
      <p:sp>
        <p:nvSpPr>
          <p:cNvPr id="3" name="Content Placeholder 2"/>
          <p:cNvSpPr>
            <a:spLocks noGrp="1"/>
          </p:cNvSpPr>
          <p:nvPr>
            <p:ph idx="1"/>
          </p:nvPr>
        </p:nvSpPr>
        <p:spPr>
          <a:xfrm>
            <a:off x="457200" y="1600200"/>
            <a:ext cx="8229600" cy="4800600"/>
          </a:xfrm>
        </p:spPr>
        <p:txBody>
          <a:bodyPr>
            <a:normAutofit lnSpcReduction="10000"/>
          </a:bodyPr>
          <a:lstStyle/>
          <a:p>
            <a:r>
              <a:rPr lang="en-US" i="1" dirty="0" smtClean="0"/>
              <a:t>Query nodes </a:t>
            </a:r>
            <a:r>
              <a:rPr lang="en-US" dirty="0" smtClean="0"/>
              <a:t>(</a:t>
            </a:r>
            <a:r>
              <a:rPr lang="en-US" dirty="0" err="1" smtClean="0"/>
              <a:t>q</a:t>
            </a:r>
            <a:r>
              <a:rPr lang="en-US" baseline="-25000" dirty="0" err="1" smtClean="0"/>
              <a:t>i</a:t>
            </a:r>
            <a:r>
              <a:rPr lang="en-US" dirty="0" smtClean="0"/>
              <a:t>) are used to combine evidence from representation nodes and other query nodes</a:t>
            </a:r>
          </a:p>
          <a:p>
            <a:pPr lvl="1"/>
            <a:r>
              <a:rPr lang="en-US" dirty="0" smtClean="0"/>
              <a:t>represent the occurrence of more complex evidence and document features</a:t>
            </a:r>
          </a:p>
          <a:p>
            <a:pPr lvl="1"/>
            <a:r>
              <a:rPr lang="en-US" dirty="0" smtClean="0"/>
              <a:t>a number of combination operators are available</a:t>
            </a:r>
          </a:p>
          <a:p>
            <a:r>
              <a:rPr lang="en-US" i="1" dirty="0" smtClean="0"/>
              <a:t>Information need node </a:t>
            </a:r>
            <a:r>
              <a:rPr lang="en-US" dirty="0" smtClean="0"/>
              <a:t>(I) is a special query node that combines all of the evidence from the other query nodes</a:t>
            </a:r>
          </a:p>
          <a:p>
            <a:pPr lvl="1"/>
            <a:r>
              <a:rPr lang="en-US" dirty="0" smtClean="0"/>
              <a:t>network computes P(I|D, </a:t>
            </a:r>
            <a:r>
              <a:rPr lang="el-GR" dirty="0" smtClean="0"/>
              <a:t>μ)</a:t>
            </a:r>
            <a:endParaRPr lang="en-US" dirty="0"/>
          </a:p>
        </p:txBody>
      </p:sp>
    </p:spTree>
    <p:extLst>
      <p:ext uri="{BB962C8B-B14F-4D97-AF65-F5344CB8AC3E}">
        <p14:creationId xmlns:p14="http://schemas.microsoft.com/office/powerpoint/2010/main" xmlns="" val="427360560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AND Combination</a:t>
            </a:r>
            <a:endParaRPr lang="en-US" dirty="0"/>
          </a:p>
        </p:txBody>
      </p:sp>
      <p:pic>
        <p:nvPicPr>
          <p:cNvPr id="3" name="Picture 2" descr="C:\Users\croft\Desktop\chap7-4.tif"/>
          <p:cNvPicPr>
            <a:picLocks noChangeAspect="1" noChangeArrowheads="1"/>
          </p:cNvPicPr>
          <p:nvPr/>
        </p:nvPicPr>
        <p:blipFill>
          <a:blip r:embed="rId3" cstate="print"/>
          <a:srcRect/>
          <a:stretch>
            <a:fillRect/>
          </a:stretch>
        </p:blipFill>
        <p:spPr bwMode="auto">
          <a:xfrm>
            <a:off x="1905000" y="1905000"/>
            <a:ext cx="2825750" cy="2018198"/>
          </a:xfrm>
          <a:prstGeom prst="rect">
            <a:avLst/>
          </a:prstGeom>
          <a:noFill/>
        </p:spPr>
      </p:pic>
      <p:sp>
        <p:nvSpPr>
          <p:cNvPr id="4" name="TextBox 3"/>
          <p:cNvSpPr txBox="1"/>
          <p:nvPr/>
        </p:nvSpPr>
        <p:spPr>
          <a:xfrm>
            <a:off x="4800600" y="2590800"/>
            <a:ext cx="3026598" cy="369332"/>
          </a:xfrm>
          <a:prstGeom prst="rect">
            <a:avLst/>
          </a:prstGeom>
          <a:noFill/>
        </p:spPr>
        <p:txBody>
          <a:bodyPr wrap="none" rtlCol="0">
            <a:spAutoFit/>
          </a:bodyPr>
          <a:lstStyle/>
          <a:p>
            <a:r>
              <a:rPr lang="en-US" i="1" dirty="0" smtClean="0"/>
              <a:t>a</a:t>
            </a:r>
            <a:r>
              <a:rPr lang="en-US" dirty="0" smtClean="0"/>
              <a:t> and </a:t>
            </a:r>
            <a:r>
              <a:rPr lang="en-US" i="1" dirty="0" smtClean="0"/>
              <a:t>b</a:t>
            </a:r>
            <a:r>
              <a:rPr lang="en-US" dirty="0" smtClean="0"/>
              <a:t> are </a:t>
            </a:r>
            <a:r>
              <a:rPr lang="en-US" i="1" dirty="0" smtClean="0"/>
              <a:t>parent</a:t>
            </a:r>
            <a:r>
              <a:rPr lang="en-US" dirty="0" smtClean="0"/>
              <a:t> nodes for </a:t>
            </a:r>
            <a:r>
              <a:rPr lang="en-US" u="sng" dirty="0" smtClean="0"/>
              <a:t>q</a:t>
            </a:r>
            <a:endParaRPr lang="en-US" u="sng" dirty="0"/>
          </a:p>
        </p:txBody>
      </p:sp>
      <p:pic>
        <p:nvPicPr>
          <p:cNvPr id="5" name="Picture 4" descr="TP_tmp.png"/>
          <p:cNvPicPr>
            <a:picLocks noChangeAspect="1"/>
          </p:cNvPicPr>
          <p:nvPr>
            <p:custDataLst>
              <p:tags r:id="rId1"/>
            </p:custDataLst>
          </p:nvPr>
        </p:nvPicPr>
        <p:blipFill>
          <a:blip r:embed="rId4" cstate="print"/>
          <a:stretch>
            <a:fillRect/>
          </a:stretch>
        </p:blipFill>
        <p:spPr bwMode="auto">
          <a:xfrm>
            <a:off x="2133600" y="4343400"/>
            <a:ext cx="4597519" cy="1676400"/>
          </a:xfrm>
          <a:prstGeom prst="rect">
            <a:avLst/>
          </a:prstGeom>
          <a:noFill/>
          <a:ln/>
          <a:effectLst/>
        </p:spPr>
      </p:pic>
    </p:spTree>
    <p:extLst>
      <p:ext uri="{BB962C8B-B14F-4D97-AF65-F5344CB8AC3E}">
        <p14:creationId xmlns:p14="http://schemas.microsoft.com/office/powerpoint/2010/main" xmlns="" val="342607675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AND Combination</a:t>
            </a:r>
            <a:endParaRPr lang="en-US" dirty="0"/>
          </a:p>
        </p:txBody>
      </p:sp>
      <p:sp>
        <p:nvSpPr>
          <p:cNvPr id="3" name="Content Placeholder 2"/>
          <p:cNvSpPr>
            <a:spLocks noGrp="1"/>
          </p:cNvSpPr>
          <p:nvPr>
            <p:ph idx="1"/>
          </p:nvPr>
        </p:nvSpPr>
        <p:spPr>
          <a:xfrm>
            <a:off x="457200" y="1447800"/>
            <a:ext cx="8229600" cy="4525963"/>
          </a:xfrm>
        </p:spPr>
        <p:txBody>
          <a:bodyPr/>
          <a:lstStyle/>
          <a:p>
            <a:r>
              <a:rPr lang="en-US" dirty="0" smtClean="0"/>
              <a:t>Combination must consider all possible states of parents</a:t>
            </a:r>
          </a:p>
          <a:p>
            <a:r>
              <a:rPr lang="en-US" dirty="0" smtClean="0"/>
              <a:t>Some combinations can be computed efficiently</a:t>
            </a:r>
            <a:endParaRPr lang="en-US" dirty="0"/>
          </a:p>
        </p:txBody>
      </p:sp>
      <p:pic>
        <p:nvPicPr>
          <p:cNvPr id="4" name="Picture 3" descr="TP_tmp.png"/>
          <p:cNvPicPr>
            <a:picLocks noChangeAspect="1"/>
          </p:cNvPicPr>
          <p:nvPr>
            <p:custDataLst>
              <p:tags r:id="rId1"/>
            </p:custDataLst>
          </p:nvPr>
        </p:nvPicPr>
        <p:blipFill>
          <a:blip r:embed="rId3" cstate="print"/>
          <a:stretch>
            <a:fillRect/>
          </a:stretch>
        </p:blipFill>
        <p:spPr>
          <a:xfrm>
            <a:off x="457200" y="3962400"/>
            <a:ext cx="8305816" cy="2159512"/>
          </a:xfrm>
          <a:prstGeom prst="rect">
            <a:avLst/>
          </a:prstGeom>
        </p:spPr>
      </p:pic>
    </p:spTree>
    <p:extLst>
      <p:ext uri="{BB962C8B-B14F-4D97-AF65-F5344CB8AC3E}">
        <p14:creationId xmlns:p14="http://schemas.microsoft.com/office/powerpoint/2010/main" xmlns="" val="187817806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Search</a:t>
            </a:r>
            <a:endParaRPr lang="en-US" dirty="0"/>
          </a:p>
        </p:txBody>
      </p:sp>
      <p:sp>
        <p:nvSpPr>
          <p:cNvPr id="3" name="Content Placeholder 2"/>
          <p:cNvSpPr>
            <a:spLocks noGrp="1"/>
          </p:cNvSpPr>
          <p:nvPr>
            <p:ph idx="1"/>
          </p:nvPr>
        </p:nvSpPr>
        <p:spPr/>
        <p:txBody>
          <a:bodyPr>
            <a:normAutofit lnSpcReduction="10000"/>
          </a:bodyPr>
          <a:lstStyle/>
          <a:p>
            <a:r>
              <a:rPr lang="en-US" dirty="0" smtClean="0"/>
              <a:t>Most important, but not only, search application</a:t>
            </a:r>
          </a:p>
          <a:p>
            <a:r>
              <a:rPr lang="en-US" dirty="0" smtClean="0"/>
              <a:t>Salient features</a:t>
            </a:r>
          </a:p>
          <a:p>
            <a:pPr lvl="1"/>
            <a:r>
              <a:rPr lang="en-US" dirty="0" smtClean="0"/>
              <a:t>Size of collection</a:t>
            </a:r>
          </a:p>
          <a:p>
            <a:pPr lvl="1"/>
            <a:r>
              <a:rPr lang="en-US" dirty="0" smtClean="0"/>
              <a:t>Connections between documents</a:t>
            </a:r>
          </a:p>
          <a:p>
            <a:pPr lvl="1"/>
            <a:r>
              <a:rPr lang="en-US" dirty="0" smtClean="0"/>
              <a:t>Range of document types</a:t>
            </a:r>
          </a:p>
          <a:p>
            <a:pPr lvl="1"/>
            <a:r>
              <a:rPr lang="en-US" dirty="0" smtClean="0"/>
              <a:t>Importance of spam</a:t>
            </a:r>
          </a:p>
          <a:p>
            <a:pPr lvl="1"/>
            <a:r>
              <a:rPr lang="en-US" dirty="0" smtClean="0"/>
              <a:t>Volume of queries</a:t>
            </a:r>
          </a:p>
          <a:p>
            <a:pPr lvl="1"/>
            <a:r>
              <a:rPr lang="en-US" dirty="0" smtClean="0"/>
              <a:t>Range of query types</a:t>
            </a:r>
          </a:p>
        </p:txBody>
      </p:sp>
    </p:spTree>
    <p:extLst>
      <p:ext uri="{BB962C8B-B14F-4D97-AF65-F5344CB8AC3E}">
        <p14:creationId xmlns:p14="http://schemas.microsoft.com/office/powerpoint/2010/main" xmlns="" val="81065930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Taxonomy</a:t>
            </a:r>
            <a:endParaRPr lang="en-US" dirty="0"/>
          </a:p>
        </p:txBody>
      </p:sp>
      <p:sp>
        <p:nvSpPr>
          <p:cNvPr id="3" name="Content Placeholder 2"/>
          <p:cNvSpPr>
            <a:spLocks noGrp="1"/>
          </p:cNvSpPr>
          <p:nvPr>
            <p:ph idx="1"/>
          </p:nvPr>
        </p:nvSpPr>
        <p:spPr>
          <a:xfrm>
            <a:off x="457200" y="1600200"/>
            <a:ext cx="8229600" cy="4800600"/>
          </a:xfrm>
        </p:spPr>
        <p:txBody>
          <a:bodyPr>
            <a:normAutofit lnSpcReduction="10000"/>
          </a:bodyPr>
          <a:lstStyle/>
          <a:p>
            <a:r>
              <a:rPr lang="en-US" i="1" dirty="0" smtClean="0"/>
              <a:t>Informational</a:t>
            </a:r>
          </a:p>
          <a:p>
            <a:pPr lvl="1"/>
            <a:r>
              <a:rPr lang="en-US" dirty="0" smtClean="0"/>
              <a:t>Finding information about some topic which may be on one or more web pages</a:t>
            </a:r>
          </a:p>
          <a:p>
            <a:pPr lvl="1"/>
            <a:r>
              <a:rPr lang="en-US" dirty="0" smtClean="0"/>
              <a:t>Topical search</a:t>
            </a:r>
          </a:p>
          <a:p>
            <a:r>
              <a:rPr lang="en-US" i="1" dirty="0" smtClean="0"/>
              <a:t>Navigational</a:t>
            </a:r>
          </a:p>
          <a:p>
            <a:pPr lvl="1"/>
            <a:r>
              <a:rPr lang="en-US" dirty="0" smtClean="0"/>
              <a:t>finding a particular web page that the user has either seen before or is assumed to exist</a:t>
            </a:r>
          </a:p>
          <a:p>
            <a:r>
              <a:rPr lang="en-US" i="1" dirty="0" smtClean="0"/>
              <a:t>Transactional</a:t>
            </a:r>
          </a:p>
          <a:p>
            <a:pPr lvl="1"/>
            <a:r>
              <a:rPr lang="en-US" dirty="0" smtClean="0"/>
              <a:t>finding a site where a task such as shopping or downloading music can be performed</a:t>
            </a:r>
            <a:endParaRPr lang="en-US" dirty="0"/>
          </a:p>
        </p:txBody>
      </p:sp>
    </p:spTree>
    <p:extLst>
      <p:ext uri="{BB962C8B-B14F-4D97-AF65-F5344CB8AC3E}">
        <p14:creationId xmlns:p14="http://schemas.microsoft.com/office/powerpoint/2010/main" xmlns="" val="153678519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Search</a:t>
            </a:r>
            <a:endParaRPr lang="en-US" dirty="0"/>
          </a:p>
        </p:txBody>
      </p:sp>
      <p:sp>
        <p:nvSpPr>
          <p:cNvPr id="3" name="Content Placeholder 2"/>
          <p:cNvSpPr>
            <a:spLocks noGrp="1"/>
          </p:cNvSpPr>
          <p:nvPr>
            <p:ph idx="1"/>
          </p:nvPr>
        </p:nvSpPr>
        <p:spPr>
          <a:xfrm>
            <a:off x="457200" y="1447800"/>
            <a:ext cx="8229600" cy="5181600"/>
          </a:xfrm>
        </p:spPr>
        <p:txBody>
          <a:bodyPr>
            <a:normAutofit lnSpcReduction="10000"/>
          </a:bodyPr>
          <a:lstStyle/>
          <a:p>
            <a:r>
              <a:rPr lang="en-US" dirty="0" smtClean="0"/>
              <a:t>For effective navigational and transactional search, need to combine features that reflect </a:t>
            </a:r>
            <a:r>
              <a:rPr lang="en-US" i="1" dirty="0" smtClean="0"/>
              <a:t>user relevance</a:t>
            </a:r>
          </a:p>
          <a:p>
            <a:r>
              <a:rPr lang="en-US" dirty="0" smtClean="0"/>
              <a:t>Commercial web search engines combine evidence from </a:t>
            </a:r>
            <a:r>
              <a:rPr lang="en-US" i="1" dirty="0" smtClean="0"/>
              <a:t>hundreds</a:t>
            </a:r>
            <a:r>
              <a:rPr lang="en-US" dirty="0" smtClean="0"/>
              <a:t> of features to generate a ranking score for a web page</a:t>
            </a:r>
          </a:p>
          <a:p>
            <a:pPr lvl="1"/>
            <a:r>
              <a:rPr lang="en-US" dirty="0" smtClean="0"/>
              <a:t>page content, page metadata, anchor text, links (e.g., </a:t>
            </a:r>
            <a:r>
              <a:rPr lang="en-US" dirty="0" err="1" smtClean="0"/>
              <a:t>PageRank</a:t>
            </a:r>
            <a:r>
              <a:rPr lang="en-US" dirty="0" smtClean="0"/>
              <a:t>), and user behavior (click logs)</a:t>
            </a:r>
          </a:p>
          <a:p>
            <a:pPr lvl="1"/>
            <a:r>
              <a:rPr lang="en-US" dirty="0" smtClean="0"/>
              <a:t>page metadata – e.g., “age”, how often it is updated, the URL of the page, the domain name of its site, and the amount of text content</a:t>
            </a:r>
            <a:endParaRPr lang="en-US" dirty="0"/>
          </a:p>
        </p:txBody>
      </p:sp>
    </p:spTree>
    <p:extLst>
      <p:ext uri="{BB962C8B-B14F-4D97-AF65-F5344CB8AC3E}">
        <p14:creationId xmlns:p14="http://schemas.microsoft.com/office/powerpoint/2010/main" xmlns="" val="2667100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dirty="0" err="1" smtClean="0">
                <a:ea typeface="ＭＳ Ｐゴシック" charset="-128"/>
              </a:rPr>
              <a:t>Jaccard</a:t>
            </a:r>
            <a:r>
              <a:rPr lang="en-US" altLang="en-US" dirty="0" smtClean="0">
                <a:ea typeface="ＭＳ Ｐゴシック" charset="-128"/>
              </a:rPr>
              <a:t> coefficient</a:t>
            </a:r>
          </a:p>
        </p:txBody>
      </p:sp>
      <p:sp>
        <p:nvSpPr>
          <p:cNvPr id="3" name="Content Placeholder 2"/>
          <p:cNvSpPr txBox="1">
            <a:spLocks/>
          </p:cNvSpPr>
          <p:nvPr/>
        </p:nvSpPr>
        <p:spPr>
          <a:xfrm>
            <a:off x="457200" y="1600200"/>
            <a:ext cx="8229600" cy="49530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en-US" dirty="0" err="1" smtClean="0">
                <a:solidFill>
                  <a:srgbClr val="C00000"/>
                </a:solidFill>
                <a:ea typeface="ＭＳ Ｐゴシック" charset="-128"/>
              </a:rPr>
              <a:t>jaccard</a:t>
            </a:r>
            <a:r>
              <a:rPr lang="en-US" altLang="en-US" i="1" dirty="0" smtClean="0">
                <a:solidFill>
                  <a:srgbClr val="C00000"/>
                </a:solidFill>
                <a:ea typeface="ＭＳ Ｐゴシック" charset="-128"/>
              </a:rPr>
              <a:t>(A,B) = </a:t>
            </a:r>
            <a:r>
              <a:rPr lang="en-US" altLang="en-US" dirty="0" smtClean="0">
                <a:solidFill>
                  <a:srgbClr val="C00000"/>
                </a:solidFill>
                <a:ea typeface="ＭＳ Ｐゴシック" charset="-128"/>
              </a:rPr>
              <a:t>|</a:t>
            </a:r>
            <a:r>
              <a:rPr lang="en-US" altLang="en-US" i="1" dirty="0" smtClean="0">
                <a:solidFill>
                  <a:srgbClr val="C00000"/>
                </a:solidFill>
                <a:ea typeface="ＭＳ Ｐゴシック" charset="-128"/>
              </a:rPr>
              <a:t>A </a:t>
            </a:r>
            <a:r>
              <a:rPr lang="en-US" altLang="en-US" dirty="0" smtClean="0">
                <a:solidFill>
                  <a:srgbClr val="C00000"/>
                </a:solidFill>
                <a:ea typeface="ＭＳ Ｐゴシック" charset="-128"/>
              </a:rPr>
              <a:t>∩</a:t>
            </a:r>
            <a:r>
              <a:rPr lang="en-US" altLang="en-US" i="1" dirty="0" smtClean="0">
                <a:solidFill>
                  <a:srgbClr val="C00000"/>
                </a:solidFill>
                <a:ea typeface="ＭＳ Ｐゴシック" charset="-128"/>
              </a:rPr>
              <a:t> B</a:t>
            </a:r>
            <a:r>
              <a:rPr lang="en-US" altLang="en-US" dirty="0" smtClean="0">
                <a:solidFill>
                  <a:srgbClr val="C00000"/>
                </a:solidFill>
                <a:ea typeface="ＭＳ Ｐゴシック" charset="-128"/>
              </a:rPr>
              <a:t>| / |</a:t>
            </a:r>
            <a:r>
              <a:rPr lang="en-US" altLang="en-US" i="1" dirty="0" smtClean="0">
                <a:solidFill>
                  <a:srgbClr val="C00000"/>
                </a:solidFill>
                <a:ea typeface="ＭＳ Ｐゴシック" charset="-128"/>
              </a:rPr>
              <a:t>A </a:t>
            </a:r>
            <a:r>
              <a:rPr lang="en-US" altLang="en-US" dirty="0" smtClean="0">
                <a:solidFill>
                  <a:srgbClr val="C00000"/>
                </a:solidFill>
                <a:ea typeface="ＭＳ Ｐゴシック" charset="-128"/>
              </a:rPr>
              <a:t>∪ </a:t>
            </a:r>
            <a:r>
              <a:rPr lang="en-US" altLang="en-US" i="1" dirty="0" smtClean="0">
                <a:solidFill>
                  <a:srgbClr val="C00000"/>
                </a:solidFill>
                <a:ea typeface="ＭＳ Ｐゴシック" charset="-128"/>
              </a:rPr>
              <a:t>B</a:t>
            </a:r>
            <a:r>
              <a:rPr lang="en-US" altLang="en-US" dirty="0" smtClean="0">
                <a:solidFill>
                  <a:srgbClr val="C00000"/>
                </a:solidFill>
                <a:ea typeface="ＭＳ Ｐゴシック" charset="-128"/>
              </a:rPr>
              <a:t>|</a:t>
            </a:r>
          </a:p>
          <a:p>
            <a:r>
              <a:rPr lang="en-US" altLang="en-US" dirty="0" err="1" smtClean="0">
                <a:solidFill>
                  <a:srgbClr val="C00000"/>
                </a:solidFill>
                <a:ea typeface="ＭＳ Ｐゴシック" charset="-128"/>
              </a:rPr>
              <a:t>jaccard</a:t>
            </a:r>
            <a:r>
              <a:rPr lang="en-US" altLang="en-US" i="1" dirty="0" smtClean="0">
                <a:solidFill>
                  <a:srgbClr val="C00000"/>
                </a:solidFill>
                <a:ea typeface="ＭＳ Ｐゴシック" charset="-128"/>
              </a:rPr>
              <a:t>(A,A) = </a:t>
            </a:r>
            <a:r>
              <a:rPr lang="en-US" altLang="en-US" dirty="0" smtClean="0">
                <a:solidFill>
                  <a:srgbClr val="C00000"/>
                </a:solidFill>
                <a:ea typeface="ＭＳ Ｐゴシック" charset="-128"/>
              </a:rPr>
              <a:t>1</a:t>
            </a:r>
          </a:p>
          <a:p>
            <a:r>
              <a:rPr lang="en-US" altLang="en-US" dirty="0" err="1" smtClean="0">
                <a:solidFill>
                  <a:srgbClr val="C00000"/>
                </a:solidFill>
                <a:ea typeface="ＭＳ Ｐゴシック" charset="-128"/>
              </a:rPr>
              <a:t>jaccard</a:t>
            </a:r>
            <a:r>
              <a:rPr lang="en-US" altLang="en-US" i="1" dirty="0" smtClean="0">
                <a:solidFill>
                  <a:srgbClr val="C00000"/>
                </a:solidFill>
                <a:ea typeface="ＭＳ Ｐゴシック" charset="-128"/>
              </a:rPr>
              <a:t>(A,B) = </a:t>
            </a:r>
            <a:r>
              <a:rPr lang="en-US" altLang="en-US" dirty="0" smtClean="0">
                <a:solidFill>
                  <a:srgbClr val="C00000"/>
                </a:solidFill>
                <a:ea typeface="ＭＳ Ｐゴシック" charset="-128"/>
              </a:rPr>
              <a:t>0</a:t>
            </a:r>
            <a:r>
              <a:rPr lang="en-US" altLang="en-US" i="1" dirty="0" smtClean="0">
                <a:solidFill>
                  <a:srgbClr val="C00000"/>
                </a:solidFill>
                <a:ea typeface="ＭＳ Ｐゴシック" charset="-128"/>
              </a:rPr>
              <a:t> </a:t>
            </a:r>
            <a:r>
              <a:rPr lang="en-US" altLang="en-US" dirty="0" smtClean="0">
                <a:solidFill>
                  <a:srgbClr val="C00000"/>
                </a:solidFill>
                <a:ea typeface="ＭＳ Ｐゴシック" charset="-128"/>
              </a:rPr>
              <a:t>if </a:t>
            </a:r>
            <a:r>
              <a:rPr lang="en-US" altLang="en-US" i="1" dirty="0" smtClean="0">
                <a:solidFill>
                  <a:srgbClr val="C00000"/>
                </a:solidFill>
                <a:ea typeface="ＭＳ Ｐゴシック" charset="-128"/>
              </a:rPr>
              <a:t>A ∩ B = </a:t>
            </a:r>
            <a:r>
              <a:rPr lang="en-US" altLang="en-US" dirty="0" smtClean="0">
                <a:solidFill>
                  <a:srgbClr val="C00000"/>
                </a:solidFill>
                <a:ea typeface="ＭＳ Ｐゴシック" charset="-128"/>
              </a:rPr>
              <a:t>0</a:t>
            </a:r>
          </a:p>
          <a:p>
            <a:r>
              <a:rPr lang="en-US" altLang="en-US" dirty="0" smtClean="0">
                <a:ea typeface="ＭＳ Ｐゴシック" charset="-128"/>
              </a:rPr>
              <a:t>Always assigns a number between 0 and 1.</a:t>
            </a:r>
          </a:p>
        </p:txBody>
      </p:sp>
      <p:sp>
        <p:nvSpPr>
          <p:cNvPr id="4" name="TextBox 4"/>
          <p:cNvSpPr txBox="1">
            <a:spLocks noChangeArrowheads="1"/>
          </p:cNvSpPr>
          <p:nvPr/>
        </p:nvSpPr>
        <p:spPr bwMode="auto">
          <a:xfrm>
            <a:off x="7620000" y="-33338"/>
            <a:ext cx="712788"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cs typeface="Arial Unicode MS" charset="0"/>
              </a:defRPr>
            </a:lvl1pPr>
            <a:lvl2pPr marL="742950" indent="-285750" eaLnBrk="0" hangingPunct="0">
              <a:defRPr sz="2400">
                <a:solidFill>
                  <a:schemeClr val="tx1"/>
                </a:solidFill>
                <a:latin typeface="Lucida Sans" charset="0"/>
                <a:cs typeface="Arial Unicode MS" charset="0"/>
              </a:defRPr>
            </a:lvl2pPr>
            <a:lvl3pPr marL="1143000" indent="-228600" eaLnBrk="0" hangingPunct="0">
              <a:defRPr sz="2400">
                <a:solidFill>
                  <a:schemeClr val="tx1"/>
                </a:solidFill>
                <a:latin typeface="Lucida Sans" charset="0"/>
                <a:cs typeface="Arial Unicode MS" charset="0"/>
              </a:defRPr>
            </a:lvl3pPr>
            <a:lvl4pPr marL="1600200" indent="-228600" eaLnBrk="0" hangingPunct="0">
              <a:defRPr sz="2400">
                <a:solidFill>
                  <a:schemeClr val="tx1"/>
                </a:solidFill>
                <a:latin typeface="Lucida Sans" charset="0"/>
                <a:cs typeface="Arial Unicode MS" charset="0"/>
              </a:defRPr>
            </a:lvl4pPr>
            <a:lvl5pPr marL="2057400" indent="-228600" eaLnBrk="0" hangingPunct="0">
              <a:defRPr sz="2400">
                <a:solidFill>
                  <a:schemeClr val="tx1"/>
                </a:solidFill>
                <a:latin typeface="Lucida San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cs typeface="Arial Unicode MS" charset="0"/>
              </a:defRPr>
            </a:lvl9pPr>
          </a:lstStyle>
          <a:p>
            <a:pPr eaLnBrk="1" hangingPunct="1"/>
            <a:r>
              <a:rPr lang="en-US" altLang="en-US" sz="1600">
                <a:solidFill>
                  <a:srgbClr val="FBFCFF"/>
                </a:solidFill>
              </a:rPr>
              <a:t>Ch. 6</a:t>
            </a:r>
          </a:p>
        </p:txBody>
      </p:sp>
      <p:pic>
        <p:nvPicPr>
          <p:cNvPr id="8194" name="Picture 2" descr="http://datapigtechnologies.com/blog/wp-content/uploads/2015/01/012815_0130_TextMatchan2.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600200" y="4184374"/>
            <a:ext cx="5448300" cy="236882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59823086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Engine Optimization</a:t>
            </a:r>
            <a:endParaRPr lang="en-US" dirty="0"/>
          </a:p>
        </p:txBody>
      </p:sp>
      <p:sp>
        <p:nvSpPr>
          <p:cNvPr id="3" name="Content Placeholder 2"/>
          <p:cNvSpPr>
            <a:spLocks noGrp="1"/>
          </p:cNvSpPr>
          <p:nvPr>
            <p:ph idx="1"/>
          </p:nvPr>
        </p:nvSpPr>
        <p:spPr>
          <a:xfrm>
            <a:off x="457200" y="1600200"/>
            <a:ext cx="8229600" cy="4876800"/>
          </a:xfrm>
        </p:spPr>
        <p:txBody>
          <a:bodyPr>
            <a:normAutofit lnSpcReduction="10000"/>
          </a:bodyPr>
          <a:lstStyle/>
          <a:p>
            <a:r>
              <a:rPr lang="en-US" i="1" dirty="0" smtClean="0"/>
              <a:t>SEO</a:t>
            </a:r>
            <a:r>
              <a:rPr lang="en-US" dirty="0" smtClean="0"/>
              <a:t>: understanding the relative importance of features used in search and how they can be manipulated to obtain better search rankings for a web page</a:t>
            </a:r>
          </a:p>
          <a:p>
            <a:pPr lvl="1"/>
            <a:r>
              <a:rPr lang="en-US" dirty="0" smtClean="0"/>
              <a:t>e.g., improve the text used in the title tag, improve the text in heading tags, make sure that the domain name and URL contain important keywords, and try to improve the anchor text and link structure</a:t>
            </a:r>
          </a:p>
          <a:p>
            <a:pPr lvl="1"/>
            <a:r>
              <a:rPr lang="en-US" dirty="0" smtClean="0"/>
              <a:t>Some of these techniques are regarded as not appropriate by search engine companies</a:t>
            </a:r>
            <a:endParaRPr lang="en-US" dirty="0"/>
          </a:p>
        </p:txBody>
      </p:sp>
    </p:spTree>
    <p:extLst>
      <p:ext uri="{BB962C8B-B14F-4D97-AF65-F5344CB8AC3E}">
        <p14:creationId xmlns:p14="http://schemas.microsoft.com/office/powerpoint/2010/main" xmlns="" val="378553008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Search</a:t>
            </a:r>
            <a:endParaRPr lang="en-US" dirty="0"/>
          </a:p>
        </p:txBody>
      </p:sp>
      <p:sp>
        <p:nvSpPr>
          <p:cNvPr id="3" name="Content Placeholder 2"/>
          <p:cNvSpPr>
            <a:spLocks noGrp="1"/>
          </p:cNvSpPr>
          <p:nvPr>
            <p:ph idx="1"/>
          </p:nvPr>
        </p:nvSpPr>
        <p:spPr>
          <a:xfrm>
            <a:off x="457200" y="1447800"/>
            <a:ext cx="8229600" cy="5029200"/>
          </a:xfrm>
        </p:spPr>
        <p:txBody>
          <a:bodyPr>
            <a:normAutofit lnSpcReduction="10000"/>
          </a:bodyPr>
          <a:lstStyle/>
          <a:p>
            <a:r>
              <a:rPr lang="en-US" dirty="0" smtClean="0"/>
              <a:t>In TREC evaluations, most effective features for navigational search are:</a:t>
            </a:r>
          </a:p>
          <a:p>
            <a:pPr lvl="1"/>
            <a:r>
              <a:rPr lang="en-US" dirty="0" smtClean="0"/>
              <a:t>text in the title, body, and heading (h1, h2, h3, and h4) parts of the document, the anchor text of all links pointing to the document, the </a:t>
            </a:r>
            <a:r>
              <a:rPr lang="en-US" dirty="0" err="1" smtClean="0"/>
              <a:t>PageRank</a:t>
            </a:r>
            <a:r>
              <a:rPr lang="en-US" dirty="0" smtClean="0"/>
              <a:t> number, and the </a:t>
            </a:r>
            <a:r>
              <a:rPr lang="en-US" dirty="0" err="1" smtClean="0"/>
              <a:t>inlink</a:t>
            </a:r>
            <a:r>
              <a:rPr lang="en-US" dirty="0" smtClean="0"/>
              <a:t> count</a:t>
            </a:r>
          </a:p>
          <a:p>
            <a:r>
              <a:rPr lang="en-US" dirty="0" smtClean="0"/>
              <a:t>Given size of Web, many pages will contain all query terms</a:t>
            </a:r>
          </a:p>
          <a:p>
            <a:pPr lvl="1"/>
            <a:r>
              <a:rPr lang="en-US" dirty="0" smtClean="0"/>
              <a:t>Ranking algorithm focuses on discriminating between these pages</a:t>
            </a:r>
          </a:p>
          <a:p>
            <a:pPr lvl="1"/>
            <a:r>
              <a:rPr lang="en-US" dirty="0" smtClean="0"/>
              <a:t>Word proximity is important</a:t>
            </a:r>
            <a:endParaRPr lang="en-US" dirty="0"/>
          </a:p>
        </p:txBody>
      </p:sp>
    </p:spTree>
    <p:extLst>
      <p:ext uri="{BB962C8B-B14F-4D97-AF65-F5344CB8AC3E}">
        <p14:creationId xmlns:p14="http://schemas.microsoft.com/office/powerpoint/2010/main" xmlns="" val="58804474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 Proximity</a:t>
            </a:r>
            <a:endParaRPr lang="en-US" dirty="0"/>
          </a:p>
        </p:txBody>
      </p:sp>
      <p:sp>
        <p:nvSpPr>
          <p:cNvPr id="3" name="Content Placeholder 2"/>
          <p:cNvSpPr>
            <a:spLocks noGrp="1"/>
          </p:cNvSpPr>
          <p:nvPr>
            <p:ph idx="1"/>
          </p:nvPr>
        </p:nvSpPr>
        <p:spPr>
          <a:xfrm>
            <a:off x="533400" y="1447800"/>
            <a:ext cx="8229600" cy="4525963"/>
          </a:xfrm>
        </p:spPr>
        <p:txBody>
          <a:bodyPr/>
          <a:lstStyle/>
          <a:p>
            <a:r>
              <a:rPr lang="en-US" dirty="0" smtClean="0"/>
              <a:t>Many models have been developed</a:t>
            </a:r>
          </a:p>
          <a:p>
            <a:pPr marL="342900" lvl="1" indent="-342900">
              <a:buFont typeface="Arial" pitchFamily="34" charset="0"/>
              <a:buChar char="•"/>
            </a:pPr>
            <a:r>
              <a:rPr lang="en-US" sz="3200" dirty="0" smtClean="0"/>
              <a:t>N-grams are commonly used in commercial web search</a:t>
            </a:r>
          </a:p>
        </p:txBody>
      </p:sp>
    </p:spTree>
    <p:extLst>
      <p:ext uri="{BB962C8B-B14F-4D97-AF65-F5344CB8AC3E}">
        <p14:creationId xmlns:p14="http://schemas.microsoft.com/office/powerpoint/2010/main" xmlns="" val="80164661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Web Query</a:t>
            </a:r>
            <a:endParaRPr lang="en-US" dirty="0"/>
          </a:p>
        </p:txBody>
      </p:sp>
      <p:pic>
        <p:nvPicPr>
          <p:cNvPr id="4" name="Picture 3" descr="TP_tmp.png"/>
          <p:cNvPicPr>
            <a:picLocks noChangeAspect="1"/>
          </p:cNvPicPr>
          <p:nvPr>
            <p:custDataLst>
              <p:tags r:id="rId1"/>
            </p:custDataLst>
          </p:nvPr>
        </p:nvPicPr>
        <p:blipFill>
          <a:blip r:embed="rId3" cstate="print"/>
          <a:stretch>
            <a:fillRect/>
          </a:stretch>
        </p:blipFill>
        <p:spPr bwMode="auto">
          <a:xfrm>
            <a:off x="273220" y="1676400"/>
            <a:ext cx="8485516" cy="4267209"/>
          </a:xfrm>
          <a:prstGeom prst="rect">
            <a:avLst/>
          </a:prstGeom>
          <a:noFill/>
          <a:ln/>
          <a:effectLst/>
        </p:spPr>
      </p:pic>
    </p:spTree>
    <p:extLst>
      <p:ext uri="{BB962C8B-B14F-4D97-AF65-F5344CB8AC3E}">
        <p14:creationId xmlns:p14="http://schemas.microsoft.com/office/powerpoint/2010/main" xmlns="" val="8569724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smtClean="0">
                <a:ea typeface="ＭＳ Ｐゴシック" charset="-128"/>
              </a:rPr>
              <a:t>Issues with Jaccard for scoring</a:t>
            </a:r>
          </a:p>
        </p:txBody>
      </p:sp>
      <p:sp>
        <p:nvSpPr>
          <p:cNvPr id="3" name="Content Placeholder 2"/>
          <p:cNvSpPr txBox="1">
            <a:spLocks/>
          </p:cNvSpPr>
          <p:nvPr/>
        </p:nvSpPr>
        <p:spPr>
          <a:xfrm>
            <a:off x="457200" y="1600200"/>
            <a:ext cx="8229600" cy="495300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en-US" dirty="0">
                <a:ea typeface="ＭＳ Ｐゴシック" charset="-128"/>
              </a:rPr>
              <a:t>Privileges shorter documents</a:t>
            </a:r>
          </a:p>
          <a:p>
            <a:pPr lvl="1"/>
            <a:r>
              <a:rPr lang="en-US" altLang="en-US" dirty="0">
                <a:ea typeface="ＭＳ Ｐゴシック" charset="-128"/>
              </a:rPr>
              <a:t>We need a more sophisticated way of normalizing for </a:t>
            </a:r>
            <a:r>
              <a:rPr lang="en-US" altLang="en-US" dirty="0" smtClean="0">
                <a:ea typeface="ＭＳ Ｐゴシック" charset="-128"/>
              </a:rPr>
              <a:t>length</a:t>
            </a:r>
          </a:p>
          <a:p>
            <a:r>
              <a:rPr lang="en-US" altLang="en-US" dirty="0" smtClean="0">
                <a:ea typeface="ＭＳ Ｐゴシック" charset="-128"/>
              </a:rPr>
              <a:t>It doesn’t consider </a:t>
            </a:r>
            <a:r>
              <a:rPr lang="en-US" altLang="en-US" i="1" dirty="0" smtClean="0">
                <a:ea typeface="ＭＳ Ｐゴシック" charset="-128"/>
              </a:rPr>
              <a:t>term</a:t>
            </a:r>
            <a:r>
              <a:rPr lang="en-US" altLang="en-US" i="1" dirty="0" smtClean="0">
                <a:solidFill>
                  <a:srgbClr val="357E69"/>
                </a:solidFill>
                <a:ea typeface="ＭＳ Ｐゴシック" charset="-128"/>
              </a:rPr>
              <a:t> </a:t>
            </a:r>
            <a:r>
              <a:rPr lang="en-US" altLang="en-US" i="1" dirty="0" smtClean="0">
                <a:solidFill>
                  <a:schemeClr val="accent4"/>
                </a:solidFill>
                <a:ea typeface="ＭＳ Ｐゴシック" charset="-128"/>
              </a:rPr>
              <a:t>frequency</a:t>
            </a:r>
            <a:r>
              <a:rPr lang="en-US" altLang="en-US" i="1" dirty="0" smtClean="0">
                <a:solidFill>
                  <a:srgbClr val="357E69"/>
                </a:solidFill>
                <a:ea typeface="ＭＳ Ｐゴシック" charset="-128"/>
              </a:rPr>
              <a:t> </a:t>
            </a:r>
          </a:p>
          <a:p>
            <a:pPr lvl="1"/>
            <a:r>
              <a:rPr lang="en-US" altLang="en-US" dirty="0" smtClean="0">
                <a:ea typeface="ＭＳ Ｐゴシック" charset="-128"/>
              </a:rPr>
              <a:t>how many times a term occurs in a document</a:t>
            </a:r>
          </a:p>
          <a:p>
            <a:r>
              <a:rPr lang="en-US" altLang="en-US" dirty="0" smtClean="0">
                <a:ea typeface="ＭＳ Ｐゴシック" charset="-128"/>
              </a:rPr>
              <a:t>Does not account for term </a:t>
            </a:r>
            <a:r>
              <a:rPr lang="en-US" altLang="en-US" i="1" dirty="0" smtClean="0">
                <a:solidFill>
                  <a:schemeClr val="accent4"/>
                </a:solidFill>
                <a:ea typeface="ＭＳ Ｐゴシック" charset="-128"/>
              </a:rPr>
              <a:t>informativeness</a:t>
            </a:r>
          </a:p>
          <a:p>
            <a:pPr lvl="1"/>
            <a:r>
              <a:rPr lang="en-US" altLang="en-US" i="1" dirty="0" smtClean="0">
                <a:ea typeface="ＭＳ Ｐゴシック" charset="-128"/>
              </a:rPr>
              <a:t>How important is the term in the document</a:t>
            </a:r>
          </a:p>
        </p:txBody>
      </p:sp>
      <p:graphicFrame>
        <p:nvGraphicFramePr>
          <p:cNvPr id="4" name="Object 2"/>
          <p:cNvGraphicFramePr>
            <a:graphicFrameLocks noChangeAspect="1"/>
          </p:cNvGraphicFramePr>
          <p:nvPr>
            <p:extLst>
              <p:ext uri="{D42A27DB-BD31-4B8C-83A1-F6EECF244321}">
                <p14:modId xmlns="" xmlns:p14="http://schemas.microsoft.com/office/powerpoint/2010/main" val="1203994418"/>
              </p:ext>
            </p:extLst>
          </p:nvPr>
        </p:nvGraphicFramePr>
        <p:xfrm>
          <a:off x="2895600" y="2667000"/>
          <a:ext cx="2555875" cy="501650"/>
        </p:xfrm>
        <a:graphic>
          <a:graphicData uri="http://schemas.openxmlformats.org/presentationml/2006/ole">
            <p:oleObj spid="_x0000_s1029" name="Equation" r:id="rId3" imgW="1193800" imgH="254000" progId="Equation.3">
              <p:embed/>
            </p:oleObj>
          </a:graphicData>
        </a:graphic>
      </p:graphicFrame>
      <p:sp>
        <p:nvSpPr>
          <p:cNvPr id="5" name="TextBox 4"/>
          <p:cNvSpPr txBox="1">
            <a:spLocks noChangeArrowheads="1"/>
          </p:cNvSpPr>
          <p:nvPr/>
        </p:nvSpPr>
        <p:spPr bwMode="auto">
          <a:xfrm>
            <a:off x="7620000" y="-33338"/>
            <a:ext cx="712788"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cs typeface="Arial Unicode MS" charset="0"/>
              </a:defRPr>
            </a:lvl1pPr>
            <a:lvl2pPr marL="742950" indent="-285750" eaLnBrk="0" hangingPunct="0">
              <a:defRPr sz="2400">
                <a:solidFill>
                  <a:schemeClr val="tx1"/>
                </a:solidFill>
                <a:latin typeface="Lucida Sans" charset="0"/>
                <a:cs typeface="Arial Unicode MS" charset="0"/>
              </a:defRPr>
            </a:lvl2pPr>
            <a:lvl3pPr marL="1143000" indent="-228600" eaLnBrk="0" hangingPunct="0">
              <a:defRPr sz="2400">
                <a:solidFill>
                  <a:schemeClr val="tx1"/>
                </a:solidFill>
                <a:latin typeface="Lucida Sans" charset="0"/>
                <a:cs typeface="Arial Unicode MS" charset="0"/>
              </a:defRPr>
            </a:lvl3pPr>
            <a:lvl4pPr marL="1600200" indent="-228600" eaLnBrk="0" hangingPunct="0">
              <a:defRPr sz="2400">
                <a:solidFill>
                  <a:schemeClr val="tx1"/>
                </a:solidFill>
                <a:latin typeface="Lucida Sans" charset="0"/>
                <a:cs typeface="Arial Unicode MS" charset="0"/>
              </a:defRPr>
            </a:lvl4pPr>
            <a:lvl5pPr marL="2057400" indent="-228600" eaLnBrk="0" hangingPunct="0">
              <a:defRPr sz="2400">
                <a:solidFill>
                  <a:schemeClr val="tx1"/>
                </a:solidFill>
                <a:latin typeface="Lucida San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cs typeface="Arial Unicode MS" charset="0"/>
              </a:defRPr>
            </a:lvl9pPr>
          </a:lstStyle>
          <a:p>
            <a:pPr eaLnBrk="1" hangingPunct="1"/>
            <a:r>
              <a:rPr lang="en-US" altLang="en-US" sz="1600">
                <a:solidFill>
                  <a:srgbClr val="FBFCFF"/>
                </a:solidFill>
              </a:rPr>
              <a:t>Ch. 6</a:t>
            </a:r>
          </a:p>
        </p:txBody>
      </p:sp>
    </p:spTree>
    <p:extLst>
      <p:ext uri="{BB962C8B-B14F-4D97-AF65-F5344CB8AC3E}">
        <p14:creationId xmlns="" xmlns:p14="http://schemas.microsoft.com/office/powerpoint/2010/main" val="2172667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dirty="0" smtClean="0">
                <a:ea typeface="ＭＳ Ｐゴシック" charset="-128"/>
              </a:rPr>
              <a:t>Accounting for term frequency</a:t>
            </a:r>
          </a:p>
        </p:txBody>
      </p:sp>
      <p:graphicFrame>
        <p:nvGraphicFramePr>
          <p:cNvPr id="3" name="Object 1028"/>
          <p:cNvGraphicFramePr>
            <a:graphicFrameLocks noChangeAspect="1"/>
          </p:cNvGraphicFramePr>
          <p:nvPr/>
        </p:nvGraphicFramePr>
        <p:xfrm>
          <a:off x="0" y="1985963"/>
          <a:ext cx="9101138" cy="3348037"/>
        </p:xfrm>
        <a:graphic>
          <a:graphicData uri="http://schemas.openxmlformats.org/presentationml/2006/ole">
            <p:oleObj spid="_x0000_s2053" name="Worksheet" r:id="rId3" imgW="9791852" imgH="3596678" progId="Excel.Sheet.8">
              <p:embed/>
            </p:oleObj>
          </a:graphicData>
        </a:graphic>
      </p:graphicFrame>
      <p:sp>
        <p:nvSpPr>
          <p:cNvPr id="4" name="TextBox 6"/>
          <p:cNvSpPr txBox="1">
            <a:spLocks noChangeArrowheads="1"/>
          </p:cNvSpPr>
          <p:nvPr/>
        </p:nvSpPr>
        <p:spPr bwMode="auto">
          <a:xfrm>
            <a:off x="76200" y="6096000"/>
            <a:ext cx="9094788"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cs typeface="Arial Unicode MS" charset="0"/>
              </a:defRPr>
            </a:lvl1pPr>
            <a:lvl2pPr marL="742950" indent="-285750" eaLnBrk="0" hangingPunct="0">
              <a:defRPr sz="2400">
                <a:solidFill>
                  <a:schemeClr val="tx1"/>
                </a:solidFill>
                <a:latin typeface="Lucida Sans" charset="0"/>
                <a:cs typeface="Arial Unicode MS" charset="0"/>
              </a:defRPr>
            </a:lvl2pPr>
            <a:lvl3pPr marL="1143000" indent="-228600" eaLnBrk="0" hangingPunct="0">
              <a:defRPr sz="2400">
                <a:solidFill>
                  <a:schemeClr val="tx1"/>
                </a:solidFill>
                <a:latin typeface="Lucida Sans" charset="0"/>
                <a:cs typeface="Arial Unicode MS" charset="0"/>
              </a:defRPr>
            </a:lvl3pPr>
            <a:lvl4pPr marL="1600200" indent="-228600" eaLnBrk="0" hangingPunct="0">
              <a:defRPr sz="2400">
                <a:solidFill>
                  <a:schemeClr val="tx1"/>
                </a:solidFill>
                <a:latin typeface="Lucida Sans" charset="0"/>
                <a:cs typeface="Arial Unicode MS" charset="0"/>
              </a:defRPr>
            </a:lvl4pPr>
            <a:lvl5pPr marL="2057400" indent="-228600" eaLnBrk="0" hangingPunct="0">
              <a:defRPr sz="2400">
                <a:solidFill>
                  <a:schemeClr val="tx1"/>
                </a:solidFill>
                <a:latin typeface="Lucida San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cs typeface="Arial Unicode MS" charset="0"/>
              </a:defRPr>
            </a:lvl9pPr>
          </a:lstStyle>
          <a:p>
            <a:pPr eaLnBrk="1" hangingPunct="1"/>
            <a:r>
              <a:rPr lang="en-US" altLang="en-US"/>
              <a:t>Each document is represented by a binary vector ∈ {0,1}</a:t>
            </a:r>
            <a:r>
              <a:rPr lang="en-US" altLang="en-US" baseline="30000"/>
              <a:t>|V|</a:t>
            </a:r>
          </a:p>
        </p:txBody>
      </p:sp>
      <p:sp>
        <p:nvSpPr>
          <p:cNvPr id="5" name="TextBox 4"/>
          <p:cNvSpPr txBox="1">
            <a:spLocks noChangeArrowheads="1"/>
          </p:cNvSpPr>
          <p:nvPr/>
        </p:nvSpPr>
        <p:spPr bwMode="auto">
          <a:xfrm>
            <a:off x="7620000" y="-33338"/>
            <a:ext cx="968375"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cs typeface="Arial Unicode MS" charset="0"/>
              </a:defRPr>
            </a:lvl1pPr>
            <a:lvl2pPr marL="742950" indent="-285750" eaLnBrk="0" hangingPunct="0">
              <a:defRPr sz="2400">
                <a:solidFill>
                  <a:schemeClr val="tx1"/>
                </a:solidFill>
                <a:latin typeface="Lucida Sans" charset="0"/>
                <a:cs typeface="Arial Unicode MS" charset="0"/>
              </a:defRPr>
            </a:lvl2pPr>
            <a:lvl3pPr marL="1143000" indent="-228600" eaLnBrk="0" hangingPunct="0">
              <a:defRPr sz="2400">
                <a:solidFill>
                  <a:schemeClr val="tx1"/>
                </a:solidFill>
                <a:latin typeface="Lucida Sans" charset="0"/>
                <a:cs typeface="Arial Unicode MS" charset="0"/>
              </a:defRPr>
            </a:lvl3pPr>
            <a:lvl4pPr marL="1600200" indent="-228600" eaLnBrk="0" hangingPunct="0">
              <a:defRPr sz="2400">
                <a:solidFill>
                  <a:schemeClr val="tx1"/>
                </a:solidFill>
                <a:latin typeface="Lucida Sans" charset="0"/>
                <a:cs typeface="Arial Unicode MS" charset="0"/>
              </a:defRPr>
            </a:lvl4pPr>
            <a:lvl5pPr marL="2057400" indent="-228600" eaLnBrk="0" hangingPunct="0">
              <a:defRPr sz="2400">
                <a:solidFill>
                  <a:schemeClr val="tx1"/>
                </a:solidFill>
                <a:latin typeface="Lucida Sans" charset="0"/>
                <a:cs typeface="Arial Unicode MS" charset="0"/>
              </a:defRPr>
            </a:lvl5pPr>
            <a:lvl6pPr marL="2514600" indent="-228600" eaLnBrk="0" fontAlgn="base" hangingPunct="0">
              <a:spcBef>
                <a:spcPct val="0"/>
              </a:spcBef>
              <a:spcAft>
                <a:spcPct val="0"/>
              </a:spcAft>
              <a:defRPr sz="2400">
                <a:solidFill>
                  <a:schemeClr val="tx1"/>
                </a:solidFill>
                <a:latin typeface="Lucida Sans" charset="0"/>
                <a:cs typeface="Arial Unicode MS" charset="0"/>
              </a:defRPr>
            </a:lvl6pPr>
            <a:lvl7pPr marL="2971800" indent="-228600" eaLnBrk="0" fontAlgn="base" hangingPunct="0">
              <a:spcBef>
                <a:spcPct val="0"/>
              </a:spcBef>
              <a:spcAft>
                <a:spcPct val="0"/>
              </a:spcAft>
              <a:defRPr sz="2400">
                <a:solidFill>
                  <a:schemeClr val="tx1"/>
                </a:solidFill>
                <a:latin typeface="Lucida Sans" charset="0"/>
                <a:cs typeface="Arial Unicode MS" charset="0"/>
              </a:defRPr>
            </a:lvl7pPr>
            <a:lvl8pPr marL="3429000" indent="-228600" eaLnBrk="0" fontAlgn="base" hangingPunct="0">
              <a:spcBef>
                <a:spcPct val="0"/>
              </a:spcBef>
              <a:spcAft>
                <a:spcPct val="0"/>
              </a:spcAft>
              <a:defRPr sz="2400">
                <a:solidFill>
                  <a:schemeClr val="tx1"/>
                </a:solidFill>
                <a:latin typeface="Lucida Sans" charset="0"/>
                <a:cs typeface="Arial Unicode MS" charset="0"/>
              </a:defRPr>
            </a:lvl8pPr>
            <a:lvl9pPr marL="3886200" indent="-228600" eaLnBrk="0" fontAlgn="base" hangingPunct="0">
              <a:spcBef>
                <a:spcPct val="0"/>
              </a:spcBef>
              <a:spcAft>
                <a:spcPct val="0"/>
              </a:spcAft>
              <a:defRPr sz="2400">
                <a:solidFill>
                  <a:schemeClr val="tx1"/>
                </a:solidFill>
                <a:latin typeface="Lucida Sans" charset="0"/>
                <a:cs typeface="Arial Unicode MS" charset="0"/>
              </a:defRPr>
            </a:lvl9pPr>
          </a:lstStyle>
          <a:p>
            <a:pPr eaLnBrk="1" hangingPunct="1"/>
            <a:r>
              <a:rPr lang="en-US" altLang="en-US" sz="1600">
                <a:solidFill>
                  <a:srgbClr val="FBFCFF"/>
                </a:solidFill>
              </a:rPr>
              <a:t>Sec. 6.2</a:t>
            </a:r>
          </a:p>
        </p:txBody>
      </p:sp>
    </p:spTree>
    <p:extLst>
      <p:ext uri="{BB962C8B-B14F-4D97-AF65-F5344CB8AC3E}">
        <p14:creationId xmlns="" xmlns:p14="http://schemas.microsoft.com/office/powerpoint/2010/main" val="166450923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EXPOINT" val="template"/>
  <p:tag name="SOURCE" val="TPT1  equation p(D|Q) \stackrel{rank}{=} P(Q|D)P(D)  template TPT1  env TPENV1  fore 0  back 16777215  eqnno 1"/>
  <p:tag name="FILENAME" val="TP_tmp"/>
  <p:tag name="ORIGWIDTH" val="114"/>
  <p:tag name="PICTUREFILESIZE" val="6336"/>
</p:tagLst>
</file>

<file path=ppt/tags/tag10.xml><?xml version="1.0" encoding="utf-8"?>
<p:tagLst xmlns:a="http://schemas.openxmlformats.org/drawingml/2006/main" xmlns:r="http://schemas.openxmlformats.org/officeDocument/2006/relationships" xmlns:p="http://schemas.openxmlformats.org/presentationml/2006/main">
  <p:tag name="TEXPOINT" val="template"/>
  <p:tag name="SOURCE" val="TPT1  equation p(q_{i}|D) = \frac{f_{q_{i},D} + \mu \frac{c_{q_{i}}}{|C|}}{|D| + \mu}  template TPT1  env TPENV1  fore 0  back 16777215  eqnno 5"/>
  <p:tag name="FILENAME" val="TP_tmp"/>
  <p:tag name="ORIGWIDTH" val="90"/>
  <p:tag name="PICTUREFILESIZE" val="5064"/>
</p:tagLst>
</file>

<file path=ppt/tags/tag11.xml><?xml version="1.0" encoding="utf-8"?>
<p:tagLst xmlns:a="http://schemas.openxmlformats.org/drawingml/2006/main" xmlns:r="http://schemas.openxmlformats.org/officeDocument/2006/relationships" xmlns:p="http://schemas.openxmlformats.org/presentationml/2006/main">
  <p:tag name="TEXPOINT" val="template"/>
  <p:tag name="SOURCE" val="TPT1  equation \log P(Q|D) = \sum_{i=1}^{n} \log  \frac{f_{q_{i},D} + \mu \frac{c_{q_{i}}}{|C|}}{|D| + \mu}  template TPT1  env TPENV1  fore 0  back 16777215  eqnno 6"/>
  <p:tag name="FILENAME" val="TP_tmp"/>
  <p:tag name="ORIGWIDTH" val="147"/>
  <p:tag name="PICTUREFILESIZE" val="8410"/>
</p:tagLst>
</file>

<file path=ppt/tags/tag12.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eqnarray*}&#10;QL(Q,D) &amp; = &amp; \log \frac{15+ 2000\times (1.6\times10^{5}/10^{9})}{1800+2000}\\&#10;  &amp; &amp; + \log \frac{25+ 2000\times (2400/10^{9})}{1800+2000} \\&#10;  &amp; = &amp; \log (15.32/3800) + \log (25.005/3800) \\&#10;  &amp; = &amp; -5.51 + -5.02 = -10.53&#10;\end{eqnarray*}&#10;\end{document}&#10;"/>
  <p:tag name="FILENAME" val="TP_tmp"/>
  <p:tag name="FORMAT" val="pngmono"/>
  <p:tag name="RES" val="1200"/>
  <p:tag name="BLEND" val="0"/>
  <p:tag name="TRANSPARENT" val="0"/>
  <p:tag name="TBUG" val="0"/>
  <p:tag name="ALLOWFS" val="0"/>
  <p:tag name="ORIGWIDTH" val="224"/>
  <p:tag name="PICTUREFILESIZE" val="32981"/>
</p:tagLst>
</file>

<file path=ppt/tags/tag13.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   \begin{tabular}{@{\hspace{0.5em}}c@{\hspace{0.5em}}|@{\hspace{0.5em}}c@{\hspace{0.5em}}|@{\hspace{1em}}c@{\hspace{1em}}}\hline&#10;       Frequency of  &amp; Frequency of  &amp; QL  \\ &#10;       ``president'' &amp; ``lincoln'' &amp; score \\ \hline&#10;        15 &amp; 25 &amp; -10.53 \\&#10;        15 &amp; 1 &amp; -13.75 \\&#10;        15 &amp; 0 &amp; -19.05 \\&#10;        1 &amp; 25 &amp; -12.99 \\&#10;        0 &amp; 25 &amp; -14.40&#10;       \\ \hline&#10;    \end{tabular}&#10;\end{document}&#10;"/>
  <p:tag name="FILENAME" val="TP_tmp"/>
  <p:tag name="FORMAT" val="pngmono"/>
  <p:tag name="RES" val="1200"/>
  <p:tag name="BLEND" val="0"/>
  <p:tag name="TRANSPARENT" val="0"/>
  <p:tag name="TBUG" val="0"/>
  <p:tag name="ALLOWFS" val="0"/>
  <p:tag name="ORIGWIDTH" val="179"/>
  <p:tag name="PICTUREFILESIZE" val="23291"/>
</p:tagLst>
</file>

<file path=ppt/tags/tag14.xml><?xml version="1.0" encoding="utf-8"?>
<p:tagLst xmlns:a="http://schemas.openxmlformats.org/drawingml/2006/main" xmlns:r="http://schemas.openxmlformats.org/officeDocument/2006/relationships" xmlns:p="http://schemas.openxmlformats.org/presentationml/2006/main">
  <p:tag name="TEXPOINT" val="template"/>
  <p:tag name="SOURCE" val="TPT1  equation KL(P||Q) = \sum_{x} P(x) \log \frac{P(x)}{Q(x)}  template TPT1  env TPENV1  fore 0  back 16777215  eqnno 7"/>
  <p:tag name="FILENAME" val="TP_tmp"/>
  <p:tag name="ORIGWIDTH" val="131"/>
  <p:tag name="PICTUREFILESIZE" val="7652"/>
</p:tagLst>
</file>

<file path=ppt/tags/tag15.xml><?xml version="1.0" encoding="utf-8"?>
<p:tagLst xmlns:a="http://schemas.openxmlformats.org/drawingml/2006/main" xmlns:r="http://schemas.openxmlformats.org/officeDocument/2006/relationships" xmlns:p="http://schemas.openxmlformats.org/presentationml/2006/main">
  <p:tag name="TEXPOINT" val="template"/>
  <p:tag name="SOURCE" val="TPT1  equation \sum_{w\in V} P(w|R) \log P(w|D) - \sum_{w\in V} P(w|R) \log P(w|R)  template TPT1  env TPENV1  fore 0  back 16777215  eqnno 8"/>
  <p:tag name="FILENAME" val="TP_tmp"/>
  <p:tag name="ORIGWIDTH" val="239"/>
  <p:tag name="PICTUREFILESIZE" val="11014"/>
</p:tagLst>
</file>

<file path=ppt/tags/tag16.xml><?xml version="1.0" encoding="utf-8"?>
<p:tagLst xmlns:a="http://schemas.openxmlformats.org/drawingml/2006/main" xmlns:r="http://schemas.openxmlformats.org/officeDocument/2006/relationships" xmlns:p="http://schemas.openxmlformats.org/presentationml/2006/main">
  <p:tag name="TEXPOINT" val="template"/>
  <p:tag name="SOURCE" val="TPT1  equation \sum_{w\in V} \frac{f_{w,Q}}{|Q|} \log P(w|D)  template TPT1  env TPENV1  fore 0  back 16777215  eqnno 9"/>
  <p:tag name="FILENAME" val="TP_tmp"/>
  <p:tag name="ORIGWIDTH" val="100"/>
  <p:tag name="PICTUREFILESIZE" val="5709"/>
</p:tagLst>
</file>

<file path=ppt/tags/tag17.xml><?xml version="1.0" encoding="utf-8"?>
<p:tagLst xmlns:a="http://schemas.openxmlformats.org/drawingml/2006/main" xmlns:r="http://schemas.openxmlformats.org/officeDocument/2006/relationships" xmlns:p="http://schemas.openxmlformats.org/presentationml/2006/main">
  <p:tag name="TEXPOINT" val="template"/>
  <p:tag name="SOURCE" val="TPT1  equation P(w|R) \approx P(w|q_{1}\ldots q_{n})  template TPT1  env TPENV1  fore 0  back 16777215  eqnno 10"/>
  <p:tag name="FILENAME" val="TP_tmp"/>
  <p:tag name="ORIGWIDTH" val="105"/>
  <p:tag name="PICTUREFILESIZE" val="4732"/>
</p:tagLst>
</file>

<file path=ppt/tags/tag18.xml><?xml version="1.0" encoding="utf-8"?>
<p:tagLst xmlns:a="http://schemas.openxmlformats.org/drawingml/2006/main" xmlns:r="http://schemas.openxmlformats.org/officeDocument/2006/relationships" xmlns:p="http://schemas.openxmlformats.org/presentationml/2006/main">
  <p:tag name="TEXPOINT" val="template"/>
  <p:tag name="SOURCE" val="TPT1  equation P(w|R) \approx \frac{P(w,q_{1}\ldots q_{n})}{P(q_{1}\ldots q_{n})}  template TPT1  env TPENV1  fore 0  back 16777215  eqnno 11"/>
  <p:tag name="FILENAME" val="TP_tmp"/>
  <p:tag name="ORIGWIDTH" val="92"/>
  <p:tag name="PICTUREFILESIZE" val="5681"/>
</p:tagLst>
</file>

<file path=ppt/tags/tag19.xml><?xml version="1.0" encoding="utf-8"?>
<p:tagLst xmlns:a="http://schemas.openxmlformats.org/drawingml/2006/main" xmlns:r="http://schemas.openxmlformats.org/officeDocument/2006/relationships" xmlns:p="http://schemas.openxmlformats.org/presentationml/2006/main">
  <p:tag name="TEXPOINT" val="template"/>
  <p:tag name="SOURCE" val="TPT1  equation P(w,q_{1}\ldots q_{n}) = \sum_{D\in \mathcal{C}} p(D) P(w,q_{1}\ldots q_{n}|D)  template TPT1  env TPENV1  fore 0  back 16777215  eqnno 12"/>
  <p:tag name="FILENAME" val="TP_tmp"/>
  <p:tag name="ORIGWIDTH" val="197"/>
  <p:tag name="PICTUREFILESIZE" val="8551"/>
</p:tagLst>
</file>

<file path=ppt/tags/tag2.xml><?xml version="1.0" encoding="utf-8"?>
<p:tagLst xmlns:a="http://schemas.openxmlformats.org/drawingml/2006/main" xmlns:r="http://schemas.openxmlformats.org/officeDocument/2006/relationships" xmlns:p="http://schemas.openxmlformats.org/presentationml/2006/main">
  <p:tag name="TEXPOINT" val="template"/>
  <p:tag name="SOURCE" val="TPT1  equation P(Q|D) = \prod_{i=1}^{n} P(q_{i}|D)  template TPT1  env TPENV1  fore 0  back 16777215  eqnno 2"/>
  <p:tag name="FILENAME" val="TP_tmp"/>
  <p:tag name="ORIGWIDTH" val="106"/>
  <p:tag name="PICTUREFILESIZE" val="4870"/>
</p:tagLst>
</file>

<file path=ppt/tags/tag20.xml><?xml version="1.0" encoding="utf-8"?>
<p:tagLst xmlns:a="http://schemas.openxmlformats.org/drawingml/2006/main" xmlns:r="http://schemas.openxmlformats.org/officeDocument/2006/relationships" xmlns:p="http://schemas.openxmlformats.org/presentationml/2006/main">
  <p:tag name="TEXPOINT" val="template"/>
  <p:tag name="SOURCE" val="TPT1  equation P(w,q_{1}\ldots q_{n}|D) = P(w|D)\prod_{i=1}^{n}P(q_{i}|D)  template TPT1  env TPENV1  fore 0  back 16777215  eqnno 13"/>
  <p:tag name="FILENAME" val="TP_tmp"/>
  <p:tag name="ORIGWIDTH" val="180"/>
  <p:tag name="PICTUREFILESIZE" val="7449"/>
</p:tagLst>
</file>

<file path=ppt/tags/tag21.xml><?xml version="1.0" encoding="utf-8"?>
<p:tagLst xmlns:a="http://schemas.openxmlformats.org/drawingml/2006/main" xmlns:r="http://schemas.openxmlformats.org/officeDocument/2006/relationships" xmlns:p="http://schemas.openxmlformats.org/presentationml/2006/main">
  <p:tag name="TEXPOINT" val="template"/>
  <p:tag name="SOURCE" val="TPT1  equation P(w,q_{1}\ldots q_{n}) = \sum_{D\in \mathcal{C}} P(D) P(w|D)\prod_{i=1}^{n}P(q_{i}|D)  template TPT1  env TPENV1  fore 0  back 16777215  eqnno 14"/>
  <p:tag name="FILENAME" val="TP_tmp"/>
  <p:tag name="ORIGWIDTH" val="222"/>
  <p:tag name="PICTUREFILESIZE" val="10061"/>
</p:tagLst>
</file>

<file path=ppt/tags/tag22.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enumerate}&#10;\item Rank documents using the query likelihood score for query $Q$.&#10;\item Select some number of the top-ranked documents to be the set $\mathcal{C}$.&#10;\item Calculate the relevance model probabilities $P(w|R)$. $P(q_{1}\ldots q_{n})$ is used as a normalizing constant and is calculated as &#10;\[ P(q_{1}\ldots q_{n})=\sum_{w\in V} P(w, q_{1}\ldots q_{n}) \]&#10;%\item Smooth the relevance model based on the query ($P(w|Q)$) with the new relevance model estimates to obtain the final estimates &#10;%\[ P_{f}(w|R) =  \]&#10;\item Rank documents again using the KL-divergence score\[ \sum_{w} P(w|R) \log P(w|D) \]&#10;\end{enumerate}&#10;\end{document}&#10;"/>
  <p:tag name="FILENAME" val="TP_tmp"/>
  <p:tag name="FORMAT" val="pngmono"/>
  <p:tag name="RES" val="1200"/>
  <p:tag name="BLEND" val="0"/>
  <p:tag name="TRANSPARENT" val="0"/>
  <p:tag name="TBUG" val="0"/>
  <p:tag name="ALLOWFS" val="0"/>
  <p:tag name="ORIGWIDTH" val="332"/>
  <p:tag name="PICTUREFILESIZE" val="69837"/>
</p:tagLst>
</file>

<file path=ppt/tags/tag23.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 \begin{tabular}{c|c|c}\hline&#10;       $P(q=\textsf{TRUE}|a,b)$ &amp; $a$ &amp; $b$ \\ \hline&#10;        0 &amp; \textsf{FALSE} &amp; \textsf{FALSE} \\&#10;        0 &amp; \textsf{FALSE} &amp; \textsf{TRUE} \\&#10;        0 &amp; \textsf{TRUE} &amp; \textsf{FALSE} \\&#10;        1 &amp; \textsf{TRUE} &amp; \textsf{TRUE} \\&#10;       \hline&#10;    \end{tabular}&#10;\end{document}&#10;"/>
  <p:tag name="FILENAME" val="TP_tmp"/>
  <p:tag name="FORMAT" val="pngmono"/>
  <p:tag name="RES" val="1200"/>
  <p:tag name="BLEND" val="0"/>
  <p:tag name="TRANSPARENT" val="0"/>
  <p:tag name="TBUG" val="0"/>
  <p:tag name="ALLOWFS" val="0"/>
  <p:tag name="ORIGWIDTH" val="170"/>
  <p:tag name="PICTUREFILESIZE" val="12543"/>
</p:tagLst>
</file>

<file path=ppt/tags/tag24.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eqnarray*}&#10;bel_{and}(q)&amp; = &amp;p_{00}P(a=\textsf{FALSE})P(b=\textsf{FALSE})\\&#10; &amp; &amp; + p_{01}P(a=\textsf{FALSE})P(b=\textsf{TRUE}) \\&#10;  &amp; &amp; + p_{10}P(a=\textsf{TRUE})P(b=\textsf{FALSE})\\&#10; &amp; &amp; + p_{11}P(a=\textsf{TRUE})P(b=\textsf{TRUE})\\&#10; &amp; = &amp; 0\cdot(1-p_a)(1-p_b) + 0\cdot(1-p_a)p_b + 0\cdot p_a(1-p_b) + 1\cdot p_ap_b \\&#10; &amp; = &amp; p_ap_b&#10;\end{eqnarray*}&#10;\end{document}&#10;"/>
  <p:tag name="FILENAME" val="TP_tmp"/>
  <p:tag name="FORMAT" val="pngmono"/>
  <p:tag name="RES" val="1200"/>
  <p:tag name="BLEND" val="0"/>
  <p:tag name="TRANSPARENT" val="0"/>
  <p:tag name="TBUG" val="0"/>
  <p:tag name="ALLOWFS" val="0"/>
  <p:tag name="ORIGWIDTH" val="327"/>
  <p:tag name="PICTUREFILESIZE" val="36657"/>
</p:tagLst>
</file>

<file path=ppt/tags/tag25.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sf\begin{tabbing}&#10;\#weight(\= \\&#10;         \&gt; 0.1 \#weight( 0.6 \#prior(pagerank) 0.4 \#prior(inlinks))\\&#10;         \&gt; 1.0 \= \#weight(  \\&#10;         \&gt;     \&gt; 0.9 \= \#combine( \\&#10;         \&gt;     \&gt;      \&gt; \#weight( \= 1.0 pet.(anchor) 1.0 pet.(title) \\&#10;         \&gt;     \&gt;      \&gt;           \&gt; 3.0 pet.(body) 1.0 pet.(heading))    \\         &#10;         \&gt;     \&gt;      \&gt;  \#weight( \&gt; 1.0 therapy.(anchor) 1.0 therapy.(title) \\&#10;         \&gt;     \&gt;      \&gt;            \&gt; 3.0 therapy.(body)  1.0 therapy.(heading))) \\        &#10;          \&gt;    \&gt; 0.1  \&gt; \#weight(  \&gt; \\&#10;          \&gt;    \&gt;      \&gt;        1.0 \#od:1(pet therapy).(anchor) 1.0 \#od:1(pet therapy).(title) \\&#10;          \&gt;    \&gt;      \&gt;        3.0 \#od:1(pet therapy).(body) 1.0 \#od:1(pet therapy).(heading))  \\           &#10;          \&gt;    \&gt; 0.1  \&gt; \#weight(  \&gt; \\&#10;          \&gt;    \&gt;      \&gt;        1.0 \#uw:8(pet therapy).(anchor) 1.0 \#uw:8(pet therapy).(title) \\&#10;          \&gt;    \&gt;      \&gt;        3.0 \#uw:8(pet therapy).(body) 1.0 \#uw:8(pet therapy).(heading)))\\&#10;          \&gt;)         &#10;\end{tabbing}}\end{document}&#10;"/>
  <p:tag name="FILENAME" val="TP_tmp"/>
  <p:tag name="FORMAT" val="pngmono"/>
  <p:tag name="RES" val="1200"/>
  <p:tag name="BLEND" val="0"/>
  <p:tag name="TRANSPARENT" val="0"/>
  <p:tag name="TBUG" val="0"/>
  <p:tag name="ALLOWFS" val="0"/>
  <p:tag name="ORIGWIDTH" val="354"/>
  <p:tag name="PICTUREFILESIZE" val="103439"/>
</p:tagLst>
</file>

<file path=ppt/tags/tag3.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eqnarray*}&#10;bel_{not}(q) &amp; = &amp; 1 - p_1 \\&#10;bel_{or}(q) &amp; = &amp; 1 - \prod_{i}^{n} (1-p_i)\\&#10;bel_{and}(q) &amp; = &amp; \prod_{i}^{n} p_i\\&#10;%\end{eqnarray*}&#10;%\begin{eqnarray*}&#10;bel_{wand}(q) &amp; = &amp; \prod_{i}^{n} p_{i}^{wt_i} \\&#10;bel_{max}(q) &amp; = &amp; max\{p_1,p_2, \ldots, p_n\} \\&#10;bel_{sum}(q) &amp; = &amp; \frac{\sum_{i}^{n} p_i}{n}\\&#10;bel_{wsum}(q) &amp; = &amp; \frac{\sum_{i}^{n}wt_i p_i}{\sum_{i}^{n} wt_i}&#10;\end{eqnarray*}&#10;\end{document}&#10;"/>
  <p:tag name="FILENAME" val="TP_tmp"/>
  <p:tag name="FORMAT" val="pngmono"/>
  <p:tag name="RES" val="1200"/>
  <p:tag name="BLEND" val="0"/>
  <p:tag name="TRANSPARENT" val="0"/>
  <p:tag name="TBUG" val="0"/>
  <p:tag name="ALLOWFS" val="0"/>
  <p:tag name="ORIGWIDTH" val="159"/>
  <p:tag name="PICTUREFILESIZE" val="40509"/>
</p:tagLst>
</file>

<file path=ppt/tags/tag4.xml><?xml version="1.0" encoding="utf-8"?>
<p:tagLst xmlns:a="http://schemas.openxmlformats.org/drawingml/2006/main" xmlns:r="http://schemas.openxmlformats.org/officeDocument/2006/relationships" xmlns:p="http://schemas.openxmlformats.org/presentationml/2006/main">
  <p:tag name="TEXPOINT" val="template"/>
  <p:tag name="SOURCE" val="TPT1  equation P(q_{i}|D) = \frac{f_{q_{i},D}}{|D|}  template TPT1  env TPENV1  fore 0  back 16777215  eqnno 3"/>
  <p:tag name="FILENAME" val="TP_tmp"/>
  <p:tag name="ORIGWIDTH" val="68"/>
  <p:tag name="PICTUREFILESIZE" val="3329"/>
</p:tagLst>
</file>

<file path=ppt/tags/tag5.xml><?xml version="1.0" encoding="utf-8"?>
<p:tagLst xmlns:a="http://schemas.openxmlformats.org/drawingml/2006/main" xmlns:r="http://schemas.openxmlformats.org/officeDocument/2006/relationships" xmlns:p="http://schemas.openxmlformats.org/presentationml/2006/main">
  <p:tag name="TEXPOINT" val="template"/>
  <p:tag name="SOURCE" val="TPT1  equation p(q_{i}|D) = (1-\lambda) \frac{f_{q_{i},D}}{|D|} + \lambda \frac{c_{q_{i}}}{|C|}  template TPT1  env TPENV1  fore 0  back 16777215  eqnno 1"/>
  <p:tag name="FILENAME" val="TP_tmp"/>
  <p:tag name="ORIGWIDTH" val="128"/>
  <p:tag name="PICTUREFILESIZE" val="6429"/>
</p:tagLst>
</file>

<file path=ppt/tags/tag6.xml><?xml version="1.0" encoding="utf-8"?>
<p:tagLst xmlns:a="http://schemas.openxmlformats.org/drawingml/2006/main" xmlns:r="http://schemas.openxmlformats.org/officeDocument/2006/relationships" xmlns:p="http://schemas.openxmlformats.org/presentationml/2006/main">
  <p:tag name="TEXPOINT" val="template"/>
  <p:tag name="SOURCE" val="TPT1  equation P(Q|D) = \prod_{i=1}^{n} ((1-\lambda) \frac{f_{q_{i},D}}{|D|} + \lambda \frac{c_{q_{i}}}{|C|})  template TPT1  env TPENV1  fore 0  back 16777215  eqnno 2"/>
  <p:tag name="FILENAME" val="TP_tmp"/>
  <p:tag name="ORIGWIDTH" val="161"/>
  <p:tag name="PICTUREFILESIZE" val="7736"/>
</p:tagLst>
</file>

<file path=ppt/tags/tag7.xml><?xml version="1.0" encoding="utf-8"?>
<p:tagLst xmlns:a="http://schemas.openxmlformats.org/drawingml/2006/main" xmlns:r="http://schemas.openxmlformats.org/officeDocument/2006/relationships" xmlns:p="http://schemas.openxmlformats.org/presentationml/2006/main">
  <p:tag name="TEXPOINT" val="template"/>
  <p:tag name="SOURCE" val="TPT1  equation \log P(Q|D) = \sum_{i=1}^{n} \log ((1-\lambda) \frac{f_{q_{i},D}}{|D|} + \lambda \frac{c_{q_{i}}}{|C|})  template TPT1  env TPENV1  fore 0  back 16777215  eqnno 3"/>
  <p:tag name="FILENAME" val="TP_tmp"/>
  <p:tag name="ORIGWIDTH" val="192"/>
  <p:tag name="PICTUREFILESIZE" val="9679"/>
</p:tagLst>
</file>

<file path=ppt/tags/tag8.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eqnarray*}&#10; \log P(Q|D) &amp; = &amp; \sum_{i=1}^{n} \log ((1-\lambda) \frac{f_{q_{i},D}}{|D|} + \lambda \frac{c_{q_{i}}}{|C|}) \\&#10; &amp; = &amp; \sum_{i:f_{q_{i},D}&gt;0} \log ((1-\lambda) \frac{f_{q_{i},D}}{|D|} + \lambda \frac{c_{q_{i}}}{|C|}) &#10;  + \sum_{i:f_{q_{i},D}=0} \log (\lambda \frac{c_{q_{i}}}{|C|})&#10;  \end{eqnarray*}&#10;  \begin{eqnarray*}&#10; &amp; = &amp; \sum_{i:f_{q_{i},D}&gt;0} \log \frac{((1-\lambda) \frac{f_{q_{i},D}}{|D|} + \lambda \frac{c_{q_{i}}}{|C|})}{\lambda \frac{c_{q_{i}}}{|C|}}&#10;  + \sum_{i=1}^{n} \log (\lambda \frac{c_{q_{i}}}{|C|}) \\&#10;  &amp; \stackrel{rank}{=} &amp; \sum_{i:f_{q_{i},D}&gt;0} \log \left( \frac{((1-\lambda) \frac{f_{q_{i},D}}{|D|}}{\lambda \frac{c_{q_{i}}}{|C|}} + 1\right)&#10;\end{eqnarray*}&#10;\end{document}&#10;"/>
  <p:tag name="FILENAME" val="TP_tmp"/>
  <p:tag name="FORMAT" val="pngmono"/>
  <p:tag name="RES" val="1200"/>
  <p:tag name="BLEND" val="0"/>
  <p:tag name="TRANSPARENT" val="0"/>
  <p:tag name="TBUG" val="0"/>
  <p:tag name="ALLOWFS" val="0"/>
  <p:tag name="ORIGWIDTH" val="311"/>
  <p:tag name="PICTUREFILESIZE" val="59857"/>
</p:tagLst>
</file>

<file path=ppt/tags/tag9.xml><?xml version="1.0" encoding="utf-8"?>
<p:tagLst xmlns:a="http://schemas.openxmlformats.org/drawingml/2006/main" xmlns:r="http://schemas.openxmlformats.org/officeDocument/2006/relationships" xmlns:p="http://schemas.openxmlformats.org/presentationml/2006/main">
  <p:tag name="TEXPOINT" val="template"/>
  <p:tag name="SOURCE" val="TPT1  equation \alpha_{D} = \frac{\mu}{|D|+ \mu}  template TPT1  env TPENV1  fore 0  back 16777215  eqnno 4"/>
  <p:tag name="FILENAME" val="TP_tmp"/>
  <p:tag name="ORIGWIDTH" val="51"/>
  <p:tag name="PICTUREFILESIZE" val="176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175</TotalTime>
  <Words>3126</Words>
  <Application>Microsoft Office PowerPoint</Application>
  <PresentationFormat>On-screen Show (4:3)</PresentationFormat>
  <Paragraphs>539</Paragraphs>
  <Slides>73</Slides>
  <Notes>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73</vt:i4>
      </vt:variant>
    </vt:vector>
  </HeadingPairs>
  <TitlesOfParts>
    <vt:vector size="76" baseType="lpstr">
      <vt:lpstr>Office Theme</vt:lpstr>
      <vt:lpstr>Equation</vt:lpstr>
      <vt:lpstr>Worksheet</vt:lpstr>
      <vt:lpstr>Ranked retrieval</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Language models</vt:lpstr>
      <vt:lpstr>Trouble with frequency-based models</vt:lpstr>
      <vt:lpstr>Language Model</vt:lpstr>
      <vt:lpstr>Semantic distance</vt:lpstr>
      <vt:lpstr>Sample topic</vt:lpstr>
      <vt:lpstr>Language Model</vt:lpstr>
      <vt:lpstr>Has interesting applications</vt:lpstr>
      <vt:lpstr>LMs for Retrieval</vt:lpstr>
      <vt:lpstr>Query-Likelihood Model</vt:lpstr>
      <vt:lpstr>Other query constructions</vt:lpstr>
      <vt:lpstr>Estimating Probabilities</vt:lpstr>
      <vt:lpstr>Smoothing</vt:lpstr>
      <vt:lpstr>Estimating Probabilities</vt:lpstr>
      <vt:lpstr>Jelinek-Mercer Smoothing</vt:lpstr>
      <vt:lpstr>Compare with tf.idf</vt:lpstr>
      <vt:lpstr>Dirichlet Smoothing</vt:lpstr>
      <vt:lpstr>Query Likelihood Example</vt:lpstr>
      <vt:lpstr>Query Likelihood Example</vt:lpstr>
      <vt:lpstr>Query Likelihood Example</vt:lpstr>
      <vt:lpstr>Going beyond tf.idf</vt:lpstr>
      <vt:lpstr>Relevance Models</vt:lpstr>
      <vt:lpstr>Pseudo-Relevance Feedback</vt:lpstr>
      <vt:lpstr>KL-Divergence</vt:lpstr>
      <vt:lpstr>KL-Divergence</vt:lpstr>
      <vt:lpstr>Estimating the Relevance Model</vt:lpstr>
      <vt:lpstr>Estimating the Relevance Model</vt:lpstr>
      <vt:lpstr>Estimating the Relevance Model</vt:lpstr>
      <vt:lpstr>Pseudo-Feedback Algorithm</vt:lpstr>
      <vt:lpstr>Combining Evidence</vt:lpstr>
      <vt:lpstr>Inference Network</vt:lpstr>
      <vt:lpstr>Inference Network</vt:lpstr>
      <vt:lpstr>Inference Network</vt:lpstr>
      <vt:lpstr>Example: AND Combination</vt:lpstr>
      <vt:lpstr>Example: AND Combination</vt:lpstr>
      <vt:lpstr>Web Search</vt:lpstr>
      <vt:lpstr>Search Taxonomy</vt:lpstr>
      <vt:lpstr>Web Search</vt:lpstr>
      <vt:lpstr>Search Engine Optimization</vt:lpstr>
      <vt:lpstr>Web Search</vt:lpstr>
      <vt:lpstr>Term Proximity</vt:lpstr>
      <vt:lpstr>Example Web Query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Ranked retrieval</dc:title>
  <dc:creator>New User</dc:creator>
  <cp:lastModifiedBy>nisheeth</cp:lastModifiedBy>
  <cp:revision>10</cp:revision>
  <dcterms:created xsi:type="dcterms:W3CDTF">2017-02-09T05:12:50Z</dcterms:created>
  <dcterms:modified xsi:type="dcterms:W3CDTF">2017-02-13T02:51:53Z</dcterms:modified>
</cp:coreProperties>
</file>