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9" r:id="rId3"/>
    <p:sldId id="266" r:id="rId4"/>
    <p:sldId id="267" r:id="rId5"/>
    <p:sldId id="268" r:id="rId6"/>
    <p:sldId id="269" r:id="rId7"/>
    <p:sldId id="270" r:id="rId8"/>
    <p:sldId id="265" r:id="rId9"/>
    <p:sldId id="271" r:id="rId10"/>
    <p:sldId id="272" r:id="rId11"/>
    <p:sldId id="273" r:id="rId12"/>
    <p:sldId id="274" r:id="rId13"/>
    <p:sldId id="275" r:id="rId14"/>
    <p:sldId id="260" r:id="rId15"/>
    <p:sldId id="261" r:id="rId16"/>
    <p:sldId id="262" r:id="rId17"/>
    <p:sldId id="263" r:id="rId18"/>
    <p:sldId id="264" r:id="rId19"/>
    <p:sldId id="276" r:id="rId20"/>
    <p:sldId id="278" r:id="rId21"/>
    <p:sldId id="279" r:id="rId22"/>
    <p:sldId id="281" r:id="rId23"/>
    <p:sldId id="280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28476-421A-4CC7-8DD1-B714119D2C31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8DA29-1732-48DC-8F33-B2C8662C5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57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C75A-B7D6-4B1F-AAF2-78BB5916E2CA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5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C75A-B7D6-4B1F-AAF2-78BB5916E2C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5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C75A-B7D6-4B1F-AAF2-78BB5916E2CA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5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C75A-B7D6-4B1F-AAF2-78BB5916E2C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5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4C75A-B7D6-4B1F-AAF2-78BB5916E2C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45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134E-7532-4984-A637-DFDDAC2794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C104-465E-408C-8395-55692C2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4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134E-7532-4984-A637-DFDDAC2794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C104-465E-408C-8395-55692C2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20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134E-7532-4984-A637-DFDDAC2794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C104-465E-408C-8395-55692C2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0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134E-7532-4984-A637-DFDDAC2794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C104-465E-408C-8395-55692C2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134E-7532-4984-A637-DFDDAC2794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C104-465E-408C-8395-55692C2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57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134E-7532-4984-A637-DFDDAC2794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C104-465E-408C-8395-55692C2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134E-7532-4984-A637-DFDDAC2794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C104-465E-408C-8395-55692C2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1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134E-7532-4984-A637-DFDDAC2794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C104-465E-408C-8395-55692C2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9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134E-7532-4984-A637-DFDDAC2794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C104-465E-408C-8395-55692C2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6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134E-7532-4984-A637-DFDDAC2794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C104-465E-408C-8395-55692C2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6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7134E-7532-4984-A637-DFDDAC2794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C104-465E-408C-8395-55692C2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90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7134E-7532-4984-A637-DFDDAC27940F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DC104-465E-408C-8395-55692C217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67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hyperlink" Target="https://www.google.co.in/url?sa=i&amp;rct=j&amp;q=&amp;esrc=s&amp;source=images&amp;cd=&amp;cad=rja&amp;uact=8&amp;ved=0ahUKEwj4pLzRkLLTAhWJgI8KHbsTA9kQjRwIBw&amp;url=https://hbr.org/2014/05/making-freemium-work&amp;psig=AFQjCNFpv6Z6ip-L4GohHAYe97sOUolA0Q&amp;ust=1492746339966842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google.co.in/url?sa=i&amp;rct=j&amp;q=&amp;esrc=s&amp;source=images&amp;cd=&amp;cad=rja&amp;uact=8&amp;ved=0ahUKEwjVucTUk7LTAhWFuI8KHfUMCtAQjRwIBw&amp;url=http://developers.magmic.com/make-mobile-game-according-south-park-2/&amp;psig=AFQjCNFpv6Z6ip-L4GohHAYe97sOUolA0Q&amp;ust=1492746339966842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hyperlink" Target="http://www.google.co.in/url?sa=i&amp;rct=j&amp;q=&amp;esrc=s&amp;source=images&amp;cd=&amp;cad=rja&amp;uact=8&amp;ved=0ahUKEwizk5e6lLLTAhVLQ48KHY12CawQjRwIBw&amp;url=http://www.planetcruise.co.uk/cruise-rewards/royal-caribbean/crown-and-anchor-society&amp;psig=AFQjCNGg4kqp7cZ3v1WuuznuQENlLi_dJw&amp;ust=149274761403889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hyperlink" Target="https://www.google.co.in/url?sa=i&amp;rct=j&amp;q=&amp;esrc=s&amp;source=images&amp;cd=&amp;cad=rja&amp;uact=8&amp;ved=0ahUKEwi3_-zMlLLTAhWLq48KHdPAD0UQjRwIBw&amp;url=https://www.linkedin.com/pulse/how-achieve-linkedin-all-star-profile-status-david-weaver&amp;psig=AFQjCNE5er6uUMD5yzLi2ofgVwj0WIOzuA&amp;ust=149274767667444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google.co.in/url?sa=i&amp;rct=j&amp;q=&amp;esrc=s&amp;source=images&amp;cd=&amp;cad=rja&amp;uact=8&amp;ved=0ahUKEwiWl72JlbLTAhWJKY8KHQc_CGoQjRwIBw&amp;url=https://www.youtube.com/watch?v%3DoeiPh54gbMM&amp;psig=AFQjCNE4JkINMiAixSmBYSlQFcgO8RwknA&amp;ust=1492747782904108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google.co.in/url?sa=i&amp;rct=j&amp;q=&amp;esrc=s&amp;source=images&amp;cd=&amp;cad=rja&amp;uact=8&amp;ved=0ahUKEwiMzsyBmbLTAhUlTI8KHXmqCVcQjRwIBw&amp;url=https://interactiondesign.wordpress.com/2011/05/&amp;psig=AFQjCNEvsWIVlrMfqS5XuCEh9ZImsL_QJQ&amp;ust=1492748670766770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jpeg"/><Relationship Id="rId4" Type="http://schemas.openxmlformats.org/officeDocument/2006/relationships/hyperlink" Target="https://www.google.co.in/url?sa=i&amp;rct=j&amp;q=&amp;esrc=s&amp;source=images&amp;cd=&amp;cad=rja&amp;uact=8&amp;ved=0ahUKEwjq3In3nbLTAhXDr48KHW_7BiYQjRwIBw&amp;url=https://www.giantbomb.com/egg-inc/3030-54656/&amp;psig=AFQjCNHgIMXr_mxyvPKpe3rIv-Ro2SAYuw&amp;ust=149274889829293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www.google.co.in/url?sa=i&amp;rct=j&amp;q=&amp;esrc=s&amp;source=images&amp;cd=&amp;cad=rja&amp;uact=8&amp;ved=0ahUKEwiFkqXCmLLTAhUJMY8KHekLBV8QjRwIBw&amp;url=http://www.thinslices.com/mint-financial-apps-for-iphone/&amp;psig=AFQjCNEvsWIVlrMfqS5XuCEh9ZImsL_QJQ&amp;ust=149274867076677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google.co.in/url?sa=i&amp;rct=j&amp;q=&amp;esrc=s&amp;source=images&amp;cd=&amp;cad=rja&amp;uact=8&amp;ved=0ahUKEwi3juPGobLTAhWFsI8KHZIHAmMQjRwIBw&amp;url=https://www.linkedin.com/pulse/guide-gamification-part-2-should-i-use-points-badges-reviews-dragffy&amp;psig=AFQjCNFak_m0um7BUy6qJh-9rQwrWMxzmQ&amp;ust=1492751098887577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hyperlink" Target="http://www.google.co.in/url?sa=i&amp;rct=j&amp;q=&amp;esrc=s&amp;source=images&amp;cd=&amp;cad=rja&amp;uact=8&amp;ved=0ahUKEwih-ObuobLTAhVGuo8KHaFZBgsQjRwIBw&amp;url=http://alternativeto.net/software/codecademy/&amp;psig=AFQjCNHuXQIyAmT13mZsDLPqAvbqPCxykg&amp;ust=1492751194162547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www.google.co.in/url?sa=i&amp;rct=j&amp;q=&amp;esrc=s&amp;source=images&amp;cd=&amp;cad=rja&amp;uact=8&amp;ved=0ahUKEwiDqaiopLLTAhXJpY8KHS76CNsQjRwIBw&amp;url=https%3A%2F%2Fhealthinformatics.wikispaces.com%2FExergaming&amp;psig=AFQjCNHb5lqu84jGvSBrZBoHAEYBCtJEmA&amp;ust=149275180580846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hyperlink" Target="http://www.google.co.in/url?sa=i&amp;rct=j&amp;q=&amp;esrc=s&amp;source=images&amp;cd=&amp;cad=rja&amp;uact=8&amp;ved=0ahUKEwj46NbWpLLTAhXIqI8KHdD0B8kQjRwIBw&amp;url=http%3A%2F%2Fwww.imore.com%2Fpokemon-go&amp;psig=AFQjCNHrYKMnV08Wl9oHryNZKRYl1whVkg&amp;ust=1492751966581201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google.co.in/url?sa=i&amp;rct=j&amp;q=&amp;esrc=s&amp;source=images&amp;cd=&amp;cad=rja&amp;uact=8&amp;ved=0ahUKEwjH_IGenrLTAhUaSI8KHToHCpYQjRwIBw&amp;url=https://commons.wikimedia.org/wiki/File:Maslow%27s_Hierarchy_of_Needs.svg&amp;psig=AFQjCNExMjOWQLslALDf2-Ge1K4Tt0MDFw&amp;ust=149275022950735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google.co.in/url?sa=i&amp;rct=j&amp;q=&amp;esrc=s&amp;source=images&amp;cd=&amp;cad=rja&amp;uact=8&amp;ved=0ahUKEwiq1fOygbLTAhVJKo8KHVsdD8sQjRwIBw&amp;url=http://drurymirror.com/2015/12/21/baby-deer-refuses-to-leave-the-human-who-saved-her-life.html&amp;psig=AFQjCNHB0Uw6WVkfBLGGePl1M05UWMefjQ&amp;ust=149274245458798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google.co.in/url?sa=i&amp;rct=j&amp;q=&amp;esrc=s&amp;source=images&amp;cd=&amp;cad=rja&amp;uact=8&amp;ved=0ahUKEwjs09PVgbLTAhVGuI8KHT2pCDoQjRwIBw&amp;url=http://www.sunnyskyz.com/happy-pictures/487/Polar-Bear-and-Dog-are-Best-Friends&amp;psig=AFQjCNFkImuiIxknMoRUe6H9w6hA3eTk3g&amp;ust=1492742568632903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google.co.in/url?sa=i&amp;rct=j&amp;q=&amp;esrc=s&amp;source=images&amp;cd=&amp;cad=rja&amp;uact=8&amp;ved=0ahUKEwjzhv_KirLTAhXFRI8KHRFyDw4QjRwIBw&amp;url=http://macaroniwaffles.blogspot.com/2010/10/worst-recess-game.html&amp;psig=AFQjCNHJP6U3zxYsDFJIt-u9jNlQA1Nlow&amp;ust=149274493466899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http://www.google.co.in/url?sa=i&amp;rct=j&amp;q=&amp;esrc=s&amp;source=images&amp;cd=&amp;cad=rja&amp;uact=8&amp;ved=0ahUKEwi7sMDforLTAhWFs48KHSAABX4QjRwIBw&amp;url=http://www.redbull.com/en/esports/stories/1331765488082/the-10-highest-earning-esports-teams-of-2015&amp;psig=AFQjCNEyj9exc8J8QvH31Bcz8gd5EInmXw&amp;ust=1492751474583431" TargetMode="Externa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.in/url?sa=i&amp;rct=j&amp;q=&amp;esrc=s&amp;source=images&amp;cd=&amp;cad=rja&amp;uact=8&amp;ved=0ahUKEwjjiJHji7LTAhUPS48KHYa5A5gQjRwIBw&amp;url=http://www.allfunpix.com/picspages/progress.html&amp;psig=AFQjCNGolhHvMrs1DF5LZgPCmbTA0LkWKg&amp;ust=1492745306438916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google.co.in/url?sa=i&amp;rct=j&amp;q=&amp;esrc=s&amp;source=images&amp;cd=&amp;cad=rja&amp;uact=8&amp;ved=0ahUKEwjh79rHjLLTAhVFQo8KHbLvCSAQjRwIBw&amp;url=https://www.pinterest.com/nagemback/gaming/&amp;psig=AFQjCNHwttEkE9SqiyXfsklEboy5ajS8rA&amp;ust=149274549182255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://www.google.co.in/url?sa=i&amp;rct=j&amp;q=&amp;esrc=s&amp;source=images&amp;cd=&amp;cad=rja&amp;uact=8&amp;ved=0ahUKEwjD1eGyoLLTAhUcR48KHcCQClAQjRwIBw&amp;url=http://www.geforce.com/games-applications/pc-games/elder-scrolls-v-skyrim&amp;psig=AFQjCNG30rXdWUYrqKWptKeh15zaedx8EQ&amp;ust=1492750842140782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://www.google.co.in/url?sa=i&amp;rct=j&amp;q=&amp;esrc=s&amp;source=images&amp;cd=&amp;cad=rja&amp;uact=8&amp;ved=0ahUKEwiuuKmBobLTAhUGTo8KHSvKBkQQjRwIBw&amp;url=http://weplay.co/gamification/&amp;psig=AFQjCNGlVMDmI2nyDWgpiGvxFhF-pZhH7A&amp;ust=1492750953254156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google.co.in/url?sa=i&amp;rct=j&amp;q=&amp;esrc=s&amp;source=images&amp;cd=&amp;cad=rja&amp;uact=8&amp;ved=0ahUKEwi86sLQjrLTAhUBt48KHV8uDJcQjRwIBw&amp;url=https://phphelpindia.wordpress.com/2013/10/24/progress-bar-of-completion-of-profile/&amp;psig=AFQjCNHqNl8ihD9Wi1we88GpUy0ZptNVlw&amp;ust=1492746047881177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CS616</a:t>
            </a:r>
          </a:p>
        </p:txBody>
      </p:sp>
    </p:spTree>
    <p:extLst>
      <p:ext uri="{BB962C8B-B14F-4D97-AF65-F5344CB8AC3E}">
        <p14:creationId xmlns:p14="http://schemas.microsoft.com/office/powerpoint/2010/main" val="308635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Sunk costs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Offer something for free</a:t>
            </a:r>
          </a:p>
          <a:p>
            <a:r>
              <a:rPr lang="en-US" dirty="0"/>
              <a:t>Make it important to the user</a:t>
            </a:r>
          </a:p>
          <a:p>
            <a:r>
              <a:rPr lang="en-US" dirty="0"/>
              <a:t>Start charging</a:t>
            </a:r>
          </a:p>
          <a:p>
            <a:endParaRPr lang="en-US" dirty="0"/>
          </a:p>
        </p:txBody>
      </p:sp>
      <p:pic>
        <p:nvPicPr>
          <p:cNvPr id="9218" name="Picture 2" descr="Image result for freemium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155535"/>
            <a:ext cx="63436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Related image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343024"/>
            <a:ext cx="2947547" cy="178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010400" y="37338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Borrowed from freemium games</a:t>
            </a:r>
          </a:p>
        </p:txBody>
      </p:sp>
    </p:spTree>
    <p:extLst>
      <p:ext uri="{BB962C8B-B14F-4D97-AF65-F5344CB8AC3E}">
        <p14:creationId xmlns:p14="http://schemas.microsoft.com/office/powerpoint/2010/main" val="3166815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accumulation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progressively harder to achieve levels</a:t>
            </a:r>
          </a:p>
          <a:p>
            <a:r>
              <a:rPr lang="en-US" dirty="0"/>
              <a:t>Make them matter</a:t>
            </a:r>
          </a:p>
          <a:p>
            <a:r>
              <a:rPr lang="en-US" dirty="0"/>
              <a:t>Align with business objectives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42" name="Picture 2" descr="Image result for membership tier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08" y="3962400"/>
            <a:ext cx="8924925" cy="259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Image result for all star profil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26830"/>
            <a:ext cx="2895600" cy="16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896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competition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51037"/>
            <a:ext cx="4038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Use leaderboards, percentile scores</a:t>
            </a:r>
          </a:p>
          <a:p>
            <a:r>
              <a:rPr lang="en-US" dirty="0"/>
              <a:t>Can choose between public and private displays</a:t>
            </a:r>
          </a:p>
          <a:p>
            <a:r>
              <a:rPr lang="en-US" dirty="0"/>
              <a:t>Frequently used in call center and service sector operations</a:t>
            </a:r>
          </a:p>
          <a:p>
            <a:r>
              <a:rPr lang="en-US" dirty="0"/>
              <a:t>Effective if associated with real-world outcomes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266" name="Picture 2" descr="Image result for call center leaderboard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133600"/>
            <a:ext cx="40386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197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Sense of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Draws on self-determination theory</a:t>
            </a:r>
          </a:p>
          <a:p>
            <a:r>
              <a:rPr lang="en-US" dirty="0"/>
              <a:t>Intrinsic motivation</a:t>
            </a:r>
          </a:p>
          <a:p>
            <a:pPr lvl="1"/>
            <a:r>
              <a:rPr lang="en-US" dirty="0"/>
              <a:t>Autonomy</a:t>
            </a:r>
          </a:p>
          <a:p>
            <a:pPr lvl="1"/>
            <a:r>
              <a:rPr lang="en-US" dirty="0"/>
              <a:t>Competence</a:t>
            </a:r>
          </a:p>
          <a:p>
            <a:pPr lvl="1"/>
            <a:r>
              <a:rPr lang="en-US" dirty="0"/>
              <a:t>Relatedness</a:t>
            </a:r>
          </a:p>
          <a:p>
            <a:r>
              <a:rPr lang="en-US" dirty="0"/>
              <a:t>Implemented using PR highlights, goal tracking etc.</a:t>
            </a:r>
          </a:p>
        </p:txBody>
      </p:sp>
      <p:pic>
        <p:nvPicPr>
          <p:cNvPr id="13314" name="Picture 2" descr="Image result for goal accomplished mi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810000"/>
            <a:ext cx="3810000" cy="270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egg inc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447800"/>
            <a:ext cx="22098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822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Georgia" pitchFamily="18" charset="0"/>
              </a:rPr>
              <a:t>Case study 1: Foursquare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FontTx/>
              <a:buChar char="-"/>
            </a:pPr>
            <a:r>
              <a:rPr lang="en-IN" sz="2400" dirty="0">
                <a:latin typeface="Helvetica LT Std Light" pitchFamily="34" charset="0"/>
              </a:rPr>
              <a:t>A mobile game, a way of exploring cities, a way of telling friends where you are, and a way of tracking where friends have been and who they have been co-located with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Font typeface="Arial" pitchFamily="34" charset="0"/>
              <a:buNone/>
            </a:pPr>
            <a:endParaRPr lang="en-IN" sz="2400" dirty="0">
              <a:latin typeface="Helvetica LT Std Light" pitchFamily="34" charset="0"/>
            </a:endParaRPr>
          </a:p>
          <a:p>
            <a:endParaRPr lang="en-IN" sz="2000" dirty="0"/>
          </a:p>
          <a:p>
            <a:endParaRPr lang="en-IN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3047999"/>
            <a:ext cx="3451172" cy="3672243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/>
              <a:t>Example: Foursquare</a:t>
            </a:r>
          </a:p>
        </p:txBody>
      </p:sp>
    </p:spTree>
    <p:extLst>
      <p:ext uri="{BB962C8B-B14F-4D97-AF65-F5344CB8AC3E}">
        <p14:creationId xmlns:p14="http://schemas.microsoft.com/office/powerpoint/2010/main" val="107984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525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u="sng" dirty="0">
                <a:latin typeface="Helvetica LT Std Light" pitchFamily="34" charset="0"/>
              </a:rPr>
              <a:t>Game mechanics</a:t>
            </a:r>
            <a:r>
              <a:rPr lang="en-IN" sz="2400" dirty="0">
                <a:latin typeface="Helvetica LT Std Light" pitchFamily="34" charset="0"/>
              </a:rPr>
              <a:t>: points, badges, </a:t>
            </a:r>
          </a:p>
          <a:p>
            <a:pPr marL="0" indent="0">
              <a:buNone/>
            </a:pPr>
            <a:r>
              <a:rPr lang="en-IN" sz="2400" dirty="0">
                <a:latin typeface="Helvetica LT Std Light" pitchFamily="34" charset="0"/>
              </a:rPr>
              <a:t>		         leadership board</a:t>
            </a:r>
          </a:p>
          <a:p>
            <a:pPr marL="0" indent="0">
              <a:buNone/>
            </a:pPr>
            <a:endParaRPr lang="en-IN" sz="2400" dirty="0">
              <a:latin typeface="Helvetica LT Std Light" pitchFamily="34" charset="0"/>
            </a:endParaRPr>
          </a:p>
          <a:p>
            <a:pPr marL="0" indent="0">
              <a:buNone/>
            </a:pPr>
            <a:r>
              <a:rPr lang="en-IN" sz="2400" u="sng" dirty="0">
                <a:latin typeface="Helvetica LT Std Light" pitchFamily="34" charset="0"/>
              </a:rPr>
              <a:t>Motivation drivers</a:t>
            </a:r>
            <a:r>
              <a:rPr lang="en-IN" sz="2400" dirty="0">
                <a:latin typeface="Helvetica LT Std Light" pitchFamily="34" charset="0"/>
              </a:rPr>
              <a:t>: collecting, </a:t>
            </a:r>
          </a:p>
          <a:p>
            <a:pPr marL="0" indent="0">
              <a:buNone/>
            </a:pPr>
            <a:r>
              <a:rPr lang="en-IN" sz="2400" dirty="0">
                <a:latin typeface="Helvetica LT Std Light" pitchFamily="34" charset="0"/>
              </a:rPr>
              <a:t>		         achievement 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>
              <a:latin typeface="Helvetica LT Std Light" pitchFamily="34" charset="0"/>
            </a:endParaRPr>
          </a:p>
          <a:p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530984"/>
            <a:ext cx="2994107" cy="5327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" b="10130"/>
          <a:stretch/>
        </p:blipFill>
        <p:spPr>
          <a:xfrm>
            <a:off x="3124200" y="4013773"/>
            <a:ext cx="2209800" cy="284422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229600" cy="1143000"/>
          </a:xfrm>
        </p:spPr>
        <p:txBody>
          <a:bodyPr/>
          <a:lstStyle/>
          <a:p>
            <a:r>
              <a:rPr lang="en-US" dirty="0"/>
              <a:t>Example: Foursquare</a:t>
            </a:r>
          </a:p>
        </p:txBody>
      </p:sp>
    </p:spTree>
    <p:extLst>
      <p:ext uri="{BB962C8B-B14F-4D97-AF65-F5344CB8AC3E}">
        <p14:creationId xmlns:p14="http://schemas.microsoft.com/office/powerpoint/2010/main" val="30220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Font typeface="Arial" pitchFamily="34" charset="0"/>
              <a:buNone/>
            </a:pPr>
            <a:endParaRPr lang="en-IN" sz="2400" dirty="0">
              <a:latin typeface="Helvetica LT Std Light" pitchFamily="34" charset="0"/>
            </a:endParaRPr>
          </a:p>
          <a:p>
            <a:endParaRPr lang="en-IN" sz="2000" dirty="0"/>
          </a:p>
          <a:p>
            <a:endParaRPr lang="en-IN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22" y="2259674"/>
            <a:ext cx="8142555" cy="4064926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5257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1600" dirty="0">
              <a:latin typeface="Helvetica LT Std Light" pitchFamily="34" charset="0"/>
            </a:endParaRP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>
              <a:latin typeface="Helvetica LT Std Light" pitchFamily="34" charset="0"/>
            </a:endParaRPr>
          </a:p>
          <a:p>
            <a:pPr marL="0" indent="0">
              <a:buNone/>
            </a:pPr>
            <a:endParaRPr lang="en-IN" sz="2400" dirty="0">
              <a:latin typeface="Helvetica LT Std Light" pitchFamily="34" charset="0"/>
            </a:endParaRPr>
          </a:p>
          <a:p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Example: Foursquare</a:t>
            </a:r>
          </a:p>
        </p:txBody>
      </p:sp>
    </p:spTree>
    <p:extLst>
      <p:ext uri="{BB962C8B-B14F-4D97-AF65-F5344CB8AC3E}">
        <p14:creationId xmlns:p14="http://schemas.microsoft.com/office/powerpoint/2010/main" val="2778918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>
                <a:latin typeface="Helvetica LT Std Light" pitchFamily="34" charset="0"/>
              </a:rPr>
              <a:t>Game mechanics</a:t>
            </a:r>
            <a:r>
              <a:rPr lang="en-IN" sz="2400" dirty="0">
                <a:latin typeface="Helvetica LT Std Light" pitchFamily="34" charset="0"/>
              </a:rPr>
              <a:t>: Progress indicator</a:t>
            </a:r>
          </a:p>
          <a:p>
            <a:pPr marL="0" indent="0">
              <a:buNone/>
            </a:pPr>
            <a:r>
              <a:rPr lang="en-IN" sz="2400" u="sng" dirty="0">
                <a:latin typeface="Helvetica LT Std Light" pitchFamily="34" charset="0"/>
              </a:rPr>
              <a:t>Motivation driver</a:t>
            </a:r>
            <a:r>
              <a:rPr lang="en-IN" sz="2400" dirty="0">
                <a:latin typeface="Helvetica LT Std Light" pitchFamily="34" charset="0"/>
              </a:rPr>
              <a:t>: Feedback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bg1"/>
                </a:solidFill>
                <a:latin typeface="Georgia" pitchFamily="18" charset="0"/>
              </a:rPr>
              <a:t>Case study 2: LinkedIn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9" t="50000" r="14963" b="25000"/>
          <a:stretch/>
        </p:blipFill>
        <p:spPr bwMode="auto">
          <a:xfrm>
            <a:off x="5321218" y="3276600"/>
            <a:ext cx="298704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43200"/>
            <a:ext cx="2943225" cy="317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1143000"/>
          </a:xfrm>
        </p:spPr>
        <p:txBody>
          <a:bodyPr/>
          <a:lstStyle/>
          <a:p>
            <a:r>
              <a:rPr lang="en-US" dirty="0"/>
              <a:t>Example: LinkedIn</a:t>
            </a:r>
          </a:p>
        </p:txBody>
      </p:sp>
    </p:spTree>
    <p:extLst>
      <p:ext uri="{BB962C8B-B14F-4D97-AF65-F5344CB8AC3E}">
        <p14:creationId xmlns:p14="http://schemas.microsoft.com/office/powerpoint/2010/main" val="24199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u="sng" dirty="0">
                <a:latin typeface="Helvetica LT Std Light" pitchFamily="34" charset="0"/>
              </a:rPr>
              <a:t>Game mechanics</a:t>
            </a:r>
            <a:r>
              <a:rPr lang="en-IN" sz="2400" dirty="0">
                <a:latin typeface="Helvetica LT Std Light" pitchFamily="34" charset="0"/>
              </a:rPr>
              <a:t>: network indicator</a:t>
            </a:r>
          </a:p>
          <a:p>
            <a:pPr marL="0" indent="0">
              <a:buNone/>
            </a:pPr>
            <a:r>
              <a:rPr lang="en-IN" sz="2400" u="sng" dirty="0">
                <a:latin typeface="Helvetica LT Std Light" pitchFamily="34" charset="0"/>
              </a:rPr>
              <a:t>Motivation driver</a:t>
            </a:r>
            <a:r>
              <a:rPr lang="en-IN" sz="2400" dirty="0">
                <a:latin typeface="Helvetica LT Std Light" pitchFamily="34" charset="0"/>
              </a:rPr>
              <a:t>: Connecting, feedback</a:t>
            </a:r>
          </a:p>
          <a:p>
            <a:pPr marL="0" indent="0">
              <a:buNone/>
            </a:pPr>
            <a:endParaRPr lang="en-IN" sz="2400" dirty="0">
              <a:latin typeface="Helvetica LT Std Light" pitchFamily="34" charset="0"/>
            </a:endParaRPr>
          </a:p>
          <a:p>
            <a:pPr marL="0" indent="0">
              <a:buNone/>
            </a:pPr>
            <a:r>
              <a:rPr lang="en-IN" sz="2400" u="sng" dirty="0">
                <a:latin typeface="Helvetica LT Std Light" pitchFamily="34" charset="0"/>
              </a:rPr>
              <a:t>Game mechanics</a:t>
            </a:r>
            <a:r>
              <a:rPr lang="en-IN" sz="2400" dirty="0">
                <a:latin typeface="Helvetica LT Std Light" pitchFamily="34" charset="0"/>
              </a:rPr>
              <a:t>: endorsement buttons (communal discovery)</a:t>
            </a:r>
          </a:p>
          <a:p>
            <a:pPr marL="0" indent="0">
              <a:buNone/>
            </a:pPr>
            <a:r>
              <a:rPr lang="en-IN" sz="2400" u="sng" dirty="0">
                <a:latin typeface="Helvetica LT Std Light" pitchFamily="34" charset="0"/>
              </a:rPr>
              <a:t>Motivation driver</a:t>
            </a:r>
            <a:r>
              <a:rPr lang="en-IN" sz="2400" dirty="0">
                <a:latin typeface="Helvetica LT Std Light" pitchFamily="34" charset="0"/>
              </a:rPr>
              <a:t>: Achievement, feedback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44" t="52621" r="14729" b="27708"/>
          <a:stretch/>
        </p:blipFill>
        <p:spPr bwMode="auto">
          <a:xfrm>
            <a:off x="6232177" y="1676400"/>
            <a:ext cx="2835623" cy="1338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4" t="32561" r="19055" b="35383"/>
          <a:stretch/>
        </p:blipFill>
        <p:spPr bwMode="auto">
          <a:xfrm>
            <a:off x="3276600" y="4267200"/>
            <a:ext cx="5534086" cy="2075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525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Financial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Mechanism: Closure, progress</a:t>
            </a:r>
          </a:p>
        </p:txBody>
      </p:sp>
      <p:pic>
        <p:nvPicPr>
          <p:cNvPr id="12290" name="Picture 2" descr="Image result for goal accomplished mint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955" y="2638424"/>
            <a:ext cx="6096000" cy="383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62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gamification?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Introducing elements of games into human-computer interactions</a:t>
            </a:r>
          </a:p>
          <a:p>
            <a:pPr lvl="1"/>
            <a:r>
              <a:rPr lang="en-US" dirty="0"/>
              <a:t>Examples</a:t>
            </a:r>
          </a:p>
          <a:p>
            <a:pPr lvl="1"/>
            <a:r>
              <a:rPr lang="en-US" dirty="0"/>
              <a:t>Benefits </a:t>
            </a:r>
          </a:p>
          <a:p>
            <a:r>
              <a:rPr lang="en-US" dirty="0"/>
              <a:t>What are games?</a:t>
            </a:r>
          </a:p>
          <a:p>
            <a:r>
              <a:rPr lang="en-US" dirty="0"/>
              <a:t>What are the characteristic elements of games?</a:t>
            </a:r>
          </a:p>
          <a:p>
            <a:r>
              <a:rPr lang="en-US" b="1" dirty="0"/>
              <a:t>Why</a:t>
            </a:r>
            <a:r>
              <a:rPr lang="en-US" dirty="0"/>
              <a:t> are they elements of games?</a:t>
            </a:r>
          </a:p>
          <a:p>
            <a:r>
              <a:rPr lang="en-US" dirty="0"/>
              <a:t>How to include game elements in an application?</a:t>
            </a:r>
          </a:p>
        </p:txBody>
      </p:sp>
    </p:spTree>
    <p:extLst>
      <p:ext uri="{BB962C8B-B14F-4D97-AF65-F5344CB8AC3E}">
        <p14:creationId xmlns:p14="http://schemas.microsoft.com/office/powerpoint/2010/main" val="2728382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E-learning/MOOCS</a:t>
            </a:r>
          </a:p>
        </p:txBody>
      </p:sp>
      <p:pic>
        <p:nvPicPr>
          <p:cNvPr id="16386" name="Picture 2" descr="Image result for gamification point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3999"/>
            <a:ext cx="76200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166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Online self-learning</a:t>
            </a:r>
          </a:p>
        </p:txBody>
      </p:sp>
      <p:pic>
        <p:nvPicPr>
          <p:cNvPr id="17412" name="Picture 4" descr="Image result for codecademy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95424"/>
            <a:ext cx="7277100" cy="482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816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exergaming</a:t>
            </a:r>
          </a:p>
        </p:txBody>
      </p:sp>
      <p:pic>
        <p:nvPicPr>
          <p:cNvPr id="1026" name="Picture 2" descr="Image result for exergami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0"/>
            <a:ext cx="3686096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pokemon go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52612"/>
            <a:ext cx="4610100" cy="345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343400" y="57150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*Most downloaded game in history</a:t>
            </a:r>
          </a:p>
          <a:p>
            <a:r>
              <a:rPr lang="en-US" dirty="0"/>
              <a:t>* Fastest game to net $1B in revenue</a:t>
            </a:r>
          </a:p>
        </p:txBody>
      </p:sp>
    </p:spTree>
    <p:extLst>
      <p:ext uri="{BB962C8B-B14F-4D97-AF65-F5344CB8AC3E}">
        <p14:creationId xmlns:p14="http://schemas.microsoft.com/office/powerpoint/2010/main" val="21616717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- gamification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UI elements to trigger human primary rewards</a:t>
            </a:r>
          </a:p>
          <a:p>
            <a:r>
              <a:rPr lang="en-US" dirty="0"/>
              <a:t>Associate reward-satisfaction with business requirements</a:t>
            </a:r>
          </a:p>
          <a:p>
            <a:pPr lvl="1"/>
            <a:r>
              <a:rPr lang="en-US" dirty="0"/>
              <a:t>Can improve traffic/retention by large amounts</a:t>
            </a:r>
          </a:p>
          <a:p>
            <a:r>
              <a:rPr lang="en-US" dirty="0"/>
              <a:t>Most useful in situations where true value to the user is long-term</a:t>
            </a:r>
          </a:p>
          <a:p>
            <a:pPr lvl="1"/>
            <a:r>
              <a:rPr lang="en-US" dirty="0"/>
              <a:t>Exercise</a:t>
            </a:r>
          </a:p>
          <a:p>
            <a:pPr lvl="1"/>
            <a:r>
              <a:rPr lang="en-US" dirty="0"/>
              <a:t>Learning something complicated</a:t>
            </a:r>
          </a:p>
          <a:p>
            <a:pPr lvl="1"/>
            <a:r>
              <a:rPr lang="en-US" dirty="0"/>
              <a:t>Gamification provides short-term surrogate rewards to keep them motivated</a:t>
            </a:r>
          </a:p>
          <a:p>
            <a:r>
              <a:rPr lang="en-US" dirty="0"/>
              <a:t>Frequently abusive and addictive</a:t>
            </a:r>
          </a:p>
          <a:p>
            <a:pPr lvl="1"/>
            <a:r>
              <a:rPr lang="en-US" dirty="0"/>
              <a:t>Always ask, who benefits from this?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94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Focused at the top of the needs pyramid</a:t>
            </a:r>
          </a:p>
        </p:txBody>
      </p:sp>
      <p:pic>
        <p:nvPicPr>
          <p:cNvPr id="14338" name="Picture 2" descr="Image result for maslow hierarchy of needs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828800"/>
            <a:ext cx="5689599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7391400" y="5029200"/>
            <a:ext cx="8382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</a:t>
            </a:r>
          </a:p>
        </p:txBody>
      </p:sp>
      <p:sp>
        <p:nvSpPr>
          <p:cNvPr id="6" name="Oval 5"/>
          <p:cNvSpPr/>
          <p:nvPr/>
        </p:nvSpPr>
        <p:spPr>
          <a:xfrm>
            <a:off x="7162800" y="4114800"/>
            <a:ext cx="1219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Games</a:t>
            </a:r>
          </a:p>
        </p:txBody>
      </p:sp>
      <p:sp>
        <p:nvSpPr>
          <p:cNvPr id="7" name="Oval 6"/>
          <p:cNvSpPr/>
          <p:nvPr/>
        </p:nvSpPr>
        <p:spPr>
          <a:xfrm>
            <a:off x="6794499" y="3200400"/>
            <a:ext cx="1968501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Gamification</a:t>
            </a:r>
          </a:p>
        </p:txBody>
      </p:sp>
    </p:spTree>
    <p:extLst>
      <p:ext uri="{BB962C8B-B14F-4D97-AF65-F5344CB8AC3E}">
        <p14:creationId xmlns:p14="http://schemas.microsoft.com/office/powerpoint/2010/main" val="381523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</a:t>
            </a:r>
          </a:p>
        </p:txBody>
      </p:sp>
      <p:pic>
        <p:nvPicPr>
          <p:cNvPr id="1028" name="Picture 4" descr="R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828800"/>
            <a:ext cx="585787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7800" y="59436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Seen in higher mammals, including man</a:t>
            </a:r>
          </a:p>
        </p:txBody>
      </p:sp>
    </p:spTree>
    <p:extLst>
      <p:ext uri="{BB962C8B-B14F-4D97-AF65-F5344CB8AC3E}">
        <p14:creationId xmlns:p14="http://schemas.microsoft.com/office/powerpoint/2010/main" val="345228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</a:t>
            </a:r>
          </a:p>
        </p:txBody>
      </p:sp>
      <p:pic>
        <p:nvPicPr>
          <p:cNvPr id="2050" name="Picture 2" descr="Image result for polar bear do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59836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0" y="6096000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Prominent account </a:t>
            </a:r>
            <a:r>
              <a:rPr lang="en-US" dirty="0">
                <a:sym typeface="Wingdings" panose="05000000000000000000" pitchFamily="2" charset="2"/>
              </a:rPr>
              <a:t> way of exploring body locomotor capabilities safely (</a:t>
            </a:r>
            <a:r>
              <a:rPr lang="en-US" dirty="0" err="1">
                <a:sym typeface="Wingdings" panose="05000000000000000000" pitchFamily="2" charset="2"/>
              </a:rPr>
              <a:t>Berghonel</a:t>
            </a:r>
            <a:r>
              <a:rPr lang="en-US" dirty="0">
                <a:sym typeface="Wingdings" panose="05000000000000000000" pitchFamily="2" charset="2"/>
              </a:rPr>
              <a:t> et al., 2015)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with rules</a:t>
            </a:r>
          </a:p>
          <a:p>
            <a:r>
              <a:rPr lang="en-US" dirty="0"/>
              <a:t>As old as civilization</a:t>
            </a:r>
          </a:p>
          <a:p>
            <a:r>
              <a:rPr lang="en-US" dirty="0"/>
              <a:t>Big business</a:t>
            </a:r>
          </a:p>
          <a:p>
            <a:pPr lvl="1"/>
            <a:r>
              <a:rPr lang="en-US" dirty="0"/>
              <a:t>&gt;$100B revenues</a:t>
            </a:r>
          </a:p>
          <a:p>
            <a:r>
              <a:rPr lang="en-US" dirty="0"/>
              <a:t>Taken way too seriously</a:t>
            </a:r>
          </a:p>
          <a:p>
            <a:endParaRPr lang="en-US" dirty="0"/>
          </a:p>
        </p:txBody>
      </p:sp>
      <p:pic>
        <p:nvPicPr>
          <p:cNvPr id="3074" name="Picture 2" descr="Image result for calvinball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29146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itish Museum Royal Game of Ur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46" y="4572000"/>
            <a:ext cx="2705358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esports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09142"/>
            <a:ext cx="3124200" cy="208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12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games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Progression from physical to mental games</a:t>
            </a:r>
          </a:p>
          <a:p>
            <a:r>
              <a:rPr lang="en-US" dirty="0"/>
              <a:t>Multiple genres</a:t>
            </a:r>
          </a:p>
          <a:p>
            <a:r>
              <a:rPr lang="en-US" dirty="0"/>
              <a:t>Big business</a:t>
            </a:r>
          </a:p>
          <a:p>
            <a:pPr lvl="1"/>
            <a:r>
              <a:rPr lang="en-US" dirty="0"/>
              <a:t>&gt;$75B revenues last year</a:t>
            </a:r>
          </a:p>
        </p:txBody>
      </p:sp>
      <p:pic>
        <p:nvPicPr>
          <p:cNvPr id="6146" name="Picture 2" descr="Image result for progress of man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114800"/>
            <a:ext cx="720934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01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Taken way too seriously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 Korea and China now have official laws and mechanisms to stop &lt;18 players from playing more than 3 hours at a stretch</a:t>
            </a:r>
          </a:p>
        </p:txBody>
      </p:sp>
      <p:pic>
        <p:nvPicPr>
          <p:cNvPr id="7170" name="Picture 2" descr="Image result for video game addiction statistics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124200"/>
            <a:ext cx="541020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586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Gamification vs games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Games contain</a:t>
            </a:r>
          </a:p>
          <a:p>
            <a:pPr lvl="1"/>
            <a:r>
              <a:rPr lang="en-US" dirty="0"/>
              <a:t>Narrative</a:t>
            </a:r>
          </a:p>
          <a:p>
            <a:pPr lvl="1"/>
            <a:r>
              <a:rPr lang="en-US" dirty="0"/>
              <a:t>Rules</a:t>
            </a:r>
          </a:p>
          <a:p>
            <a:pPr lvl="1"/>
            <a:r>
              <a:rPr lang="en-US" dirty="0"/>
              <a:t>Dexterity</a:t>
            </a:r>
          </a:p>
          <a:p>
            <a:pPr lvl="1"/>
            <a:r>
              <a:rPr lang="en-US" dirty="0"/>
              <a:t>Control</a:t>
            </a:r>
          </a:p>
          <a:p>
            <a:pPr lvl="1"/>
            <a:r>
              <a:rPr lang="en-US" dirty="0"/>
              <a:t>Interaction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Gamification uses </a:t>
            </a:r>
          </a:p>
          <a:p>
            <a:pPr lvl="1"/>
            <a:r>
              <a:rPr lang="en-US" dirty="0"/>
              <a:t>Need for closure</a:t>
            </a:r>
          </a:p>
          <a:p>
            <a:pPr lvl="1"/>
            <a:r>
              <a:rPr lang="en-US" dirty="0"/>
              <a:t>Sunk costs</a:t>
            </a:r>
          </a:p>
          <a:p>
            <a:pPr lvl="1"/>
            <a:r>
              <a:rPr lang="en-US" dirty="0"/>
              <a:t>Score accumulation</a:t>
            </a:r>
          </a:p>
          <a:p>
            <a:pPr lvl="1"/>
            <a:r>
              <a:rPr lang="en-US" dirty="0"/>
              <a:t>Social competition</a:t>
            </a:r>
          </a:p>
          <a:p>
            <a:pPr lvl="1"/>
            <a:r>
              <a:rPr lang="en-US" dirty="0"/>
              <a:t>Sense of progress</a:t>
            </a:r>
          </a:p>
          <a:p>
            <a:pPr lvl="1"/>
            <a:endParaRPr lang="en-US" dirty="0"/>
          </a:p>
        </p:txBody>
      </p:sp>
      <p:pic>
        <p:nvPicPr>
          <p:cNvPr id="15362" name="Picture 2" descr="Image result for skyrim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676109"/>
            <a:ext cx="3200400" cy="1800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Image result for gamification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648200"/>
            <a:ext cx="4268788" cy="18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05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closure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Need for closure can be measured as a personality trait (Neuberg et al., 1997)</a:t>
            </a:r>
          </a:p>
          <a:p>
            <a:pPr lvl="1"/>
            <a:r>
              <a:rPr lang="en-US" dirty="0"/>
              <a:t>High in decisive people, inverse correlation with OPEN</a:t>
            </a:r>
          </a:p>
          <a:p>
            <a:r>
              <a:rPr lang="en-US" dirty="0"/>
              <a:t>High NFCC </a:t>
            </a:r>
            <a:r>
              <a:rPr lang="en-US" dirty="0">
                <a:sym typeface="Wingdings" panose="05000000000000000000" pitchFamily="2" charset="2"/>
              </a:rPr>
              <a:t> likelier to search using attributes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Massively consequential for consumer behavior (Choi et al., 2008)</a:t>
            </a:r>
            <a:endParaRPr lang="en-US" dirty="0"/>
          </a:p>
          <a:p>
            <a:endParaRPr lang="en-US" dirty="0"/>
          </a:p>
        </p:txBody>
      </p:sp>
      <p:pic>
        <p:nvPicPr>
          <p:cNvPr id="8194" name="Picture 2" descr="Image result for completion bar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400299"/>
            <a:ext cx="3543300" cy="2324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75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516</Words>
  <Application>Microsoft Office PowerPoint</Application>
  <PresentationFormat>On-screen Show (4:3)</PresentationFormat>
  <Paragraphs>144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Georgia</vt:lpstr>
      <vt:lpstr>Helvetica LT Std Light</vt:lpstr>
      <vt:lpstr>Office Theme</vt:lpstr>
      <vt:lpstr>Gamification</vt:lpstr>
      <vt:lpstr>What is gamification?</vt:lpstr>
      <vt:lpstr>Play</vt:lpstr>
      <vt:lpstr>Play</vt:lpstr>
      <vt:lpstr>Games</vt:lpstr>
      <vt:lpstr>Video games</vt:lpstr>
      <vt:lpstr>Taken way too seriously</vt:lpstr>
      <vt:lpstr>Gamification vs games</vt:lpstr>
      <vt:lpstr>Need for closure</vt:lpstr>
      <vt:lpstr>Sunk costs</vt:lpstr>
      <vt:lpstr>Score accumulation</vt:lpstr>
      <vt:lpstr>Social competition</vt:lpstr>
      <vt:lpstr>Sense of progress</vt:lpstr>
      <vt:lpstr>Example: Foursquare</vt:lpstr>
      <vt:lpstr>Example: Foursquare</vt:lpstr>
      <vt:lpstr>Example: Foursquare</vt:lpstr>
      <vt:lpstr>Example: LinkedIn</vt:lpstr>
      <vt:lpstr>Example: LinkedIn</vt:lpstr>
      <vt:lpstr>Example: Financial apps</vt:lpstr>
      <vt:lpstr>Example: E-learning/MOOCS</vt:lpstr>
      <vt:lpstr>Example: Online self-learning</vt:lpstr>
      <vt:lpstr>Example: exergaming</vt:lpstr>
      <vt:lpstr>Summary - gamification</vt:lpstr>
      <vt:lpstr>Focused at the top of the needs pyramid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Gamification</dc:title>
  <dc:creator>New User</dc:creator>
  <cp:lastModifiedBy>nsrivast</cp:lastModifiedBy>
  <cp:revision>17</cp:revision>
  <dcterms:created xsi:type="dcterms:W3CDTF">2017-04-20T02:22:46Z</dcterms:created>
  <dcterms:modified xsi:type="dcterms:W3CDTF">2023-10-30T01:16:33Z</dcterms:modified>
</cp:coreProperties>
</file>