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259" r:id="rId4"/>
    <p:sldId id="289" r:id="rId5"/>
    <p:sldId id="290" r:id="rId6"/>
    <p:sldId id="291" r:id="rId7"/>
    <p:sldId id="292" r:id="rId8"/>
    <p:sldId id="294" r:id="rId9"/>
    <p:sldId id="293" r:id="rId10"/>
    <p:sldId id="267" r:id="rId11"/>
    <p:sldId id="268" r:id="rId12"/>
    <p:sldId id="295" r:id="rId13"/>
    <p:sldId id="299" r:id="rId14"/>
    <p:sldId id="271" r:id="rId15"/>
    <p:sldId id="272" r:id="rId16"/>
    <p:sldId id="273" r:id="rId17"/>
    <p:sldId id="274" r:id="rId18"/>
    <p:sldId id="275" r:id="rId19"/>
    <p:sldId id="300" r:id="rId20"/>
    <p:sldId id="278" r:id="rId21"/>
    <p:sldId id="279" r:id="rId22"/>
    <p:sldId id="280" r:id="rId23"/>
    <p:sldId id="281" r:id="rId24"/>
    <p:sldId id="296" r:id="rId25"/>
    <p:sldId id="297" r:id="rId26"/>
    <p:sldId id="284" r:id="rId27"/>
    <p:sldId id="298" r:id="rId28"/>
    <p:sldId id="301" r:id="rId29"/>
    <p:sldId id="302" r:id="rId30"/>
    <p:sldId id="285" r:id="rId31"/>
    <p:sldId id="286" r:id="rId32"/>
    <p:sldId id="287" r:id="rId33"/>
    <p:sldId id="323" r:id="rId34"/>
    <p:sldId id="288" r:id="rId35"/>
    <p:sldId id="304" r:id="rId36"/>
    <p:sldId id="305" r:id="rId37"/>
    <p:sldId id="322" r:id="rId38"/>
    <p:sldId id="312" r:id="rId39"/>
    <p:sldId id="313" r:id="rId40"/>
    <p:sldId id="314" r:id="rId41"/>
    <p:sldId id="308" r:id="rId42"/>
    <p:sldId id="309" r:id="rId43"/>
    <p:sldId id="311" r:id="rId44"/>
    <p:sldId id="310" r:id="rId45"/>
    <p:sldId id="315" r:id="rId46"/>
    <p:sldId id="316" r:id="rId47"/>
    <p:sldId id="317" r:id="rId48"/>
    <p:sldId id="325" r:id="rId49"/>
    <p:sldId id="318" r:id="rId50"/>
    <p:sldId id="319" r:id="rId51"/>
    <p:sldId id="320" r:id="rId52"/>
    <p:sldId id="321" r:id="rId53"/>
    <p:sldId id="32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3D4B4-ABD1-4448-A25F-98892F7D5830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3CEFF-CF8D-45F1-B8CA-AE412A4324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4063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9515F99C-8D71-4C6C-9543-45F222B9AF49}" type="slidenum">
              <a:rPr lang="en-GB" altLang="en-US" sz="1200" i="0"/>
              <a:pPr/>
              <a:t>4</a:t>
            </a:fld>
            <a:endParaRPr lang="en-GB" altLang="en-US" sz="1200" i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122B824-0F8F-4C40-ADD2-319B9AA31752}" type="slidenum">
              <a:rPr lang="en-US" altLang="en-US" smtClean="0">
                <a:latin typeface="Arial" charset="0"/>
              </a:rPr>
              <a:pPr/>
              <a:t>14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51288" cy="12490451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0211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9BBA4BB-EA9D-4A75-ACA3-F2AD3F017C36}" type="slidenum">
              <a:rPr lang="en-US" altLang="en-US" smtClean="0">
                <a:latin typeface="Arial" charset="0"/>
              </a:rPr>
              <a:pPr/>
              <a:t>15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51288" cy="12490451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0211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7B2ADC5-1619-4A6B-A660-24334720065D}" type="slidenum">
              <a:rPr lang="en-US" altLang="en-US" smtClean="0">
                <a:latin typeface="Arial" charset="0"/>
              </a:rPr>
              <a:pPr/>
              <a:t>16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51288" cy="12490451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0211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54E8219-E8A5-426B-9B45-C3FC7FCCC37A}" type="slidenum">
              <a:rPr lang="en-US" altLang="en-US" smtClean="0">
                <a:latin typeface="Arial" charset="0"/>
              </a:rPr>
              <a:pPr/>
              <a:t>17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51288" cy="12490451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0211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8F348F3-CC46-4BF0-9D48-5123BCC6A547}" type="slidenum">
              <a:rPr lang="en-US" altLang="en-US" smtClean="0">
                <a:latin typeface="Arial" charset="0"/>
              </a:rPr>
              <a:pPr/>
              <a:t>18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51288" cy="12490451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0211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80598B4C-01BD-4C18-9795-3704B90B34D9}" type="slidenum">
              <a:rPr lang="en-US" altLang="en-US" smtClean="0">
                <a:latin typeface="Arial" charset="0"/>
              </a:rPr>
              <a:pPr/>
              <a:t>20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51288" cy="12490451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0211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6D10035-BEF8-4323-9F9B-8F72823B9566}" type="slidenum">
              <a:rPr lang="en-US" altLang="en-US" smtClean="0">
                <a:latin typeface="Arial" charset="0"/>
              </a:rPr>
              <a:pPr/>
              <a:t>21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4225588" y="-11796713"/>
            <a:ext cx="16651288" cy="12490451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3225" cy="40211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37A7914E-E996-4392-B47C-9651A7E6681C}" type="slidenum">
              <a:rPr lang="en-US" altLang="en-US" smtClean="0">
                <a:latin typeface="Arial" charset="0"/>
              </a:rPr>
              <a:pPr/>
              <a:t>22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71683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5E5A505-45F7-473F-B2E6-9267EFC2ABEC}" type="slidenum">
              <a:rPr lang="en-US" altLang="en-US" smtClean="0">
                <a:latin typeface="Arial" charset="0"/>
              </a:rPr>
              <a:pPr/>
              <a:t>23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72707" name="Text Box 2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C738B54B-8B47-4158-BDF9-099FE8A6F685}" type="slidenum">
              <a:rPr lang="en-US" altLang="en-US" smtClean="0">
                <a:latin typeface="Arial" charset="0"/>
              </a:rPr>
              <a:pPr/>
              <a:t>26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75779" name="Text Box 2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874D96A4-FAF0-41ED-B3C1-54C24BE5FE0D}" type="slidenum">
              <a:rPr lang="en-GB" altLang="en-US" sz="1200" i="0"/>
              <a:pPr/>
              <a:t>5</a:t>
            </a:fld>
            <a:endParaRPr lang="en-GB" altLang="en-US" sz="1200" i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8E7FF7C-1CD3-429D-8A8D-D2171CE29996}" type="slidenum">
              <a:rPr lang="en-US" altLang="en-US" smtClean="0">
                <a:latin typeface="Arial" charset="0"/>
              </a:rPr>
              <a:pPr/>
              <a:t>28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E5D1787B-F114-4B04-AA9D-37AE4A173092}" type="slidenum">
              <a:rPr lang="en-US" altLang="en-US" smtClean="0">
                <a:latin typeface="Arial" charset="0"/>
              </a:rPr>
              <a:pPr/>
              <a:t>29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43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F8577829-55B5-4433-9D90-2C27A058B7C8}" type="slidenum">
              <a:rPr lang="en-US" altLang="en-US" smtClean="0">
                <a:latin typeface="Arial" charset="0"/>
              </a:rPr>
              <a:pPr/>
              <a:t>30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76803" name="Text Box 2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4128243F-ED25-4159-B6AD-1C6D14FBEDEA}" type="slidenum">
              <a:rPr lang="en-US" altLang="en-US" smtClean="0">
                <a:latin typeface="Arial" charset="0"/>
              </a:rPr>
              <a:pPr/>
              <a:t>31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77827" name="Text Box 2"/>
          <p:cNvSpPr txBox="1">
            <a:spLocks noChangeArrowheads="1"/>
          </p:cNvSpPr>
          <p:nvPr/>
        </p:nvSpPr>
        <p:spPr bwMode="auto">
          <a:xfrm>
            <a:off x="-11798300" y="-11796713"/>
            <a:ext cx="11798300" cy="12492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87E455B-A93F-4C57-8D2F-1EA464E886F8}" type="slidenum">
              <a:rPr lang="en-US" altLang="en-US" smtClean="0">
                <a:latin typeface="Arial" charset="0"/>
              </a:rPr>
              <a:pPr/>
              <a:t>32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78851" name="Text Box 2"/>
          <p:cNvSpPr txBox="1">
            <a:spLocks noChangeArrowheads="1"/>
          </p:cNvSpPr>
          <p:nvPr/>
        </p:nvSpPr>
        <p:spPr bwMode="auto">
          <a:xfrm>
            <a:off x="-11798300" y="-11796713"/>
            <a:ext cx="11798300" cy="12492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5164E0F4-F30E-4BDE-ABC2-53BE96E7F105}" type="slidenum">
              <a:rPr lang="en-US" altLang="en-US" smtClean="0">
                <a:latin typeface="Arial" charset="0"/>
              </a:rPr>
              <a:pPr/>
              <a:t>33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43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A0C90E7B-E54A-472E-8364-55187155461A}" type="slidenum">
              <a:rPr lang="en-US" altLang="en-US" smtClean="0">
                <a:latin typeface="Arial" charset="0"/>
              </a:rPr>
              <a:pPr/>
              <a:t>34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-11798300" y="-11796713"/>
            <a:ext cx="11798300" cy="12492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671615D5-8449-4536-880B-E11D862C2F43}" type="slidenum">
              <a:rPr lang="en-US" altLang="en-US" smtClean="0">
                <a:latin typeface="Arial" charset="0"/>
              </a:rPr>
              <a:pPr/>
              <a:t>35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5469989-0C37-4B5D-B605-BFBA28BC6DE0}" type="slidenum">
              <a:rPr lang="en-US" altLang="en-US" smtClean="0">
                <a:latin typeface="Arial" charset="0"/>
              </a:rPr>
              <a:pPr/>
              <a:t>36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74755" name="Text Box 2"/>
          <p:cNvSpPr txBox="1">
            <a:spLocks noChangeArrowheads="1"/>
          </p:cNvSpPr>
          <p:nvPr/>
        </p:nvSpPr>
        <p:spPr bwMode="auto">
          <a:xfrm>
            <a:off x="1588" y="0"/>
            <a:ext cx="1587" cy="158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83CE7-B609-4C80-A843-9A3DD447D9B2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AE43B56A-90B7-4FEA-946F-79FFC94C3912}" type="slidenum">
              <a:rPr lang="en-GB" altLang="en-US" sz="1200" i="0"/>
              <a:pPr/>
              <a:t>6</a:t>
            </a:fld>
            <a:endParaRPr lang="en-GB" altLang="en-US" sz="1200" i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B079A-B277-4558-B020-3061EFC6DB3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081056C1-2709-4C20-8E7D-9D8370BAE5C9}" type="slidenum">
              <a:rPr lang="en-GB" altLang="en-US" sz="1200" i="0"/>
              <a:pPr/>
              <a:t>45</a:t>
            </a:fld>
            <a:endParaRPr lang="en-GB" altLang="en-US" sz="1200" i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DEE5CBDC-F85D-4533-9125-D10EE0A655DB}" type="slidenum">
              <a:rPr lang="en-GB" altLang="en-US" sz="1200" i="0"/>
              <a:pPr/>
              <a:t>7</a:t>
            </a:fld>
            <a:endParaRPr lang="en-GB" altLang="en-US" sz="1200" i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D31FD1EA-7571-46E5-9DB7-75AAE4788EC2}" type="slidenum">
              <a:rPr lang="en-GB" altLang="en-US" sz="1200" i="0"/>
              <a:pPr/>
              <a:t>8</a:t>
            </a:fld>
            <a:endParaRPr lang="en-GB" altLang="en-US" sz="1200" i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2A3CF237-2FFC-4312-8DB4-48F9637708DF}" type="slidenum">
              <a:rPr lang="en-US" altLang="en-US" smtClean="0">
                <a:latin typeface="Arial" charset="0"/>
              </a:rPr>
              <a:pPr/>
              <a:t>10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0" y="695325"/>
            <a:ext cx="1588" cy="1588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4313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B1EFFDD5-2911-44D3-AA75-91BD1AEA1171}" type="slidenum">
              <a:rPr lang="en-US" altLang="en-US" smtClean="0">
                <a:latin typeface="Arial" charset="0"/>
              </a:rPr>
              <a:pPr/>
              <a:t>11</a:t>
            </a:fld>
            <a:endParaRPr lang="en-US" altLang="en-US" smtClean="0">
              <a:latin typeface="Arial" charset="0"/>
            </a:endParaRPr>
          </a:p>
        </p:txBody>
      </p:sp>
      <p:sp>
        <p:nvSpPr>
          <p:cNvPr id="59395" name="Text Box 2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63DAB676-871A-4C28-806E-20BF1756E1C3}" type="slidenum">
              <a:rPr lang="en-GB" altLang="en-US" sz="1200" i="0"/>
              <a:pPr/>
              <a:t>12</a:t>
            </a:fld>
            <a:endParaRPr lang="en-GB" altLang="en-US" sz="1200" i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altLang="en-US" sz="2400" dirty="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fld id="{8E624ED8-2289-4CAF-8F31-2AF870391D0F}" type="slidenum">
              <a:rPr lang="en-GB" altLang="en-US" sz="1200" i="0"/>
              <a:pPr/>
              <a:t>13</a:t>
            </a:fld>
            <a:endParaRPr lang="en-GB" altLang="en-US" sz="1200" i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EC22-6948-4FD6-8C76-B2708E28F542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D81D-A7EA-4EF7-9238-C38506AC13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423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EC22-6948-4FD6-8C76-B2708E28F542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D81D-A7EA-4EF7-9238-C38506AC13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113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EC22-6948-4FD6-8C76-B2708E28F542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D81D-A7EA-4EF7-9238-C38506AC13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3362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1384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BFE94-9DA7-4819-BFB8-5CA0B4C2E5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3843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EC22-6948-4FD6-8C76-B2708E28F542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D81D-A7EA-4EF7-9238-C38506AC13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8986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EC22-6948-4FD6-8C76-B2708E28F542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D81D-A7EA-4EF7-9238-C38506AC13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341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EC22-6948-4FD6-8C76-B2708E28F542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D81D-A7EA-4EF7-9238-C38506AC13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04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EC22-6948-4FD6-8C76-B2708E28F542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D81D-A7EA-4EF7-9238-C38506AC13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23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EC22-6948-4FD6-8C76-B2708E28F542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D81D-A7EA-4EF7-9238-C38506AC13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764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EC22-6948-4FD6-8C76-B2708E28F542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D81D-A7EA-4EF7-9238-C38506AC13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0053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EC22-6948-4FD6-8C76-B2708E28F542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D81D-A7EA-4EF7-9238-C38506AC13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269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EC22-6948-4FD6-8C76-B2708E28F542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0D81D-A7EA-4EF7-9238-C38506AC13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4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7EC22-6948-4FD6-8C76-B2708E28F542}" type="datetimeFigureOut">
              <a:rPr lang="en-US" smtClean="0"/>
              <a:pPr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0D81D-A7EA-4EF7-9238-C38506AC13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278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8.png"/><Relationship Id="rId2" Type="http://schemas.openxmlformats.org/officeDocument/2006/relationships/video" Target="file:///C:\Documents%20and%20Settings\picard.MEDIA-LAB\Desktop\Talks\AVIs\kid1Int.avi" TargetMode="External"/><Relationship Id="rId1" Type="http://schemas.openxmlformats.org/officeDocument/2006/relationships/video" Target="file:///C:\Documents%20and%20Settings\picard.MEDIA-LAB\Desktop\Talks\AVIs\kid1Bored.avi" TargetMode="Externa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notesSlide" Target="../notesSlides/notesSlide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s://www.google.co.in/url?sa=i&amp;rct=j&amp;q=&amp;esrc=s&amp;source=images&amp;cd=&amp;cad=rja&amp;uact=8&amp;ved=0ahUKEwjrg7Wt0KDTAhWMQY8KHQi9DSMQjRwIBw&amp;url=https://www.pinterest.com/pin/176907091588723392/&amp;psig=AFQjCNF1CW2UdXEm0OIZSJToh787wxZHDw&amp;ust=1492145209557213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hyperlink" Target="http://www.google.co.in/url?sa=i&amp;rct=j&amp;q=&amp;esrc=s&amp;source=images&amp;cd=&amp;cad=rja&amp;uact=8&amp;ved=0ahUKEwiA34LNzKDTAhVIuY8KHfDKCN0QjRwIBw&amp;url=http://www.topsecretwriters.com/2009/04/the-e-meter-scam-using-a-belief-system-for-profit/&amp;bvm=bv.152180690,d.c2I&amp;psig=AFQjCNExjkmAsVqbrAYUfIso9E7516Steg&amp;ust=1492144233171342" TargetMode="External"/><Relationship Id="rId2" Type="http://schemas.openxmlformats.org/officeDocument/2006/relationships/hyperlink" Target="https://www.google.co.in/url?sa=i&amp;rct=j&amp;q=&amp;esrc=s&amp;source=images&amp;cd=&amp;cad=rja&amp;uact=8&amp;ved=0ahUKEwjqxqXJyqDTAhVCtY8KHQvoB0AQjRwIBw&amp;url=https://antipolygraph.org/cgi-bin/forums/YaBB.pl?num=1263566053&amp;psig=AFQjCNHCJdP35nPTMYtySvOurGxW27I8NQ&amp;ust=149214365598903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.in/url?sa=i&amp;rct=j&amp;q=&amp;esrc=s&amp;source=images&amp;cd=&amp;cad=rja&amp;uact=8&amp;ved=0ahUKEwjK4uP8yqDTAhUMMY8KHdseCaYQjRwIBw&amp;url=https://www.indiegogo.com/projects/embrace-a-gorgeous-watch-designed-to-save-lives&amp;bvm=bv.152180690,d.c2I&amp;psig=AFQjCNF98o0xkVVJt1xb0ByXgcPQvZo2CA&amp;ust=1492143796762159" TargetMode="External"/><Relationship Id="rId5" Type="http://schemas.openxmlformats.org/officeDocument/2006/relationships/image" Target="../media/image37.jpeg"/><Relationship Id="rId10" Type="http://schemas.openxmlformats.org/officeDocument/2006/relationships/image" Target="../media/image39.png"/><Relationship Id="rId4" Type="http://schemas.openxmlformats.org/officeDocument/2006/relationships/hyperlink" Target="https://www.google.co.in/url?sa=i&amp;rct=j&amp;q=&amp;esrc=s&amp;source=images&amp;cd=&amp;cad=rja&amp;uact=8&amp;ved=0ahUKEwjDzvLqyqDTAhWEsY8KHZk_ByAQjRwIBw&amp;url=https://en.wikipedia.org/wiki/Xenu&amp;bvm=bv.152180690,d.c2I&amp;psig=AFQjCNF4D7Dm8IiKf9LZUWyvFBxyEbaoUw&amp;ust=1492143750800294" TargetMode="External"/><Relationship Id="rId9" Type="http://schemas.openxmlformats.org/officeDocument/2006/relationships/hyperlink" Target="http://www.google.co.in/url?sa=i&amp;rct=j&amp;q=&amp;esrc=s&amp;source=images&amp;cd=&amp;cad=rja&amp;uact=8&amp;ved=0ahUKEwilptKLy6DTAhWBq48KHfclCWsQjRwIBw&amp;url=http://affect.media.mit.edu/projectpages/iCalm/iCalm-2-Q.html&amp;bvm=bv.152180690,d.c2I&amp;psig=AFQjCNF98o0xkVVJt1xb0ByXgcPQvZo2CA&amp;ust=1492143796762159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hyperlink" Target="http://www.google.co.in/url?sa=i&amp;rct=j&amp;q=&amp;esrc=s&amp;source=images&amp;cd=&amp;cad=rja&amp;uact=8&amp;ved=0ahUKEwi0mYKSzKDTAhUJto8KHRsADS8QjRwIBw&amp;url=http://affectivecomputing.wixsite.com/emotions/blood-volume-pulse&amp;bvm=bv.152180690,d.c2I&amp;psig=AFQjCNFFwic-VuGyiwgWwphLtD-CuEFMQg&amp;ust=1492144038130907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Emotion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CS616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6108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6550"/>
            <a:ext cx="8231188" cy="1298575"/>
          </a:xfrm>
        </p:spPr>
        <p:txBody>
          <a:bodyPr lIns="0" tIns="0" rIns="0" bIns="0"/>
          <a:lstStyle/>
          <a:p>
            <a:pPr algn="ctr" defTabSz="449263" eaLnBrk="1" hangingPunct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 dirty="0" smtClean="0"/>
              <a:t>AI and emotion detection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31188" cy="4027488"/>
          </a:xfrm>
        </p:spPr>
        <p:txBody>
          <a:bodyPr lIns="0" tIns="0" rIns="0" bIns="0">
            <a:normAutofit lnSpcReduction="10000"/>
          </a:bodyPr>
          <a:lstStyle/>
          <a:p>
            <a:pPr marL="341313" indent="-341313" defTabSz="449263" eaLnBrk="1" hangingPunct="1">
              <a:lnSpc>
                <a:spcPct val="98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 smtClean="0"/>
              <a:t>How can a computer detect emotion in a human’s behavior?</a:t>
            </a:r>
          </a:p>
          <a:p>
            <a:pPr marL="341313" indent="-341313" defTabSz="4492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 smtClean="0"/>
              <a:t>Approaches</a:t>
            </a:r>
            <a:endParaRPr lang="en-IN" dirty="0"/>
          </a:p>
          <a:p>
            <a:pPr marL="741363" lvl="1" indent="-3413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 smtClean="0"/>
              <a:t>Motor </a:t>
            </a:r>
            <a:r>
              <a:rPr lang="en-IN" dirty="0" smtClean="0"/>
              <a:t>expression</a:t>
            </a:r>
          </a:p>
          <a:p>
            <a:pPr marL="1141413" lvl="2" indent="-3413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 smtClean="0"/>
              <a:t>Facial detection</a:t>
            </a:r>
          </a:p>
          <a:p>
            <a:pPr marL="1141413" lvl="2" indent="-3413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 smtClean="0"/>
              <a:t>Speech-based </a:t>
            </a:r>
            <a:r>
              <a:rPr lang="en-IN" dirty="0" smtClean="0"/>
              <a:t>detection</a:t>
            </a:r>
          </a:p>
          <a:p>
            <a:pPr marL="741363" lvl="1" indent="-3413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 smtClean="0"/>
              <a:t>Physiological </a:t>
            </a:r>
            <a:r>
              <a:rPr lang="en-IN" dirty="0" smtClean="0"/>
              <a:t>arousal</a:t>
            </a:r>
          </a:p>
          <a:p>
            <a:pPr marL="1141413" lvl="2" indent="-3413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 smtClean="0"/>
              <a:t>Galvanic skin response</a:t>
            </a:r>
          </a:p>
          <a:p>
            <a:pPr marL="1141413" lvl="2" indent="-341313" defTabSz="449263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dirty="0" err="1" smtClean="0"/>
              <a:t>Electromyelograms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3636834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34363" cy="1387475"/>
          </a:xfrm>
        </p:spPr>
        <p:txBody>
          <a:bodyPr lIns="90000" tIns="46800" rIns="90000" bIns="4680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dirty="0" smtClean="0"/>
              <a:t>Facial Expression Recognition: supervised learning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5302250" cy="4394200"/>
          </a:xfrm>
        </p:spPr>
        <p:txBody>
          <a:bodyPr lIns="0" tIns="0" rIns="0" bIns="0"/>
          <a:lstStyle/>
          <a:p>
            <a:pPr marL="338138" indent="-338138" defTabSz="449263" eaLnBrk="1" hangingPunct="1">
              <a:lnSpc>
                <a:spcPct val="12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dirty="0" smtClean="0"/>
              <a:t>Young children learn from parents’ facial expressions what is desirable and not</a:t>
            </a:r>
          </a:p>
        </p:txBody>
      </p:sp>
      <p:pic>
        <p:nvPicPr>
          <p:cNvPr id="44034" name="Picture 2" descr="http://cdn.childmags.com.au/childmags/2.baby/5.development/2.2015/sponsored-babyro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72125" y="4336546"/>
            <a:ext cx="357187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5880815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1571685"/>
            <a:ext cx="9144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GB" altLang="en-US" i="0" dirty="0" smtClean="0"/>
              <a:t>Babies </a:t>
            </a:r>
            <a:r>
              <a:rPr lang="en-GB" altLang="en-US" i="0" dirty="0"/>
              <a:t>(10 months) almost only smile in presence of caregiver</a:t>
            </a:r>
          </a:p>
          <a:p>
            <a:endParaRPr lang="en-GB" altLang="en-US" i="0" dirty="0"/>
          </a:p>
          <a:p>
            <a:r>
              <a:rPr lang="en-GB" altLang="en-US" i="0" dirty="0"/>
              <a:t>Babies look to caregiver and behave according to caregiver response when encountering novel object. E.g. a barking dog or a snake</a:t>
            </a:r>
          </a:p>
          <a:p>
            <a:endParaRPr lang="en-GB" altLang="en-US" i="0" dirty="0"/>
          </a:p>
          <a:p>
            <a:r>
              <a:rPr lang="en-GB" altLang="en-US" i="0" dirty="0"/>
              <a:t>This is known as social referencing and is also seen in chimpanzee societies</a:t>
            </a:r>
          </a:p>
          <a:p>
            <a:endParaRPr lang="en-GB" altLang="en-US" i="0" dirty="0"/>
          </a:p>
          <a:p>
            <a:r>
              <a:rPr lang="en-GB" altLang="en-US" i="0" dirty="0"/>
              <a:t>A similar process, observational fear, is seen </a:t>
            </a:r>
            <a:r>
              <a:rPr lang="en-GB" altLang="en-US" i="0" dirty="0" smtClean="0"/>
              <a:t>in </a:t>
            </a:r>
            <a:r>
              <a:rPr lang="en-GB" altLang="en-US" i="0" dirty="0"/>
              <a:t>monkeys. Infant monkeys show fearful unconditioned response to mother’s expression of fear when the mother could see a snake, but the infants could not. That is, infants showed a fear response to the mother’s fear response.</a:t>
            </a: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-227013" y="390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endParaRPr lang="en-US" altLang="en-US" i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Facial expressions communicate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0572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ChangeArrowheads="1"/>
          </p:cNvSpPr>
          <p:nvPr/>
        </p:nvSpPr>
        <p:spPr bwMode="auto">
          <a:xfrm>
            <a:off x="304800" y="860425"/>
            <a:ext cx="8534400" cy="272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GB" altLang="en-US" i="0"/>
              <a:t>Facial expressions allow for rapid communication</a:t>
            </a:r>
            <a:endParaRPr lang="en-GB" altLang="en-US" i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endParaRPr lang="en-GB" altLang="en-US" i="0">
              <a:solidFill>
                <a:srgbClr val="000000"/>
              </a:solidFill>
            </a:endParaRPr>
          </a:p>
          <a:p>
            <a:pPr>
              <a:lnSpc>
                <a:spcPct val="80000"/>
              </a:lnSpc>
            </a:pPr>
            <a:r>
              <a:rPr lang="en-GB" altLang="en-US" i="0"/>
              <a:t>They are produced when there is an emotional stimulus and an audience present</a:t>
            </a:r>
          </a:p>
          <a:p>
            <a:pPr>
              <a:lnSpc>
                <a:spcPct val="80000"/>
              </a:lnSpc>
            </a:pPr>
            <a:endParaRPr lang="en-GB" altLang="en-US" i="0"/>
          </a:p>
          <a:p>
            <a:pPr>
              <a:lnSpc>
                <a:spcPct val="80000"/>
              </a:lnSpc>
            </a:pPr>
            <a:r>
              <a:rPr lang="en-GB" altLang="en-US" i="0"/>
              <a:t>Our interpretation of another’s emotion modulates our behaviour and vice versa</a:t>
            </a:r>
          </a:p>
          <a:p>
            <a:pPr>
              <a:lnSpc>
                <a:spcPct val="80000"/>
              </a:lnSpc>
            </a:pPr>
            <a:endParaRPr lang="en-GB" altLang="en-US" i="0"/>
          </a:p>
          <a:p>
            <a:pPr>
              <a:lnSpc>
                <a:spcPct val="80000"/>
              </a:lnSpc>
            </a:pPr>
            <a:r>
              <a:rPr lang="en-GB" altLang="en-US" i="0"/>
              <a:t>The ability to recognise emotion expressions appears very early</a:t>
            </a:r>
          </a:p>
        </p:txBody>
      </p:sp>
      <p:graphicFrame>
        <p:nvGraphicFramePr>
          <p:cNvPr id="306206" name="Group 30"/>
          <p:cNvGraphicFramePr>
            <a:graphicFrameLocks noGrp="1"/>
          </p:cNvGraphicFramePr>
          <p:nvPr/>
        </p:nvGraphicFramePr>
        <p:xfrm>
          <a:off x="228600" y="3886200"/>
          <a:ext cx="8610600" cy="2819400"/>
        </p:xfrm>
        <a:graphic>
          <a:graphicData uri="http://schemas.openxmlformats.org/drawingml/2006/table">
            <a:tbl>
              <a:tblPr/>
              <a:tblGrid>
                <a:gridCol w="2667000"/>
                <a:gridCol w="5943600"/>
              </a:tblGrid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  <a:ea typeface="ＭＳ Ｐゴシック" pitchFamily="34" charset="-128"/>
                        </a:rPr>
                        <a:t>first few days (neonates)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  <a:ea typeface="ＭＳ Ｐゴシック" pitchFamily="34" charset="-128"/>
                        </a:rPr>
                        <a:t>can distinguish between expressions of happiness, sadness, and surprise </a:t>
                      </a:r>
                      <a:endParaRPr kumimoji="0" lang="en-GB" alt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" charset="0"/>
                        <a:ea typeface="ＭＳ Ｐゴシック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826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  <a:ea typeface="ＭＳ Ｐゴシック" pitchFamily="34" charset="-128"/>
                        </a:rPr>
                        <a:t>Four- to six-month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  <a:ea typeface="ＭＳ Ｐゴシック" pitchFamily="34" charset="-128"/>
                        </a:rPr>
                        <a:t>show preferences for facial expressions of happiness over neutral and angry expressions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98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  <a:ea typeface="ＭＳ Ｐゴシック" pitchFamily="34" charset="-128"/>
                        </a:rPr>
                        <a:t>seven months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charset="0"/>
                          <a:ea typeface="ＭＳ Ｐゴシック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charset="0"/>
                          <a:ea typeface="ＭＳ Ｐゴシック" pitchFamily="34" charset="-128"/>
                        </a:rPr>
                        <a:t>can distinguish among expressions of fear, anger, surprise, happiness, and sadness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761" name="Rectangle 31"/>
          <p:cNvSpPr>
            <a:spLocks noChangeArrowheads="1"/>
          </p:cNvSpPr>
          <p:nvPr/>
        </p:nvSpPr>
        <p:spPr bwMode="auto">
          <a:xfrm>
            <a:off x="8509000" y="635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xmlns="" val="361889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96838"/>
            <a:ext cx="8226425" cy="1344612"/>
          </a:xfrm>
        </p:spPr>
        <p:txBody>
          <a:bodyPr lIns="0" tIns="0" rIns="0" bIns="0"/>
          <a:lstStyle/>
          <a:p>
            <a:pPr defTabSz="449263" eaLnBrk="1" hangingPunct="1">
              <a:lnSpc>
                <a:spcPct val="12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mtClean="0"/>
              <a:t>Classes of Expressions</a:t>
            </a:r>
          </a:p>
        </p:txBody>
      </p:sp>
      <p:pic>
        <p:nvPicPr>
          <p:cNvPr id="12" name="Picture 2" descr="http://vignette1.wikia.nocookie.net/pixar/images/b/b4/Inside-Out-Emotions-Group.jpg/revision/latest?cb=2015061200450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5029200" cy="452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0" y="1676400"/>
            <a:ext cx="2209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Joy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Sadness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Fear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Disgust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 smtClean="0"/>
              <a:t>Neutral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21036429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8231188" cy="1300162"/>
          </a:xfrm>
        </p:spPr>
        <p:txBody>
          <a:bodyPr lIns="0" tIns="0" rIns="0" bIns="0"/>
          <a:lstStyle/>
          <a:p>
            <a:pPr defTabSz="449263" eaLnBrk="1" hangingPunct="1">
              <a:lnSpc>
                <a:spcPct val="12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3600" dirty="0" smtClean="0"/>
              <a:t>Automated Facial Expression Recognition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6425" cy="4524375"/>
          </a:xfrm>
        </p:spPr>
        <p:txBody>
          <a:bodyPr lIns="0" tIns="0" rIns="0" bIns="0"/>
          <a:lstStyle/>
          <a:p>
            <a:pPr marL="338138" indent="-338138" defTabSz="449263" eaLnBrk="1" hangingPunct="1">
              <a:lnSpc>
                <a:spcPct val="12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800" dirty="0" smtClean="0"/>
              <a:t>Affective computing depends on reliably detecting human emotion</a:t>
            </a:r>
          </a:p>
          <a:p>
            <a:pPr marL="338138" indent="-338138" defTabSz="449263" eaLnBrk="1" hangingPunct="1">
              <a:lnSpc>
                <a:spcPct val="12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800" dirty="0" smtClean="0"/>
              <a:t>Value proposition: natural ways of communication in person-to-machine interaction.</a:t>
            </a:r>
          </a:p>
          <a:p>
            <a:pPr marL="338138" indent="-338138" defTabSz="449263" eaLnBrk="1" hangingPunct="1">
              <a:lnSpc>
                <a:spcPct val="12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800" dirty="0" smtClean="0"/>
              <a:t>Supervised learning via facial expressions.</a:t>
            </a:r>
          </a:p>
          <a:p>
            <a:pPr marL="338138" indent="-338138" defTabSz="449263" eaLnBrk="1" hangingPunct="1">
              <a:lnSpc>
                <a:spcPct val="12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800" dirty="0" smtClean="0"/>
              <a:t>More natural  (maybe) than keyboard or voice</a:t>
            </a:r>
          </a:p>
        </p:txBody>
      </p:sp>
    </p:spTree>
    <p:extLst>
      <p:ext uri="{BB962C8B-B14F-4D97-AF65-F5344CB8AC3E}">
        <p14:creationId xmlns:p14="http://schemas.microsoft.com/office/powerpoint/2010/main" xmlns="" val="3262312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8231188" cy="1300162"/>
          </a:xfrm>
        </p:spPr>
        <p:txBody>
          <a:bodyPr lIns="0" tIns="0" rIns="0" bIns="0"/>
          <a:lstStyle/>
          <a:p>
            <a:pPr defTabSz="449263" eaLnBrk="1" hangingPunct="1">
              <a:lnSpc>
                <a:spcPct val="12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mtClean="0"/>
              <a:t>General Machine Vision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6425" cy="4540250"/>
          </a:xfrm>
        </p:spPr>
        <p:txBody>
          <a:bodyPr lIns="0" tIns="0" rIns="0" bIns="0"/>
          <a:lstStyle/>
          <a:p>
            <a:pPr marL="338138" indent="-338138" defTabSz="449263" eaLnBrk="1" hangingPunct="1">
              <a:lnSpc>
                <a:spcPct val="12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mtClean="0"/>
              <a:t>First step in the process is “vision”.</a:t>
            </a:r>
          </a:p>
          <a:p>
            <a:pPr marL="338138" indent="-338138" defTabSz="449263" eaLnBrk="1" hangingPunct="1">
              <a:lnSpc>
                <a:spcPct val="12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mtClean="0"/>
              <a:t>After the image is acquired, some preprocessing is done such as to reduce noise, improve contrast.</a:t>
            </a:r>
          </a:p>
          <a:p>
            <a:pPr marL="338138" indent="-338138" defTabSz="449263" eaLnBrk="1" hangingPunct="1">
              <a:lnSpc>
                <a:spcPct val="12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mtClean="0"/>
              <a:t>Next features are extracted and areas of interest are “detected”</a:t>
            </a:r>
          </a:p>
          <a:p>
            <a:pPr marL="338138" indent="-338138" defTabSz="449263" eaLnBrk="1" hangingPunct="1">
              <a:lnSpc>
                <a:spcPct val="12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mtClean="0"/>
              <a:t>Finally some high-level processing occurs.</a:t>
            </a:r>
          </a:p>
        </p:txBody>
      </p:sp>
    </p:spTree>
    <p:extLst>
      <p:ext uri="{BB962C8B-B14F-4D97-AF65-F5344CB8AC3E}">
        <p14:creationId xmlns:p14="http://schemas.microsoft.com/office/powerpoint/2010/main" xmlns="" val="26444564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8231188" cy="1300162"/>
          </a:xfrm>
        </p:spPr>
        <p:txBody>
          <a:bodyPr lIns="0" tIns="0" rIns="0" bIns="0"/>
          <a:lstStyle/>
          <a:p>
            <a:pPr defTabSz="449263" eaLnBrk="1" hangingPunct="1">
              <a:lnSpc>
                <a:spcPct val="12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mtClean="0"/>
              <a:t>Optical Flow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5334000" cy="4953000"/>
          </a:xfrm>
        </p:spPr>
        <p:txBody>
          <a:bodyPr lIns="0" tIns="0" rIns="0" bIns="0"/>
          <a:lstStyle/>
          <a:p>
            <a:pPr marL="338138" indent="-338138" defTabSz="449263" eaLnBrk="1" hangingPunct="1">
              <a:lnSpc>
                <a:spcPct val="12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smtClean="0"/>
              <a:t>Used to capture motion of objects due to relative motion between object and observer.</a:t>
            </a:r>
          </a:p>
          <a:p>
            <a:pPr marL="338138" indent="-338138" defTabSz="449263" eaLnBrk="1" hangingPunct="1">
              <a:lnSpc>
                <a:spcPct val="12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smtClean="0"/>
              <a:t>Also used to derive “structure” of objects.</a:t>
            </a:r>
          </a:p>
          <a:p>
            <a:pPr marL="338138" indent="-338138" defTabSz="449263" eaLnBrk="1" hangingPunct="1">
              <a:lnSpc>
                <a:spcPct val="12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smtClean="0"/>
              <a:t> Looks at intensity of “voxels” and tries to solve a set of differential equations.</a:t>
            </a:r>
          </a:p>
          <a:p>
            <a:pPr marL="338138" indent="-338138" defTabSz="449263" eaLnBrk="1" hangingPunct="1">
              <a:lnSpc>
                <a:spcPct val="12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400" smtClean="0"/>
              <a:t>Voxels = Volume Pixels = Think Pixels in 3d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816225"/>
            <a:ext cx="3036888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003307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8231188" cy="1300162"/>
          </a:xfrm>
        </p:spPr>
        <p:txBody>
          <a:bodyPr lIns="0" tIns="0" rIns="0" bIns="0"/>
          <a:lstStyle/>
          <a:p>
            <a:pPr defTabSz="449263" eaLnBrk="1" hangingPunct="1">
              <a:lnSpc>
                <a:spcPct val="12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mtClean="0"/>
              <a:t>Methods of Facial Reocognition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6425" cy="4524375"/>
          </a:xfrm>
        </p:spPr>
        <p:txBody>
          <a:bodyPr lIns="0" tIns="0" rIns="0" bIns="0"/>
          <a:lstStyle/>
          <a:p>
            <a:pPr marL="338138" indent="-338138" defTabSz="449263" eaLnBrk="1" hangingPunct="1">
              <a:lnSpc>
                <a:spcPct val="12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800" dirty="0" smtClean="0"/>
              <a:t>Early methods used optical flow to capture movement of features.(Such as facial muscles)</a:t>
            </a:r>
            <a:r>
              <a:rPr lang="ar-SA" altLang="en-US" sz="2800" dirty="0" smtClean="0">
                <a:cs typeface="Arial" charset="0"/>
              </a:rPr>
              <a:t>‏</a:t>
            </a:r>
            <a:endParaRPr lang="en-GB" altLang="en-US" sz="2800" dirty="0" smtClean="0"/>
          </a:p>
          <a:p>
            <a:pPr marL="338138" indent="-338138" defTabSz="449263" eaLnBrk="1" hangingPunct="1">
              <a:lnSpc>
                <a:spcPct val="12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800" dirty="0" smtClean="0"/>
              <a:t>Modern methods are generally visual feature-based</a:t>
            </a:r>
          </a:p>
        </p:txBody>
      </p:sp>
    </p:spTree>
    <p:extLst>
      <p:ext uri="{BB962C8B-B14F-4D97-AF65-F5344CB8AC3E}">
        <p14:creationId xmlns:p14="http://schemas.microsoft.com/office/powerpoint/2010/main" xmlns="" val="7763415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Early emotion detection method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EMFACS (Ekman &amp; Friesen,1973)</a:t>
            </a:r>
          </a:p>
          <a:p>
            <a:r>
              <a:rPr lang="en-US" dirty="0" smtClean="0"/>
              <a:t>Coded muscular features involved in different emotive expressions</a:t>
            </a:r>
          </a:p>
          <a:p>
            <a:r>
              <a:rPr lang="en-US" dirty="0" smtClean="0"/>
              <a:t>Tried to pick out the same features from videos</a:t>
            </a:r>
          </a:p>
          <a:p>
            <a:r>
              <a:rPr lang="en-US" dirty="0" smtClean="0"/>
              <a:t>Manual annotation</a:t>
            </a:r>
            <a:endParaRPr lang="en-US" dirty="0"/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0"/>
            <a:ext cx="3181350" cy="38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9402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of affective responding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2286000" y="2057400"/>
            <a:ext cx="4495800" cy="3733800"/>
          </a:xfrm>
          <a:prstGeom prst="triangl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Personality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3028950" y="2083750"/>
            <a:ext cx="3009900" cy="2438400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Attitude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3581400" y="2068083"/>
            <a:ext cx="1918532" cy="1524000"/>
          </a:xfrm>
          <a:prstGeom prst="triangl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Emotion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162800" y="2133600"/>
            <a:ext cx="0" cy="3505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5400000">
            <a:off x="6090166" y="370153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Temporal volatility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74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8231188" cy="1300162"/>
          </a:xfrm>
        </p:spPr>
        <p:txBody>
          <a:bodyPr lIns="0" tIns="0" rIns="0" bIns="0"/>
          <a:lstStyle/>
          <a:p>
            <a:pPr defTabSz="449263" eaLnBrk="1" hangingPunct="1">
              <a:lnSpc>
                <a:spcPct val="12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mtClean="0"/>
              <a:t>Weighted Saliency Maps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338" y="1917700"/>
            <a:ext cx="8226425" cy="4524375"/>
          </a:xfrm>
        </p:spPr>
        <p:txBody>
          <a:bodyPr lIns="0" tIns="0" rIns="0" bIns="0"/>
          <a:lstStyle/>
          <a:p>
            <a:pPr marL="338138" indent="-338138" defTabSz="449263" eaLnBrk="1" hangingPunct="1">
              <a:lnSpc>
                <a:spcPct val="12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800" smtClean="0"/>
              <a:t>Simple example of such a method. Uses pixel intensities of grayscale images.</a:t>
            </a:r>
          </a:p>
          <a:p>
            <a:pPr marL="338138" indent="-338138" defTabSz="449263" eaLnBrk="1" hangingPunct="1">
              <a:lnSpc>
                <a:spcPct val="12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800" smtClean="0"/>
              <a:t>Calculates ratio of variance between classes and within a class.</a:t>
            </a:r>
          </a:p>
          <a:p>
            <a:pPr marL="338138" indent="-338138" defTabSz="449263" eaLnBrk="1" hangingPunct="1">
              <a:lnSpc>
                <a:spcPct val="12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800" smtClean="0"/>
              <a:t>σk =   VarB/VarW , k = 1,..., n.</a:t>
            </a:r>
          </a:p>
          <a:p>
            <a:pPr marL="338138" indent="-338138" defTabSz="449263" eaLnBrk="1" hangingPunct="1">
              <a:lnSpc>
                <a:spcPct val="12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800" smtClean="0"/>
              <a:t>VarB=Sum of (ClassMean - OverallMean)</a:t>
            </a:r>
            <a:r>
              <a:rPr lang="en-GB" sz="2800" baseline="33000" smtClean="0"/>
              <a:t>2,</a:t>
            </a:r>
            <a:r>
              <a:rPr lang="en-GB" sz="2800" smtClean="0"/>
              <a:t> for all  classes and VarW=Sum of (f -MeanofClassof(f))</a:t>
            </a:r>
            <a:r>
              <a:rPr lang="en-GB" sz="2800" baseline="33000" smtClean="0"/>
              <a:t>2,</a:t>
            </a:r>
            <a:r>
              <a:rPr lang="en-GB" sz="2800" smtClean="0"/>
              <a:t> for all f. Here n is number of sample points.</a:t>
            </a:r>
          </a:p>
        </p:txBody>
      </p:sp>
    </p:spTree>
    <p:extLst>
      <p:ext uri="{BB962C8B-B14F-4D97-AF65-F5344CB8AC3E}">
        <p14:creationId xmlns:p14="http://schemas.microsoft.com/office/powerpoint/2010/main" xmlns="" val="3821526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8231188" cy="1300162"/>
          </a:xfrm>
        </p:spPr>
        <p:txBody>
          <a:bodyPr lIns="0" tIns="0" rIns="0" bIns="0"/>
          <a:lstStyle/>
          <a:p>
            <a:pPr defTabSz="449263" eaLnBrk="1" hangingPunct="1">
              <a:lnSpc>
                <a:spcPct val="124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dirty="0" smtClean="0"/>
              <a:t>Weighted Saliency Maps</a:t>
            </a:r>
            <a:r>
              <a:rPr lang="ar-SA" altLang="en-US" dirty="0" smtClean="0">
                <a:cs typeface="Arial" charset="0"/>
              </a:rPr>
              <a:t>‏</a:t>
            </a:r>
            <a:endParaRPr lang="en-GB" altLang="en-US" dirty="0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4257675"/>
            <a:ext cx="8226425" cy="2401888"/>
          </a:xfrm>
        </p:spPr>
        <p:txBody>
          <a:bodyPr lIns="0" tIns="0" rIns="0" bIns="0"/>
          <a:lstStyle/>
          <a:p>
            <a:pPr marL="338138" indent="-338138" defTabSz="449263" eaLnBrk="1" hangingPunct="1">
              <a:lnSpc>
                <a:spcPct val="12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800" smtClean="0"/>
              <a:t>These ratios are then sorted in descending order .</a:t>
            </a:r>
          </a:p>
          <a:p>
            <a:pPr marL="338138" indent="-338138" defTabSz="449263" eaLnBrk="1" hangingPunct="1">
              <a:lnSpc>
                <a:spcPct val="124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800" smtClean="0"/>
              <a:t>Above is an example for the top 500 features of each class for a particular sample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" y="1800225"/>
            <a:ext cx="86487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230605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-179388"/>
            <a:ext cx="8229600" cy="1384301"/>
          </a:xfrm>
        </p:spPr>
        <p:txBody>
          <a:bodyPr lIns="90000" tIns="46800" rIns="90000" bIns="4680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US" smtClean="0"/>
              <a:t>Speech Tone Recognition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00113"/>
            <a:ext cx="9144000" cy="6267450"/>
          </a:xfrm>
        </p:spPr>
        <p:txBody>
          <a:bodyPr lIns="0" tIns="0" rIns="0" bIns="0"/>
          <a:lstStyle/>
          <a:p>
            <a:pPr marL="338138" indent="-33813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dirty="0" smtClean="0"/>
              <a:t>Why have humanoid robots ?</a:t>
            </a:r>
          </a:p>
          <a:p>
            <a:pPr marL="738188" lvl="1" indent="-28098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dirty="0" smtClean="0"/>
              <a:t>Enjoyable interaction</a:t>
            </a:r>
          </a:p>
          <a:p>
            <a:pPr marL="738188" lvl="1" indent="-28098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dirty="0" smtClean="0"/>
              <a:t>Doesn't require training </a:t>
            </a:r>
          </a:p>
          <a:p>
            <a:pPr marL="738188" lvl="1" indent="-28098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dirty="0" smtClean="0"/>
              <a:t>Easier to teach </a:t>
            </a:r>
          </a:p>
          <a:p>
            <a:pPr marL="338138" indent="-280988" defTabSz="449263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dirty="0" smtClean="0"/>
              <a:t>Acoustic patterns contain :</a:t>
            </a:r>
          </a:p>
          <a:p>
            <a:pPr marL="738188" lvl="1" indent="-28098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dirty="0" smtClean="0"/>
              <a:t>Speaker identity</a:t>
            </a:r>
          </a:p>
          <a:p>
            <a:pPr marL="738188" lvl="1" indent="-28098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dirty="0" smtClean="0"/>
              <a:t>Speech content</a:t>
            </a:r>
          </a:p>
          <a:p>
            <a:pPr marL="738188" lvl="1" indent="-28098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b="1" dirty="0" smtClean="0"/>
              <a:t>Speech tone</a:t>
            </a:r>
          </a:p>
          <a:p>
            <a:pPr marL="338138" indent="-338138" defTabSz="449263" eaLnBrk="1" hangingPunct="1">
              <a:buFontTx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33726847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-85725"/>
            <a:ext cx="8229600" cy="1344613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mtClean="0"/>
              <a:t>Abstraction of the problem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79500"/>
            <a:ext cx="9144000" cy="3652838"/>
          </a:xfrm>
        </p:spPr>
        <p:txBody>
          <a:bodyPr lIns="0" tIns="0" rIns="0" bIns="0"/>
          <a:lstStyle/>
          <a:p>
            <a:pPr marL="338138" indent="-33813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10700" algn="l"/>
              </a:tabLst>
              <a:defRPr/>
            </a:pPr>
            <a:r>
              <a:rPr lang="en-IN" dirty="0" smtClean="0"/>
              <a:t>Classify a given sentence to convey one of:</a:t>
            </a:r>
          </a:p>
          <a:p>
            <a:pPr marL="738188" lvl="1" indent="-28098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10700" algn="l"/>
              </a:tabLst>
              <a:defRPr/>
            </a:pPr>
            <a:r>
              <a:rPr lang="en-IN" dirty="0" smtClean="0"/>
              <a:t>Approval : Good!</a:t>
            </a:r>
          </a:p>
          <a:p>
            <a:pPr marL="738188" lvl="1" indent="-28098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10700" algn="l"/>
              </a:tabLst>
              <a:defRPr/>
            </a:pPr>
            <a:r>
              <a:rPr lang="en-IN" dirty="0" smtClean="0"/>
              <a:t>Prohibition : No!</a:t>
            </a:r>
          </a:p>
          <a:p>
            <a:pPr marL="738188" lvl="1" indent="-28098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10700" algn="l"/>
              </a:tabLst>
              <a:defRPr/>
            </a:pPr>
            <a:r>
              <a:rPr lang="en-IN" dirty="0" smtClean="0"/>
              <a:t>Attention bidding : This looks interesting</a:t>
            </a:r>
          </a:p>
          <a:p>
            <a:pPr marL="738188" lvl="1" indent="-28098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10700" algn="l"/>
              </a:tabLst>
              <a:defRPr/>
            </a:pPr>
            <a:r>
              <a:rPr lang="en-IN" dirty="0" smtClean="0"/>
              <a:t>Soothing : It’ll be all right</a:t>
            </a:r>
          </a:p>
          <a:p>
            <a:pPr marL="738188" lvl="1" indent="-28098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10700" algn="l"/>
              </a:tabLst>
              <a:defRPr/>
            </a:pPr>
            <a:r>
              <a:rPr lang="en-IN" dirty="0" smtClean="0"/>
              <a:t>Neutral : This is a book</a:t>
            </a:r>
          </a:p>
          <a:p>
            <a:pPr marL="338138" indent="-33813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10700" algn="l"/>
              </a:tabLst>
              <a:defRPr/>
            </a:pPr>
            <a:r>
              <a:rPr lang="en-IN" dirty="0" smtClean="0"/>
              <a:t>Approach: use Prosodic Contours 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7705725" y="0"/>
            <a:ext cx="1438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en-US"/>
              <a:t>Courtesy [7]</a:t>
            </a:r>
          </a:p>
        </p:txBody>
      </p:sp>
    </p:spTree>
    <p:extLst>
      <p:ext uri="{BB962C8B-B14F-4D97-AF65-F5344CB8AC3E}">
        <p14:creationId xmlns:p14="http://schemas.microsoft.com/office/powerpoint/2010/main" xmlns="" val="9642759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prosodic contours</a:t>
            </a:r>
            <a:endParaRPr lang="en-US" dirty="0"/>
          </a:p>
        </p:txBody>
      </p:sp>
      <p:pic>
        <p:nvPicPr>
          <p:cNvPr id="74754" name="Picture 2" descr="http://www.phon.ucl.ac.uk/courses/spsci/iss/images/focu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05000"/>
            <a:ext cx="47625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60960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Have to normalize for pitch, length, and a bunch of other parameters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500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prosodic contours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Intonation estimation</a:t>
            </a:r>
          </a:p>
          <a:p>
            <a:pPr lvl="1"/>
            <a:r>
              <a:rPr lang="en-US" dirty="0" smtClean="0"/>
              <a:t>Glottal closure frequencies measured by laryngograph</a:t>
            </a:r>
          </a:p>
          <a:p>
            <a:pPr lvl="1"/>
            <a:r>
              <a:rPr lang="en-US" dirty="0" smtClean="0"/>
              <a:t>Sampled at 1kHz</a:t>
            </a:r>
          </a:p>
          <a:p>
            <a:pPr lvl="1"/>
            <a:r>
              <a:rPr lang="en-US" dirty="0" smtClean="0"/>
              <a:t>Can be approximated in practical applications</a:t>
            </a:r>
          </a:p>
          <a:p>
            <a:r>
              <a:rPr lang="en-US" dirty="0" smtClean="0"/>
              <a:t>Power curve estimates</a:t>
            </a:r>
          </a:p>
          <a:p>
            <a:pPr lvl="1"/>
            <a:r>
              <a:rPr lang="en-US" dirty="0" smtClean="0"/>
              <a:t>Windowed sampling </a:t>
            </a:r>
          </a:p>
          <a:p>
            <a:pPr lvl="1"/>
            <a:r>
              <a:rPr lang="en-US" dirty="0" smtClean="0"/>
              <a:t>Normalized to mean value of neutral style per speaker</a:t>
            </a:r>
          </a:p>
          <a:p>
            <a:r>
              <a:rPr lang="en-US" dirty="0" smtClean="0"/>
              <a:t>Voice activity estimation</a:t>
            </a:r>
          </a:p>
          <a:p>
            <a:pPr lvl="1"/>
            <a:r>
              <a:rPr lang="en-US" dirty="0" smtClean="0"/>
              <a:t>Essentially just a noise filter</a:t>
            </a:r>
          </a:p>
          <a:p>
            <a:pPr lvl="1"/>
            <a:r>
              <a:rPr lang="en-US" dirty="0" smtClean="0"/>
              <a:t>Trained to a threshold </a:t>
            </a:r>
          </a:p>
          <a:p>
            <a:r>
              <a:rPr lang="en-US" dirty="0" smtClean="0"/>
              <a:t>ML to the rescue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3064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6550"/>
            <a:ext cx="8234363" cy="1298575"/>
          </a:xfrm>
        </p:spPr>
        <p:txBody>
          <a:bodyPr lIns="0" tIns="0" rIns="0" bIns="0">
            <a:normAutofit fontScale="90000"/>
          </a:bodyPr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mtClean="0"/>
              <a:t>Algorithm : Classify emotional content in speech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567113"/>
            <a:ext cx="9180513" cy="3290887"/>
          </a:xfrm>
        </p:spPr>
        <p:txBody>
          <a:bodyPr lIns="0" tIns="0" rIns="0" bIns="0"/>
          <a:lstStyle/>
          <a:p>
            <a:pPr marL="338138" indent="-33813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IN" altLang="en-US" sz="2800" smtClean="0"/>
              <a:t>Processing : tag sample with pitch, energy, percentage periodicity.</a:t>
            </a:r>
          </a:p>
          <a:p>
            <a:pPr marL="338138" indent="-33813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IN" altLang="en-US" sz="2800" smtClean="0"/>
              <a:t>Filter out noise : very high pitches (non-uniform), very low pitches.</a:t>
            </a:r>
          </a:p>
          <a:p>
            <a:pPr marL="338138" indent="-33813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IN" altLang="en-US" sz="2800" smtClean="0"/>
              <a:t>Calculate features (mean,variance of pitch,energy, pitch range )</a:t>
            </a:r>
            <a:r>
              <a:rPr lang="ar-SA" altLang="en-US" sz="2800" smtClean="0">
                <a:cs typeface="Arial" charset="0"/>
              </a:rPr>
              <a:t>‏</a:t>
            </a:r>
            <a:endParaRPr lang="en-IN" altLang="en-US" sz="2800" smtClean="0"/>
          </a:p>
          <a:p>
            <a:pPr marL="338138" indent="-33813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IN" altLang="en-US" sz="2800" smtClean="0"/>
              <a:t>Pass to classifier for result.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4000" cy="152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2130516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33650"/>
            <a:ext cx="54197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4441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8229600" cy="1528762"/>
          </a:xfrm>
        </p:spPr>
        <p:txBody>
          <a:bodyPr lIns="90000" tIns="46800" rIns="90000" bIns="46800"/>
          <a:lstStyle/>
          <a:p>
            <a:pPr algn="ctr" defTabSz="449263" eaLnBrk="1" hangingPunct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mtClean="0"/>
              <a:t>KISMET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38738" y="1905000"/>
            <a:ext cx="30861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4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4016375" cy="4027488"/>
          </a:xfrm>
        </p:spPr>
        <p:txBody>
          <a:bodyPr lIns="0" tIns="0" rIns="0" bIns="0"/>
          <a:lstStyle/>
          <a:p>
            <a:pPr marL="341313" indent="-341313" defTabSz="449263" eaLnBrk="1" hangingPunct="1">
              <a:lnSpc>
                <a:spcPct val="98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600" dirty="0" smtClean="0"/>
              <a:t>Adaptive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600" dirty="0" smtClean="0"/>
              <a:t>Physical emotion display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 smtClean="0"/>
              <a:t>Emotion lookup table</a:t>
            </a:r>
            <a:endParaRPr lang="en-IN" altLang="en-US" sz="2600" dirty="0" smtClean="0"/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600" dirty="0" smtClean="0"/>
              <a:t>Realistic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IN" altLang="en-US" sz="2600" dirty="0" smtClean="0"/>
              <a:t>Designed in the early 90s</a:t>
            </a:r>
          </a:p>
        </p:txBody>
      </p:sp>
    </p:spTree>
    <p:extLst>
      <p:ext uri="{BB962C8B-B14F-4D97-AF65-F5344CB8AC3E}">
        <p14:creationId xmlns:p14="http://schemas.microsoft.com/office/powerpoint/2010/main" xmlns="" val="38325420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31188" cy="1385888"/>
          </a:xfrm>
        </p:spPr>
        <p:txBody>
          <a:bodyPr lIns="0" tIns="0" rIns="0" bIns="0"/>
          <a:lstStyle/>
          <a:p>
            <a:pPr algn="ctr" defTabSz="449263" eaLnBrk="1" hangingPunct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 smtClean="0"/>
              <a:t>[A,V,S] Emotion Model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31188" cy="4098925"/>
          </a:xfrm>
        </p:spPr>
        <p:txBody>
          <a:bodyPr lIns="0" tIns="0" rIns="0" bIns="0">
            <a:normAutofit lnSpcReduction="10000"/>
          </a:bodyPr>
          <a:lstStyle/>
          <a:p>
            <a:pPr marL="341313" indent="-341313" defTabSz="449263" eaLnBrk="1" hangingPunct="1">
              <a:lnSpc>
                <a:spcPct val="98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mtClean="0"/>
              <a:t>[Arousal , Valence , Stance] :- A 3-tuple models an “emotion”.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mtClean="0"/>
              <a:t>Arousal:- Surprise at high arousal, fatigue at low arousal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mtClean="0"/>
              <a:t>Valence:- Content at high valence, Unhappiness at low valence</a:t>
            </a:r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IN" smtClean="0"/>
              <a:t>Stance:- Stern at closed stance, accepting at open stance</a:t>
            </a:r>
          </a:p>
        </p:txBody>
      </p:sp>
    </p:spTree>
    <p:extLst>
      <p:ext uri="{BB962C8B-B14F-4D97-AF65-F5344CB8AC3E}">
        <p14:creationId xmlns:p14="http://schemas.microsoft.com/office/powerpoint/2010/main" xmlns="" val="1589531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Emotions are universally recognized</a:t>
            </a:r>
            <a:endParaRPr lang="en-US" dirty="0"/>
          </a:p>
        </p:txBody>
      </p:sp>
      <p:pic>
        <p:nvPicPr>
          <p:cNvPr id="1026" name="Picture 2" descr="http://vignette1.wikia.nocookie.net/pixar/images/b/b4/Inside-Out-Emotions-Group.jpg/revision/latest?cb=2015061200450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28800"/>
            <a:ext cx="5029200" cy="4520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626006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But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184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738" y="-179388"/>
            <a:ext cx="8686800" cy="1476376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mtClean="0"/>
              <a:t>5-way classification in KISMET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6513" y="3419475"/>
            <a:ext cx="9180513" cy="3240088"/>
          </a:xfrm>
        </p:spPr>
        <p:txBody>
          <a:bodyPr lIns="0" tIns="0" rIns="0" bIns="0"/>
          <a:lstStyle/>
          <a:p>
            <a:pPr marL="338138" indent="-33813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sz="2800" dirty="0" smtClean="0"/>
              <a:t>Stage 1 : Energy parameters are used to differentiate. (soothing, low-intensity neutral have low mean energy).</a:t>
            </a:r>
          </a:p>
          <a:p>
            <a:pPr marL="338138" indent="-33813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sz="2800" dirty="0" smtClean="0"/>
              <a:t>Stage 2: </a:t>
            </a:r>
          </a:p>
          <a:p>
            <a:pPr marL="738188" lvl="1" indent="-28098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dirty="0" smtClean="0"/>
              <a:t>Using prosodic contours, soothing shows a smooth contour, frequency downsweep. Neutral is coarser and flatter.</a:t>
            </a:r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7238" y="1079500"/>
            <a:ext cx="71628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067833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4963"/>
            <a:ext cx="8232775" cy="1298575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 smtClean="0"/>
              <a:t>Classification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905000"/>
            <a:ext cx="8604250" cy="4794250"/>
          </a:xfrm>
        </p:spPr>
        <p:txBody>
          <a:bodyPr lIns="0" tIns="0" rIns="0" bIns="0"/>
          <a:lstStyle/>
          <a:p>
            <a:pPr marL="738188" lvl="1" indent="-280988" defTabSz="449263" eaLnBrk="1" hangingPunct="1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IN" dirty="0" smtClean="0"/>
              <a:t>Purely rule-based </a:t>
            </a:r>
          </a:p>
          <a:p>
            <a:pPr marL="1138238" lvl="2" indent="-280988" defTabSz="449263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IN" dirty="0" smtClean="0"/>
              <a:t>approval and attention both show high mean pitch, high pitch and energy variance</a:t>
            </a:r>
          </a:p>
          <a:p>
            <a:pPr marL="1138238" lvl="2" indent="-280988" defTabSz="449263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IN" dirty="0" smtClean="0"/>
              <a:t>prohibition has low mean pitch but high energy variation</a:t>
            </a:r>
          </a:p>
          <a:p>
            <a:pPr marL="1138238" lvl="2" indent="-280988" defTabSz="449263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IN" dirty="0" smtClean="0"/>
              <a:t>neutral shows low energy and pitch variation.</a:t>
            </a:r>
          </a:p>
          <a:p>
            <a:pPr marL="738188" lvl="1" indent="-338138" defTabSz="449263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IN" sz="2400" dirty="0" smtClean="0"/>
              <a:t>Many rules really bulky and ad hoc</a:t>
            </a:r>
          </a:p>
          <a:p>
            <a:pPr marL="1138238" lvl="2" indent="-338138" defTabSz="449263">
              <a:tabLst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31338" algn="l"/>
              </a:tabLst>
              <a:defRPr/>
            </a:pPr>
            <a:r>
              <a:rPr lang="en-IN" sz="2000" dirty="0" smtClean="0"/>
              <a:t> e.g. approval vs attention</a:t>
            </a:r>
            <a:r>
              <a:rPr lang="en-IN" sz="2000" dirty="0"/>
              <a:t> </a:t>
            </a:r>
            <a:r>
              <a:rPr lang="en-IN" sz="2000" dirty="0" smtClean="0">
                <a:sym typeface="Wingdings" panose="05000000000000000000" pitchFamily="2" charset="2"/>
              </a:rPr>
              <a:t></a:t>
            </a:r>
            <a:r>
              <a:rPr lang="en-IN" sz="2000" dirty="0" smtClean="0"/>
              <a:t> both have high energy, and high pitch variation. But in approval, there is an exaggerated rise-fall pitch contour. </a:t>
            </a:r>
          </a:p>
        </p:txBody>
      </p:sp>
    </p:spTree>
    <p:extLst>
      <p:ext uri="{BB962C8B-B14F-4D97-AF65-F5344CB8AC3E}">
        <p14:creationId xmlns:p14="http://schemas.microsoft.com/office/powerpoint/2010/main" xmlns="" val="34281126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60363" y="0"/>
            <a:ext cx="8640762" cy="1079500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smtClean="0"/>
              <a:t>KISMET's response to emotion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79500"/>
            <a:ext cx="9144000" cy="5778500"/>
          </a:xfrm>
        </p:spPr>
        <p:txBody>
          <a:bodyPr lIns="0" tIns="0" rIns="0" bIns="0"/>
          <a:lstStyle/>
          <a:p>
            <a:pPr marL="338138" indent="-338138" defTabSz="449263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sz="3000" smtClean="0"/>
              <a:t>Has a synthetic nervous system (SNS) to help react to external stimulus.</a:t>
            </a:r>
          </a:p>
          <a:p>
            <a:pPr marL="338138" indent="-338138" defTabSz="449263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sz="3000" smtClean="0"/>
              <a:t>The 'somatic marker' process to tag incoming information with affective content.</a:t>
            </a:r>
          </a:p>
          <a:p>
            <a:pPr marL="738188" lvl="1" indent="-280988" defTabSz="449263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sz="3000" smtClean="0"/>
              <a:t>Arousal : Level of emotional response</a:t>
            </a:r>
          </a:p>
          <a:p>
            <a:pPr marL="738188" lvl="1" indent="-280988" defTabSz="449263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sz="3000" smtClean="0"/>
              <a:t>Valence : Is the stimulus+ve or -ve</a:t>
            </a:r>
          </a:p>
          <a:p>
            <a:pPr marL="738188" lvl="1" indent="-280988" defTabSz="449263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sz="3000" smtClean="0"/>
              <a:t>Stance : How approachable is the percept?</a:t>
            </a:r>
          </a:p>
          <a:p>
            <a:pPr marL="338138" indent="-338138" defTabSz="449263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sz="3000" smtClean="0"/>
              <a:t>This information is passed to the 'emotion elicitor'.</a:t>
            </a:r>
          </a:p>
          <a:p>
            <a:pPr marL="338138" indent="-338138" defTabSz="449263" eaLnBrk="1" hangingPunct="1">
              <a:lnSpc>
                <a:spcPct val="9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smtClean="0"/>
              <a:t>Emotional Elicitor : Each [A,V,S] input contributes to some emotion process. Eg, A large -ve valence might contribute to sad, anger, fear, distress emotions.</a:t>
            </a:r>
          </a:p>
        </p:txBody>
      </p:sp>
    </p:spTree>
    <p:extLst>
      <p:ext uri="{BB962C8B-B14F-4D97-AF65-F5344CB8AC3E}">
        <p14:creationId xmlns:p14="http://schemas.microsoft.com/office/powerpoint/2010/main" xmlns="" val="1065858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92100"/>
            <a:ext cx="8231188" cy="1385888"/>
          </a:xfrm>
        </p:spPr>
        <p:txBody>
          <a:bodyPr lIns="0" tIns="0" rIns="0" bIns="0"/>
          <a:lstStyle/>
          <a:p>
            <a:pPr algn="ctr" defTabSz="449263" eaLnBrk="1" hangingPunct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IN" sz="3200" smtClean="0"/>
              <a:t>Kismet's Emotive Response Table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70038"/>
            <a:ext cx="8143875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681447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8013" cy="1344613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 smtClean="0"/>
              <a:t>Response calculation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981200"/>
            <a:ext cx="8964612" cy="5219700"/>
          </a:xfrm>
        </p:spPr>
        <p:txBody>
          <a:bodyPr lIns="0" tIns="0" rIns="0" bIns="0"/>
          <a:lstStyle/>
          <a:p>
            <a:pPr marL="338138" indent="-33813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sz="2800" dirty="0" smtClean="0"/>
              <a:t>The winning emotion process affects the response if its value is above some threshold.</a:t>
            </a:r>
          </a:p>
          <a:p>
            <a:pPr marL="338138" indent="-33813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sz="2800" dirty="0" smtClean="0"/>
              <a:t>Two thresholds, one for behavioural response, the other for response through expression (the latter is lower). This indicates that expression leads behavioural response. </a:t>
            </a:r>
          </a:p>
          <a:p>
            <a:pPr marL="738188" lvl="1" indent="-28098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dirty="0" smtClean="0"/>
              <a:t> On praise, first comes interest, and then physical alignment.</a:t>
            </a:r>
          </a:p>
        </p:txBody>
      </p:sp>
    </p:spTree>
    <p:extLst>
      <p:ext uri="{BB962C8B-B14F-4D97-AF65-F5344CB8AC3E}">
        <p14:creationId xmlns:p14="http://schemas.microsoft.com/office/powerpoint/2010/main" xmlns="" val="2719774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6550"/>
            <a:ext cx="8234363" cy="1298575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 smtClean="0"/>
              <a:t>Response desiderata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25613"/>
            <a:ext cx="9359900" cy="4754562"/>
          </a:xfrm>
        </p:spPr>
        <p:txBody>
          <a:bodyPr lIns="0" tIns="0" rIns="0" bIns="0"/>
          <a:lstStyle/>
          <a:p>
            <a:pPr marL="338138" indent="-33813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smtClean="0"/>
              <a:t>Aesthetics : Appearance should affect nature of human communication with it.</a:t>
            </a:r>
          </a:p>
          <a:p>
            <a:pPr marL="338138" indent="-33813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smtClean="0"/>
              <a:t>Real Time Perfomance : Long delays are not acceptable.</a:t>
            </a:r>
          </a:p>
          <a:p>
            <a:pPr marL="338138" indent="-33813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smtClean="0"/>
              <a:t>Voice  : Humans should be able to use their natural voice for training. It should be able to recognize a vocalization as having affective content when the intent of the sentence is to approve/prohibit, etc.</a:t>
            </a:r>
          </a:p>
        </p:txBody>
      </p:sp>
    </p:spTree>
    <p:extLst>
      <p:ext uri="{BB962C8B-B14F-4D97-AF65-F5344CB8AC3E}">
        <p14:creationId xmlns:p14="http://schemas.microsoft.com/office/powerpoint/2010/main" xmlns="" val="22564272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20725" y="336550"/>
            <a:ext cx="7970838" cy="915988"/>
          </a:xfrm>
        </p:spPr>
        <p:txBody>
          <a:bodyPr lIns="0" tIns="0" rIns="0" bIns="0"/>
          <a:lstStyle/>
          <a:p>
            <a:pPr defTabSz="449263" eaLnBrk="1" hangingPunct="1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IN" dirty="0" smtClean="0"/>
              <a:t>Response desiderata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260475"/>
            <a:ext cx="8820150" cy="5565775"/>
          </a:xfrm>
        </p:spPr>
        <p:txBody>
          <a:bodyPr lIns="0" tIns="0" rIns="0" bIns="0"/>
          <a:lstStyle/>
          <a:p>
            <a:pPr marL="338138" indent="-33813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dirty="0" smtClean="0"/>
              <a:t>Unacceptable vs Acceptable misclassification: Shouldn't judge prohibition to be approval, but to judge it as neutral is an acceptable error.</a:t>
            </a:r>
          </a:p>
          <a:p>
            <a:pPr marL="338138" indent="-33813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dirty="0" smtClean="0"/>
              <a:t>Expressive Feedback : Respond to emotion to let the person know it has understood.</a:t>
            </a:r>
          </a:p>
          <a:p>
            <a:pPr marL="338138" indent="-338138" defTabSz="449263" eaLnBrk="1" hangingPunct="1"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dirty="0" smtClean="0"/>
              <a:t>Speaker Dependence vs Independence: Former for personalized bots, latter for those that need to interact with many people.</a:t>
            </a:r>
          </a:p>
        </p:txBody>
      </p:sp>
    </p:spTree>
    <p:extLst>
      <p:ext uri="{BB962C8B-B14F-4D97-AF65-F5344CB8AC3E}">
        <p14:creationId xmlns:p14="http://schemas.microsoft.com/office/powerpoint/2010/main" xmlns="" val="2875080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Response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Empirical statement-response data from NLPCC 2014 dataset</a:t>
            </a:r>
          </a:p>
          <a:p>
            <a:pPr lvl="1"/>
            <a:r>
              <a:rPr lang="en-US" dirty="0" smtClean="0"/>
              <a:t>23105 emotion annotated sentences from Weibo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181964"/>
            <a:ext cx="4648200" cy="352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10400" y="534566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(Zhou et al, 2017)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202182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emotions from the body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Dealing with embodiment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02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09600"/>
            <a:ext cx="6934200" cy="1143000"/>
          </a:xfrm>
        </p:spPr>
        <p:txBody>
          <a:bodyPr>
            <a:normAutofit fontScale="90000"/>
          </a:bodyPr>
          <a:lstStyle/>
          <a:p>
            <a:r>
              <a:rPr lang="en-US" altLang="en-US" sz="2800" b="1" dirty="0">
                <a:solidFill>
                  <a:schemeClr val="bg1"/>
                </a:solidFill>
                <a:latin typeface="Helvetica" pitchFamily="64" charset="0"/>
              </a:rPr>
              <a:t>Can we teach a chair to recognize behaviors indicative of interest and boredom?  </a:t>
            </a:r>
            <a:r>
              <a:rPr lang="en-US" altLang="en-US" sz="2400" b="1" dirty="0">
                <a:solidFill>
                  <a:schemeClr val="bg1"/>
                </a:solidFill>
                <a:latin typeface="Helvetica" pitchFamily="64" charset="0"/>
              </a:rPr>
              <a:t>(Mota and Picard)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grpSp>
        <p:nvGrpSpPr>
          <p:cNvPr id="386051" name="Group 3"/>
          <p:cNvGrpSpPr>
            <a:grpSpLocks/>
          </p:cNvGrpSpPr>
          <p:nvPr/>
        </p:nvGrpSpPr>
        <p:grpSpPr bwMode="auto">
          <a:xfrm>
            <a:off x="762000" y="2514600"/>
            <a:ext cx="7953375" cy="3333750"/>
            <a:chOff x="432" y="1200"/>
            <a:chExt cx="5010" cy="2100"/>
          </a:xfrm>
        </p:grpSpPr>
        <p:pic>
          <p:nvPicPr>
            <p:cNvPr id="386052" name="Picture 4" descr="normal-DN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2304"/>
              <a:ext cx="1122" cy="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6053" name="Picture 5" descr="normal-UP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1200"/>
              <a:ext cx="1122" cy="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6054" name="Picture 6" descr="forward-D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2304"/>
              <a:ext cx="1122" cy="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6055" name="Picture 7" descr="forward-UP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8" y="1200"/>
              <a:ext cx="1122" cy="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6056" name="Picture 8" descr="slumped-back-DN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4" y="2304"/>
              <a:ext cx="1122" cy="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6057" name="Picture 9" descr="slumped-back-UP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1200"/>
              <a:ext cx="1122" cy="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6058" name="Picture 10" descr="sideways-D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2304"/>
              <a:ext cx="1122" cy="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6059" name="Picture 11" descr="sideways-UP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200"/>
              <a:ext cx="1122" cy="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86060" name="Group 12"/>
          <p:cNvGrpSpPr>
            <a:grpSpLocks/>
          </p:cNvGrpSpPr>
          <p:nvPr/>
        </p:nvGrpSpPr>
        <p:grpSpPr bwMode="auto">
          <a:xfrm>
            <a:off x="838200" y="5943600"/>
            <a:ext cx="7556500" cy="396875"/>
            <a:chOff x="528" y="3552"/>
            <a:chExt cx="4760" cy="250"/>
          </a:xfrm>
        </p:grpSpPr>
        <p:grpSp>
          <p:nvGrpSpPr>
            <p:cNvPr id="386061" name="Group 13"/>
            <p:cNvGrpSpPr>
              <a:grpSpLocks/>
            </p:cNvGrpSpPr>
            <p:nvPr/>
          </p:nvGrpSpPr>
          <p:grpSpPr bwMode="auto">
            <a:xfrm>
              <a:off x="528" y="3552"/>
              <a:ext cx="3576" cy="250"/>
              <a:chOff x="528" y="3408"/>
              <a:chExt cx="3576" cy="250"/>
            </a:xfrm>
          </p:grpSpPr>
          <p:sp>
            <p:nvSpPr>
              <p:cNvPr id="386062" name="Text Box 14"/>
              <p:cNvSpPr txBox="1">
                <a:spLocks noChangeArrowheads="1"/>
              </p:cNvSpPr>
              <p:nvPr/>
            </p:nvSpPr>
            <p:spPr bwMode="auto">
              <a:xfrm>
                <a:off x="528" y="3408"/>
                <a:ext cx="9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en-US" b="1">
                    <a:solidFill>
                      <a:schemeClr val="bg1"/>
                    </a:solidFill>
                  </a:rPr>
                  <a:t>Sit upright</a:t>
                </a:r>
              </a:p>
            </p:txBody>
          </p:sp>
          <p:sp>
            <p:nvSpPr>
              <p:cNvPr id="386063" name="Text Box 15"/>
              <p:cNvSpPr txBox="1">
                <a:spLocks noChangeArrowheads="1"/>
              </p:cNvSpPr>
              <p:nvPr/>
            </p:nvSpPr>
            <p:spPr bwMode="auto">
              <a:xfrm>
                <a:off x="1728" y="3408"/>
                <a:ext cx="11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en-US" b="1">
                    <a:solidFill>
                      <a:schemeClr val="bg1"/>
                    </a:solidFill>
                  </a:rPr>
                  <a:t>Lean Forward</a:t>
                </a:r>
              </a:p>
            </p:txBody>
          </p:sp>
          <p:sp>
            <p:nvSpPr>
              <p:cNvPr id="386064" name="Text Box 16"/>
              <p:cNvSpPr txBox="1">
                <a:spLocks noChangeArrowheads="1"/>
              </p:cNvSpPr>
              <p:nvPr/>
            </p:nvSpPr>
            <p:spPr bwMode="auto">
              <a:xfrm>
                <a:off x="3072" y="3408"/>
                <a:ext cx="10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en-US" altLang="en-US" b="1">
                    <a:solidFill>
                      <a:schemeClr val="bg1"/>
                    </a:solidFill>
                  </a:rPr>
                  <a:t>Slump Back</a:t>
                </a:r>
              </a:p>
            </p:txBody>
          </p:sp>
        </p:grpSp>
        <p:sp>
          <p:nvSpPr>
            <p:cNvPr id="386065" name="Text Box 17"/>
            <p:cNvSpPr txBox="1">
              <a:spLocks noChangeArrowheads="1"/>
            </p:cNvSpPr>
            <p:nvPr/>
          </p:nvSpPr>
          <p:spPr bwMode="auto">
            <a:xfrm>
              <a:off x="4416" y="3552"/>
              <a:ext cx="8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en-US" altLang="en-US" b="1">
                  <a:solidFill>
                    <a:schemeClr val="bg1"/>
                  </a:solidFill>
                </a:rPr>
                <a:t>Side Lean</a:t>
              </a:r>
            </a:p>
          </p:txBody>
        </p:sp>
      </p:grpSp>
      <p:pic>
        <p:nvPicPr>
          <p:cNvPr id="386066" name="Picture 18" descr="sensorchair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05650" y="381000"/>
            <a:ext cx="147796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304800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Posterior inference (Mota &amp; Picard, 2003)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676400"/>
            <a:ext cx="612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Emotion detection using pressure sensors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5551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 b="1" i="0" dirty="0"/>
              <a:t>Attention to the person or the emotion: Underlying activations in MEG</a:t>
            </a:r>
            <a:endParaRPr lang="en-US" altLang="en-US" i="0" dirty="0"/>
          </a:p>
        </p:txBody>
      </p:sp>
      <p:sp>
        <p:nvSpPr>
          <p:cNvPr id="100355" name="Rectangle 4"/>
          <p:cNvSpPr>
            <a:spLocks noChangeArrowheads="1"/>
          </p:cNvSpPr>
          <p:nvPr/>
        </p:nvSpPr>
        <p:spPr bwMode="auto">
          <a:xfrm>
            <a:off x="152400" y="2057400"/>
            <a:ext cx="79152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Facial emotion processing is fast (100ms) and automatic and occurs regardless of whether you attend to the face or not.</a:t>
            </a:r>
          </a:p>
        </p:txBody>
      </p:sp>
      <p:sp>
        <p:nvSpPr>
          <p:cNvPr id="100356" name="Rectangle 5"/>
          <p:cNvSpPr>
            <a:spLocks noChangeArrowheads="1"/>
          </p:cNvSpPr>
          <p:nvPr/>
        </p:nvSpPr>
        <p:spPr bwMode="auto">
          <a:xfrm>
            <a:off x="152400" y="3128963"/>
            <a:ext cx="81629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Facial identity is also fast (but slower) and occurs in parallel according to most models</a:t>
            </a:r>
          </a:p>
        </p:txBody>
      </p:sp>
      <p:sp>
        <p:nvSpPr>
          <p:cNvPr id="100357" name="Rectangle 6"/>
          <p:cNvSpPr>
            <a:spLocks noChangeArrowheads="1"/>
          </p:cNvSpPr>
          <p:nvPr/>
        </p:nvSpPr>
        <p:spPr bwMode="auto">
          <a:xfrm>
            <a:off x="152400" y="4195763"/>
            <a:ext cx="8334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But there is some evidence from schizophrenia suggesting that the parallel (and therefore separate) brain regions interact</a:t>
            </a:r>
          </a:p>
        </p:txBody>
      </p:sp>
      <p:sp>
        <p:nvSpPr>
          <p:cNvPr id="100361" name="Rectangle 10"/>
          <p:cNvSpPr>
            <a:spLocks noChangeArrowheads="1"/>
          </p:cNvSpPr>
          <p:nvPr/>
        </p:nvSpPr>
        <p:spPr bwMode="auto">
          <a:xfrm>
            <a:off x="80963" y="1447800"/>
            <a:ext cx="13789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 u="sng" dirty="0" smtClean="0"/>
              <a:t>Rationale</a:t>
            </a: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00200" y="9906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(Bayle, </a:t>
            </a:r>
            <a:r>
              <a:rPr lang="en-US" i="1" dirty="0" err="1" smtClean="0"/>
              <a:t>Bostan</a:t>
            </a:r>
            <a:r>
              <a:rPr lang="en-US" i="1" dirty="0" smtClean="0"/>
              <a:t> &amp; Taylor, 2007)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2378106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905000"/>
            <a:ext cx="6477000" cy="2590800"/>
          </a:xfrm>
        </p:spPr>
        <p:txBody>
          <a:bodyPr>
            <a:normAutofit fontScale="90000"/>
          </a:bodyPr>
          <a:lstStyle/>
          <a:p>
            <a:r>
              <a:rPr lang="en-US" altLang="en-US" sz="3200"/>
              <a:t>What can the sensor chair contribute toward inferring the student’s state: </a:t>
            </a:r>
            <a:r>
              <a:rPr lang="en-US" altLang="en-US" sz="2800" i="1"/>
              <a:t>Bored vs. interested?</a:t>
            </a:r>
            <a:r>
              <a:rPr lang="en-US" altLang="en-US" sz="3200"/>
              <a:t> </a:t>
            </a:r>
            <a:br>
              <a:rPr lang="en-US" altLang="en-US" sz="3200"/>
            </a:br>
            <a:r>
              <a:rPr lang="en-US" altLang="en-US" sz="3200"/>
              <a:t/>
            </a:r>
            <a:br>
              <a:rPr lang="en-US" altLang="en-US" sz="3200"/>
            </a:br>
            <a:r>
              <a:rPr lang="en-US" altLang="en-US" sz="3200"/>
              <a:t/>
            </a:r>
            <a:br>
              <a:rPr lang="en-US" altLang="en-US" sz="3200"/>
            </a:br>
            <a:r>
              <a:rPr lang="en-US" altLang="en-US" sz="3200"/>
              <a:t/>
            </a:r>
            <a:br>
              <a:rPr lang="en-US" altLang="en-US" sz="3200"/>
            </a:br>
            <a:r>
              <a:rPr lang="en-US" altLang="en-US" sz="3200"/>
              <a:t/>
            </a:r>
            <a:br>
              <a:rPr lang="en-US" altLang="en-US" sz="3200"/>
            </a:br>
            <a:r>
              <a:rPr lang="en-US" altLang="en-US" sz="3200"/>
              <a:t/>
            </a:r>
            <a:br>
              <a:rPr lang="en-US" altLang="en-US" sz="3200"/>
            </a:br>
            <a:r>
              <a:rPr lang="en-US" altLang="en-US" sz="3200"/>
              <a:t/>
            </a:r>
            <a:br>
              <a:rPr lang="en-US" altLang="en-US" sz="3200"/>
            </a:br>
            <a:r>
              <a:rPr lang="en-US" altLang="en-US" sz="3200"/>
              <a:t/>
            </a:r>
            <a:br>
              <a:rPr lang="en-US" altLang="en-US" sz="3200"/>
            </a:br>
            <a:endParaRPr lang="en-US" altLang="en-US" sz="2400"/>
          </a:p>
        </p:txBody>
      </p:sp>
      <p:pic>
        <p:nvPicPr>
          <p:cNvPr id="388099" name="Picture 3" descr="sensorchai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13081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8100" name="Text Box 4"/>
          <p:cNvSpPr txBox="1">
            <a:spLocks noChangeArrowheads="1"/>
          </p:cNvSpPr>
          <p:nvPr/>
        </p:nvSpPr>
        <p:spPr bwMode="auto">
          <a:xfrm>
            <a:off x="533400" y="5305425"/>
            <a:ext cx="85026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/>
              <a:t>Results </a:t>
            </a:r>
            <a:r>
              <a:rPr lang="en-US" altLang="en-US" dirty="0"/>
              <a:t>(on children not in training data,</a:t>
            </a:r>
            <a:r>
              <a:rPr lang="en-US" altLang="en-US" sz="2400" dirty="0"/>
              <a:t> </a:t>
            </a:r>
            <a:r>
              <a:rPr lang="en-US" altLang="en-US" dirty="0"/>
              <a:t>Mota and Picard, 2003):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/>
              <a:t>9-state Posture Recognition: 89-97% accurate</a:t>
            </a:r>
          </a:p>
          <a:p>
            <a:pPr eaLnBrk="0" hangingPunct="0">
              <a:spcBef>
                <a:spcPct val="0"/>
              </a:spcBef>
              <a:buFontTx/>
              <a:buNone/>
            </a:pPr>
            <a:r>
              <a:rPr lang="en-US" altLang="en-US" sz="2400" dirty="0"/>
              <a:t>High Interest, Low interest, Taking a Break:  69-83% accurate</a:t>
            </a:r>
          </a:p>
        </p:txBody>
      </p:sp>
      <p:pic>
        <p:nvPicPr>
          <p:cNvPr id="388101" name="kid1Bored.avi">
            <a:hlinkClick r:id="" action="ppaction://media"/>
          </p:cNvPr>
          <p:cNvPicPr>
            <a:picLocks noRot="1" noChangeAspect="1" noChangeArrowheads="1"/>
          </p:cNvPicPr>
          <p:nvPr>
            <a:videoFile r:link="rId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33528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88102" name="kid1Int.avi">
            <a:hlinkClick r:id="" action="ppaction://media"/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667000"/>
            <a:ext cx="33528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381303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8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8810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8101"/>
                  </p:tgtEl>
                </p:cond>
              </p:nextCondLst>
            </p:seq>
            <p:video>
              <p:cMediaNode>
                <p:cTn id="7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8810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8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8810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8102"/>
                  </p:tgtEl>
                </p:cond>
              </p:nextCondLst>
            </p:seq>
            <p:video>
              <p:cMediaNode>
                <p:cTn id="13" repeatCount="indefinite" fill="remove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88102"/>
                </p:tgtEl>
              </p:cMediaNode>
            </p:video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of emotion</a:t>
            </a:r>
            <a:endParaRPr lang="en-US" dirty="0"/>
          </a:p>
        </p:txBody>
      </p:sp>
      <p:pic>
        <p:nvPicPr>
          <p:cNvPr id="1030" name="Picture 6" descr="Plutchik-wheel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5029200" cy="508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en/6/62/Two_Dimensions_of_Emotion.gi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31321" y="2571750"/>
            <a:ext cx="3876675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62484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Plutchik’s</a:t>
            </a:r>
            <a:r>
              <a:rPr lang="en-US" dirty="0" smtClean="0"/>
              <a:t>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250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Theories of emotion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James-Lange </a:t>
            </a:r>
            <a:r>
              <a:rPr lang="en-US" dirty="0" smtClean="0">
                <a:sym typeface="Wingdings" panose="05000000000000000000" pitchFamily="2" charset="2"/>
              </a:rPr>
              <a:t> Stimulus causes physiological response, perception of bodily change is emotion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Cannon-Baird  Non-physiological independent basis of emotion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Schacter  Physiological response directs cognitive situational appraisal, ends up being confounded with emotional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312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emotions situated in the body?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6143625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05000" y="62484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(Nummenmanaa et al, PNAS 2013)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373397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Bodily basis of emotions well-founded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7552" y="1219200"/>
            <a:ext cx="6761048" cy="490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0600" y="62484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(Nummenmanaa et al, PNAS 2013)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61722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Patterns consistent across Finns and Taiwanese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3072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304800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endParaRPr lang="en-US" altLang="en-US" i="0">
              <a:solidFill>
                <a:srgbClr val="000000"/>
              </a:solidFill>
            </a:endParaRP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44538"/>
            <a:ext cx="594360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304800" y="5029200"/>
            <a:ext cx="83820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GB" altLang="en-US" i="0">
                <a:solidFill>
                  <a:srgbClr val="000000"/>
                </a:solidFill>
              </a:rPr>
              <a:t>Percentage of facial responses to unpleasant odour classified as unpleasant, neutral, or pleasant in a spontaneous condition, a posed to real person condition, and a posed to imaginary audience condition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7215188" y="2895600"/>
            <a:ext cx="1928812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GB" altLang="en-US"/>
              <a:t>In</a:t>
            </a:r>
          </a:p>
          <a:p>
            <a:r>
              <a:rPr lang="en-GB" altLang="en-US"/>
              <a:t>Erickson and Schulkin, 2003</a:t>
            </a:r>
          </a:p>
        </p:txBody>
      </p:sp>
      <p:sp>
        <p:nvSpPr>
          <p:cNvPr id="29702" name="Rectangle 7"/>
          <p:cNvSpPr>
            <a:spLocks noChangeArrowheads="1"/>
          </p:cNvSpPr>
          <p:nvPr/>
        </p:nvSpPr>
        <p:spPr bwMode="auto">
          <a:xfrm>
            <a:off x="8623300" y="635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8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Emotions are heavily performative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590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Facial and speech-based models can detect expressed emotion</a:t>
            </a:r>
          </a:p>
          <a:p>
            <a:r>
              <a:rPr lang="en-US" dirty="0" smtClean="0"/>
              <a:t>Expressed emotion is heavily performative</a:t>
            </a:r>
          </a:p>
          <a:p>
            <a:r>
              <a:rPr lang="en-US" dirty="0" smtClean="0"/>
              <a:t>Felt emotion is heavily embodied</a:t>
            </a:r>
          </a:p>
          <a:p>
            <a:r>
              <a:rPr lang="en-US" dirty="0" smtClean="0"/>
              <a:t>How to</a:t>
            </a:r>
          </a:p>
          <a:p>
            <a:pPr lvl="1"/>
            <a:r>
              <a:rPr lang="en-US" dirty="0" smtClean="0"/>
              <a:t>Measure felt emotion</a:t>
            </a:r>
          </a:p>
          <a:p>
            <a:pPr lvl="1"/>
            <a:r>
              <a:rPr lang="en-US" dirty="0" smtClean="0"/>
              <a:t>Correlate with expressed emotion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013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Psychological surveys</a:t>
            </a:r>
          </a:p>
          <a:p>
            <a:r>
              <a:rPr lang="en-US" dirty="0" smtClean="0"/>
              <a:t>Physiological monitoring</a:t>
            </a:r>
          </a:p>
          <a:p>
            <a:pPr lvl="1"/>
            <a:r>
              <a:rPr lang="en-US" dirty="0" smtClean="0"/>
              <a:t>Galvanic skin response</a:t>
            </a:r>
          </a:p>
          <a:p>
            <a:pPr lvl="1"/>
            <a:r>
              <a:rPr lang="en-US" dirty="0" smtClean="0"/>
              <a:t>Blood volume pulse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07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Ask detailed questions</a:t>
            </a:r>
          </a:p>
          <a:p>
            <a:pPr lvl="1"/>
            <a:r>
              <a:rPr lang="en-US" dirty="0" smtClean="0"/>
              <a:t>Ask same questions multiple ways</a:t>
            </a:r>
          </a:p>
          <a:p>
            <a:pPr lvl="1"/>
            <a:r>
              <a:rPr lang="en-US" dirty="0" smtClean="0"/>
              <a:t>Use correlations to judge response authenticity</a:t>
            </a:r>
          </a:p>
          <a:p>
            <a:pPr lvl="1"/>
            <a:r>
              <a:rPr lang="en-US" dirty="0" smtClean="0"/>
              <a:t>PANAS most common</a:t>
            </a:r>
            <a:endParaRPr lang="en-US" dirty="0"/>
          </a:p>
        </p:txBody>
      </p:sp>
      <p:pic>
        <p:nvPicPr>
          <p:cNvPr id="16386" name="Picture 2" descr="Image result for panas emotion scal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276600"/>
            <a:ext cx="4114800" cy="347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924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GSR</a:t>
            </a:r>
            <a:endParaRPr lang="en-US" dirty="0"/>
          </a:p>
        </p:txBody>
      </p:sp>
      <p:pic>
        <p:nvPicPr>
          <p:cNvPr id="8194" name="Picture 2" descr="https://upload.wikimedia.org/wikipedia/en/f/f0/Gsrplot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00400"/>
            <a:ext cx="748665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71550" y="1402140"/>
            <a:ext cx="7867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Ancient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Measures skin conductance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Function of sweat gland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Can measured generalized arousal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8096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Used MEG and happy/fear/neutral faces</a:t>
            </a:r>
          </a:p>
        </p:txBody>
      </p:sp>
      <p:sp>
        <p:nvSpPr>
          <p:cNvPr id="102403" name="Rectangle 4"/>
          <p:cNvSpPr>
            <a:spLocks noChangeArrowheads="1"/>
          </p:cNvSpPr>
          <p:nvPr/>
        </p:nvSpPr>
        <p:spPr bwMode="auto">
          <a:xfrm>
            <a:off x="0" y="1447800"/>
            <a:ext cx="68135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Identity task - press button when 2 identities the same</a:t>
            </a:r>
          </a:p>
          <a:p>
            <a:r>
              <a:rPr lang="en-US" altLang="en-US"/>
              <a:t>Emotion task - press button when 2 emotions the same</a:t>
            </a:r>
          </a:p>
        </p:txBody>
      </p:sp>
      <p:grpSp>
        <p:nvGrpSpPr>
          <p:cNvPr id="102404" name="Group 14"/>
          <p:cNvGrpSpPr>
            <a:grpSpLocks/>
          </p:cNvGrpSpPr>
          <p:nvPr/>
        </p:nvGrpSpPr>
        <p:grpSpPr bwMode="auto">
          <a:xfrm>
            <a:off x="139700" y="2438400"/>
            <a:ext cx="9004300" cy="1727200"/>
            <a:chOff x="88" y="1735"/>
            <a:chExt cx="5672" cy="1088"/>
          </a:xfrm>
        </p:grpSpPr>
        <p:sp>
          <p:nvSpPr>
            <p:cNvPr id="102411" name="Rectangle 7"/>
            <p:cNvSpPr>
              <a:spLocks noChangeArrowheads="1"/>
            </p:cNvSpPr>
            <p:nvPr/>
          </p:nvSpPr>
          <p:spPr bwMode="auto">
            <a:xfrm>
              <a:off x="2256" y="1872"/>
              <a:ext cx="350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9pPr>
            </a:lstStyle>
            <a:p>
              <a:r>
                <a:rPr lang="en-US" altLang="en-US"/>
                <a:t>90ms orbito-frontal response to emotion regardless of attention</a:t>
              </a:r>
            </a:p>
          </p:txBody>
        </p:sp>
        <p:pic>
          <p:nvPicPr>
            <p:cNvPr id="102412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" y="1735"/>
              <a:ext cx="2056" cy="1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2405" name="Group 15"/>
          <p:cNvGrpSpPr>
            <a:grpSpLocks/>
          </p:cNvGrpSpPr>
          <p:nvPr/>
        </p:nvGrpSpPr>
        <p:grpSpPr bwMode="auto">
          <a:xfrm>
            <a:off x="63500" y="4114800"/>
            <a:ext cx="9080500" cy="1741488"/>
            <a:chOff x="40" y="2791"/>
            <a:chExt cx="5720" cy="1097"/>
          </a:xfrm>
        </p:grpSpPr>
        <p:pic>
          <p:nvPicPr>
            <p:cNvPr id="102409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" y="2791"/>
              <a:ext cx="2120" cy="1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10" name="Rectangle 11"/>
            <p:cNvSpPr>
              <a:spLocks noChangeArrowheads="1"/>
            </p:cNvSpPr>
            <p:nvPr/>
          </p:nvSpPr>
          <p:spPr bwMode="auto">
            <a:xfrm>
              <a:off x="2330" y="2890"/>
              <a:ext cx="3430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9pPr>
            </a:lstStyle>
            <a:p>
              <a:r>
                <a:rPr lang="en-US" altLang="en-US"/>
                <a:t>170ms right insula response when attending to emotion</a:t>
              </a:r>
            </a:p>
          </p:txBody>
        </p:sp>
      </p:grpSp>
      <p:sp>
        <p:nvSpPr>
          <p:cNvPr id="102406" name="Rectangle 12"/>
          <p:cNvSpPr>
            <a:spLocks noChangeArrowheads="1"/>
          </p:cNvSpPr>
          <p:nvPr/>
        </p:nvSpPr>
        <p:spPr bwMode="auto">
          <a:xfrm>
            <a:off x="0" y="6035675"/>
            <a:ext cx="6248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Also 220ms activation increase for areas associated with identity processing</a:t>
            </a:r>
          </a:p>
        </p:txBody>
      </p:sp>
      <p:sp>
        <p:nvSpPr>
          <p:cNvPr id="102407" name="Rectangle 13"/>
          <p:cNvSpPr>
            <a:spLocks noChangeArrowheads="1"/>
          </p:cNvSpPr>
          <p:nvPr/>
        </p:nvSpPr>
        <p:spPr bwMode="auto">
          <a:xfrm>
            <a:off x="80963" y="152400"/>
            <a:ext cx="272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 u="sng"/>
              <a:t>Methods and Results</a:t>
            </a:r>
            <a:endParaRPr lang="en-US" altLang="en-US"/>
          </a:p>
        </p:txBody>
      </p:sp>
      <p:sp>
        <p:nvSpPr>
          <p:cNvPr id="102408" name="Rectangle 16"/>
          <p:cNvSpPr>
            <a:spLocks noChangeArrowheads="1"/>
          </p:cNvSpPr>
          <p:nvPr/>
        </p:nvSpPr>
        <p:spPr bwMode="auto">
          <a:xfrm>
            <a:off x="6477000" y="5562600"/>
            <a:ext cx="26675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 u="sng" dirty="0"/>
              <a:t>Conclusions</a:t>
            </a:r>
          </a:p>
          <a:p>
            <a:r>
              <a:rPr lang="en-US" altLang="en-US" dirty="0" smtClean="0"/>
              <a:t>Parallel processing </a:t>
            </a:r>
          </a:p>
          <a:p>
            <a:r>
              <a:rPr lang="en-US" altLang="en-US" dirty="0" smtClean="0"/>
              <a:t>verified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xmlns="" val="397751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uses</a:t>
            </a:r>
            <a:endParaRPr lang="en-US" dirty="0"/>
          </a:p>
        </p:txBody>
      </p:sp>
      <p:pic>
        <p:nvPicPr>
          <p:cNvPr id="13314" name="Picture 2" descr="Image result for polygraph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800" y="1143000"/>
            <a:ext cx="304800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lord xenu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371600"/>
            <a:ext cx="37338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Image result for picard lab embrace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155575" y="-2384425"/>
            <a:ext cx="89249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8" descr="Image result for picard lab embrace">
            <a:hlinkClick r:id="rId6"/>
          </p:cNvPr>
          <p:cNvSpPr>
            <a:spLocks noChangeAspect="1" noChangeArrowheads="1"/>
          </p:cNvSpPr>
          <p:nvPr/>
        </p:nvSpPr>
        <p:spPr bwMode="auto">
          <a:xfrm>
            <a:off x="307975" y="-2232025"/>
            <a:ext cx="892492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2" descr="Image result for emeter">
            <a:hlinkClick r:id="rId7"/>
          </p:cNvPr>
          <p:cNvSpPr>
            <a:spLocks noChangeAspect="1" noChangeArrowheads="1"/>
          </p:cNvSpPr>
          <p:nvPr/>
        </p:nvSpPr>
        <p:spPr bwMode="auto">
          <a:xfrm>
            <a:off x="38100" y="-1943100"/>
            <a:ext cx="32004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25" name="Picture 13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267200"/>
            <a:ext cx="190500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Image result for picard lab embrace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91000"/>
            <a:ext cx="1905000" cy="255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48000" y="603146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Picard Lab, 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942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Photoplethysmography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Blood volume pulse = measure of how much blood is flowing through an organ</a:t>
            </a:r>
          </a:p>
          <a:p>
            <a:r>
              <a:rPr lang="en-US" dirty="0" smtClean="0"/>
              <a:t>Measured using infra-red light reflection</a:t>
            </a:r>
          </a:p>
          <a:p>
            <a:r>
              <a:rPr lang="en-US" dirty="0" smtClean="0"/>
              <a:t>Can measure easily at fingers, but also at other body sites</a:t>
            </a:r>
          </a:p>
          <a:p>
            <a:r>
              <a:rPr lang="en-US" dirty="0" smtClean="0"/>
              <a:t>Similar uses as GSR</a:t>
            </a:r>
            <a:endParaRPr lang="en-US" dirty="0"/>
          </a:p>
        </p:txBody>
      </p:sp>
      <p:pic>
        <p:nvPicPr>
          <p:cNvPr id="14338" name="Picture 2" descr="Image result for blood volume pulse affective computin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67200" y="4114800"/>
            <a:ext cx="39624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2372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E-learning </a:t>
            </a:r>
          </a:p>
          <a:p>
            <a:r>
              <a:rPr lang="en-US" dirty="0" smtClean="0"/>
              <a:t>Driver/pilot monitoring</a:t>
            </a:r>
          </a:p>
          <a:p>
            <a:r>
              <a:rPr lang="en-US" dirty="0" smtClean="0"/>
              <a:t>Neuromarketing</a:t>
            </a:r>
          </a:p>
          <a:p>
            <a:r>
              <a:rPr lang="en-US" dirty="0" smtClean="0"/>
              <a:t>Athletic performance monitoring</a:t>
            </a:r>
          </a:p>
          <a:p>
            <a:r>
              <a:rPr lang="en-US" dirty="0" smtClean="0"/>
              <a:t>Quantified self applications</a:t>
            </a:r>
          </a:p>
          <a:p>
            <a:r>
              <a:rPr lang="en-US" dirty="0" smtClean="0"/>
              <a:t>Digital co-presence</a:t>
            </a:r>
          </a:p>
        </p:txBody>
      </p:sp>
      <p:pic>
        <p:nvPicPr>
          <p:cNvPr id="17410" name="Picture 2" descr="https://upload.wikimedia.org/wikipedia/commons/4/46/HaptiHug_structur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496466"/>
            <a:ext cx="2933585" cy="213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2800" y="5421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HaptiHug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601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emotion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Machine learning methods are hands off</a:t>
            </a:r>
          </a:p>
          <a:p>
            <a:pPr lvl="1"/>
            <a:r>
              <a:rPr lang="en-US" dirty="0" smtClean="0"/>
              <a:t>Scale well, give good accuracy metrics</a:t>
            </a:r>
          </a:p>
          <a:p>
            <a:pPr lvl="1"/>
            <a:r>
              <a:rPr lang="en-US" dirty="0" smtClean="0"/>
              <a:t>Not ecologically grounded</a:t>
            </a:r>
          </a:p>
          <a:p>
            <a:r>
              <a:rPr lang="en-US" dirty="0" smtClean="0"/>
              <a:t>Biophysical methods are intrusive</a:t>
            </a:r>
          </a:p>
          <a:p>
            <a:pPr lvl="1"/>
            <a:r>
              <a:rPr lang="en-US" dirty="0" smtClean="0"/>
              <a:t>Scale poorly, give good accuracy metrics but poor resolution of emotion space</a:t>
            </a:r>
          </a:p>
          <a:p>
            <a:pPr lvl="1"/>
            <a:r>
              <a:rPr lang="en-US" dirty="0" smtClean="0"/>
              <a:t>Ecologically well-grounded</a:t>
            </a:r>
          </a:p>
          <a:p>
            <a:r>
              <a:rPr lang="en-US" dirty="0" smtClean="0"/>
              <a:t>Surveys offer great resolution of emotion space</a:t>
            </a:r>
          </a:p>
          <a:p>
            <a:pPr lvl="1"/>
            <a:r>
              <a:rPr lang="en-US" dirty="0" smtClean="0"/>
              <a:t>Scale terribly or not at all, very resource inefficient</a:t>
            </a:r>
          </a:p>
          <a:p>
            <a:r>
              <a:rPr lang="en-US" dirty="0" smtClean="0"/>
              <a:t>Applications </a:t>
            </a:r>
          </a:p>
          <a:p>
            <a:pPr lvl="1"/>
            <a:r>
              <a:rPr lang="en-US" dirty="0" smtClean="0"/>
              <a:t>Context-sensitivity in human-computer interaction</a:t>
            </a:r>
          </a:p>
          <a:p>
            <a:pPr lvl="1"/>
            <a:r>
              <a:rPr lang="en-US" dirty="0" smtClean="0"/>
              <a:t>Monitoring human performance/engagement on tasks</a:t>
            </a:r>
          </a:p>
          <a:p>
            <a:pPr lvl="1"/>
            <a:r>
              <a:rPr lang="en-US" dirty="0" smtClean="0"/>
              <a:t>Remote projection of affect</a:t>
            </a:r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3184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5"/>
          <p:cNvSpPr>
            <a:spLocks noChangeArrowheads="1"/>
          </p:cNvSpPr>
          <p:nvPr/>
        </p:nvSpPr>
        <p:spPr bwMode="auto">
          <a:xfrm>
            <a:off x="0" y="609600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 b="1" i="0" dirty="0"/>
              <a:t>Impaired facial emotion recognition and reduced </a:t>
            </a:r>
            <a:r>
              <a:rPr lang="en-US" altLang="en-US" b="1" i="0" dirty="0" err="1"/>
              <a:t>amygdalar</a:t>
            </a:r>
            <a:r>
              <a:rPr lang="en-US" altLang="en-US" b="1" i="0" dirty="0"/>
              <a:t> volume in schizophrenia</a:t>
            </a:r>
            <a:endParaRPr lang="en-US" altLang="en-US" i="0" dirty="0"/>
          </a:p>
        </p:txBody>
      </p:sp>
      <p:sp>
        <p:nvSpPr>
          <p:cNvPr id="104451" name="Rectangle 7"/>
          <p:cNvSpPr>
            <a:spLocks noChangeArrowheads="1"/>
          </p:cNvSpPr>
          <p:nvPr/>
        </p:nvSpPr>
        <p:spPr bwMode="auto">
          <a:xfrm>
            <a:off x="138113" y="2057400"/>
            <a:ext cx="7218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Amygdala volume known to be reduced in Schizophrenics</a:t>
            </a:r>
          </a:p>
        </p:txBody>
      </p:sp>
      <p:sp>
        <p:nvSpPr>
          <p:cNvPr id="104452" name="Rectangle 8"/>
          <p:cNvSpPr>
            <a:spLocks noChangeArrowheads="1"/>
          </p:cNvSpPr>
          <p:nvPr/>
        </p:nvSpPr>
        <p:spPr bwMode="auto">
          <a:xfrm>
            <a:off x="138113" y="2743200"/>
            <a:ext cx="7558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Emotion recognition known to be impaired in Schizophrenia</a:t>
            </a:r>
          </a:p>
        </p:txBody>
      </p:sp>
      <p:sp>
        <p:nvSpPr>
          <p:cNvPr id="104453" name="Rectangle 9"/>
          <p:cNvSpPr>
            <a:spLocks noChangeArrowheads="1"/>
          </p:cNvSpPr>
          <p:nvPr/>
        </p:nvSpPr>
        <p:spPr bwMode="auto">
          <a:xfrm>
            <a:off x="138113" y="3362325"/>
            <a:ext cx="714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Direct link between the two not studied (properly) before</a:t>
            </a:r>
          </a:p>
        </p:txBody>
      </p:sp>
      <p:sp>
        <p:nvSpPr>
          <p:cNvPr id="104454" name="Rectangle 10"/>
          <p:cNvSpPr>
            <a:spLocks noChangeArrowheads="1"/>
          </p:cNvSpPr>
          <p:nvPr/>
        </p:nvSpPr>
        <p:spPr bwMode="auto">
          <a:xfrm>
            <a:off x="381000" y="4816475"/>
            <a:ext cx="52259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 dirty="0" smtClean="0"/>
              <a:t>Facial </a:t>
            </a:r>
            <a:r>
              <a:rPr lang="en-US" altLang="en-US" dirty="0"/>
              <a:t>emotion intensity recognition task</a:t>
            </a:r>
          </a:p>
        </p:txBody>
      </p:sp>
      <p:sp>
        <p:nvSpPr>
          <p:cNvPr id="104457" name="Rectangle 16"/>
          <p:cNvSpPr>
            <a:spLocks noChangeArrowheads="1"/>
          </p:cNvSpPr>
          <p:nvPr/>
        </p:nvSpPr>
        <p:spPr bwMode="auto">
          <a:xfrm>
            <a:off x="76200" y="1447800"/>
            <a:ext cx="1370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 u="sng"/>
              <a:t>Rationale</a:t>
            </a:r>
            <a:endParaRPr lang="en-US" altLang="en-US"/>
          </a:p>
        </p:txBody>
      </p:sp>
      <p:sp>
        <p:nvSpPr>
          <p:cNvPr id="104458" name="Rectangle 17"/>
          <p:cNvSpPr>
            <a:spLocks noChangeArrowheads="1"/>
          </p:cNvSpPr>
          <p:nvPr/>
        </p:nvSpPr>
        <p:spPr bwMode="auto">
          <a:xfrm>
            <a:off x="77788" y="4038600"/>
            <a:ext cx="1233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 u="sng"/>
              <a:t>Methods</a:t>
            </a:r>
            <a:endParaRPr lang="en-US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43200" y="1066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(</a:t>
            </a:r>
            <a:r>
              <a:rPr lang="en-US" i="1" dirty="0" err="1" smtClean="0"/>
              <a:t>Chihiro</a:t>
            </a:r>
            <a:r>
              <a:rPr lang="en-US" i="1" dirty="0" smtClean="0"/>
              <a:t> et al, 2007)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xmlns="" val="69071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ChangeArrowheads="1"/>
          </p:cNvSpPr>
          <p:nvPr/>
        </p:nvSpPr>
        <p:spPr bwMode="auto">
          <a:xfrm>
            <a:off x="228600" y="1524000"/>
            <a:ext cx="8915400" cy="301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 i="0"/>
              <a:t>(1) The schizophrenia patients had smaller amygdalar volumes than the healthy controls; </a:t>
            </a:r>
          </a:p>
          <a:p>
            <a:endParaRPr lang="en-US" altLang="en-US" i="0"/>
          </a:p>
          <a:p>
            <a:r>
              <a:rPr lang="en-US" altLang="en-US" i="0"/>
              <a:t>(2) the patients showed impairment in recognizing facial emotions, specifically anger, surprise, disgust, and sadness; </a:t>
            </a:r>
          </a:p>
          <a:p>
            <a:endParaRPr lang="en-US" altLang="en-US" i="0"/>
          </a:p>
          <a:p>
            <a:r>
              <a:rPr lang="en-US" altLang="en-US" i="0"/>
              <a:t>(3) the left amygdala volume reduction in these patients was associated with impaired recognition of sadness in facial expressions.</a:t>
            </a:r>
          </a:p>
        </p:txBody>
      </p:sp>
      <p:sp>
        <p:nvSpPr>
          <p:cNvPr id="106499" name="Rectangle 4"/>
          <p:cNvSpPr>
            <a:spLocks noChangeArrowheads="1"/>
          </p:cNvSpPr>
          <p:nvPr/>
        </p:nvSpPr>
        <p:spPr bwMode="auto">
          <a:xfrm>
            <a:off x="0" y="304800"/>
            <a:ext cx="1065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US" altLang="en-US" u="sng"/>
              <a:t>Results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49516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914400"/>
            <a:ext cx="5105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GB" altLang="en-US" i="0"/>
              <a:t>Angry faces are detected much more rapidly than faces depicting non-threatening expressions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33600"/>
            <a:ext cx="38830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449263" y="6232525"/>
            <a:ext cx="32800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GB" altLang="en-US" b="1" dirty="0" err="1" smtClean="0"/>
              <a:t>Ohman</a:t>
            </a:r>
            <a:r>
              <a:rPr lang="en-GB" altLang="en-US" b="1" dirty="0" smtClean="0"/>
              <a:t> &amp; Mineka, </a:t>
            </a:r>
            <a:r>
              <a:rPr lang="en-GB" altLang="en-US" b="1" dirty="0"/>
              <a:t>2001</a:t>
            </a:r>
          </a:p>
        </p:txBody>
      </p:sp>
      <p:grpSp>
        <p:nvGrpSpPr>
          <p:cNvPr id="33797" name="Group 7"/>
          <p:cNvGrpSpPr>
            <a:grpSpLocks/>
          </p:cNvGrpSpPr>
          <p:nvPr/>
        </p:nvGrpSpPr>
        <p:grpSpPr bwMode="auto">
          <a:xfrm>
            <a:off x="5410200" y="1676400"/>
            <a:ext cx="2819400" cy="2362200"/>
            <a:chOff x="528" y="240"/>
            <a:chExt cx="2208" cy="1872"/>
          </a:xfrm>
        </p:grpSpPr>
        <p:sp>
          <p:nvSpPr>
            <p:cNvPr id="33811" name="Rectangle 8"/>
            <p:cNvSpPr>
              <a:spLocks noChangeArrowheads="1"/>
            </p:cNvSpPr>
            <p:nvPr/>
          </p:nvSpPr>
          <p:spPr bwMode="auto">
            <a:xfrm>
              <a:off x="528" y="240"/>
              <a:ext cx="2208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33812" name="Picture 9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008"/>
              <a:ext cx="38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3" name="Picture 1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1008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4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440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5" name="Picture 1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720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3798" name="Group 13"/>
          <p:cNvGrpSpPr>
            <a:grpSpLocks/>
          </p:cNvGrpSpPr>
          <p:nvPr/>
        </p:nvGrpSpPr>
        <p:grpSpPr bwMode="auto">
          <a:xfrm>
            <a:off x="5410200" y="4191000"/>
            <a:ext cx="2819400" cy="2362200"/>
            <a:chOff x="2736" y="1920"/>
            <a:chExt cx="2208" cy="1872"/>
          </a:xfrm>
        </p:grpSpPr>
        <p:sp>
          <p:nvSpPr>
            <p:cNvPr id="33802" name="Rectangle 14"/>
            <p:cNvSpPr>
              <a:spLocks noChangeArrowheads="1"/>
            </p:cNvSpPr>
            <p:nvPr/>
          </p:nvSpPr>
          <p:spPr bwMode="auto">
            <a:xfrm>
              <a:off x="2736" y="1920"/>
              <a:ext cx="2208" cy="1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1pPr>
              <a:lvl2pPr marL="37931725" indent="-37474525"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2pPr>
              <a:lvl3pPr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3pPr>
              <a:lvl4pPr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4pPr>
              <a:lvl5pPr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Times" charset="0"/>
                  <a:ea typeface="ＭＳ Ｐゴシック" pitchFamily="34" charset="-128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33803" name="Picture 1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784"/>
              <a:ext cx="38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4" name="Picture 16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784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5" name="Picture 1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6" y="3216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6" name="Picture 18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2" y="2496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7" name="Picture 1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6" y="2400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8" name="Picture 20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3408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9" name="Picture 2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2976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0" name="Picture 2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0" y="2256"/>
              <a:ext cx="3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799" name="Rectangle 23"/>
          <p:cNvSpPr>
            <a:spLocks noChangeArrowheads="1"/>
          </p:cNvSpPr>
          <p:nvPr/>
        </p:nvSpPr>
        <p:spPr bwMode="auto">
          <a:xfrm>
            <a:off x="5257800" y="990600"/>
            <a:ext cx="340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1pPr>
            <a:lvl2pPr marL="37931725" indent="-37474525"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2pPr>
            <a:lvl3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3pPr>
            <a:lvl4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4pPr>
            <a:lvl5pPr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Times" charset="0"/>
                <a:ea typeface="ＭＳ Ｐゴシック" pitchFamily="34" charset="-128"/>
              </a:defRPr>
            </a:lvl9pPr>
          </a:lstStyle>
          <a:p>
            <a:r>
              <a:rPr lang="en-GB" altLang="en-US" i="0"/>
              <a:t>Attention is driven by fear</a:t>
            </a:r>
            <a:endParaRPr lang="en-GB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Automaticity of emotion 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2077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Emotion detection is built deep into the human information processing machinery</a:t>
            </a:r>
          </a:p>
          <a:p>
            <a:r>
              <a:rPr lang="en-US" dirty="0" smtClean="0"/>
              <a:t>Very fast and sub-conscious detection of salient emotion cues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56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1993</Words>
  <Application>Microsoft Office PowerPoint</Application>
  <PresentationFormat>On-screen Show (4:3)</PresentationFormat>
  <Paragraphs>312</Paragraphs>
  <Slides>53</Slides>
  <Notes>31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Emotion detection</vt:lpstr>
      <vt:lpstr>Sources of affective responding</vt:lpstr>
      <vt:lpstr>Emotions are universally recognized</vt:lpstr>
      <vt:lpstr>Slide 4</vt:lpstr>
      <vt:lpstr>Slide 5</vt:lpstr>
      <vt:lpstr>Slide 6</vt:lpstr>
      <vt:lpstr>Slide 7</vt:lpstr>
      <vt:lpstr>Automaticity of emotion recognition</vt:lpstr>
      <vt:lpstr>Summary</vt:lpstr>
      <vt:lpstr>AI and emotion detection</vt:lpstr>
      <vt:lpstr>Facial Expression Recognition: supervised learning</vt:lpstr>
      <vt:lpstr>Facial expressions communicate</vt:lpstr>
      <vt:lpstr>Slide 13</vt:lpstr>
      <vt:lpstr>Classes of Expressions</vt:lpstr>
      <vt:lpstr>Automated Facial Expression Recognition</vt:lpstr>
      <vt:lpstr>General Machine Vision</vt:lpstr>
      <vt:lpstr>Optical Flow</vt:lpstr>
      <vt:lpstr>Methods of Facial Reocognition</vt:lpstr>
      <vt:lpstr>Early emotion detection method</vt:lpstr>
      <vt:lpstr>Weighted Saliency Maps</vt:lpstr>
      <vt:lpstr>Weighted Saliency Maps‏</vt:lpstr>
      <vt:lpstr>Speech Tone Recognition</vt:lpstr>
      <vt:lpstr>Abstraction of the problem</vt:lpstr>
      <vt:lpstr>Using prosodic contours</vt:lpstr>
      <vt:lpstr>Using prosodic contours</vt:lpstr>
      <vt:lpstr>Algorithm : Classify emotional content in speech</vt:lpstr>
      <vt:lpstr>Results</vt:lpstr>
      <vt:lpstr>KISMET</vt:lpstr>
      <vt:lpstr>[A,V,S] Emotion Model</vt:lpstr>
      <vt:lpstr>5-way classification in KISMET</vt:lpstr>
      <vt:lpstr>Classification</vt:lpstr>
      <vt:lpstr>KISMET's response to emotion</vt:lpstr>
      <vt:lpstr>Kismet's Emotive Response Table</vt:lpstr>
      <vt:lpstr>Response calculation</vt:lpstr>
      <vt:lpstr>Response desiderata</vt:lpstr>
      <vt:lpstr>Response desiderata</vt:lpstr>
      <vt:lpstr>Response specifications</vt:lpstr>
      <vt:lpstr>Detecting emotions from the body</vt:lpstr>
      <vt:lpstr>Can we teach a chair to recognize behaviors indicative of interest and boredom?  (Mota and Picard)</vt:lpstr>
      <vt:lpstr>What can the sensor chair contribute toward inferring the student’s state: Bored vs. interested?         </vt:lpstr>
      <vt:lpstr>Models of emotion</vt:lpstr>
      <vt:lpstr>Theories of emotion</vt:lpstr>
      <vt:lpstr>Are emotions situated in the body?</vt:lpstr>
      <vt:lpstr>Bodily basis of emotions well-founded</vt:lpstr>
      <vt:lpstr>Slide 45</vt:lpstr>
      <vt:lpstr>The problem</vt:lpstr>
      <vt:lpstr>Possible solutions</vt:lpstr>
      <vt:lpstr>Surveys</vt:lpstr>
      <vt:lpstr>GSR</vt:lpstr>
      <vt:lpstr>Existing uses</vt:lpstr>
      <vt:lpstr>Photoplethysmography</vt:lpstr>
      <vt:lpstr>Possible applications</vt:lpstr>
      <vt:lpstr>Summary: emotion detection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detection</dc:title>
  <dc:creator>New User</dc:creator>
  <cp:lastModifiedBy>nisheeth</cp:lastModifiedBy>
  <cp:revision>21</cp:revision>
  <dcterms:created xsi:type="dcterms:W3CDTF">2017-04-12T03:48:21Z</dcterms:created>
  <dcterms:modified xsi:type="dcterms:W3CDTF">2023-10-16T03:17:36Z</dcterms:modified>
</cp:coreProperties>
</file>