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0"/>
    <p:restoredTop sz="94681"/>
  </p:normalViewPr>
  <p:slideViewPr>
    <p:cSldViewPr snapToGrid="0" snapToObjects="1">
      <p:cViewPr varScale="1">
        <p:scale>
          <a:sx n="128" d="100"/>
          <a:sy n="128"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1/8/24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1/8/24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3CD-B678-9CBB-1EB2-FD682E1AE9CE}"/>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767A0950-FC80-569C-43AB-07B3E5B8C42C}"/>
              </a:ext>
            </a:extLst>
          </p:cNvPr>
          <p:cNvSpPr>
            <a:spLocks noGrp="1"/>
          </p:cNvSpPr>
          <p:nvPr>
            <p:ph idx="1"/>
          </p:nvPr>
        </p:nvSpPr>
        <p:spPr/>
        <p:txBody>
          <a:bodyPr/>
          <a:lstStyle/>
          <a:p>
            <a:r>
              <a:rPr lang="en-US" dirty="0"/>
              <a:t>What do we mean by bi/multilingualism?</a:t>
            </a:r>
          </a:p>
          <a:p>
            <a:endParaRPr lang="en-US" dirty="0"/>
          </a:p>
          <a:p>
            <a:r>
              <a:rPr lang="en-US" dirty="0"/>
              <a:t>When do we call someone a bi/multilingual person?</a:t>
            </a:r>
          </a:p>
          <a:p>
            <a:pPr lvl="1"/>
            <a:r>
              <a:rPr lang="en-US" dirty="0"/>
              <a:t>Aren’t there simply too many varieties? </a:t>
            </a:r>
          </a:p>
          <a:p>
            <a:endParaRPr lang="en-US" dirty="0"/>
          </a:p>
          <a:p>
            <a:r>
              <a:rPr lang="en-US" dirty="0"/>
              <a:t>Is bi/multilingualism an individual or a social phenomenon?</a:t>
            </a:r>
          </a:p>
          <a:p>
            <a:endParaRPr lang="en-US"/>
          </a:p>
          <a:p>
            <a:r>
              <a:rPr lang="en-US"/>
              <a:t>What </a:t>
            </a:r>
            <a:r>
              <a:rPr lang="en-US" dirty="0"/>
              <a:t>are conditions/causes that lead to the emergence of bi/multilingualism?</a:t>
            </a:r>
          </a:p>
        </p:txBody>
      </p:sp>
    </p:spTree>
    <p:extLst>
      <p:ext uri="{BB962C8B-B14F-4D97-AF65-F5344CB8AC3E}">
        <p14:creationId xmlns:p14="http://schemas.microsoft.com/office/powerpoint/2010/main" val="21340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5387F-06F4-7BE6-25F4-E5AD52C1C7DD}"/>
              </a:ext>
            </a:extLst>
          </p:cNvPr>
          <p:cNvSpPr>
            <a:spLocks noGrp="1"/>
          </p:cNvSpPr>
          <p:nvPr>
            <p:ph idx="1"/>
          </p:nvPr>
        </p:nvSpPr>
        <p:spPr>
          <a:xfrm>
            <a:off x="838200" y="646043"/>
            <a:ext cx="10515600" cy="5530920"/>
          </a:xfrm>
        </p:spPr>
        <p:txBody>
          <a:bodyPr/>
          <a:lstStyle/>
          <a:p>
            <a:r>
              <a:rPr lang="en-US" dirty="0"/>
              <a:t>Let’s approach these questions one by one:</a:t>
            </a:r>
          </a:p>
          <a:p>
            <a:pPr lvl="1"/>
            <a:endParaRPr lang="en-US" dirty="0"/>
          </a:p>
          <a:p>
            <a:pPr lvl="1"/>
            <a:endParaRPr lang="en-US" dirty="0"/>
          </a:p>
          <a:p>
            <a:pPr lvl="1"/>
            <a:r>
              <a:rPr lang="en-US" dirty="0"/>
              <a:t>A bilingual/multilingual is a person that has knowledge of and uses more than one language. Ideally, the person should be able to speak, write, read &amp; understand the languages with a certain degree of proficiency.</a:t>
            </a:r>
          </a:p>
          <a:p>
            <a:pPr lvl="1"/>
            <a:endParaRPr lang="en-US" dirty="0"/>
          </a:p>
          <a:p>
            <a:pPr lvl="1"/>
            <a:r>
              <a:rPr lang="en-US" dirty="0"/>
              <a:t>Typically, anyone who fits in the above criteria may be referred to as a bilingual/multilingual; although the experts differentiate among the types of bilinguals based on time of acquisition of the second language; proficiency in the second language etc.</a:t>
            </a:r>
          </a:p>
        </p:txBody>
      </p:sp>
    </p:spTree>
    <p:extLst>
      <p:ext uri="{BB962C8B-B14F-4D97-AF65-F5344CB8AC3E}">
        <p14:creationId xmlns:p14="http://schemas.microsoft.com/office/powerpoint/2010/main" val="38144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408CC-1195-9219-6C05-5E7EFE8B76A2}"/>
              </a:ext>
            </a:extLst>
          </p:cNvPr>
          <p:cNvSpPr>
            <a:spLocks noGrp="1"/>
          </p:cNvSpPr>
          <p:nvPr>
            <p:ph idx="1"/>
          </p:nvPr>
        </p:nvSpPr>
        <p:spPr>
          <a:xfrm>
            <a:off x="838200" y="655983"/>
            <a:ext cx="10515600" cy="5520980"/>
          </a:xfrm>
        </p:spPr>
        <p:txBody>
          <a:bodyPr/>
          <a:lstStyle/>
          <a:p>
            <a:endParaRPr lang="en-US" dirty="0"/>
          </a:p>
          <a:p>
            <a:pPr lvl="1"/>
            <a:endParaRPr lang="en-US" dirty="0"/>
          </a:p>
          <a:p>
            <a:pPr lvl="1"/>
            <a:r>
              <a:rPr lang="en-US" dirty="0"/>
              <a:t>Bilingualism is not merely an individual phenomenon, rather it can be a societal phenomenon as well, typically arising out of political and demographic changes as well as large scale migrations due to paucity of jobs, better opportunities etc.</a:t>
            </a:r>
          </a:p>
          <a:p>
            <a:pPr lvl="1"/>
            <a:endParaRPr lang="en-US" dirty="0"/>
          </a:p>
          <a:p>
            <a:pPr lvl="1"/>
            <a:r>
              <a:rPr lang="en-US" dirty="0"/>
              <a:t>Different types of economic, social, &amp; political events may lead to bilingualism and spur on the acquisition and use of multiple languages in individuals, groups as well as societies. For instance, colonization by foreign powers, migration due to civil wars etc.</a:t>
            </a:r>
          </a:p>
          <a:p>
            <a:pPr lvl="1"/>
            <a:endParaRPr lang="en-US" dirty="0"/>
          </a:p>
        </p:txBody>
      </p:sp>
    </p:spTree>
    <p:extLst>
      <p:ext uri="{BB962C8B-B14F-4D97-AF65-F5344CB8AC3E}">
        <p14:creationId xmlns:p14="http://schemas.microsoft.com/office/powerpoint/2010/main" val="44346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DFF2-A499-F984-4293-93CE2A17F2F3}"/>
              </a:ext>
            </a:extLst>
          </p:cNvPr>
          <p:cNvSpPr>
            <a:spLocks noGrp="1"/>
          </p:cNvSpPr>
          <p:nvPr>
            <p:ph type="title"/>
          </p:nvPr>
        </p:nvSpPr>
        <p:spPr/>
        <p:txBody>
          <a:bodyPr/>
          <a:lstStyle/>
          <a:p>
            <a:r>
              <a:rPr lang="en-US" dirty="0"/>
              <a:t>How bi/multilingual are we?: A survey</a:t>
            </a:r>
          </a:p>
        </p:txBody>
      </p:sp>
      <p:sp>
        <p:nvSpPr>
          <p:cNvPr id="3" name="Content Placeholder 2">
            <a:extLst>
              <a:ext uri="{FF2B5EF4-FFF2-40B4-BE49-F238E27FC236}">
                <a16:creationId xmlns:a16="http://schemas.microsoft.com/office/drawing/2014/main" id="{EF6BF38F-FAF6-E6DE-19F2-16FFA3E71A46}"/>
              </a:ext>
            </a:extLst>
          </p:cNvPr>
          <p:cNvSpPr>
            <a:spLocks noGrp="1"/>
          </p:cNvSpPr>
          <p:nvPr>
            <p:ph idx="1"/>
          </p:nvPr>
        </p:nvSpPr>
        <p:spPr/>
        <p:txBody>
          <a:bodyPr/>
          <a:lstStyle/>
          <a:p>
            <a:r>
              <a:rPr lang="en-US" dirty="0"/>
              <a:t>Different types and degrees of bilingualism can be observed across the globe in different countries, for instance:</a:t>
            </a:r>
          </a:p>
          <a:p>
            <a:pPr lvl="1"/>
            <a:endParaRPr lang="en-US" dirty="0"/>
          </a:p>
          <a:p>
            <a:pPr lvl="1"/>
            <a:r>
              <a:rPr lang="en-US" dirty="0"/>
              <a:t>Canada has two official languages, French &amp; English in different parts of the country, i.e., French in Quebec and English in other parts with a significant population of bilingual speakers in the regions surrounding Quebec, such as New Brunswick and Ontario.</a:t>
            </a:r>
          </a:p>
          <a:p>
            <a:pPr lvl="1"/>
            <a:endParaRPr lang="en-US" dirty="0"/>
          </a:p>
          <a:p>
            <a:pPr lvl="1"/>
            <a:r>
              <a:rPr lang="en-US" dirty="0"/>
              <a:t>Similarly, Belgium has two official languages, French and Flemish with French more common in the southern regions such as Liege, Dinant etc. </a:t>
            </a:r>
            <a:r>
              <a:rPr lang="en-US" dirty="0" err="1"/>
              <a:t>wheres</a:t>
            </a:r>
            <a:r>
              <a:rPr lang="en-US" dirty="0"/>
              <a:t> Flemish being more common in Ghent, </a:t>
            </a:r>
            <a:r>
              <a:rPr lang="en-US" dirty="0" err="1"/>
              <a:t>Brugge</a:t>
            </a:r>
            <a:r>
              <a:rPr lang="en-US" dirty="0"/>
              <a:t>, Antwerp etc.</a:t>
            </a:r>
          </a:p>
        </p:txBody>
      </p:sp>
    </p:spTree>
    <p:extLst>
      <p:ext uri="{BB962C8B-B14F-4D97-AF65-F5344CB8AC3E}">
        <p14:creationId xmlns:p14="http://schemas.microsoft.com/office/powerpoint/2010/main" val="236963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3899B-5078-AF57-9F59-77881A772F16}"/>
              </a:ext>
            </a:extLst>
          </p:cNvPr>
          <p:cNvSpPr>
            <a:spLocks noGrp="1"/>
          </p:cNvSpPr>
          <p:nvPr>
            <p:ph idx="1"/>
          </p:nvPr>
        </p:nvSpPr>
        <p:spPr>
          <a:xfrm>
            <a:off x="838200" y="675861"/>
            <a:ext cx="10515600" cy="5501102"/>
          </a:xfrm>
        </p:spPr>
        <p:txBody>
          <a:bodyPr/>
          <a:lstStyle/>
          <a:p>
            <a:endParaRPr lang="en-US" dirty="0"/>
          </a:p>
          <a:p>
            <a:pPr lvl="1"/>
            <a:r>
              <a:rPr lang="en-US" dirty="0"/>
              <a:t>In the same vein, most of the African countries have two official languages, one of which is a strong indigenous language spoken by the different tribes and one is a European language such a French, Dutch etc., established mainly by the imperial colonizers of the land.</a:t>
            </a:r>
          </a:p>
          <a:p>
            <a:pPr lvl="1"/>
            <a:endParaRPr lang="en-US" dirty="0"/>
          </a:p>
          <a:p>
            <a:pPr lvl="1"/>
            <a:r>
              <a:rPr lang="en-US" dirty="0"/>
              <a:t>India too for instance, exhibits a strong flavor of bilingualism mainly because most states have their own native language for instance, Hindi, Tamil, Telugu, Kannada, Bengali etc. but inhabitants of these places have also learned English which is handed over through the colonial era but also provides better job opportunities or even societal standing in this day and age.</a:t>
            </a:r>
          </a:p>
        </p:txBody>
      </p:sp>
    </p:spTree>
    <p:extLst>
      <p:ext uri="{BB962C8B-B14F-4D97-AF65-F5344CB8AC3E}">
        <p14:creationId xmlns:p14="http://schemas.microsoft.com/office/powerpoint/2010/main" val="144196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9D46-539F-B2E7-78A6-BBB659C739B9}"/>
              </a:ext>
            </a:extLst>
          </p:cNvPr>
          <p:cNvSpPr>
            <a:spLocks noGrp="1"/>
          </p:cNvSpPr>
          <p:nvPr>
            <p:ph type="title"/>
          </p:nvPr>
        </p:nvSpPr>
        <p:spPr/>
        <p:txBody>
          <a:bodyPr/>
          <a:lstStyle/>
          <a:p>
            <a:r>
              <a:rPr lang="en-US" dirty="0"/>
              <a:t>Understanding the bi/multilingual landscape</a:t>
            </a:r>
          </a:p>
        </p:txBody>
      </p:sp>
      <p:sp>
        <p:nvSpPr>
          <p:cNvPr id="3" name="Content Placeholder 2">
            <a:extLst>
              <a:ext uri="{FF2B5EF4-FFF2-40B4-BE49-F238E27FC236}">
                <a16:creationId xmlns:a16="http://schemas.microsoft.com/office/drawing/2014/main" id="{246A2CC6-6230-5870-2D0A-471F55C68A77}"/>
              </a:ext>
            </a:extLst>
          </p:cNvPr>
          <p:cNvSpPr>
            <a:spLocks noGrp="1"/>
          </p:cNvSpPr>
          <p:nvPr>
            <p:ph idx="1"/>
          </p:nvPr>
        </p:nvSpPr>
        <p:spPr/>
        <p:txBody>
          <a:bodyPr/>
          <a:lstStyle/>
          <a:p>
            <a:endParaRPr lang="en-US" dirty="0"/>
          </a:p>
          <a:p>
            <a:r>
              <a:rPr lang="en-US" dirty="0"/>
              <a:t>Different types of bilingualism may arise due to a variety of language contact situations, which are often unique to a given region or a society.</a:t>
            </a:r>
          </a:p>
          <a:p>
            <a:endParaRPr lang="en-US" dirty="0"/>
          </a:p>
          <a:p>
            <a:r>
              <a:rPr lang="en-US" dirty="0"/>
              <a:t>However, there are certain theoretical frameworks that may help us understand the situation in some detail.</a:t>
            </a:r>
          </a:p>
        </p:txBody>
      </p:sp>
    </p:spTree>
    <p:extLst>
      <p:ext uri="{BB962C8B-B14F-4D97-AF65-F5344CB8AC3E}">
        <p14:creationId xmlns:p14="http://schemas.microsoft.com/office/powerpoint/2010/main" val="393424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5408D-2841-7048-4D78-3284CBE401D5}"/>
              </a:ext>
            </a:extLst>
          </p:cNvPr>
          <p:cNvSpPr>
            <a:spLocks noGrp="1"/>
          </p:cNvSpPr>
          <p:nvPr>
            <p:ph idx="1"/>
          </p:nvPr>
        </p:nvSpPr>
        <p:spPr>
          <a:xfrm>
            <a:off x="838200" y="496957"/>
            <a:ext cx="10515600" cy="5680006"/>
          </a:xfrm>
        </p:spPr>
        <p:txBody>
          <a:bodyPr>
            <a:normAutofit lnSpcReduction="10000"/>
          </a:bodyPr>
          <a:lstStyle/>
          <a:p>
            <a:r>
              <a:rPr lang="en-US" dirty="0"/>
              <a:t>For instance, White (1991) offers three major distinctions in the types of bilingual situations (as cited in Bhatia &amp; Ritchie, 2013):</a:t>
            </a:r>
          </a:p>
          <a:p>
            <a:pPr lvl="1"/>
            <a:endParaRPr lang="en-US" dirty="0"/>
          </a:p>
          <a:p>
            <a:pPr lvl="1"/>
            <a:r>
              <a:rPr lang="en-US" dirty="0"/>
              <a:t>Different types of language minorities: languages which are </a:t>
            </a:r>
            <a:r>
              <a:rPr lang="en-US" b="1" i="1" dirty="0"/>
              <a:t>unique</a:t>
            </a:r>
            <a:r>
              <a:rPr lang="en-US" dirty="0"/>
              <a:t> to one state, for e.g., Breton in France; </a:t>
            </a:r>
            <a:r>
              <a:rPr lang="en-US" b="1" i="1" dirty="0"/>
              <a:t>non-unique</a:t>
            </a:r>
            <a:r>
              <a:rPr lang="en-US" dirty="0"/>
              <a:t> but subordinate languages, for e.g., Basque in Spain &amp; France and </a:t>
            </a:r>
            <a:r>
              <a:rPr lang="en-US" b="1" i="1" dirty="0"/>
              <a:t>local-only</a:t>
            </a:r>
            <a:r>
              <a:rPr lang="en-US" dirty="0"/>
              <a:t> minorities which are minorities in the local context but majority languages in a different place, for e.g., French in Canada.</a:t>
            </a:r>
          </a:p>
          <a:p>
            <a:pPr lvl="1"/>
            <a:endParaRPr lang="en-US" dirty="0"/>
          </a:p>
          <a:p>
            <a:pPr lvl="1"/>
            <a:r>
              <a:rPr lang="en-US" dirty="0"/>
              <a:t>Types of connections amongst speakers of the same language in different states: </a:t>
            </a:r>
            <a:r>
              <a:rPr lang="en-US" b="1" i="1" dirty="0"/>
              <a:t>adjoining</a:t>
            </a:r>
            <a:r>
              <a:rPr lang="en-US" dirty="0"/>
              <a:t> for e.g., Basque in Spain &amp; France or </a:t>
            </a:r>
            <a:r>
              <a:rPr lang="en-US" b="1" i="1" dirty="0"/>
              <a:t>non-adjoining</a:t>
            </a:r>
            <a:r>
              <a:rPr lang="en-US" b="1" dirty="0"/>
              <a:t> </a:t>
            </a:r>
            <a:r>
              <a:rPr lang="en-US" dirty="0"/>
              <a:t>for e.g., French in Canada &amp; Spain.</a:t>
            </a:r>
          </a:p>
          <a:p>
            <a:pPr lvl="1"/>
            <a:endParaRPr lang="en-US" dirty="0"/>
          </a:p>
          <a:p>
            <a:pPr lvl="1"/>
            <a:r>
              <a:rPr lang="en-US" dirty="0"/>
              <a:t>Degree of spatial cohesion amongst speakers within a given state: </a:t>
            </a:r>
            <a:r>
              <a:rPr lang="en-US" b="1" i="1" dirty="0"/>
              <a:t>cohesive </a:t>
            </a:r>
            <a:r>
              <a:rPr lang="en-US" dirty="0"/>
              <a:t>for e.g., Cree in Canada &amp; </a:t>
            </a:r>
            <a:r>
              <a:rPr lang="en-US" b="1" i="1" dirty="0"/>
              <a:t>non-cohesive</a:t>
            </a:r>
            <a:r>
              <a:rPr lang="en-US" dirty="0"/>
              <a:t> for e.g., Spanish in the United States of America.</a:t>
            </a:r>
          </a:p>
        </p:txBody>
      </p:sp>
    </p:spTree>
    <p:extLst>
      <p:ext uri="{BB962C8B-B14F-4D97-AF65-F5344CB8AC3E}">
        <p14:creationId xmlns:p14="http://schemas.microsoft.com/office/powerpoint/2010/main" val="411000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A0543-1810-CA05-83E6-38834957165A}"/>
              </a:ext>
            </a:extLst>
          </p:cNvPr>
          <p:cNvSpPr>
            <a:spLocks noGrp="1"/>
          </p:cNvSpPr>
          <p:nvPr>
            <p:ph idx="1"/>
          </p:nvPr>
        </p:nvSpPr>
        <p:spPr>
          <a:xfrm>
            <a:off x="838200" y="526774"/>
            <a:ext cx="10515600" cy="5650189"/>
          </a:xfrm>
        </p:spPr>
        <p:txBody>
          <a:bodyPr/>
          <a:lstStyle/>
          <a:p>
            <a:endParaRPr lang="en-US" dirty="0"/>
          </a:p>
          <a:p>
            <a:r>
              <a:rPr lang="en-US" dirty="0"/>
              <a:t>Another importance aspect to be careful about when trying to understand the bilingual landscape is to get a sense of the variables involved in drawing this picture. These are:</a:t>
            </a:r>
          </a:p>
          <a:p>
            <a:pPr lvl="1"/>
            <a:endParaRPr lang="en-US" dirty="0"/>
          </a:p>
          <a:p>
            <a:pPr lvl="1"/>
            <a:r>
              <a:rPr lang="en-US" dirty="0"/>
              <a:t>Speakers</a:t>
            </a:r>
          </a:p>
          <a:p>
            <a:pPr lvl="1"/>
            <a:endParaRPr lang="en-US" dirty="0"/>
          </a:p>
          <a:p>
            <a:pPr lvl="1"/>
            <a:r>
              <a:rPr lang="en-US" dirty="0"/>
              <a:t>The Language &amp;</a:t>
            </a:r>
          </a:p>
          <a:p>
            <a:pPr lvl="1"/>
            <a:endParaRPr lang="en-US" dirty="0"/>
          </a:p>
          <a:p>
            <a:pPr lvl="1"/>
            <a:r>
              <a:rPr lang="en-US" dirty="0"/>
              <a:t>The Setting</a:t>
            </a:r>
          </a:p>
        </p:txBody>
      </p:sp>
    </p:spTree>
    <p:extLst>
      <p:ext uri="{BB962C8B-B14F-4D97-AF65-F5344CB8AC3E}">
        <p14:creationId xmlns:p14="http://schemas.microsoft.com/office/powerpoint/2010/main" val="101749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21A13-C0AA-8F7B-4389-60B13BE7FAA7}"/>
              </a:ext>
            </a:extLst>
          </p:cNvPr>
          <p:cNvSpPr>
            <a:spLocks noGrp="1"/>
          </p:cNvSpPr>
          <p:nvPr>
            <p:ph idx="1"/>
          </p:nvPr>
        </p:nvSpPr>
        <p:spPr>
          <a:xfrm>
            <a:off x="838200" y="536713"/>
            <a:ext cx="10515600" cy="5640250"/>
          </a:xfrm>
        </p:spPr>
        <p:txBody>
          <a:bodyPr>
            <a:normAutofit fontScale="92500" lnSpcReduction="10000"/>
          </a:bodyPr>
          <a:lstStyle/>
          <a:p>
            <a:endParaRPr lang="en-US" dirty="0"/>
          </a:p>
          <a:p>
            <a:r>
              <a:rPr lang="en-US" dirty="0"/>
              <a:t>Similarly, one needs to take into account the disciplinary perspectives or the lens of enquiry into various phenomena associated with the topic of bilingualism (Bhatia &amp; Ritchie, 2013).</a:t>
            </a:r>
          </a:p>
          <a:p>
            <a:pPr lvl="1"/>
            <a:endParaRPr lang="en-US" dirty="0"/>
          </a:p>
          <a:p>
            <a:pPr lvl="1"/>
            <a:r>
              <a:rPr lang="en-US" dirty="0"/>
              <a:t>A demographical perspective would bring to light urban – rural distinctions that moderate language maintenance or decline.</a:t>
            </a:r>
          </a:p>
          <a:p>
            <a:pPr lvl="1"/>
            <a:endParaRPr lang="en-US" dirty="0"/>
          </a:p>
          <a:p>
            <a:pPr lvl="1"/>
            <a:r>
              <a:rPr lang="en-US" dirty="0"/>
              <a:t>A sociological perspective would consider societal factors that lead to the development of bilingual scenarios.</a:t>
            </a:r>
          </a:p>
          <a:p>
            <a:pPr lvl="1"/>
            <a:endParaRPr lang="en-US" dirty="0"/>
          </a:p>
          <a:p>
            <a:pPr lvl="1"/>
            <a:r>
              <a:rPr lang="en-US" dirty="0"/>
              <a:t>A linguistic analyses would bring to light structural changes in languages because of contact, for instance dialectical differences.</a:t>
            </a:r>
          </a:p>
          <a:p>
            <a:pPr lvl="1"/>
            <a:endParaRPr lang="en-US" dirty="0"/>
          </a:p>
          <a:p>
            <a:pPr lvl="1"/>
            <a:r>
              <a:rPr lang="en-US" dirty="0"/>
              <a:t>Social Psychological analyses would throw light upon language related attitudes &amp; beliefs, issues of identity etc.</a:t>
            </a:r>
          </a:p>
        </p:txBody>
      </p:sp>
    </p:spTree>
    <p:extLst>
      <p:ext uri="{BB962C8B-B14F-4D97-AF65-F5344CB8AC3E}">
        <p14:creationId xmlns:p14="http://schemas.microsoft.com/office/powerpoint/2010/main" val="1316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US" dirty="0"/>
              <a:t>Bhatia, T. K., &amp; Ritchie, W. C. (Eds.). (2014). The handbook of bilingualism and multilingualism. John Wiley &amp; Sons.</a:t>
            </a:r>
          </a:p>
        </p:txBody>
      </p:sp>
    </p:spTree>
    <p:extLst>
      <p:ext uri="{BB962C8B-B14F-4D97-AF65-F5344CB8AC3E}">
        <p14:creationId xmlns:p14="http://schemas.microsoft.com/office/powerpoint/2010/main" val="9296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2DCE-8A92-1F77-969A-76FC01DDCF82}"/>
              </a:ext>
            </a:extLst>
          </p:cNvPr>
          <p:cNvSpPr>
            <a:spLocks noGrp="1"/>
          </p:cNvSpPr>
          <p:nvPr>
            <p:ph type="title"/>
          </p:nvPr>
        </p:nvSpPr>
        <p:spPr>
          <a:xfrm>
            <a:off x="967408" y="2511978"/>
            <a:ext cx="10515600" cy="1325563"/>
          </a:xfrm>
        </p:spPr>
        <p:txBody>
          <a:bodyPr/>
          <a:lstStyle/>
          <a:p>
            <a:r>
              <a:rPr lang="en-US" dirty="0"/>
              <a:t>Bilingualism &amp; Multilingualism: Setting the Ground - 1</a:t>
            </a:r>
          </a:p>
        </p:txBody>
      </p:sp>
    </p:spTree>
    <p:extLst>
      <p:ext uri="{BB962C8B-B14F-4D97-AF65-F5344CB8AC3E}">
        <p14:creationId xmlns:p14="http://schemas.microsoft.com/office/powerpoint/2010/main" val="308201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BDBB-1405-8E67-1C91-65742034B7B9}"/>
              </a:ext>
            </a:extLst>
          </p:cNvPr>
          <p:cNvSpPr>
            <a:spLocks noGrp="1"/>
          </p:cNvSpPr>
          <p:nvPr>
            <p:ph type="title"/>
          </p:nvPr>
        </p:nvSpPr>
        <p:spPr/>
        <p:txBody>
          <a:bodyPr/>
          <a:lstStyle/>
          <a:p>
            <a:r>
              <a:rPr lang="en-US" dirty="0"/>
              <a:t>Preface</a:t>
            </a:r>
          </a:p>
        </p:txBody>
      </p:sp>
      <p:sp>
        <p:nvSpPr>
          <p:cNvPr id="3" name="Content Placeholder 2">
            <a:extLst>
              <a:ext uri="{FF2B5EF4-FFF2-40B4-BE49-F238E27FC236}">
                <a16:creationId xmlns:a16="http://schemas.microsoft.com/office/drawing/2014/main" id="{DD80756E-5E50-C286-7EEB-348BC629B787}"/>
              </a:ext>
            </a:extLst>
          </p:cNvPr>
          <p:cNvSpPr>
            <a:spLocks noGrp="1"/>
          </p:cNvSpPr>
          <p:nvPr>
            <p:ph idx="1"/>
          </p:nvPr>
        </p:nvSpPr>
        <p:spPr/>
        <p:txBody>
          <a:bodyPr/>
          <a:lstStyle/>
          <a:p>
            <a:r>
              <a:rPr lang="en-US" dirty="0"/>
              <a:t>In this course, we will talk about various aspects of Bi/Multilingualism.</a:t>
            </a:r>
          </a:p>
          <a:p>
            <a:pPr lvl="1"/>
            <a:r>
              <a:rPr lang="en-US" dirty="0"/>
              <a:t>I will use these terms interchangeably, though, as most of what we are going to talk about applies to both scenarios.</a:t>
            </a:r>
          </a:p>
          <a:p>
            <a:endParaRPr lang="en-US" dirty="0"/>
          </a:p>
          <a:p>
            <a:r>
              <a:rPr lang="en-US" dirty="0"/>
              <a:t>We will talk about:</a:t>
            </a:r>
          </a:p>
          <a:p>
            <a:pPr lvl="1"/>
            <a:r>
              <a:rPr lang="en-US" dirty="0"/>
              <a:t>Acquisition of more than one language</a:t>
            </a:r>
          </a:p>
          <a:p>
            <a:pPr lvl="1"/>
            <a:r>
              <a:rPr lang="en-US" dirty="0"/>
              <a:t>Production</a:t>
            </a:r>
          </a:p>
          <a:p>
            <a:pPr lvl="1"/>
            <a:r>
              <a:rPr lang="en-US" dirty="0"/>
              <a:t>Comprehension </a:t>
            </a:r>
          </a:p>
          <a:p>
            <a:pPr lvl="1"/>
            <a:r>
              <a:rPr lang="en-US" dirty="0"/>
              <a:t>Control of more than one language.</a:t>
            </a:r>
          </a:p>
        </p:txBody>
      </p:sp>
    </p:spTree>
    <p:extLst>
      <p:ext uri="{BB962C8B-B14F-4D97-AF65-F5344CB8AC3E}">
        <p14:creationId xmlns:p14="http://schemas.microsoft.com/office/powerpoint/2010/main" val="76497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875C2-150F-D73E-EB02-765E5A075722}"/>
              </a:ext>
            </a:extLst>
          </p:cNvPr>
          <p:cNvSpPr>
            <a:spLocks noGrp="1"/>
          </p:cNvSpPr>
          <p:nvPr>
            <p:ph idx="1"/>
          </p:nvPr>
        </p:nvSpPr>
        <p:spPr>
          <a:xfrm>
            <a:off x="728472" y="518032"/>
            <a:ext cx="10515600" cy="5901055"/>
          </a:xfrm>
        </p:spPr>
        <p:txBody>
          <a:bodyPr/>
          <a:lstStyle/>
          <a:p>
            <a:endParaRPr lang="en-US" dirty="0"/>
          </a:p>
          <a:p>
            <a:r>
              <a:rPr lang="en-US" dirty="0"/>
              <a:t>We will also talk about some interesting socio-linguistic aspects of knowing and using more than one languages, for instance, how knowing more than a single language may enhance one’s communicative efficiency, contribute to better job prospects and upward mobility in the society.</a:t>
            </a:r>
          </a:p>
          <a:p>
            <a:endParaRPr lang="en-US" dirty="0"/>
          </a:p>
          <a:p>
            <a:r>
              <a:rPr lang="en-US" dirty="0"/>
              <a:t>We will talk about the neural and cognitive consequences of knowing and using multiple languages at once, for instance, whether bi/multilingualism really protect us from certain kinds of dementia or </a:t>
            </a:r>
            <a:r>
              <a:rPr lang="en-US" dirty="0" err="1"/>
              <a:t>alzheimers</a:t>
            </a:r>
            <a:r>
              <a:rPr lang="en-US" dirty="0"/>
              <a:t>? </a:t>
            </a:r>
          </a:p>
        </p:txBody>
      </p:sp>
    </p:spTree>
    <p:extLst>
      <p:ext uri="{BB962C8B-B14F-4D97-AF65-F5344CB8AC3E}">
        <p14:creationId xmlns:p14="http://schemas.microsoft.com/office/powerpoint/2010/main" val="116955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12334</TotalTime>
  <Words>1060</Words>
  <Application>Microsoft Macintosh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Bilingualism &amp; Multilingualism: Setting the Ground - 1</vt:lpstr>
      <vt:lpstr>Preface</vt:lpstr>
      <vt:lpstr>PowerPoint Presentation</vt:lpstr>
      <vt:lpstr>First things first…</vt:lpstr>
      <vt:lpstr>PowerPoint Presentation</vt:lpstr>
      <vt:lpstr>PowerPoint Presentation</vt:lpstr>
      <vt:lpstr>How bi/multilingual are we?: A survey</vt:lpstr>
      <vt:lpstr>PowerPoint Presentation</vt:lpstr>
      <vt:lpstr>Understanding the bi/multilingual landscape</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36</cp:revision>
  <dcterms:created xsi:type="dcterms:W3CDTF">2019-01-13T17:34:45Z</dcterms:created>
  <dcterms:modified xsi:type="dcterms:W3CDTF">2024-01-10T04:56:25Z</dcterms:modified>
</cp:coreProperties>
</file>