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91"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2/23/24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2/23/24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E7ABC-0069-5603-E570-15271BCF56B1}"/>
              </a:ext>
            </a:extLst>
          </p:cNvPr>
          <p:cNvSpPr>
            <a:spLocks noGrp="1"/>
          </p:cNvSpPr>
          <p:nvPr>
            <p:ph idx="1"/>
          </p:nvPr>
        </p:nvSpPr>
        <p:spPr>
          <a:xfrm>
            <a:off x="838200" y="546652"/>
            <a:ext cx="10515600" cy="5794513"/>
          </a:xfrm>
        </p:spPr>
        <p:txBody>
          <a:bodyPr>
            <a:normAutofit lnSpcReduction="10000"/>
          </a:bodyPr>
          <a:lstStyle/>
          <a:p>
            <a:endParaRPr lang="en-US" dirty="0"/>
          </a:p>
          <a:p>
            <a:r>
              <a:rPr lang="en-US" dirty="0"/>
              <a:t>Let’s look at a study wherein the authors examined the development of the ability to detect familiar word forms in monolingual and bilingual children.</a:t>
            </a:r>
          </a:p>
          <a:p>
            <a:endParaRPr lang="en-US" dirty="0"/>
          </a:p>
          <a:p>
            <a:pPr lvl="1"/>
            <a:r>
              <a:rPr lang="en-US" dirty="0" err="1"/>
              <a:t>Vihmann</a:t>
            </a:r>
            <a:r>
              <a:rPr lang="en-US" dirty="0"/>
              <a:t> et al., (2007) examined the how the ability to recognize word forms develops, by testing groups of English monolingual infants across four age groups – 9,10,11, and 12 months. In addition, one group of English – Welsh bilingual 11-month-olds was also tested.</a:t>
            </a:r>
          </a:p>
          <a:p>
            <a:pPr lvl="1"/>
            <a:endParaRPr lang="en-US" dirty="0"/>
          </a:p>
          <a:p>
            <a:pPr lvl="1"/>
            <a:r>
              <a:rPr lang="en-US" dirty="0"/>
              <a:t>Further, from CDIs produced by the infants’ families, two sets of disyllabic Welsh  and English words were selected. </a:t>
            </a:r>
          </a:p>
          <a:p>
            <a:pPr lvl="2"/>
            <a:r>
              <a:rPr lang="en-US" dirty="0"/>
              <a:t>One set per language was referred to as the ‘familiar’ and consisted of words judged to be known to at least 35% of the infants (e.g., nappy, apple, naughty); &amp; the other set was referred to as the ‘unfamiliar’ set and consisted of words unknown to all infants (e.g., nettle, juncture, wacky).</a:t>
            </a:r>
          </a:p>
        </p:txBody>
      </p:sp>
    </p:spTree>
    <p:extLst>
      <p:ext uri="{BB962C8B-B14F-4D97-AF65-F5344CB8AC3E}">
        <p14:creationId xmlns:p14="http://schemas.microsoft.com/office/powerpoint/2010/main" val="42198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6188D-CE31-D21D-BB0A-11CD1280559E}"/>
              </a:ext>
            </a:extLst>
          </p:cNvPr>
          <p:cNvSpPr>
            <a:spLocks noGrp="1"/>
          </p:cNvSpPr>
          <p:nvPr>
            <p:ph idx="1"/>
          </p:nvPr>
        </p:nvSpPr>
        <p:spPr>
          <a:xfrm>
            <a:off x="838200" y="457200"/>
            <a:ext cx="10515600" cy="5719763"/>
          </a:xfrm>
        </p:spPr>
        <p:txBody>
          <a:bodyPr>
            <a:normAutofit fontScale="92500"/>
          </a:bodyPr>
          <a:lstStyle/>
          <a:p>
            <a:endParaRPr lang="en-US" dirty="0"/>
          </a:p>
          <a:p>
            <a:r>
              <a:rPr lang="en-US" dirty="0"/>
              <a:t>The experiment consisted of two parts:</a:t>
            </a:r>
          </a:p>
          <a:p>
            <a:pPr lvl="1"/>
            <a:endParaRPr lang="en-US" dirty="0"/>
          </a:p>
          <a:p>
            <a:pPr lvl="1"/>
            <a:r>
              <a:rPr lang="en-US" dirty="0"/>
              <a:t>In the first part, a version of the head-turn procedure was utilized: two loudspeakers were mounted on a wall, one on either side of the participant.</a:t>
            </a:r>
          </a:p>
          <a:p>
            <a:pPr lvl="1"/>
            <a:endParaRPr lang="en-US" dirty="0"/>
          </a:p>
          <a:p>
            <a:pPr lvl="1"/>
            <a:r>
              <a:rPr lang="en-US" dirty="0"/>
              <a:t>On each trial, a stimulus from one of the word sets was played from a loudspeaker and across trials  the presentation side and the type of word set was randomized.</a:t>
            </a:r>
          </a:p>
          <a:p>
            <a:pPr lvl="1"/>
            <a:endParaRPr lang="en-US" dirty="0"/>
          </a:p>
          <a:p>
            <a:pPr lvl="1"/>
            <a:r>
              <a:rPr lang="en-US" dirty="0"/>
              <a:t>The authors expected  that a difference in the looking time between familiar and unfamiliar word sets would indicate that from the effects of prior familiarization with words in the naturalistic settings (as the experiment did not have a familiarization phase) word form recognition has started to emerge.</a:t>
            </a:r>
          </a:p>
        </p:txBody>
      </p:sp>
    </p:spTree>
    <p:extLst>
      <p:ext uri="{BB962C8B-B14F-4D97-AF65-F5344CB8AC3E}">
        <p14:creationId xmlns:p14="http://schemas.microsoft.com/office/powerpoint/2010/main" val="2226335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EC304-C3A9-3F12-61ED-9831320CE12C}"/>
              </a:ext>
            </a:extLst>
          </p:cNvPr>
          <p:cNvSpPr>
            <a:spLocks noGrp="1"/>
          </p:cNvSpPr>
          <p:nvPr>
            <p:ph idx="1"/>
          </p:nvPr>
        </p:nvSpPr>
        <p:spPr>
          <a:xfrm>
            <a:off x="838200" y="546652"/>
            <a:ext cx="10515600" cy="5630311"/>
          </a:xfrm>
        </p:spPr>
        <p:txBody>
          <a:bodyPr>
            <a:normAutofit lnSpcReduction="10000"/>
          </a:bodyPr>
          <a:lstStyle/>
          <a:p>
            <a:endParaRPr lang="en-US" dirty="0"/>
          </a:p>
          <a:p>
            <a:pPr lvl="1"/>
            <a:endParaRPr lang="en-US" dirty="0"/>
          </a:p>
          <a:p>
            <a:pPr lvl="1"/>
            <a:r>
              <a:rPr lang="en-US" dirty="0"/>
              <a:t>In the second part of the study,  ERPs to the same stimulus words were measured to see the how the familiarity with words affects the neural responses.</a:t>
            </a:r>
          </a:p>
          <a:p>
            <a:pPr lvl="1"/>
            <a:endParaRPr lang="en-US" dirty="0"/>
          </a:p>
          <a:p>
            <a:pPr lvl="1"/>
            <a:r>
              <a:rPr lang="en-US" dirty="0"/>
              <a:t>Here, all stimuli were presented to the participants in a random order.</a:t>
            </a:r>
          </a:p>
          <a:p>
            <a:pPr lvl="1"/>
            <a:endParaRPr lang="en-US" dirty="0"/>
          </a:p>
          <a:p>
            <a:pPr lvl="1"/>
            <a:r>
              <a:rPr lang="en-US" dirty="0"/>
              <a:t>Of all four English monolingual age groups, only the 11-month-olds, showed a significant difference in looking time between the familiar and unfamiliar word conditions.</a:t>
            </a:r>
          </a:p>
          <a:p>
            <a:pPr lvl="1"/>
            <a:endParaRPr lang="en-US" dirty="0"/>
          </a:p>
          <a:p>
            <a:pPr lvl="1"/>
            <a:r>
              <a:rPr lang="en-US" dirty="0"/>
              <a:t>Amongst the bilingual infants, all 11-month-olds showed a reliable familiarity effect in both languages and the size of the effect was similar to that of 11-month-old monolinguals. </a:t>
            </a:r>
          </a:p>
        </p:txBody>
      </p:sp>
    </p:spTree>
    <p:extLst>
      <p:ext uri="{BB962C8B-B14F-4D97-AF65-F5344CB8AC3E}">
        <p14:creationId xmlns:p14="http://schemas.microsoft.com/office/powerpoint/2010/main" val="380673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D2239-AF47-CED8-E29C-AE52D9B0F28E}"/>
              </a:ext>
            </a:extLst>
          </p:cNvPr>
          <p:cNvSpPr>
            <a:spLocks noGrp="1"/>
          </p:cNvSpPr>
          <p:nvPr>
            <p:ph idx="1"/>
          </p:nvPr>
        </p:nvSpPr>
        <p:spPr>
          <a:xfrm>
            <a:off x="838200" y="675861"/>
            <a:ext cx="10515600" cy="5501102"/>
          </a:xfrm>
        </p:spPr>
        <p:txBody>
          <a:bodyPr/>
          <a:lstStyle/>
          <a:p>
            <a:endParaRPr lang="en-US" dirty="0"/>
          </a:p>
          <a:p>
            <a:pPr lvl="1"/>
            <a:r>
              <a:rPr lang="en-US" dirty="0"/>
              <a:t>These findings were taken to imply that word form recognition actually develops around 11 months of age, and it is not noticeably delayed between monolinguals and bilinguals.</a:t>
            </a:r>
          </a:p>
          <a:p>
            <a:pPr lvl="1"/>
            <a:endParaRPr lang="en-US" dirty="0"/>
          </a:p>
          <a:p>
            <a:pPr lvl="1"/>
            <a:r>
              <a:rPr lang="en-US" dirty="0"/>
              <a:t>The authors hypothesized that the reason that familiarity effect was not observed at 12 months was because word learning has progressed to more advanced stages, and familiarity did not remain sufficient for children to pay attention to the word sets.</a:t>
            </a:r>
          </a:p>
          <a:p>
            <a:pPr lvl="1"/>
            <a:endParaRPr lang="en-US" dirty="0"/>
          </a:p>
          <a:p>
            <a:pPr lvl="1"/>
            <a:r>
              <a:rPr lang="en-US" dirty="0"/>
              <a:t>The hypotheses were corroborated by the ERP data as well</a:t>
            </a:r>
          </a:p>
        </p:txBody>
      </p:sp>
    </p:spTree>
    <p:extLst>
      <p:ext uri="{BB962C8B-B14F-4D97-AF65-F5344CB8AC3E}">
        <p14:creationId xmlns:p14="http://schemas.microsoft.com/office/powerpoint/2010/main" val="198353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68927-1A6E-06F3-6244-9DF23F32EB3E}"/>
              </a:ext>
            </a:extLst>
          </p:cNvPr>
          <p:cNvSpPr>
            <a:spLocks noGrp="1"/>
          </p:cNvSpPr>
          <p:nvPr>
            <p:ph idx="1"/>
          </p:nvPr>
        </p:nvSpPr>
        <p:spPr>
          <a:xfrm>
            <a:off x="838200" y="616226"/>
            <a:ext cx="10515600" cy="5560737"/>
          </a:xfrm>
        </p:spPr>
        <p:txBody>
          <a:bodyPr>
            <a:normAutofit fontScale="85000" lnSpcReduction="20000"/>
          </a:bodyPr>
          <a:lstStyle/>
          <a:p>
            <a:endParaRPr lang="en-US" dirty="0"/>
          </a:p>
          <a:p>
            <a:r>
              <a:rPr lang="en-US" dirty="0"/>
              <a:t>A similar study was conducted by Conboy &amp; Mills (2006) who examined the brain responses of bilingual Spanish – English bilinguals to different types of spoken words.</a:t>
            </a:r>
          </a:p>
          <a:p>
            <a:endParaRPr lang="en-US" dirty="0"/>
          </a:p>
          <a:p>
            <a:r>
              <a:rPr lang="en-US" dirty="0"/>
              <a:t>However, the two studies differed in several critical aspects:</a:t>
            </a:r>
          </a:p>
          <a:p>
            <a:pPr lvl="1"/>
            <a:endParaRPr lang="en-US" dirty="0"/>
          </a:p>
          <a:p>
            <a:pPr lvl="1"/>
            <a:r>
              <a:rPr lang="en-US" dirty="0"/>
              <a:t>Conboy &amp; Mills (2006) were interested in teasing apart the roles of language experience and brain maturation in the neural responses to familiar &amp; unfamiliar words.</a:t>
            </a:r>
          </a:p>
          <a:p>
            <a:pPr lvl="2"/>
            <a:endParaRPr lang="en-US" dirty="0"/>
          </a:p>
          <a:p>
            <a:pPr lvl="2"/>
            <a:r>
              <a:rPr lang="en-US" dirty="0"/>
              <a:t>They argued that bilingual children offered an opportunity to contrast the roles of these two factors in word learning, because typically they will have been exposed to their two languages unevenly. At the same time, it is one and the same brain, in a single maturational state, that holds both the languages.</a:t>
            </a:r>
          </a:p>
          <a:p>
            <a:pPr lvl="2"/>
            <a:endParaRPr lang="en-US" dirty="0"/>
          </a:p>
          <a:p>
            <a:pPr lvl="2"/>
            <a:r>
              <a:rPr lang="en-US" dirty="0"/>
              <a:t>So, if the bilingual infants’ brain responses to word stimuli differ between their dominant and weaker languages, it could be deduced that the amount of prior experience and not the level of brain maturation underlies the effects of word familiarity.</a:t>
            </a:r>
          </a:p>
        </p:txBody>
      </p:sp>
    </p:spTree>
    <p:extLst>
      <p:ext uri="{BB962C8B-B14F-4D97-AF65-F5344CB8AC3E}">
        <p14:creationId xmlns:p14="http://schemas.microsoft.com/office/powerpoint/2010/main" val="320678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533A4-727D-A1C4-ACAF-14F1D8F74698}"/>
              </a:ext>
            </a:extLst>
          </p:cNvPr>
          <p:cNvSpPr>
            <a:spLocks noGrp="1"/>
          </p:cNvSpPr>
          <p:nvPr>
            <p:ph idx="1"/>
          </p:nvPr>
        </p:nvSpPr>
        <p:spPr>
          <a:xfrm>
            <a:off x="838200" y="536713"/>
            <a:ext cx="10515600" cy="5640250"/>
          </a:xfrm>
        </p:spPr>
        <p:txBody>
          <a:bodyPr>
            <a:normAutofit lnSpcReduction="10000"/>
          </a:bodyPr>
          <a:lstStyle/>
          <a:p>
            <a:endParaRPr lang="en-US" dirty="0"/>
          </a:p>
          <a:p>
            <a:pPr lvl="1"/>
            <a:r>
              <a:rPr lang="en-US" dirty="0"/>
              <a:t>Further, the age-group of participants in Conboy &amp; Mills(2006) was between 19-22 months, with an average age of 2- months, implying that these infants had already begun to link form to meaning.</a:t>
            </a:r>
          </a:p>
          <a:p>
            <a:pPr lvl="2"/>
            <a:endParaRPr lang="en-US" dirty="0"/>
          </a:p>
          <a:p>
            <a:pPr lvl="2"/>
            <a:r>
              <a:rPr lang="en-US" dirty="0"/>
              <a:t>Also supported by the fact that 19-month-old infants have been demonstrated to show the N400 ERP effect.</a:t>
            </a:r>
          </a:p>
          <a:p>
            <a:pPr lvl="2"/>
            <a:endParaRPr lang="en-US" dirty="0"/>
          </a:p>
          <a:p>
            <a:pPr lvl="2"/>
            <a:r>
              <a:rPr lang="en-US" dirty="0"/>
              <a:t>Also, given that infants experience the vocabulary spurt at around 18 months of age, supports the assumption that these infants possessed the ability to link word forms and meanings.</a:t>
            </a:r>
          </a:p>
          <a:p>
            <a:pPr lvl="1"/>
            <a:endParaRPr lang="en-US" dirty="0"/>
          </a:p>
          <a:p>
            <a:pPr lvl="1"/>
            <a:r>
              <a:rPr lang="en-US" dirty="0"/>
              <a:t>The present authors developed an individuated word set for each child so that all words from the “known” set were indeed known by each child and all words from the “unknown” set were indeed unknown to each child.</a:t>
            </a:r>
          </a:p>
          <a:p>
            <a:pPr lvl="1"/>
            <a:endParaRPr lang="en-US" dirty="0"/>
          </a:p>
          <a:p>
            <a:pPr lvl="2"/>
            <a:endParaRPr lang="en-US" dirty="0"/>
          </a:p>
        </p:txBody>
      </p:sp>
    </p:spTree>
    <p:extLst>
      <p:ext uri="{BB962C8B-B14F-4D97-AF65-F5344CB8AC3E}">
        <p14:creationId xmlns:p14="http://schemas.microsoft.com/office/powerpoint/2010/main" val="4287873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7E2C9-9AFF-01C2-6427-440337A44628}"/>
              </a:ext>
            </a:extLst>
          </p:cNvPr>
          <p:cNvSpPr>
            <a:spLocks noGrp="1"/>
          </p:cNvSpPr>
          <p:nvPr>
            <p:ph idx="1"/>
          </p:nvPr>
        </p:nvSpPr>
        <p:spPr>
          <a:xfrm>
            <a:off x="838200" y="626165"/>
            <a:ext cx="10515600" cy="5550798"/>
          </a:xfrm>
        </p:spPr>
        <p:txBody>
          <a:bodyPr/>
          <a:lstStyle/>
          <a:p>
            <a:endParaRPr lang="en-US" dirty="0"/>
          </a:p>
          <a:p>
            <a:pPr lvl="1"/>
            <a:endParaRPr lang="en-US" dirty="0"/>
          </a:p>
          <a:p>
            <a:pPr lvl="1"/>
            <a:endParaRPr lang="en-US" dirty="0"/>
          </a:p>
          <a:p>
            <a:pPr lvl="1"/>
            <a:r>
              <a:rPr lang="en-US" dirty="0"/>
              <a:t>Moreover, the participants could be split into two groups by their Total Conceptual Vocabular size, which indicates the words typically known by each participant.</a:t>
            </a:r>
          </a:p>
          <a:p>
            <a:pPr marL="457200" lvl="1" indent="0">
              <a:buNone/>
            </a:pPr>
            <a:endParaRPr lang="en-US" dirty="0"/>
          </a:p>
          <a:p>
            <a:pPr lvl="1"/>
            <a:endParaRPr lang="en-US" dirty="0"/>
          </a:p>
          <a:p>
            <a:pPr lvl="1"/>
            <a:r>
              <a:rPr lang="en-US" dirty="0"/>
              <a:t>The authors reasoned that if language experience shapes the neural response, the ERPs for one and the same child may differ between the dominant &amp; the weaker language.</a:t>
            </a:r>
          </a:p>
          <a:p>
            <a:pPr lvl="1"/>
            <a:endParaRPr lang="en-US" dirty="0"/>
          </a:p>
          <a:p>
            <a:pPr lvl="1"/>
            <a:endParaRPr lang="en-US" dirty="0"/>
          </a:p>
        </p:txBody>
      </p:sp>
    </p:spTree>
    <p:extLst>
      <p:ext uri="{BB962C8B-B14F-4D97-AF65-F5344CB8AC3E}">
        <p14:creationId xmlns:p14="http://schemas.microsoft.com/office/powerpoint/2010/main" val="1901230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A5830B-6A07-FB11-4A87-0FA8D034A4A9}"/>
              </a:ext>
            </a:extLst>
          </p:cNvPr>
          <p:cNvSpPr>
            <a:spLocks noGrp="1"/>
          </p:cNvSpPr>
          <p:nvPr>
            <p:ph idx="1"/>
          </p:nvPr>
        </p:nvSpPr>
        <p:spPr>
          <a:xfrm>
            <a:off x="838200" y="646043"/>
            <a:ext cx="10515600" cy="5530920"/>
          </a:xfrm>
        </p:spPr>
        <p:txBody>
          <a:bodyPr>
            <a:normAutofit lnSpcReduction="10000"/>
          </a:bodyPr>
          <a:lstStyle/>
          <a:p>
            <a:endParaRPr lang="en-US" dirty="0"/>
          </a:p>
          <a:p>
            <a:endParaRPr lang="en-US" dirty="0"/>
          </a:p>
          <a:p>
            <a:r>
              <a:rPr lang="en-US" dirty="0"/>
              <a:t>In their analyses, the authors focused on three negative ERP components which were between 200-400, 400-600, and 600-900 ms.</a:t>
            </a:r>
          </a:p>
          <a:p>
            <a:endParaRPr lang="en-US" dirty="0"/>
          </a:p>
          <a:p>
            <a:r>
              <a:rPr lang="en-US" dirty="0"/>
              <a:t>The ERP analyses showed clear effects word type manipulations, which were qualified by both language dominance &amp; TCV.</a:t>
            </a:r>
          </a:p>
          <a:p>
            <a:pPr lvl="1"/>
            <a:endParaRPr lang="en-US" dirty="0"/>
          </a:p>
          <a:p>
            <a:pPr lvl="1"/>
            <a:r>
              <a:rPr lang="en-US" dirty="0"/>
              <a:t>The high TCV group exhibited an effects of word type in all three time windows, and in both the dominant and the weaker language.</a:t>
            </a:r>
          </a:p>
          <a:p>
            <a:pPr lvl="1"/>
            <a:endParaRPr lang="en-US" dirty="0"/>
          </a:p>
          <a:p>
            <a:pPr lvl="1"/>
            <a:r>
              <a:rPr lang="en-US" dirty="0"/>
              <a:t>The low TCV group showed the same effects when the participants were tested in their dominant language, but only in the 600-900 time window for their weaker language.</a:t>
            </a:r>
          </a:p>
          <a:p>
            <a:endParaRPr lang="en-US" dirty="0"/>
          </a:p>
        </p:txBody>
      </p:sp>
    </p:spTree>
    <p:extLst>
      <p:ext uri="{BB962C8B-B14F-4D97-AF65-F5344CB8AC3E}">
        <p14:creationId xmlns:p14="http://schemas.microsoft.com/office/powerpoint/2010/main" val="262079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3201F-709E-7816-8BE0-0BD125931934}"/>
              </a:ext>
            </a:extLst>
          </p:cNvPr>
          <p:cNvSpPr>
            <a:spLocks noGrp="1"/>
          </p:cNvSpPr>
          <p:nvPr>
            <p:ph idx="1"/>
          </p:nvPr>
        </p:nvSpPr>
        <p:spPr>
          <a:xfrm>
            <a:off x="838200" y="655983"/>
            <a:ext cx="10515600" cy="5520980"/>
          </a:xfrm>
        </p:spPr>
        <p:txBody>
          <a:bodyPr/>
          <a:lstStyle/>
          <a:p>
            <a:endParaRPr lang="en-US" dirty="0"/>
          </a:p>
          <a:p>
            <a:pPr lvl="1"/>
            <a:r>
              <a:rPr lang="en-US" dirty="0"/>
              <a:t>On comparing these results with similar monolingual studies, the authors concluded that in several respects the ERP patterns of both high and low TCV bilinguals resembled those of around 13 – 17-month-old monolinguals, and 20-month-old monolingual late talkers.</a:t>
            </a:r>
          </a:p>
          <a:p>
            <a:pPr lvl="1"/>
            <a:endParaRPr lang="en-US" dirty="0"/>
          </a:p>
          <a:p>
            <a:pPr lvl="1"/>
            <a:r>
              <a:rPr lang="en-US" dirty="0"/>
              <a:t>These findings could therefore be taken to suggest that word acquisition is slightly delayed in bilingual infants as compared with normally developing monolingual infants.</a:t>
            </a:r>
          </a:p>
          <a:p>
            <a:pPr lvl="1"/>
            <a:endParaRPr lang="en-US" dirty="0"/>
          </a:p>
          <a:p>
            <a:pPr lvl="1"/>
            <a:r>
              <a:rPr lang="en-US" dirty="0"/>
              <a:t>Further, the different responses for the high and low TCV groups also suggests that amount language exposure is a critical factor that affects neural responses to words, independent of the brain’s maturational state.</a:t>
            </a:r>
          </a:p>
        </p:txBody>
      </p:sp>
    </p:spTree>
    <p:extLst>
      <p:ext uri="{BB962C8B-B14F-4D97-AF65-F5344CB8AC3E}">
        <p14:creationId xmlns:p14="http://schemas.microsoft.com/office/powerpoint/2010/main" val="399935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C7A58-25DB-380B-BEBB-475E4B8C585F}"/>
              </a:ext>
            </a:extLst>
          </p:cNvPr>
          <p:cNvSpPr>
            <a:spLocks noGrp="1"/>
          </p:cNvSpPr>
          <p:nvPr>
            <p:ph idx="1"/>
          </p:nvPr>
        </p:nvSpPr>
        <p:spPr>
          <a:xfrm>
            <a:off x="838200" y="626165"/>
            <a:ext cx="10515600" cy="5550798"/>
          </a:xfrm>
        </p:spPr>
        <p:txBody>
          <a:bodyPr>
            <a:normAutofit lnSpcReduction="10000"/>
          </a:bodyPr>
          <a:lstStyle/>
          <a:p>
            <a:endParaRPr lang="en-US" dirty="0"/>
          </a:p>
          <a:p>
            <a:r>
              <a:rPr lang="en-US" dirty="0"/>
              <a:t>Conboy and Mills (2006) also hypothesized that the difference between the ERP responses for known and unknown words in their study implied differential processing of meaning and not just differential word form recognition.</a:t>
            </a:r>
          </a:p>
          <a:p>
            <a:pPr lvl="1"/>
            <a:endParaRPr lang="en-US" dirty="0"/>
          </a:p>
          <a:p>
            <a:pPr lvl="1"/>
            <a:r>
              <a:rPr lang="en-US" dirty="0"/>
              <a:t>This was supported by later studies such as Mills et al., (2005), wherein brain responses of 20-month-old infants were compared for 2 novel non-sense words associated to objects and 2 novel non-sense words which were not associated to objects.</a:t>
            </a:r>
          </a:p>
          <a:p>
            <a:pPr lvl="1"/>
            <a:endParaRPr lang="en-US" dirty="0"/>
          </a:p>
          <a:p>
            <a:pPr lvl="1"/>
            <a:r>
              <a:rPr lang="en-US" dirty="0"/>
              <a:t>These responses differed in the same manner as Mills &amp; Conboy (2006)’s study implying that both groups of infants were attaching meaning to words (known vs unknown and paired vs. unpaired). </a:t>
            </a:r>
          </a:p>
        </p:txBody>
      </p:sp>
    </p:spTree>
    <p:extLst>
      <p:ext uri="{BB962C8B-B14F-4D97-AF65-F5344CB8AC3E}">
        <p14:creationId xmlns:p14="http://schemas.microsoft.com/office/powerpoint/2010/main" val="172739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A66B-F60C-164B-1353-53629F90DCAF}"/>
              </a:ext>
            </a:extLst>
          </p:cNvPr>
          <p:cNvSpPr>
            <a:spLocks noGrp="1"/>
          </p:cNvSpPr>
          <p:nvPr>
            <p:ph type="title"/>
          </p:nvPr>
        </p:nvSpPr>
        <p:spPr>
          <a:xfrm>
            <a:off x="838200" y="365126"/>
            <a:ext cx="10515600" cy="926962"/>
          </a:xfrm>
        </p:spPr>
        <p:txBody>
          <a:bodyPr/>
          <a:lstStyle/>
          <a:p>
            <a:r>
              <a:rPr lang="en-US" dirty="0"/>
              <a:t>In summary … </a:t>
            </a:r>
          </a:p>
        </p:txBody>
      </p:sp>
      <p:sp>
        <p:nvSpPr>
          <p:cNvPr id="3" name="Content Placeholder 2">
            <a:extLst>
              <a:ext uri="{FF2B5EF4-FFF2-40B4-BE49-F238E27FC236}">
                <a16:creationId xmlns:a16="http://schemas.microsoft.com/office/drawing/2014/main" id="{F96DA88E-9E74-2706-84B0-6DB777DFE2B4}"/>
              </a:ext>
            </a:extLst>
          </p:cNvPr>
          <p:cNvSpPr>
            <a:spLocks noGrp="1"/>
          </p:cNvSpPr>
          <p:nvPr>
            <p:ph idx="1"/>
          </p:nvPr>
        </p:nvSpPr>
        <p:spPr>
          <a:xfrm>
            <a:off x="838200" y="1292088"/>
            <a:ext cx="10515600" cy="4884875"/>
          </a:xfrm>
        </p:spPr>
        <p:txBody>
          <a:bodyPr>
            <a:normAutofit fontScale="92500" lnSpcReduction="20000"/>
          </a:bodyPr>
          <a:lstStyle/>
          <a:p>
            <a:endParaRPr lang="en-US" dirty="0"/>
          </a:p>
          <a:p>
            <a:r>
              <a:rPr lang="en-US" dirty="0"/>
              <a:t>From the results of the above two studies, we can conclude that infants around 20 months of age are capable of linking word forms with meanings.</a:t>
            </a:r>
          </a:p>
          <a:p>
            <a:endParaRPr lang="en-US" dirty="0"/>
          </a:p>
          <a:p>
            <a:r>
              <a:rPr lang="en-US" dirty="0"/>
              <a:t>The same is indexed in their neural responses as indexed in these ERP studies.</a:t>
            </a:r>
          </a:p>
          <a:p>
            <a:endParaRPr lang="en-US" dirty="0"/>
          </a:p>
          <a:p>
            <a:r>
              <a:rPr lang="en-US" dirty="0"/>
              <a:t>Further, the amount of language exposure is critical in the development of these form – meaning associations, even more than the brain’s maturational state.</a:t>
            </a:r>
          </a:p>
          <a:p>
            <a:endParaRPr lang="en-US" dirty="0"/>
          </a:p>
          <a:p>
            <a:r>
              <a:rPr lang="en-US" dirty="0"/>
              <a:t>Finally, one can also conclude that word learning may be slightly delayed in bilingual infants as compared to the monolingual peers, although not in a very significant manner.</a:t>
            </a:r>
          </a:p>
        </p:txBody>
      </p:sp>
    </p:spTree>
    <p:extLst>
      <p:ext uri="{BB962C8B-B14F-4D97-AF65-F5344CB8AC3E}">
        <p14:creationId xmlns:p14="http://schemas.microsoft.com/office/powerpoint/2010/main" val="287079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Acquisition in Bi/Multilinguals - VI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18F4-7C26-0C11-ED56-BA9F0869CFE0}"/>
              </a:ext>
            </a:extLst>
          </p:cNvPr>
          <p:cNvSpPr>
            <a:spLocks noGrp="1"/>
          </p:cNvSpPr>
          <p:nvPr>
            <p:ph type="title"/>
          </p:nvPr>
        </p:nvSpPr>
        <p:spPr/>
        <p:txBody>
          <a:bodyPr/>
          <a:lstStyle/>
          <a:p>
            <a:r>
              <a:rPr lang="en-US" dirty="0"/>
              <a:t>Linking words to meanings!</a:t>
            </a:r>
          </a:p>
        </p:txBody>
      </p:sp>
      <p:sp>
        <p:nvSpPr>
          <p:cNvPr id="3" name="Content Placeholder 2">
            <a:extLst>
              <a:ext uri="{FF2B5EF4-FFF2-40B4-BE49-F238E27FC236}">
                <a16:creationId xmlns:a16="http://schemas.microsoft.com/office/drawing/2014/main" id="{35B8BC46-123C-650B-5CC7-BB3AB308B785}"/>
              </a:ext>
            </a:extLst>
          </p:cNvPr>
          <p:cNvSpPr>
            <a:spLocks noGrp="1"/>
          </p:cNvSpPr>
          <p:nvPr>
            <p:ph idx="1"/>
          </p:nvPr>
        </p:nvSpPr>
        <p:spPr/>
        <p:txBody>
          <a:bodyPr/>
          <a:lstStyle/>
          <a:p>
            <a:endParaRPr lang="en-US" dirty="0"/>
          </a:p>
          <a:p>
            <a:r>
              <a:rPr lang="en-US" dirty="0"/>
              <a:t>In the previous couple of lectures, we saw how infants use statistical and prosodic properties of the speech stream to segment it into separate words.</a:t>
            </a:r>
          </a:p>
          <a:p>
            <a:endParaRPr lang="en-US" dirty="0"/>
          </a:p>
          <a:p>
            <a:r>
              <a:rPr lang="en-US" dirty="0"/>
              <a:t>In today’s lecture let's move a step ahead and talk about how the infants might attach meanings to the isolated words.</a:t>
            </a:r>
          </a:p>
        </p:txBody>
      </p:sp>
    </p:spTree>
    <p:extLst>
      <p:ext uri="{BB962C8B-B14F-4D97-AF65-F5344CB8AC3E}">
        <p14:creationId xmlns:p14="http://schemas.microsoft.com/office/powerpoint/2010/main" val="135519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A41F0-AFBB-1F1B-593D-0C7756CCEDCF}"/>
              </a:ext>
            </a:extLst>
          </p:cNvPr>
          <p:cNvSpPr>
            <a:spLocks noGrp="1"/>
          </p:cNvSpPr>
          <p:nvPr>
            <p:ph idx="1"/>
          </p:nvPr>
        </p:nvSpPr>
        <p:spPr>
          <a:xfrm>
            <a:off x="838200" y="576470"/>
            <a:ext cx="10515600" cy="5600493"/>
          </a:xfrm>
        </p:spPr>
        <p:txBody>
          <a:bodyPr/>
          <a:lstStyle/>
          <a:p>
            <a:endParaRPr lang="en-US" dirty="0"/>
          </a:p>
          <a:p>
            <a:r>
              <a:rPr lang="en-US" dirty="0"/>
              <a:t>One of the critical steps in this regard would be when infants start recognizing familiar words from a speech stream.</a:t>
            </a:r>
          </a:p>
          <a:p>
            <a:endParaRPr lang="en-US" dirty="0"/>
          </a:p>
          <a:p>
            <a:r>
              <a:rPr lang="en-US" dirty="0"/>
              <a:t>However, familiarity with word forms may not develop at once, and would require a more prolonged encounter with the same word form across various situations to give rise to a feeling of familiarity.</a:t>
            </a:r>
          </a:p>
          <a:p>
            <a:endParaRPr lang="en-US" dirty="0"/>
          </a:p>
          <a:p>
            <a:r>
              <a:rPr lang="en-US" dirty="0"/>
              <a:t>More importantly, the familiarity with whole word forms will mostly happen after the familiarity with recurrent sub lexical forms (syllables, phonemes) and phonotactic knowledge, has been established.</a:t>
            </a:r>
          </a:p>
        </p:txBody>
      </p:sp>
    </p:spTree>
    <p:extLst>
      <p:ext uri="{BB962C8B-B14F-4D97-AF65-F5344CB8AC3E}">
        <p14:creationId xmlns:p14="http://schemas.microsoft.com/office/powerpoint/2010/main" val="2814095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1473</Words>
  <Application>Microsoft Macintosh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Acquisition in Bi/Multilinguals - VI</vt:lpstr>
      <vt:lpstr>Linking words to meanings!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summary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59</cp:revision>
  <dcterms:created xsi:type="dcterms:W3CDTF">2019-01-13T17:34:45Z</dcterms:created>
  <dcterms:modified xsi:type="dcterms:W3CDTF">2024-02-23T11:59:33Z</dcterms:modified>
</cp:coreProperties>
</file>