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82" r:id="rId10"/>
    <p:sldId id="278" r:id="rId11"/>
    <p:sldId id="279" r:id="rId12"/>
    <p:sldId id="280" r:id="rId13"/>
    <p:sldId id="281" r:id="rId14"/>
    <p:sldId id="283" r:id="rId15"/>
    <p:sldId id="284" r:id="rId16"/>
    <p:sldId id="285" r:id="rId17"/>
    <p:sldId id="286" r:id="rId18"/>
    <p:sldId id="287" r:id="rId19"/>
    <p:sldId id="289" r:id="rId20"/>
    <p:sldId id="290" r:id="rId21"/>
    <p:sldId id="29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2/28/24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2/28/24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F4C38-56D6-4B90-8458-FEE5ADC57226}"/>
              </a:ext>
            </a:extLst>
          </p:cNvPr>
          <p:cNvSpPr>
            <a:spLocks noGrp="1"/>
          </p:cNvSpPr>
          <p:nvPr>
            <p:ph idx="1"/>
          </p:nvPr>
        </p:nvSpPr>
        <p:spPr>
          <a:xfrm>
            <a:off x="838200" y="596348"/>
            <a:ext cx="10515600" cy="5580615"/>
          </a:xfrm>
        </p:spPr>
        <p:txBody>
          <a:bodyPr>
            <a:normAutofit fontScale="92500"/>
          </a:bodyPr>
          <a:lstStyle/>
          <a:p>
            <a:endParaRPr lang="en-US" dirty="0"/>
          </a:p>
          <a:p>
            <a:r>
              <a:rPr lang="en-US" dirty="0"/>
              <a:t>The critical period hypothesis sums up the more general notion that acquiring new skills gets progressively more difficult with age.</a:t>
            </a:r>
          </a:p>
          <a:p>
            <a:endParaRPr lang="en-US" dirty="0"/>
          </a:p>
          <a:p>
            <a:r>
              <a:rPr lang="en-US" dirty="0"/>
              <a:t>More specifically, some forms of skill learning may require very specific stimulation, to occur within a specific, bounded period of time.</a:t>
            </a:r>
          </a:p>
          <a:p>
            <a:pPr lvl="1"/>
            <a:endParaRPr lang="en-US" dirty="0"/>
          </a:p>
          <a:p>
            <a:pPr lvl="1"/>
            <a:r>
              <a:rPr lang="en-US" dirty="0"/>
              <a:t>For instance, the songbird chaffinch must be exposed to the male song of its species within 10-15 days after hatching in order to develop a similar singing skill.</a:t>
            </a:r>
          </a:p>
          <a:p>
            <a:pPr lvl="1"/>
            <a:r>
              <a:rPr lang="en-US" dirty="0"/>
              <a:t>Also, ducklings need the imprinting with their mother within a limited period of time otherwise they become irrevocably attached to the first moving object they descry, be it the mother duck or a crocodile floating by or a twig.</a:t>
            </a:r>
          </a:p>
        </p:txBody>
      </p:sp>
    </p:spTree>
    <p:extLst>
      <p:ext uri="{BB962C8B-B14F-4D97-AF65-F5344CB8AC3E}">
        <p14:creationId xmlns:p14="http://schemas.microsoft.com/office/powerpoint/2010/main" val="340546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97B16-3BE0-F59A-D695-8D6A889F3996}"/>
              </a:ext>
            </a:extLst>
          </p:cNvPr>
          <p:cNvSpPr>
            <a:spLocks noGrp="1"/>
          </p:cNvSpPr>
          <p:nvPr>
            <p:ph idx="1"/>
          </p:nvPr>
        </p:nvSpPr>
        <p:spPr>
          <a:xfrm>
            <a:off x="838200" y="576470"/>
            <a:ext cx="10515600" cy="5600493"/>
          </a:xfrm>
        </p:spPr>
        <p:txBody>
          <a:bodyPr>
            <a:normAutofit lnSpcReduction="10000"/>
          </a:bodyPr>
          <a:lstStyle/>
          <a:p>
            <a:endParaRPr lang="en-US" dirty="0"/>
          </a:p>
          <a:p>
            <a:r>
              <a:rPr lang="en-US" dirty="0"/>
              <a:t>Indeed, the critical period hypothesis for language learning has been favored by experts from linguistics, psychology, neuroscience, foreign language teaching and even policy makers.</a:t>
            </a:r>
          </a:p>
          <a:p>
            <a:endParaRPr lang="en-US" dirty="0"/>
          </a:p>
          <a:p>
            <a:r>
              <a:rPr lang="en-US" dirty="0"/>
              <a:t>Among other notable points, one was made by Penfield (1963) who credits the superior language-learning skills of young children to the high level of brain plasticity available to them.</a:t>
            </a:r>
          </a:p>
          <a:p>
            <a:pPr lvl="1"/>
            <a:r>
              <a:rPr lang="en-US" dirty="0"/>
              <a:t>The decreasing plasticity since the time from early childhood has been linked to progressive myelination in the neurons.</a:t>
            </a:r>
          </a:p>
          <a:p>
            <a:endParaRPr lang="en-US" dirty="0"/>
          </a:p>
          <a:p>
            <a:r>
              <a:rPr lang="en-US" dirty="0"/>
              <a:t>Lenneberg (1967) takes these ideas forward and links the critical period of language learning with progressive lateralization of brain functions that culminates at puberty.</a:t>
            </a:r>
          </a:p>
          <a:p>
            <a:endParaRPr lang="en-US" dirty="0"/>
          </a:p>
        </p:txBody>
      </p:sp>
    </p:spTree>
    <p:extLst>
      <p:ext uri="{BB962C8B-B14F-4D97-AF65-F5344CB8AC3E}">
        <p14:creationId xmlns:p14="http://schemas.microsoft.com/office/powerpoint/2010/main" val="83129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014C4-AB8B-03B9-6000-DC85C8B6B03F}"/>
              </a:ext>
            </a:extLst>
          </p:cNvPr>
          <p:cNvSpPr>
            <a:spLocks noGrp="1"/>
          </p:cNvSpPr>
          <p:nvPr>
            <p:ph idx="1"/>
          </p:nvPr>
        </p:nvSpPr>
        <p:spPr>
          <a:xfrm>
            <a:off x="838200" y="735496"/>
            <a:ext cx="10515600" cy="5441467"/>
          </a:xfrm>
        </p:spPr>
        <p:txBody>
          <a:bodyPr/>
          <a:lstStyle/>
          <a:p>
            <a:endParaRPr lang="en-US" dirty="0"/>
          </a:p>
          <a:p>
            <a:pPr lvl="1"/>
            <a:endParaRPr lang="en-US" dirty="0"/>
          </a:p>
          <a:p>
            <a:pPr lvl="1"/>
            <a:r>
              <a:rPr lang="en-US" dirty="0"/>
              <a:t>The idea according to Lenneberg (1967) is that at birth the two hemispheres of the brain are equipotential, however as a consequence of maturation, lateralization takes place gradually in childhood and during this process the left-hemisphere (for most people) becomes specialized for language.</a:t>
            </a:r>
          </a:p>
          <a:p>
            <a:pPr lvl="2"/>
            <a:r>
              <a:rPr lang="en-US" dirty="0"/>
              <a:t>The period of brain maturation till lateralization of brain function is assumed to complete can be termed as the critical period.</a:t>
            </a:r>
          </a:p>
          <a:p>
            <a:pPr lvl="1"/>
            <a:endParaRPr lang="en-US" dirty="0"/>
          </a:p>
          <a:p>
            <a:pPr lvl="1"/>
            <a:r>
              <a:rPr lang="en-US" dirty="0"/>
              <a:t>Also, the process of progressive lateralization is accompanied by decreasing plasticity of the brain which culminates at puberty.</a:t>
            </a:r>
          </a:p>
        </p:txBody>
      </p:sp>
    </p:spTree>
    <p:extLst>
      <p:ext uri="{BB962C8B-B14F-4D97-AF65-F5344CB8AC3E}">
        <p14:creationId xmlns:p14="http://schemas.microsoft.com/office/powerpoint/2010/main" val="124876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991A2-65A3-FFA3-8C3D-9270E39D2391}"/>
              </a:ext>
            </a:extLst>
          </p:cNvPr>
          <p:cNvSpPr>
            <a:spLocks noGrp="1"/>
          </p:cNvSpPr>
          <p:nvPr>
            <p:ph idx="1"/>
          </p:nvPr>
        </p:nvSpPr>
        <p:spPr>
          <a:xfrm>
            <a:off x="838200" y="636104"/>
            <a:ext cx="10515600" cy="5540859"/>
          </a:xfrm>
        </p:spPr>
        <p:txBody>
          <a:bodyPr/>
          <a:lstStyle/>
          <a:p>
            <a:endParaRPr lang="en-US" dirty="0"/>
          </a:p>
          <a:p>
            <a:pPr lvl="1"/>
            <a:r>
              <a:rPr lang="en-US" dirty="0"/>
              <a:t>Another supporting idea for the notion of critical period is the relatively better recovery of language functions in children in comparison to adults following brain damage due to injury. The same has been attributed to higher plasticity in the  younger brain.</a:t>
            </a:r>
          </a:p>
          <a:p>
            <a:pPr lvl="1"/>
            <a:endParaRPr lang="en-US" dirty="0"/>
          </a:p>
          <a:p>
            <a:pPr lvl="1"/>
            <a:r>
              <a:rPr lang="en-US" dirty="0"/>
              <a:t>Finally, the idea of a critical period can also be supported by Chomsky’s proposal of the universal grammar (UG) or a species-specific language faculty that allows human children to pickup language rapidly after birth. </a:t>
            </a:r>
          </a:p>
          <a:p>
            <a:pPr lvl="1"/>
            <a:endParaRPr lang="en-US" dirty="0"/>
          </a:p>
          <a:p>
            <a:pPr lvl="1"/>
            <a:r>
              <a:rPr lang="en-US" dirty="0"/>
              <a:t>It has been proposed that the neural basis of the language faculty wear of or a demolished after a certain time period if they do not get adequate input within a specified amount of time.</a:t>
            </a:r>
          </a:p>
          <a:p>
            <a:pPr lvl="1"/>
            <a:endParaRPr lang="en-US" dirty="0"/>
          </a:p>
        </p:txBody>
      </p:sp>
    </p:spTree>
    <p:extLst>
      <p:ext uri="{BB962C8B-B14F-4D97-AF65-F5344CB8AC3E}">
        <p14:creationId xmlns:p14="http://schemas.microsoft.com/office/powerpoint/2010/main" val="15336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C254-5924-BCF1-473F-29675ACDD139}"/>
              </a:ext>
            </a:extLst>
          </p:cNvPr>
          <p:cNvSpPr>
            <a:spLocks noGrp="1"/>
          </p:cNvSpPr>
          <p:nvPr>
            <p:ph type="title"/>
          </p:nvPr>
        </p:nvSpPr>
        <p:spPr/>
        <p:txBody>
          <a:bodyPr/>
          <a:lstStyle/>
          <a:p>
            <a:r>
              <a:rPr lang="en-US" dirty="0"/>
              <a:t>Age-of-acquisition effects for learning a first language.</a:t>
            </a:r>
          </a:p>
        </p:txBody>
      </p:sp>
      <p:sp>
        <p:nvSpPr>
          <p:cNvPr id="3" name="Content Placeholder 2">
            <a:extLst>
              <a:ext uri="{FF2B5EF4-FFF2-40B4-BE49-F238E27FC236}">
                <a16:creationId xmlns:a16="http://schemas.microsoft.com/office/drawing/2014/main" id="{3354458B-C994-C5DF-A7FC-119BF98CB3AA}"/>
              </a:ext>
            </a:extLst>
          </p:cNvPr>
          <p:cNvSpPr>
            <a:spLocks noGrp="1"/>
          </p:cNvSpPr>
          <p:nvPr>
            <p:ph idx="1"/>
          </p:nvPr>
        </p:nvSpPr>
        <p:spPr/>
        <p:txBody>
          <a:bodyPr/>
          <a:lstStyle/>
          <a:p>
            <a:endParaRPr lang="en-US" dirty="0"/>
          </a:p>
          <a:p>
            <a:r>
              <a:rPr lang="en-US" dirty="0"/>
              <a:t>Children who have not been exposed to rich linguistic input since birth have been found to have restricted linguistic development going forward.</a:t>
            </a:r>
          </a:p>
          <a:p>
            <a:endParaRPr lang="en-US" dirty="0"/>
          </a:p>
          <a:p>
            <a:r>
              <a:rPr lang="en-US" dirty="0"/>
              <a:t>However, these individuals provide an interesting opportunity to researchers for studying language acquisition, and also a test-case for the critical period hypothesis.</a:t>
            </a:r>
          </a:p>
          <a:p>
            <a:endParaRPr lang="en-US" dirty="0"/>
          </a:p>
          <a:p>
            <a:endParaRPr lang="en-US" dirty="0"/>
          </a:p>
        </p:txBody>
      </p:sp>
    </p:spTree>
    <p:extLst>
      <p:ext uri="{BB962C8B-B14F-4D97-AF65-F5344CB8AC3E}">
        <p14:creationId xmlns:p14="http://schemas.microsoft.com/office/powerpoint/2010/main" val="822510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16687-1146-228E-54DF-75D717FA9640}"/>
              </a:ext>
            </a:extLst>
          </p:cNvPr>
          <p:cNvSpPr>
            <a:spLocks noGrp="1"/>
          </p:cNvSpPr>
          <p:nvPr>
            <p:ph idx="1"/>
          </p:nvPr>
        </p:nvSpPr>
        <p:spPr>
          <a:xfrm>
            <a:off x="838200" y="685800"/>
            <a:ext cx="10515600" cy="5491163"/>
          </a:xfrm>
        </p:spPr>
        <p:txBody>
          <a:bodyPr>
            <a:normAutofit fontScale="92500" lnSpcReduction="20000"/>
          </a:bodyPr>
          <a:lstStyle/>
          <a:p>
            <a:r>
              <a:rPr lang="en-US" dirty="0"/>
              <a:t>An extreme case of such children, would be that of the so-called “feral children”  and can be seen as three categories:</a:t>
            </a:r>
          </a:p>
          <a:p>
            <a:pPr lvl="1"/>
            <a:endParaRPr lang="en-US" dirty="0"/>
          </a:p>
          <a:p>
            <a:pPr lvl="1"/>
            <a:r>
              <a:rPr lang="en-US" dirty="0"/>
              <a:t>Firstly, children who were deserted in the wild and have supposedly been raised by animals such as wolves, monkeys, dogs and gazelles.</a:t>
            </a:r>
          </a:p>
          <a:p>
            <a:pPr lvl="2"/>
            <a:endParaRPr lang="en-US" dirty="0"/>
          </a:p>
          <a:p>
            <a:pPr lvl="2"/>
            <a:r>
              <a:rPr lang="en-US" dirty="0"/>
              <a:t>An interesting case of the type was that of two girls called Kamala &amp; </a:t>
            </a:r>
            <a:r>
              <a:rPr lang="en-US" dirty="0" err="1"/>
              <a:t>Amala</a:t>
            </a:r>
            <a:r>
              <a:rPr lang="en-US" dirty="0"/>
              <a:t> who were discovered in 1920, in Midnapore, India. The girls, Kamala (6-8 years) &amp; </a:t>
            </a:r>
            <a:r>
              <a:rPr lang="en-US" dirty="0" err="1"/>
              <a:t>Amala</a:t>
            </a:r>
            <a:r>
              <a:rPr lang="en-US" dirty="0"/>
              <a:t> (4-6 years) were discovered in a wolves’ den and were taken to an orphanage by a missionary named Joseph Singh and started with their language training.</a:t>
            </a:r>
          </a:p>
          <a:p>
            <a:pPr lvl="2"/>
            <a:endParaRPr lang="en-US" dirty="0"/>
          </a:p>
          <a:p>
            <a:pPr lvl="2"/>
            <a:r>
              <a:rPr lang="en-US" dirty="0"/>
              <a:t>Kamala the older kid, after 3 years of training could master only about 40 words (something that a normal 2-year-old may have acquired within a week). Even the words she learned were phonologically underspecified. She died at the of 16 due to a typhoid infection.</a:t>
            </a:r>
          </a:p>
          <a:p>
            <a:pPr lvl="2"/>
            <a:endParaRPr lang="en-US" dirty="0"/>
          </a:p>
          <a:p>
            <a:pPr lvl="2"/>
            <a:r>
              <a:rPr lang="en-US" dirty="0" err="1"/>
              <a:t>Amala</a:t>
            </a:r>
            <a:r>
              <a:rPr lang="en-US" dirty="0"/>
              <a:t>, the younger was making better progress but fell ill and died within an year of being discovered.</a:t>
            </a:r>
          </a:p>
          <a:p>
            <a:pPr lvl="2"/>
            <a:endParaRPr lang="en-US" dirty="0"/>
          </a:p>
        </p:txBody>
      </p:sp>
    </p:spTree>
    <p:extLst>
      <p:ext uri="{BB962C8B-B14F-4D97-AF65-F5344CB8AC3E}">
        <p14:creationId xmlns:p14="http://schemas.microsoft.com/office/powerpoint/2010/main" val="392659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7C06A-C2F4-2EB1-8C83-10F2B6E62337}"/>
              </a:ext>
            </a:extLst>
          </p:cNvPr>
          <p:cNvSpPr>
            <a:spLocks noGrp="1"/>
          </p:cNvSpPr>
          <p:nvPr>
            <p:ph idx="1"/>
          </p:nvPr>
        </p:nvSpPr>
        <p:spPr>
          <a:xfrm>
            <a:off x="838200" y="526774"/>
            <a:ext cx="10515600" cy="5650189"/>
          </a:xfrm>
        </p:spPr>
        <p:txBody>
          <a:bodyPr/>
          <a:lstStyle/>
          <a:p>
            <a:endParaRPr lang="en-US" dirty="0"/>
          </a:p>
          <a:p>
            <a:endParaRPr lang="en-US" dirty="0"/>
          </a:p>
          <a:p>
            <a:r>
              <a:rPr lang="en-US" dirty="0"/>
              <a:t>Another type of feral children would be those cases that are thought to have lived in isolation in the wild.</a:t>
            </a:r>
          </a:p>
          <a:p>
            <a:pPr lvl="1"/>
            <a:endParaRPr lang="en-US" dirty="0"/>
          </a:p>
          <a:p>
            <a:pPr lvl="1"/>
            <a:r>
              <a:rPr lang="en-US" dirty="0"/>
              <a:t>An interesting case is that of Victor, a wild boy of </a:t>
            </a:r>
            <a:r>
              <a:rPr lang="en-US" dirty="0" err="1"/>
              <a:t>Aveyron</a:t>
            </a:r>
            <a:r>
              <a:rPr lang="en-US" dirty="0"/>
              <a:t>, discovered in the forests near Toulouse, France. Victor was discovered at the age of 12 years and was being trained by Jean Marc </a:t>
            </a:r>
            <a:r>
              <a:rPr lang="en-US" dirty="0" err="1"/>
              <a:t>Itard</a:t>
            </a:r>
            <a:r>
              <a:rPr lang="en-US" dirty="0"/>
              <a:t>, a medical student.</a:t>
            </a:r>
          </a:p>
          <a:p>
            <a:pPr lvl="1"/>
            <a:endParaRPr lang="en-US" dirty="0"/>
          </a:p>
          <a:p>
            <a:pPr lvl="1"/>
            <a:r>
              <a:rPr lang="en-US" dirty="0"/>
              <a:t>After 5 years of regular training, Victor showed very little progress and the only words he reliably learned was “O Dieu (O God)” and “lait (milk)”.</a:t>
            </a:r>
          </a:p>
        </p:txBody>
      </p:sp>
    </p:spTree>
    <p:extLst>
      <p:ext uri="{BB962C8B-B14F-4D97-AF65-F5344CB8AC3E}">
        <p14:creationId xmlns:p14="http://schemas.microsoft.com/office/powerpoint/2010/main" val="86143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C6999-4402-7275-BA2F-F21016A2208B}"/>
              </a:ext>
            </a:extLst>
          </p:cNvPr>
          <p:cNvSpPr>
            <a:spLocks noGrp="1"/>
          </p:cNvSpPr>
          <p:nvPr>
            <p:ph idx="1"/>
          </p:nvPr>
        </p:nvSpPr>
        <p:spPr>
          <a:xfrm>
            <a:off x="838200" y="636104"/>
            <a:ext cx="10515600" cy="5540859"/>
          </a:xfrm>
        </p:spPr>
        <p:txBody>
          <a:bodyPr>
            <a:normAutofit lnSpcReduction="10000"/>
          </a:bodyPr>
          <a:lstStyle/>
          <a:p>
            <a:endParaRPr lang="en-US" dirty="0"/>
          </a:p>
          <a:p>
            <a:pPr lvl="1"/>
            <a:r>
              <a:rPr lang="en-US" dirty="0"/>
              <a:t>Finally, the third category of such children would be those who behavior resembles that of the feral children, because of them being raised in abusive or impoverished conditions. For instance, being kept in confinements like a room/cellar, a pig </a:t>
            </a:r>
            <a:r>
              <a:rPr lang="en-US" dirty="0" err="1"/>
              <a:t>sty</a:t>
            </a:r>
            <a:r>
              <a:rPr lang="en-US" dirty="0"/>
              <a:t> or even a kennel and kept devoid of human contact and language input.</a:t>
            </a:r>
          </a:p>
          <a:p>
            <a:pPr lvl="1"/>
            <a:endParaRPr lang="en-US" dirty="0"/>
          </a:p>
          <a:p>
            <a:pPr lvl="2"/>
            <a:r>
              <a:rPr lang="en-US" dirty="0"/>
              <a:t>A case of such kind was that of Oxana Malaya, a Ukrainian girl, who spent her life between the </a:t>
            </a:r>
            <a:r>
              <a:rPr lang="en-US" dirty="0" err="1"/>
              <a:t>ges</a:t>
            </a:r>
            <a:r>
              <a:rPr lang="en-US" dirty="0"/>
              <a:t> of 3-8 years in a dog kennel behind her house. Here behavior started resembling that of the dogs, and she would walk on all fours, bark, growl and sniff at her food.</a:t>
            </a:r>
          </a:p>
          <a:p>
            <a:pPr lvl="2"/>
            <a:endParaRPr lang="en-US" dirty="0"/>
          </a:p>
          <a:p>
            <a:pPr lvl="2"/>
            <a:r>
              <a:rPr lang="en-US" dirty="0"/>
              <a:t>She could also not learn language to any significant extent given she was already past the critical period, when she was discovered and entered into rehab at 13 years of age.</a:t>
            </a:r>
          </a:p>
        </p:txBody>
      </p:sp>
    </p:spTree>
    <p:extLst>
      <p:ext uri="{BB962C8B-B14F-4D97-AF65-F5344CB8AC3E}">
        <p14:creationId xmlns:p14="http://schemas.microsoft.com/office/powerpoint/2010/main" val="19725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E0D38-1FC8-CD92-9934-6062DB1EF4B9}"/>
              </a:ext>
            </a:extLst>
          </p:cNvPr>
          <p:cNvSpPr>
            <a:spLocks noGrp="1"/>
          </p:cNvSpPr>
          <p:nvPr>
            <p:ph idx="1"/>
          </p:nvPr>
        </p:nvSpPr>
        <p:spPr>
          <a:xfrm>
            <a:off x="838200" y="665922"/>
            <a:ext cx="10515600" cy="5511041"/>
          </a:xfrm>
        </p:spPr>
        <p:txBody>
          <a:bodyPr/>
          <a:lstStyle/>
          <a:p>
            <a:endParaRPr lang="en-US" dirty="0"/>
          </a:p>
          <a:p>
            <a:pPr lvl="1"/>
            <a:r>
              <a:rPr lang="en-US" dirty="0"/>
              <a:t>A notable case of the third variety was that of Genie, a girl discovered in 1970 in a Los Angeles suburb, USA. Genie was kept in a linguistically deprived environment from the age of 20 - months to about 13 years, locked up in a small room and tied to a potty chair. </a:t>
            </a:r>
          </a:p>
          <a:p>
            <a:pPr lvl="1"/>
            <a:endParaRPr lang="en-US" dirty="0"/>
          </a:p>
          <a:p>
            <a:pPr lvl="1"/>
            <a:r>
              <a:rPr lang="en-US" dirty="0"/>
              <a:t>Since her father did not tolerate any kinds of noises, Genie was not allowed to make any sounds, moreover the household was also completely quiet and she has almost zero contact with other people as well.</a:t>
            </a:r>
          </a:p>
          <a:p>
            <a:pPr lvl="1"/>
            <a:endParaRPr lang="en-US" dirty="0"/>
          </a:p>
          <a:p>
            <a:pPr lvl="1"/>
            <a:r>
              <a:rPr lang="en-US" dirty="0"/>
              <a:t>When rescued, she was first moved to a children’s hospital, where the only speech she produced was “stop it”, “no more” or “sorry”.</a:t>
            </a:r>
          </a:p>
          <a:p>
            <a:pPr lvl="1"/>
            <a:endParaRPr lang="en-US" dirty="0"/>
          </a:p>
        </p:txBody>
      </p:sp>
    </p:spTree>
    <p:extLst>
      <p:ext uri="{BB962C8B-B14F-4D97-AF65-F5344CB8AC3E}">
        <p14:creationId xmlns:p14="http://schemas.microsoft.com/office/powerpoint/2010/main" val="3193904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62BDF-FB8A-F56B-992E-7D648F380A88}"/>
              </a:ext>
            </a:extLst>
          </p:cNvPr>
          <p:cNvSpPr>
            <a:spLocks noGrp="1"/>
          </p:cNvSpPr>
          <p:nvPr>
            <p:ph idx="1"/>
          </p:nvPr>
        </p:nvSpPr>
        <p:spPr>
          <a:xfrm>
            <a:off x="838200" y="596348"/>
            <a:ext cx="10515600" cy="5580615"/>
          </a:xfrm>
        </p:spPr>
        <p:txBody>
          <a:bodyPr>
            <a:normAutofit lnSpcReduction="10000"/>
          </a:bodyPr>
          <a:lstStyle/>
          <a:p>
            <a:endParaRPr lang="en-US" dirty="0"/>
          </a:p>
          <a:p>
            <a:pPr lvl="1"/>
            <a:r>
              <a:rPr lang="en-US" dirty="0"/>
              <a:t>Victor </a:t>
            </a:r>
            <a:r>
              <a:rPr lang="en-US" dirty="0" err="1"/>
              <a:t>Fromkin</a:t>
            </a:r>
            <a:r>
              <a:rPr lang="en-US" dirty="0"/>
              <a:t>, a psycholinguist at the University of California, Los Angeles, along with his graduate student Susan Curtiss joined the team to rehabilitate Genie.</a:t>
            </a:r>
          </a:p>
          <a:p>
            <a:pPr lvl="1"/>
            <a:endParaRPr lang="en-US" dirty="0"/>
          </a:p>
          <a:p>
            <a:pPr lvl="1"/>
            <a:r>
              <a:rPr lang="en-US" dirty="0"/>
              <a:t>While according to Curtiss’ records within 4 years of her rescue, Genie clearly attained most aspects of operational intelligence, including figurative thought. Moreover, Genie could demonstrate fully developed and superior abilities in the domain of visual and spatial function.</a:t>
            </a:r>
          </a:p>
          <a:p>
            <a:pPr lvl="1"/>
            <a:endParaRPr lang="en-US" dirty="0"/>
          </a:p>
          <a:p>
            <a:pPr lvl="1"/>
            <a:r>
              <a:rPr lang="en-US" dirty="0"/>
              <a:t>However, the linguistic repertoire of Genie were a different story. For instance, although within months of her discovery she had begun to produce single words, and a couple of months later she had acquired a productive vocabulary of 100 – 200 words and started to combine words. The development of morphology and syntax were impoverished in comparison to typically developing children.</a:t>
            </a:r>
          </a:p>
        </p:txBody>
      </p:sp>
    </p:spTree>
    <p:extLst>
      <p:ext uri="{BB962C8B-B14F-4D97-AF65-F5344CB8AC3E}">
        <p14:creationId xmlns:p14="http://schemas.microsoft.com/office/powerpoint/2010/main" val="113022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DFE00-BDED-F0E2-B26A-2A197FD9E211}"/>
              </a:ext>
            </a:extLst>
          </p:cNvPr>
          <p:cNvSpPr>
            <a:spLocks noGrp="1"/>
          </p:cNvSpPr>
          <p:nvPr>
            <p:ph idx="1"/>
          </p:nvPr>
        </p:nvSpPr>
        <p:spPr>
          <a:xfrm>
            <a:off x="838200" y="596348"/>
            <a:ext cx="10515600" cy="5580615"/>
          </a:xfrm>
        </p:spPr>
        <p:txBody>
          <a:bodyPr/>
          <a:lstStyle/>
          <a:p>
            <a:endParaRPr lang="en-US" dirty="0"/>
          </a:p>
          <a:p>
            <a:pPr lvl="1"/>
            <a:r>
              <a:rPr lang="en-US" dirty="0"/>
              <a:t>Genie could not pick up comparable development of morphology and aspects of grammar such as tenses, affixes etc. Moreover, she could also not have a grasp of word order, prepositions, pronouns and the use of auxiliary verbs ( e.g., be, do, can, will, may etc.).</a:t>
            </a:r>
          </a:p>
          <a:p>
            <a:pPr lvl="1"/>
            <a:endParaRPr lang="en-US" dirty="0"/>
          </a:p>
          <a:p>
            <a:pPr lvl="1"/>
            <a:r>
              <a:rPr lang="en-US" dirty="0"/>
              <a:t>Given that Genie could acquire the referential-lexical knowledge but not aspects of syntax, the researchers concluded that a delayed start of first language acquisition could be more of an impediment for syntax but not for semantic development.</a:t>
            </a:r>
          </a:p>
          <a:p>
            <a:pPr lvl="1"/>
            <a:endParaRPr lang="en-US" dirty="0"/>
          </a:p>
          <a:p>
            <a:pPr lvl="1"/>
            <a:r>
              <a:rPr lang="en-US" dirty="0"/>
              <a:t>A closer look at the data from Genie from researchers other than </a:t>
            </a:r>
            <a:r>
              <a:rPr lang="en-US" dirty="0" err="1"/>
              <a:t>Fromkin</a:t>
            </a:r>
            <a:r>
              <a:rPr lang="en-US" dirty="0"/>
              <a:t> and Curtiss revealed that Genie was able to acquire aspects of syntax and morphology as well.</a:t>
            </a:r>
          </a:p>
        </p:txBody>
      </p:sp>
    </p:spTree>
    <p:extLst>
      <p:ext uri="{BB962C8B-B14F-4D97-AF65-F5344CB8AC3E}">
        <p14:creationId xmlns:p14="http://schemas.microsoft.com/office/powerpoint/2010/main" val="107833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6BC7-1951-DF03-7058-E5E482F5900E}"/>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7259E555-26EB-22E2-7141-EB89D274E6AA}"/>
              </a:ext>
            </a:extLst>
          </p:cNvPr>
          <p:cNvSpPr>
            <a:spLocks noGrp="1"/>
          </p:cNvSpPr>
          <p:nvPr>
            <p:ph idx="1"/>
          </p:nvPr>
        </p:nvSpPr>
        <p:spPr/>
        <p:txBody>
          <a:bodyPr/>
          <a:lstStyle/>
          <a:p>
            <a:endParaRPr lang="en-US" dirty="0"/>
          </a:p>
          <a:p>
            <a:r>
              <a:rPr lang="en-US" dirty="0"/>
              <a:t>The critical </a:t>
            </a:r>
            <a:r>
              <a:rPr lang="en-US"/>
              <a:t>period hypothesis</a:t>
            </a:r>
          </a:p>
        </p:txBody>
      </p:sp>
    </p:spTree>
    <p:extLst>
      <p:ext uri="{BB962C8B-B14F-4D97-AF65-F5344CB8AC3E}">
        <p14:creationId xmlns:p14="http://schemas.microsoft.com/office/powerpoint/2010/main" val="3095656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Critical Period in Language Acquisition - 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AD35-D2C7-5824-B400-4DC495C136F4}"/>
              </a:ext>
            </a:extLst>
          </p:cNvPr>
          <p:cNvSpPr>
            <a:spLocks noGrp="1"/>
          </p:cNvSpPr>
          <p:nvPr>
            <p:ph type="title"/>
          </p:nvPr>
        </p:nvSpPr>
        <p:spPr/>
        <p:txBody>
          <a:bodyPr/>
          <a:lstStyle/>
          <a:p>
            <a:r>
              <a:rPr lang="en-US" dirty="0"/>
              <a:t>Is there a best time to learn a language?</a:t>
            </a:r>
          </a:p>
        </p:txBody>
      </p:sp>
      <p:sp>
        <p:nvSpPr>
          <p:cNvPr id="3" name="Content Placeholder 2">
            <a:extLst>
              <a:ext uri="{FF2B5EF4-FFF2-40B4-BE49-F238E27FC236}">
                <a16:creationId xmlns:a16="http://schemas.microsoft.com/office/drawing/2014/main" id="{129841CB-7140-61B9-0D0A-E07A46930CE7}"/>
              </a:ext>
            </a:extLst>
          </p:cNvPr>
          <p:cNvSpPr>
            <a:spLocks noGrp="1"/>
          </p:cNvSpPr>
          <p:nvPr>
            <p:ph idx="1"/>
          </p:nvPr>
        </p:nvSpPr>
        <p:spPr/>
        <p:txBody>
          <a:bodyPr/>
          <a:lstStyle/>
          <a:p>
            <a:endParaRPr lang="en-US" dirty="0"/>
          </a:p>
          <a:p>
            <a:r>
              <a:rPr lang="en-US" dirty="0"/>
              <a:t>In the previous lectures we talked about various stages of how infants acquire perception of phonemes and eventually start linking word forms with their meanings.</a:t>
            </a:r>
          </a:p>
          <a:p>
            <a:endParaRPr lang="en-US" dirty="0"/>
          </a:p>
          <a:p>
            <a:r>
              <a:rPr lang="en-US" dirty="0"/>
              <a:t>But does the chronology of language acquisition as estimated by Kuhl (2003) come with any boundary conditions?</a:t>
            </a:r>
          </a:p>
        </p:txBody>
      </p:sp>
    </p:spTree>
    <p:extLst>
      <p:ext uri="{BB962C8B-B14F-4D97-AF65-F5344CB8AC3E}">
        <p14:creationId xmlns:p14="http://schemas.microsoft.com/office/powerpoint/2010/main" val="102712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4661-4BAD-2185-4583-DC9CD49BB7AB}"/>
              </a:ext>
            </a:extLst>
          </p:cNvPr>
          <p:cNvSpPr>
            <a:spLocks noGrp="1"/>
          </p:cNvSpPr>
          <p:nvPr>
            <p:ph type="title"/>
          </p:nvPr>
        </p:nvSpPr>
        <p:spPr>
          <a:xfrm>
            <a:off x="838200" y="365126"/>
            <a:ext cx="10515600" cy="877266"/>
          </a:xfrm>
        </p:spPr>
        <p:txBody>
          <a:bodyPr/>
          <a:lstStyle/>
          <a:p>
            <a:r>
              <a:rPr lang="en-US" dirty="0"/>
              <a:t>The critical period hypothesis</a:t>
            </a:r>
          </a:p>
        </p:txBody>
      </p:sp>
      <p:sp>
        <p:nvSpPr>
          <p:cNvPr id="3" name="Content Placeholder 2">
            <a:extLst>
              <a:ext uri="{FF2B5EF4-FFF2-40B4-BE49-F238E27FC236}">
                <a16:creationId xmlns:a16="http://schemas.microsoft.com/office/drawing/2014/main" id="{3C2B1A31-4ECC-E4AC-585B-1217698758EE}"/>
              </a:ext>
            </a:extLst>
          </p:cNvPr>
          <p:cNvSpPr>
            <a:spLocks noGrp="1"/>
          </p:cNvSpPr>
          <p:nvPr>
            <p:ph idx="1"/>
          </p:nvPr>
        </p:nvSpPr>
        <p:spPr>
          <a:xfrm>
            <a:off x="838200" y="1441174"/>
            <a:ext cx="10515600" cy="4735789"/>
          </a:xfrm>
        </p:spPr>
        <p:txBody>
          <a:bodyPr>
            <a:normAutofit fontScale="92500" lnSpcReduction="20000"/>
          </a:bodyPr>
          <a:lstStyle/>
          <a:p>
            <a:endParaRPr lang="en-US" dirty="0"/>
          </a:p>
          <a:p>
            <a:r>
              <a:rPr lang="en-US" dirty="0"/>
              <a:t>It is easy to note that language learning is much easier at younger ages. Children are very good at picking up and adapting to new </a:t>
            </a:r>
            <a:r>
              <a:rPr lang="en-US" dirty="0" err="1"/>
              <a:t>langauges</a:t>
            </a:r>
            <a:r>
              <a:rPr lang="en-US" dirty="0"/>
              <a:t> while adolescents, young people and middle aged individuals find in increasingly difficult.</a:t>
            </a:r>
          </a:p>
          <a:p>
            <a:endParaRPr lang="en-US" dirty="0"/>
          </a:p>
          <a:p>
            <a:r>
              <a:rPr lang="en-US" dirty="0"/>
              <a:t>The difficulty may stem from a number of factors: biological, intellectual and personal.</a:t>
            </a:r>
          </a:p>
          <a:p>
            <a:endParaRPr lang="en-US" dirty="0"/>
          </a:p>
          <a:p>
            <a:r>
              <a:rPr lang="en-US" dirty="0"/>
              <a:t>The </a:t>
            </a:r>
            <a:r>
              <a:rPr lang="en-US" b="1" i="1" dirty="0"/>
              <a:t>critical period hypothesis </a:t>
            </a:r>
            <a:r>
              <a:rPr lang="en-US" dirty="0"/>
              <a:t>(Birdsong, 1999) posits that, “</a:t>
            </a:r>
            <a:r>
              <a:rPr lang="en-US" i="1" dirty="0"/>
              <a:t>there is a limited developmental period during which it is possible to acquire a language, L1 or L2, o normal, nativelike levels. Once this window of opportunity is passed, however, the ability to learn languages declines.”</a:t>
            </a:r>
            <a:endParaRPr lang="en-US" dirty="0"/>
          </a:p>
        </p:txBody>
      </p:sp>
    </p:spTree>
    <p:extLst>
      <p:ext uri="{BB962C8B-B14F-4D97-AF65-F5344CB8AC3E}">
        <p14:creationId xmlns:p14="http://schemas.microsoft.com/office/powerpoint/2010/main" val="71851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1583</Words>
  <Application>Microsoft Macintosh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Critical Period in Language Acquisition - I</vt:lpstr>
      <vt:lpstr>Is there a best time to learn a language?</vt:lpstr>
      <vt:lpstr>The critical period hypothesis</vt:lpstr>
      <vt:lpstr>PowerPoint Presentation</vt:lpstr>
      <vt:lpstr>PowerPoint Presentation</vt:lpstr>
      <vt:lpstr>PowerPoint Presentation</vt:lpstr>
      <vt:lpstr>PowerPoint Presentation</vt:lpstr>
      <vt:lpstr>Age-of-acquisition effects for learning a first language.</vt:lpstr>
      <vt:lpstr>PowerPoint Presentation</vt:lpstr>
      <vt:lpstr>PowerPoint Presentation</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54</cp:revision>
  <dcterms:created xsi:type="dcterms:W3CDTF">2019-01-13T17:34:45Z</dcterms:created>
  <dcterms:modified xsi:type="dcterms:W3CDTF">2024-02-28T16:37:12Z</dcterms:modified>
</cp:coreProperties>
</file>