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3" r:id="rId24"/>
    <p:sldId id="292" r:id="rId25"/>
    <p:sldId id="294" r:id="rId26"/>
    <p:sldId id="295" r:id="rId27"/>
    <p:sldId id="300" r:id="rId28"/>
    <p:sldId id="297" r:id="rId29"/>
    <p:sldId id="298" r:id="rId30"/>
    <p:sldId id="299" r:id="rId31"/>
    <p:sldId id="296" r:id="rId32"/>
    <p:sldId id="301" r:id="rId33"/>
    <p:sldId id="302" r:id="rId34"/>
    <p:sldId id="27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81"/>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15E4-0141-3D45-8E8B-76DFCA222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7B6319-FBAC-A24F-89D4-A8F532294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8A0298-0F85-F749-BB72-3040565592CB}"/>
              </a:ext>
            </a:extLst>
          </p:cNvPr>
          <p:cNvSpPr>
            <a:spLocks noGrp="1"/>
          </p:cNvSpPr>
          <p:nvPr>
            <p:ph type="dt" sz="half" idx="10"/>
          </p:nvPr>
        </p:nvSpPr>
        <p:spPr/>
        <p:txBody>
          <a:bodyPr/>
          <a:lstStyle/>
          <a:p>
            <a:fld id="{5D94F897-24CD-484C-B9BC-93872A6807B5}" type="datetimeFigureOut">
              <a:rPr lang="en-US" smtClean="0"/>
              <a:t>2/28/24</a:t>
            </a:fld>
            <a:endParaRPr lang="en-US"/>
          </a:p>
        </p:txBody>
      </p:sp>
      <p:sp>
        <p:nvSpPr>
          <p:cNvPr id="5" name="Footer Placeholder 4">
            <a:extLst>
              <a:ext uri="{FF2B5EF4-FFF2-40B4-BE49-F238E27FC236}">
                <a16:creationId xmlns:a16="http://schemas.microsoft.com/office/drawing/2014/main" id="{703F7E91-12EE-A34C-8946-35E4F07A2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F36D0-585E-0645-8EE9-21BC3F21E33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60337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EA8B-2F9E-F742-A39B-F9D626EEA1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6D09C-04DA-BB4C-8E43-74DADB11A1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513B4-4966-344C-B689-53B27E7C3816}"/>
              </a:ext>
            </a:extLst>
          </p:cNvPr>
          <p:cNvSpPr>
            <a:spLocks noGrp="1"/>
          </p:cNvSpPr>
          <p:nvPr>
            <p:ph type="dt" sz="half" idx="10"/>
          </p:nvPr>
        </p:nvSpPr>
        <p:spPr/>
        <p:txBody>
          <a:bodyPr/>
          <a:lstStyle/>
          <a:p>
            <a:fld id="{5D94F897-24CD-484C-B9BC-93872A6807B5}" type="datetimeFigureOut">
              <a:rPr lang="en-US" smtClean="0"/>
              <a:t>2/28/24</a:t>
            </a:fld>
            <a:endParaRPr lang="en-US"/>
          </a:p>
        </p:txBody>
      </p:sp>
      <p:sp>
        <p:nvSpPr>
          <p:cNvPr id="5" name="Footer Placeholder 4">
            <a:extLst>
              <a:ext uri="{FF2B5EF4-FFF2-40B4-BE49-F238E27FC236}">
                <a16:creationId xmlns:a16="http://schemas.microsoft.com/office/drawing/2014/main" id="{AC2ED550-52A3-B64B-91F8-39CAD778C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892D1-6571-3149-9CE0-317FDCE8FAFD}"/>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366352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C90661-1C93-7147-BE2C-2EA9E2F889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CE0331-47F8-2E4E-83BE-40B85BF35D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47F27-B725-9741-8961-C648E56FDB21}"/>
              </a:ext>
            </a:extLst>
          </p:cNvPr>
          <p:cNvSpPr>
            <a:spLocks noGrp="1"/>
          </p:cNvSpPr>
          <p:nvPr>
            <p:ph type="dt" sz="half" idx="10"/>
          </p:nvPr>
        </p:nvSpPr>
        <p:spPr/>
        <p:txBody>
          <a:bodyPr/>
          <a:lstStyle/>
          <a:p>
            <a:fld id="{5D94F897-24CD-484C-B9BC-93872A6807B5}" type="datetimeFigureOut">
              <a:rPr lang="en-US" smtClean="0"/>
              <a:t>2/28/24</a:t>
            </a:fld>
            <a:endParaRPr lang="en-US"/>
          </a:p>
        </p:txBody>
      </p:sp>
      <p:sp>
        <p:nvSpPr>
          <p:cNvPr id="5" name="Footer Placeholder 4">
            <a:extLst>
              <a:ext uri="{FF2B5EF4-FFF2-40B4-BE49-F238E27FC236}">
                <a16:creationId xmlns:a16="http://schemas.microsoft.com/office/drawing/2014/main" id="{AC6F286C-E244-F443-8D48-176D21CD8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05BFC-A23C-EC4C-9ECF-8304B195761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3889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1C0B-DE4C-1A4B-A946-BDC77D402217}"/>
              </a:ext>
            </a:extLst>
          </p:cNvPr>
          <p:cNvSpPr>
            <a:spLocks noGrp="1"/>
          </p:cNvSpPr>
          <p:nvPr>
            <p:ph type="title"/>
          </p:nvPr>
        </p:nvSpPr>
        <p:spPr/>
        <p:txBody>
          <a:bodyPr>
            <a:normAutofit/>
          </a:bodyPr>
          <a:lstStyle>
            <a:lvl1pPr>
              <a:defRPr sz="3400" b="1">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1BB0192-C220-BE4D-921E-554DA2E2A315}"/>
              </a:ext>
            </a:extLst>
          </p:cNvPr>
          <p:cNvSpPr>
            <a:spLocks noGrp="1"/>
          </p:cNvSpPr>
          <p:nvPr>
            <p:ph idx="1"/>
          </p:nvPr>
        </p:nvSpPr>
        <p:spPr/>
        <p:txBody>
          <a:bodyPr/>
          <a:lstStyle>
            <a:lvl1pPr algn="just">
              <a:defRPr>
                <a:latin typeface="Times New Roman" panose="02020603050405020304" pitchFamily="18" charset="0"/>
                <a:cs typeface="Times New Roman" panose="02020603050405020304" pitchFamily="18" charset="0"/>
              </a:defRPr>
            </a:lvl1pPr>
            <a:lvl2pPr algn="just">
              <a:defRPr sz="2600">
                <a:latin typeface="Times New Roman" panose="02020603050405020304" pitchFamily="18" charset="0"/>
                <a:cs typeface="Times New Roman" panose="02020603050405020304" pitchFamily="18" charset="0"/>
              </a:defRPr>
            </a:lvl2pPr>
            <a:lvl3pPr algn="just">
              <a:defRPr sz="2400">
                <a:latin typeface="Times New Roman" panose="02020603050405020304" pitchFamily="18" charset="0"/>
                <a:cs typeface="Times New Roman" panose="02020603050405020304" pitchFamily="18" charset="0"/>
              </a:defRPr>
            </a:lvl3pPr>
            <a:lvl4pPr algn="just">
              <a:defRPr sz="2200">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B4D485E-1688-DA4D-88F8-5DB80170771B}"/>
              </a:ext>
            </a:extLst>
          </p:cNvPr>
          <p:cNvSpPr>
            <a:spLocks noGrp="1"/>
          </p:cNvSpPr>
          <p:nvPr>
            <p:ph type="dt" sz="half" idx="10"/>
          </p:nvPr>
        </p:nvSpPr>
        <p:spPr/>
        <p:txBody>
          <a:bodyPr/>
          <a:lstStyle/>
          <a:p>
            <a:fld id="{5D94F897-24CD-484C-B9BC-93872A6807B5}" type="datetimeFigureOut">
              <a:rPr lang="en-US" smtClean="0"/>
              <a:t>2/28/24</a:t>
            </a:fld>
            <a:endParaRPr lang="en-US"/>
          </a:p>
        </p:txBody>
      </p:sp>
      <p:sp>
        <p:nvSpPr>
          <p:cNvPr id="5" name="Footer Placeholder 4">
            <a:extLst>
              <a:ext uri="{FF2B5EF4-FFF2-40B4-BE49-F238E27FC236}">
                <a16:creationId xmlns:a16="http://schemas.microsoft.com/office/drawing/2014/main" id="{F722C10E-72D2-A448-B39F-257F744F4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FC24E-B6C6-F94E-8E1A-B321AFE3CF9B}"/>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406477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C277-628E-A045-B75A-4D0A96070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73E7FF-F66E-EE41-9DFD-DB251A5AE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A9D855-9E4F-5F49-A893-7250A6249688}"/>
              </a:ext>
            </a:extLst>
          </p:cNvPr>
          <p:cNvSpPr>
            <a:spLocks noGrp="1"/>
          </p:cNvSpPr>
          <p:nvPr>
            <p:ph type="dt" sz="half" idx="10"/>
          </p:nvPr>
        </p:nvSpPr>
        <p:spPr/>
        <p:txBody>
          <a:bodyPr/>
          <a:lstStyle/>
          <a:p>
            <a:fld id="{5D94F897-24CD-484C-B9BC-93872A6807B5}" type="datetimeFigureOut">
              <a:rPr lang="en-US" smtClean="0"/>
              <a:t>2/28/24</a:t>
            </a:fld>
            <a:endParaRPr lang="en-US"/>
          </a:p>
        </p:txBody>
      </p:sp>
      <p:sp>
        <p:nvSpPr>
          <p:cNvPr id="5" name="Footer Placeholder 4">
            <a:extLst>
              <a:ext uri="{FF2B5EF4-FFF2-40B4-BE49-F238E27FC236}">
                <a16:creationId xmlns:a16="http://schemas.microsoft.com/office/drawing/2014/main" id="{47138D86-799B-4E41-A185-4B203B9DA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21ACA-1AF1-5F4C-A8FE-8C49538D1DA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8602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60A7-44D1-A34B-A54B-B3BC66C31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D630A-79A6-1E4B-BC46-C31A9341F9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68670E-EDAD-D648-B8A9-F27D9D5388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06B82D-14F7-A34C-95A2-46C19C375D05}"/>
              </a:ext>
            </a:extLst>
          </p:cNvPr>
          <p:cNvSpPr>
            <a:spLocks noGrp="1"/>
          </p:cNvSpPr>
          <p:nvPr>
            <p:ph type="dt" sz="half" idx="10"/>
          </p:nvPr>
        </p:nvSpPr>
        <p:spPr/>
        <p:txBody>
          <a:bodyPr/>
          <a:lstStyle/>
          <a:p>
            <a:fld id="{5D94F897-24CD-484C-B9BC-93872A6807B5}" type="datetimeFigureOut">
              <a:rPr lang="en-US" smtClean="0"/>
              <a:t>2/28/24</a:t>
            </a:fld>
            <a:endParaRPr lang="en-US"/>
          </a:p>
        </p:txBody>
      </p:sp>
      <p:sp>
        <p:nvSpPr>
          <p:cNvPr id="6" name="Footer Placeholder 5">
            <a:extLst>
              <a:ext uri="{FF2B5EF4-FFF2-40B4-BE49-F238E27FC236}">
                <a16:creationId xmlns:a16="http://schemas.microsoft.com/office/drawing/2014/main" id="{49156BD3-E88E-4641-B98F-DC96E3DB3E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B42F5-268A-524A-BB85-D064D6486FA3}"/>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83661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67ED-8CA0-1648-8F62-6CFD1CA4D1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CE307C-8D0F-8B4D-A754-721172A0E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802FBC-C567-2F40-B097-7BF60E009C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A6D95F-357F-B64B-ABD3-6CD97ADA1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684AD5-638F-DA45-B7B1-FF994CF4C4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C251B2-B839-A248-AED7-2FB14865E9DD}"/>
              </a:ext>
            </a:extLst>
          </p:cNvPr>
          <p:cNvSpPr>
            <a:spLocks noGrp="1"/>
          </p:cNvSpPr>
          <p:nvPr>
            <p:ph type="dt" sz="half" idx="10"/>
          </p:nvPr>
        </p:nvSpPr>
        <p:spPr/>
        <p:txBody>
          <a:bodyPr/>
          <a:lstStyle/>
          <a:p>
            <a:fld id="{5D94F897-24CD-484C-B9BC-93872A6807B5}" type="datetimeFigureOut">
              <a:rPr lang="en-US" smtClean="0"/>
              <a:t>2/28/24</a:t>
            </a:fld>
            <a:endParaRPr lang="en-US"/>
          </a:p>
        </p:txBody>
      </p:sp>
      <p:sp>
        <p:nvSpPr>
          <p:cNvPr id="8" name="Footer Placeholder 7">
            <a:extLst>
              <a:ext uri="{FF2B5EF4-FFF2-40B4-BE49-F238E27FC236}">
                <a16:creationId xmlns:a16="http://schemas.microsoft.com/office/drawing/2014/main" id="{4D619C13-12AD-5B49-85F3-5DF00BE1E4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5FF853-F095-044B-908B-7CE63405116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9532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CB9-2CE5-6A4D-8367-E6525D3EC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72913A-CF3B-144D-8C6C-F028E6A4F5D5}"/>
              </a:ext>
            </a:extLst>
          </p:cNvPr>
          <p:cNvSpPr>
            <a:spLocks noGrp="1"/>
          </p:cNvSpPr>
          <p:nvPr>
            <p:ph type="dt" sz="half" idx="10"/>
          </p:nvPr>
        </p:nvSpPr>
        <p:spPr/>
        <p:txBody>
          <a:bodyPr/>
          <a:lstStyle/>
          <a:p>
            <a:fld id="{5D94F897-24CD-484C-B9BC-93872A6807B5}" type="datetimeFigureOut">
              <a:rPr lang="en-US" smtClean="0"/>
              <a:t>2/28/24</a:t>
            </a:fld>
            <a:endParaRPr lang="en-US"/>
          </a:p>
        </p:txBody>
      </p:sp>
      <p:sp>
        <p:nvSpPr>
          <p:cNvPr id="4" name="Footer Placeholder 3">
            <a:extLst>
              <a:ext uri="{FF2B5EF4-FFF2-40B4-BE49-F238E27FC236}">
                <a16:creationId xmlns:a16="http://schemas.microsoft.com/office/drawing/2014/main" id="{1542351A-CADF-9944-80D8-22A96D22E6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52FC7A-0369-7047-9EEE-231AF81EA1F8}"/>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9025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47270-350E-C44C-98F0-F9264C6F4822}"/>
              </a:ext>
            </a:extLst>
          </p:cNvPr>
          <p:cNvSpPr>
            <a:spLocks noGrp="1"/>
          </p:cNvSpPr>
          <p:nvPr>
            <p:ph type="dt" sz="half" idx="10"/>
          </p:nvPr>
        </p:nvSpPr>
        <p:spPr/>
        <p:txBody>
          <a:bodyPr/>
          <a:lstStyle/>
          <a:p>
            <a:fld id="{5D94F897-24CD-484C-B9BC-93872A6807B5}" type="datetimeFigureOut">
              <a:rPr lang="en-US" smtClean="0"/>
              <a:t>2/28/24</a:t>
            </a:fld>
            <a:endParaRPr lang="en-US"/>
          </a:p>
        </p:txBody>
      </p:sp>
      <p:sp>
        <p:nvSpPr>
          <p:cNvPr id="3" name="Footer Placeholder 2">
            <a:extLst>
              <a:ext uri="{FF2B5EF4-FFF2-40B4-BE49-F238E27FC236}">
                <a16:creationId xmlns:a16="http://schemas.microsoft.com/office/drawing/2014/main" id="{DD5FE49C-7286-3D4D-9AA7-278BE67A54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269E5-9D14-C14D-A38D-B2578F1B2A4A}"/>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51858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7C4E-4914-E842-BA70-CE4ABA24E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BD94C5-9DAA-6C47-B5C5-681B025D3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F85F5-A4A6-FA40-A0C9-DC6D173D9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8D1C2A-50D1-AF49-B363-8F3FA2B0EEEA}"/>
              </a:ext>
            </a:extLst>
          </p:cNvPr>
          <p:cNvSpPr>
            <a:spLocks noGrp="1"/>
          </p:cNvSpPr>
          <p:nvPr>
            <p:ph type="dt" sz="half" idx="10"/>
          </p:nvPr>
        </p:nvSpPr>
        <p:spPr/>
        <p:txBody>
          <a:bodyPr/>
          <a:lstStyle/>
          <a:p>
            <a:fld id="{5D94F897-24CD-484C-B9BC-93872A6807B5}" type="datetimeFigureOut">
              <a:rPr lang="en-US" smtClean="0"/>
              <a:t>2/28/24</a:t>
            </a:fld>
            <a:endParaRPr lang="en-US"/>
          </a:p>
        </p:txBody>
      </p:sp>
      <p:sp>
        <p:nvSpPr>
          <p:cNvPr id="6" name="Footer Placeholder 5">
            <a:extLst>
              <a:ext uri="{FF2B5EF4-FFF2-40B4-BE49-F238E27FC236}">
                <a16:creationId xmlns:a16="http://schemas.microsoft.com/office/drawing/2014/main" id="{508B868C-B905-7247-8FB1-D3FEED589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B0011-E948-A141-AEAA-B613B259B60F}"/>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31599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E0DB-882A-E545-839B-0DE7B16A1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C203E-646D-9946-A316-3694D19AC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40A16E-8F83-384D-8D7D-36FD9EF15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E14FF0-306A-DE4E-81AA-9DE1EF7F770B}"/>
              </a:ext>
            </a:extLst>
          </p:cNvPr>
          <p:cNvSpPr>
            <a:spLocks noGrp="1"/>
          </p:cNvSpPr>
          <p:nvPr>
            <p:ph type="dt" sz="half" idx="10"/>
          </p:nvPr>
        </p:nvSpPr>
        <p:spPr/>
        <p:txBody>
          <a:bodyPr/>
          <a:lstStyle/>
          <a:p>
            <a:fld id="{5D94F897-24CD-484C-B9BC-93872A6807B5}" type="datetimeFigureOut">
              <a:rPr lang="en-US" smtClean="0"/>
              <a:t>2/28/24</a:t>
            </a:fld>
            <a:endParaRPr lang="en-US"/>
          </a:p>
        </p:txBody>
      </p:sp>
      <p:sp>
        <p:nvSpPr>
          <p:cNvPr id="6" name="Footer Placeholder 5">
            <a:extLst>
              <a:ext uri="{FF2B5EF4-FFF2-40B4-BE49-F238E27FC236}">
                <a16:creationId xmlns:a16="http://schemas.microsoft.com/office/drawing/2014/main" id="{77376D5C-235F-D54F-8E90-60DAEA9E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AE5B6-4F6B-FB44-98EA-01D4427E659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5111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9F0BCC-7F75-7D4C-A64D-1BF8DA22F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A6405A-B568-5C44-8F4E-C6F547EFC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38387-9915-F446-8679-79A8F57A1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4F897-24CD-484C-B9BC-93872A6807B5}" type="datetimeFigureOut">
              <a:rPr lang="en-US" smtClean="0"/>
              <a:t>2/28/24</a:t>
            </a:fld>
            <a:endParaRPr lang="en-US"/>
          </a:p>
        </p:txBody>
      </p:sp>
      <p:sp>
        <p:nvSpPr>
          <p:cNvPr id="5" name="Footer Placeholder 4">
            <a:extLst>
              <a:ext uri="{FF2B5EF4-FFF2-40B4-BE49-F238E27FC236}">
                <a16:creationId xmlns:a16="http://schemas.microsoft.com/office/drawing/2014/main" id="{96655B27-B09B-944D-ADAA-0F7F3A786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B55B69-8DC0-B147-A4DF-6C5324A34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ADC1F-C5C0-9A41-AA61-6B37A6CEA29B}" type="slidenum">
              <a:rPr lang="en-US" smtClean="0"/>
              <a:t>‹#›</a:t>
            </a:fld>
            <a:endParaRPr lang="en-US"/>
          </a:p>
        </p:txBody>
      </p:sp>
    </p:spTree>
    <p:extLst>
      <p:ext uri="{BB962C8B-B14F-4D97-AF65-F5344CB8AC3E}">
        <p14:creationId xmlns:p14="http://schemas.microsoft.com/office/powerpoint/2010/main" val="135899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15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41110-7DAC-94C7-B57A-9E168585AD86}"/>
              </a:ext>
            </a:extLst>
          </p:cNvPr>
          <p:cNvSpPr>
            <a:spLocks noGrp="1"/>
          </p:cNvSpPr>
          <p:nvPr>
            <p:ph idx="1"/>
          </p:nvPr>
        </p:nvSpPr>
        <p:spPr>
          <a:xfrm>
            <a:off x="838200" y="695739"/>
            <a:ext cx="10515600" cy="5481224"/>
          </a:xfrm>
        </p:spPr>
        <p:txBody>
          <a:bodyPr/>
          <a:lstStyle/>
          <a:p>
            <a:pPr lvl="1"/>
            <a:endParaRPr lang="en-US" dirty="0"/>
          </a:p>
          <a:p>
            <a:pPr lvl="1"/>
            <a:r>
              <a:rPr lang="en-US" dirty="0"/>
              <a:t>Both versions of the hypothesis make different predictions for second language learning, more specifically </a:t>
            </a:r>
          </a:p>
          <a:p>
            <a:pPr lvl="2"/>
            <a:endParaRPr lang="en-US" dirty="0"/>
          </a:p>
          <a:p>
            <a:pPr lvl="2"/>
            <a:r>
              <a:rPr lang="en-US" dirty="0"/>
              <a:t>while the exercise hypothesis predicts that if individuals have acquired the first language at an early age, the ability to learn a second language would stay intact for the rest of the life</a:t>
            </a:r>
          </a:p>
          <a:p>
            <a:pPr lvl="2"/>
            <a:endParaRPr lang="en-US" dirty="0"/>
          </a:p>
          <a:p>
            <a:pPr lvl="2"/>
            <a:r>
              <a:rPr lang="en-US" dirty="0"/>
              <a:t>the maturational state hypothesis predicts that, regardless of whether a first language is acquired early in life, the language learning capacity would continue to decline with age as a consequence of maturational changes in a child’s brain.</a:t>
            </a:r>
          </a:p>
          <a:p>
            <a:pPr lvl="2"/>
            <a:endParaRPr lang="en-US" dirty="0"/>
          </a:p>
        </p:txBody>
      </p:sp>
    </p:spTree>
    <p:extLst>
      <p:ext uri="{BB962C8B-B14F-4D97-AF65-F5344CB8AC3E}">
        <p14:creationId xmlns:p14="http://schemas.microsoft.com/office/powerpoint/2010/main" val="731003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B7FE10-D8BE-BC76-D32D-FFC0E174A30A}"/>
              </a:ext>
            </a:extLst>
          </p:cNvPr>
          <p:cNvSpPr>
            <a:spLocks noGrp="1"/>
          </p:cNvSpPr>
          <p:nvPr>
            <p:ph idx="1"/>
          </p:nvPr>
        </p:nvSpPr>
        <p:spPr>
          <a:xfrm>
            <a:off x="838200" y="576470"/>
            <a:ext cx="10515600" cy="5794513"/>
          </a:xfrm>
        </p:spPr>
        <p:txBody>
          <a:bodyPr>
            <a:normAutofit fontScale="92500"/>
          </a:bodyPr>
          <a:lstStyle/>
          <a:p>
            <a:endParaRPr lang="en-US" dirty="0"/>
          </a:p>
          <a:p>
            <a:pPr lvl="1"/>
            <a:r>
              <a:rPr lang="en-US" dirty="0"/>
              <a:t>Johnson &amp; Newport reasoned that in order to prove the maturational state hypothesis they would need to provide evidence that the ability to learn language decreases over time and also evidence of a discontinuity in the age function that can be related to the ending period of brain maturation.</a:t>
            </a:r>
          </a:p>
          <a:p>
            <a:pPr lvl="1"/>
            <a:endParaRPr lang="en-US" dirty="0"/>
          </a:p>
          <a:p>
            <a:pPr lvl="1"/>
            <a:r>
              <a:rPr lang="en-US" dirty="0"/>
              <a:t>They tested these ideas in a study where they examined L2 speakers’ knowledge of English morphology and syntax.</a:t>
            </a:r>
          </a:p>
          <a:p>
            <a:pPr lvl="2"/>
            <a:r>
              <a:rPr lang="en-US" dirty="0"/>
              <a:t>Different aspects of morpho-syntactical knowledge of English were tested , 12 in all, for instance, its past-tense information, plural systems, determiners and use of auxiliaries etc.</a:t>
            </a:r>
          </a:p>
          <a:p>
            <a:pPr lvl="1"/>
            <a:endParaRPr lang="en-US" dirty="0"/>
          </a:p>
          <a:p>
            <a:pPr lvl="1"/>
            <a:r>
              <a:rPr lang="en-US" dirty="0"/>
              <a:t>All of the 46 participants in the study, were Chinese and Korean native speakers, who had immigrated to the United States between the ages of 3 – 39. Their age at first arrival to the US were considered as their first exposure to English or their age-of-acquisition.</a:t>
            </a:r>
          </a:p>
        </p:txBody>
      </p:sp>
    </p:spTree>
    <p:extLst>
      <p:ext uri="{BB962C8B-B14F-4D97-AF65-F5344CB8AC3E}">
        <p14:creationId xmlns:p14="http://schemas.microsoft.com/office/powerpoint/2010/main" val="3492138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5DF45E-B086-50A8-46E5-994920B82F21}"/>
              </a:ext>
            </a:extLst>
          </p:cNvPr>
          <p:cNvSpPr>
            <a:spLocks noGrp="1"/>
          </p:cNvSpPr>
          <p:nvPr>
            <p:ph idx="1"/>
          </p:nvPr>
        </p:nvSpPr>
        <p:spPr>
          <a:xfrm>
            <a:off x="838200" y="506896"/>
            <a:ext cx="10515600" cy="5864087"/>
          </a:xfrm>
        </p:spPr>
        <p:txBody>
          <a:bodyPr/>
          <a:lstStyle/>
          <a:p>
            <a:endParaRPr lang="en-US" dirty="0"/>
          </a:p>
          <a:p>
            <a:r>
              <a:rPr lang="en-US" dirty="0"/>
              <a:t>Johnson &amp; Newport (1989) included only L2 speakers who attended university or had obtained a university degree and had been immersed in English for at least 5 years, to ensure that all the participants had reached their final stage of proficiency in their L2 (English).</a:t>
            </a:r>
          </a:p>
          <a:p>
            <a:endParaRPr lang="en-US" dirty="0"/>
          </a:p>
          <a:p>
            <a:r>
              <a:rPr lang="en-US" dirty="0"/>
              <a:t>Further, a group pf 23 English  native speakers were also included to provide a measure of the baseline measure.</a:t>
            </a:r>
          </a:p>
          <a:p>
            <a:endParaRPr lang="en-US" dirty="0"/>
          </a:p>
          <a:p>
            <a:r>
              <a:rPr lang="en-US" dirty="0"/>
              <a:t>Further, the experimental task involved grammatical judgment to each of the 276 spoken English sentences presented by means of an audiotape, each sentence testing for a specific type of morphosyntactic knowledge.</a:t>
            </a:r>
          </a:p>
        </p:txBody>
      </p:sp>
    </p:spTree>
    <p:extLst>
      <p:ext uri="{BB962C8B-B14F-4D97-AF65-F5344CB8AC3E}">
        <p14:creationId xmlns:p14="http://schemas.microsoft.com/office/powerpoint/2010/main" val="3814351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87CF9F-329D-05C8-54F1-E65C023607EF}"/>
              </a:ext>
            </a:extLst>
          </p:cNvPr>
          <p:cNvSpPr>
            <a:spLocks noGrp="1"/>
          </p:cNvSpPr>
          <p:nvPr>
            <p:ph idx="1"/>
          </p:nvPr>
        </p:nvSpPr>
        <p:spPr>
          <a:xfrm>
            <a:off x="838200" y="606287"/>
            <a:ext cx="10515600" cy="5754756"/>
          </a:xfrm>
        </p:spPr>
        <p:txBody>
          <a:bodyPr>
            <a:normAutofit lnSpcReduction="10000"/>
          </a:bodyPr>
          <a:lstStyle/>
          <a:p>
            <a:endParaRPr lang="en-US" dirty="0"/>
          </a:p>
          <a:p>
            <a:pPr lvl="1"/>
            <a:r>
              <a:rPr lang="en-US" dirty="0"/>
              <a:t>The results showed a strong relationship between the age of arrival in the US and their grammatical knowledge (r = -.77), wherein the early arrivals performed better than late arrivals.</a:t>
            </a:r>
          </a:p>
          <a:p>
            <a:pPr lvl="1"/>
            <a:endParaRPr lang="en-US" dirty="0"/>
          </a:p>
          <a:p>
            <a:pPr lvl="1"/>
            <a:r>
              <a:rPr lang="en-US" dirty="0"/>
              <a:t>More specifically, the best performance was shown by the earliest arrivals (between the ages of 3-7), whose performance was very similar to the native English speakers, but the performances of the three older age groups (8-10, 11-5, and 17-39) performed worse compared to the native speakers.</a:t>
            </a:r>
          </a:p>
          <a:p>
            <a:pPr lvl="1"/>
            <a:endParaRPr lang="en-US" dirty="0"/>
          </a:p>
          <a:p>
            <a:pPr lvl="1"/>
            <a:r>
              <a:rPr lang="en-US" dirty="0"/>
              <a:t>Also, the three groups differed significantly from one another, with the early arrivals in these age groups outperforming the later arrivals.</a:t>
            </a:r>
          </a:p>
          <a:p>
            <a:pPr lvl="1"/>
            <a:endParaRPr lang="en-US" dirty="0"/>
          </a:p>
          <a:p>
            <a:pPr lvl="1"/>
            <a:r>
              <a:rPr lang="en-US" dirty="0"/>
              <a:t>These results supported in essence th idea of a critical period.</a:t>
            </a:r>
          </a:p>
        </p:txBody>
      </p:sp>
    </p:spTree>
    <p:extLst>
      <p:ext uri="{BB962C8B-B14F-4D97-AF65-F5344CB8AC3E}">
        <p14:creationId xmlns:p14="http://schemas.microsoft.com/office/powerpoint/2010/main" val="574155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AAACE8-62E9-8FB0-EAA4-82613347FE73}"/>
              </a:ext>
            </a:extLst>
          </p:cNvPr>
          <p:cNvSpPr>
            <a:spLocks noGrp="1"/>
          </p:cNvSpPr>
          <p:nvPr>
            <p:ph idx="1"/>
          </p:nvPr>
        </p:nvSpPr>
        <p:spPr>
          <a:xfrm>
            <a:off x="838200" y="596348"/>
            <a:ext cx="10515600" cy="5784574"/>
          </a:xfrm>
        </p:spPr>
        <p:txBody>
          <a:bodyPr/>
          <a:lstStyle/>
          <a:p>
            <a:endParaRPr lang="en-US" dirty="0"/>
          </a:p>
          <a:p>
            <a:pPr lvl="1"/>
            <a:r>
              <a:rPr lang="en-US" dirty="0"/>
              <a:t>To test the affects of brain maturation on the participants eventual proficiency of their acquired L2, Johnson &amp; Newport (1989) divided their participants into two age groups: participants with </a:t>
            </a:r>
            <a:r>
              <a:rPr lang="en-US" dirty="0" err="1"/>
              <a:t>AoA</a:t>
            </a:r>
            <a:r>
              <a:rPr lang="en-US" dirty="0"/>
              <a:t> 3-15 years and those with </a:t>
            </a:r>
            <a:r>
              <a:rPr lang="en-US" dirty="0" err="1"/>
              <a:t>AoA</a:t>
            </a:r>
            <a:r>
              <a:rPr lang="en-US" dirty="0"/>
              <a:t> 17-39 years.</a:t>
            </a:r>
          </a:p>
          <a:p>
            <a:pPr lvl="2"/>
            <a:endParaRPr lang="en-US" dirty="0"/>
          </a:p>
          <a:p>
            <a:pPr lvl="2"/>
            <a:r>
              <a:rPr lang="en-US" dirty="0"/>
              <a:t>Indeed, the former group 3-15 years showed much higher correlation (r= -.87) than the latter group of 17-39 years showed a lower correlation (r= -16).</a:t>
            </a:r>
          </a:p>
          <a:p>
            <a:pPr lvl="2"/>
            <a:endParaRPr lang="en-US" dirty="0"/>
          </a:p>
          <a:p>
            <a:pPr lvl="2"/>
            <a:r>
              <a:rPr lang="en-US" dirty="0"/>
              <a:t>Additionally, a notable result was that there was much lower variance in the performance of the younger </a:t>
            </a:r>
            <a:r>
              <a:rPr lang="en-US" dirty="0" err="1"/>
              <a:t>AoA</a:t>
            </a:r>
            <a:r>
              <a:rPr lang="en-US" dirty="0"/>
              <a:t> group than the older one.</a:t>
            </a:r>
          </a:p>
          <a:p>
            <a:pPr lvl="2"/>
            <a:endParaRPr lang="en-US" dirty="0"/>
          </a:p>
          <a:p>
            <a:pPr lvl="1"/>
            <a:r>
              <a:rPr lang="en-US" dirty="0"/>
              <a:t>The authors deduced that their results supported the maturational state version of the critical period hypothesis.</a:t>
            </a:r>
          </a:p>
        </p:txBody>
      </p:sp>
    </p:spTree>
    <p:extLst>
      <p:ext uri="{BB962C8B-B14F-4D97-AF65-F5344CB8AC3E}">
        <p14:creationId xmlns:p14="http://schemas.microsoft.com/office/powerpoint/2010/main" val="911860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E2789-AD98-8EF1-46F8-9DC287A5BE91}"/>
              </a:ext>
            </a:extLst>
          </p:cNvPr>
          <p:cNvSpPr>
            <a:spLocks noGrp="1"/>
          </p:cNvSpPr>
          <p:nvPr>
            <p:ph type="title"/>
          </p:nvPr>
        </p:nvSpPr>
        <p:spPr>
          <a:xfrm>
            <a:off x="838200" y="365126"/>
            <a:ext cx="10515600" cy="817632"/>
          </a:xfrm>
        </p:spPr>
        <p:txBody>
          <a:bodyPr/>
          <a:lstStyle/>
          <a:p>
            <a:r>
              <a:rPr lang="en-US" dirty="0"/>
              <a:t>The Age Function in Second Language Learning</a:t>
            </a:r>
          </a:p>
        </p:txBody>
      </p:sp>
      <p:sp>
        <p:nvSpPr>
          <p:cNvPr id="3" name="Content Placeholder 2">
            <a:extLst>
              <a:ext uri="{FF2B5EF4-FFF2-40B4-BE49-F238E27FC236}">
                <a16:creationId xmlns:a16="http://schemas.microsoft.com/office/drawing/2014/main" id="{0683734E-0FB0-E2C6-517B-56681FBEF3F4}"/>
              </a:ext>
            </a:extLst>
          </p:cNvPr>
          <p:cNvSpPr>
            <a:spLocks noGrp="1"/>
          </p:cNvSpPr>
          <p:nvPr>
            <p:ph idx="1"/>
          </p:nvPr>
        </p:nvSpPr>
        <p:spPr>
          <a:xfrm>
            <a:off x="838200" y="1401416"/>
            <a:ext cx="10515600" cy="5091457"/>
          </a:xfrm>
        </p:spPr>
        <p:txBody>
          <a:bodyPr>
            <a:normAutofit lnSpcReduction="10000"/>
          </a:bodyPr>
          <a:lstStyle/>
          <a:p>
            <a:r>
              <a:rPr lang="en-US" dirty="0"/>
              <a:t>Two more studies  (Birdsong &amp; Molis, 2001 &amp; </a:t>
            </a:r>
            <a:r>
              <a:rPr lang="en-US" dirty="0" err="1"/>
              <a:t>DeKeyser</a:t>
            </a:r>
            <a:r>
              <a:rPr lang="en-US" dirty="0"/>
              <a:t>, 2000) have also tried to replicate Johnson &amp; Newport’s (1989) study using the same experimental materials but testing L2 English speakers with other L1 backgrounds.</a:t>
            </a:r>
          </a:p>
          <a:p>
            <a:endParaRPr lang="en-US" dirty="0"/>
          </a:p>
          <a:p>
            <a:r>
              <a:rPr lang="en-US" dirty="0"/>
              <a:t>Interestingly, neither of these two studies exactly replicated the findings from Johnson &amp; Newport.</a:t>
            </a:r>
          </a:p>
          <a:p>
            <a:endParaRPr lang="en-US" dirty="0"/>
          </a:p>
          <a:p>
            <a:r>
              <a:rPr lang="en-US" dirty="0"/>
              <a:t>However, </a:t>
            </a:r>
            <a:r>
              <a:rPr lang="en-US" dirty="0" err="1"/>
              <a:t>DeKeyser</a:t>
            </a:r>
            <a:r>
              <a:rPr lang="en-US" dirty="0"/>
              <a:t> (2000) on examining L2 English speakers with Hungarian as their L1, concluded that his data agreed with the findings of the original study, and also in support for the maturational state hypothesis.</a:t>
            </a:r>
          </a:p>
        </p:txBody>
      </p:sp>
    </p:spTree>
    <p:extLst>
      <p:ext uri="{BB962C8B-B14F-4D97-AF65-F5344CB8AC3E}">
        <p14:creationId xmlns:p14="http://schemas.microsoft.com/office/powerpoint/2010/main" val="320918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82FDD8-D28E-EEED-63E6-68FA09F62A23}"/>
              </a:ext>
            </a:extLst>
          </p:cNvPr>
          <p:cNvSpPr>
            <a:spLocks noGrp="1"/>
          </p:cNvSpPr>
          <p:nvPr>
            <p:ph idx="1"/>
          </p:nvPr>
        </p:nvSpPr>
        <p:spPr>
          <a:xfrm>
            <a:off x="838200" y="576470"/>
            <a:ext cx="10515600" cy="5764695"/>
          </a:xfrm>
        </p:spPr>
        <p:txBody>
          <a:bodyPr/>
          <a:lstStyle/>
          <a:p>
            <a:endParaRPr lang="en-US" dirty="0"/>
          </a:p>
          <a:p>
            <a:endParaRPr lang="en-US" dirty="0"/>
          </a:p>
          <a:p>
            <a:endParaRPr lang="en-US" dirty="0"/>
          </a:p>
          <a:p>
            <a:endParaRPr lang="en-US" dirty="0"/>
          </a:p>
          <a:p>
            <a:r>
              <a:rPr lang="en-US" dirty="0"/>
              <a:t>However, in contrast data from Birdsong &amp; Molis (2001), who tested  native speakers of Spanish pointed out discrepancies between their findings and those of the Johnson &amp; Newport (1989)’s study, for instance they suggested that factors other than a bounded period of special language learning ability early in life might bring about the age-of-acquisition effects.</a:t>
            </a:r>
          </a:p>
          <a:p>
            <a:endParaRPr lang="en-US" dirty="0"/>
          </a:p>
        </p:txBody>
      </p:sp>
    </p:spTree>
    <p:extLst>
      <p:ext uri="{BB962C8B-B14F-4D97-AF65-F5344CB8AC3E}">
        <p14:creationId xmlns:p14="http://schemas.microsoft.com/office/powerpoint/2010/main" val="1282105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0D6458-E6D0-3023-53A5-336757D8212E}"/>
              </a:ext>
            </a:extLst>
          </p:cNvPr>
          <p:cNvSpPr>
            <a:spLocks noGrp="1"/>
          </p:cNvSpPr>
          <p:nvPr>
            <p:ph idx="1"/>
          </p:nvPr>
        </p:nvSpPr>
        <p:spPr>
          <a:xfrm>
            <a:off x="838200" y="616226"/>
            <a:ext cx="10515600" cy="5560737"/>
          </a:xfrm>
        </p:spPr>
        <p:txBody>
          <a:bodyPr>
            <a:normAutofit fontScale="92500" lnSpcReduction="10000"/>
          </a:bodyPr>
          <a:lstStyle/>
          <a:p>
            <a:endParaRPr lang="en-US" dirty="0"/>
          </a:p>
          <a:p>
            <a:r>
              <a:rPr lang="en-US" dirty="0"/>
              <a:t>Zooming in, </a:t>
            </a:r>
            <a:r>
              <a:rPr lang="en-US" dirty="0" err="1"/>
              <a:t>DeKeyser</a:t>
            </a:r>
            <a:r>
              <a:rPr lang="en-US" dirty="0"/>
              <a:t> (2000) noted some concerns from the design of Johnson &amp; Newport (1989)’s study:</a:t>
            </a:r>
          </a:p>
          <a:p>
            <a:pPr lvl="1"/>
            <a:endParaRPr lang="en-US" dirty="0"/>
          </a:p>
          <a:p>
            <a:pPr lvl="1"/>
            <a:r>
              <a:rPr lang="en-US" dirty="0"/>
              <a:t>In their study the minimal length of residence of the participants in the US had been only 5 years, which may not have been long enough for the participants to have reached the ultimate level of L2 proficiency.</a:t>
            </a:r>
          </a:p>
          <a:p>
            <a:pPr lvl="1"/>
            <a:endParaRPr lang="en-US" dirty="0"/>
          </a:p>
          <a:p>
            <a:pPr lvl="1"/>
            <a:r>
              <a:rPr lang="en-US" dirty="0"/>
              <a:t>Also, their age of arrival had been confounded with the participants’ age at test taking, implying basically that the older test taskers may have performed worse because of diminished attention skills and not because of their late learning of L2.</a:t>
            </a:r>
          </a:p>
          <a:p>
            <a:pPr lvl="1"/>
            <a:endParaRPr lang="en-US" dirty="0"/>
          </a:p>
          <a:p>
            <a:pPr lvl="1"/>
            <a:r>
              <a:rPr lang="en-US" dirty="0"/>
              <a:t>Finally, the differential ability to remain concentrated all through the long test session that may also have caused the poor performance of the older adults.</a:t>
            </a:r>
          </a:p>
        </p:txBody>
      </p:sp>
    </p:spTree>
    <p:extLst>
      <p:ext uri="{BB962C8B-B14F-4D97-AF65-F5344CB8AC3E}">
        <p14:creationId xmlns:p14="http://schemas.microsoft.com/office/powerpoint/2010/main" val="2615978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CC3C08-488A-EDE3-C9C7-827D6ABAFC35}"/>
              </a:ext>
            </a:extLst>
          </p:cNvPr>
          <p:cNvSpPr>
            <a:spLocks noGrp="1"/>
          </p:cNvSpPr>
          <p:nvPr>
            <p:ph idx="1"/>
          </p:nvPr>
        </p:nvSpPr>
        <p:spPr>
          <a:xfrm>
            <a:off x="838200" y="516834"/>
            <a:ext cx="10515600" cy="5883965"/>
          </a:xfrm>
        </p:spPr>
        <p:txBody>
          <a:bodyPr/>
          <a:lstStyle/>
          <a:p>
            <a:endParaRPr lang="en-US" dirty="0"/>
          </a:p>
          <a:p>
            <a:r>
              <a:rPr lang="en-US" dirty="0" err="1"/>
              <a:t>DeKeyser</a:t>
            </a:r>
            <a:r>
              <a:rPr lang="en-US" dirty="0"/>
              <a:t> (2000) tried to address some of these concerns in their study by increasing the minimal length of residence in the US to 10 years, correcting for chronological age in the data analysis, and also reduced the test items from 276 to 200.</a:t>
            </a:r>
          </a:p>
          <a:p>
            <a:endParaRPr lang="en-US" dirty="0"/>
          </a:p>
          <a:p>
            <a:r>
              <a:rPr lang="en-US" dirty="0"/>
              <a:t>Additionally, </a:t>
            </a:r>
            <a:r>
              <a:rPr lang="en-US" dirty="0" err="1"/>
              <a:t>DeKeyser</a:t>
            </a:r>
            <a:r>
              <a:rPr lang="en-US" dirty="0"/>
              <a:t> (2000) also administered a language-learning aptitude test to test for whether their participants had any individual differences amongst in their language learning abilities, even before the test ~ </a:t>
            </a:r>
            <a:r>
              <a:rPr lang="en-US" b="1" i="1" dirty="0"/>
              <a:t>the fundamental difference hypothesis </a:t>
            </a:r>
            <a:r>
              <a:rPr lang="en-US" dirty="0"/>
              <a:t>(Bley-Vroman, 1988), which could explain the large variability in the scores of the late learners of L2.</a:t>
            </a:r>
          </a:p>
        </p:txBody>
      </p:sp>
    </p:spTree>
    <p:extLst>
      <p:ext uri="{BB962C8B-B14F-4D97-AF65-F5344CB8AC3E}">
        <p14:creationId xmlns:p14="http://schemas.microsoft.com/office/powerpoint/2010/main" val="1371191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1C1E56-DEFE-2EF9-F14C-8B20DB89933E}"/>
              </a:ext>
            </a:extLst>
          </p:cNvPr>
          <p:cNvSpPr>
            <a:spLocks noGrp="1"/>
          </p:cNvSpPr>
          <p:nvPr>
            <p:ph idx="1"/>
          </p:nvPr>
        </p:nvSpPr>
        <p:spPr>
          <a:xfrm>
            <a:off x="838200" y="496956"/>
            <a:ext cx="10515600" cy="5883965"/>
          </a:xfrm>
        </p:spPr>
        <p:txBody>
          <a:bodyPr/>
          <a:lstStyle/>
          <a:p>
            <a:endParaRPr lang="en-US" dirty="0"/>
          </a:p>
          <a:p>
            <a:r>
              <a:rPr lang="en-US" dirty="0"/>
              <a:t>the fundamental difference hypothesis posits that while children utilize an innate language learning mechanism that may have allowed for implicit and unconscious learning, adults second language learners need to resort to explicit, conscious, learning strategies that rely on individuals general problem-solving capacities, including their ability to reflect on the structure of the targeted language.</a:t>
            </a:r>
          </a:p>
          <a:p>
            <a:endParaRPr lang="en-US" dirty="0"/>
          </a:p>
          <a:p>
            <a:r>
              <a:rPr lang="en-US" dirty="0"/>
              <a:t>Individuals who are good at these general problem-solving abilities, and who posses high verbal – analytical skills, may therefore eventually attain a higher level of proficiency of their intended L2, and those lower on the spectrum of these abilities may never be able to attain a very high level of proficiency in their L2.</a:t>
            </a:r>
          </a:p>
        </p:txBody>
      </p:sp>
    </p:spTree>
    <p:extLst>
      <p:ext uri="{BB962C8B-B14F-4D97-AF65-F5344CB8AC3E}">
        <p14:creationId xmlns:p14="http://schemas.microsoft.com/office/powerpoint/2010/main" val="4271138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45672" y="5227082"/>
            <a:ext cx="9143999"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Indian Institute of Technology Kanpur</a:t>
            </a:r>
          </a:p>
        </p:txBody>
      </p:sp>
      <p:pic>
        <p:nvPicPr>
          <p:cNvPr id="5" name="Picture 4">
            <a:extLst>
              <a:ext uri="{FF2B5EF4-FFF2-40B4-BE49-F238E27FC236}">
                <a16:creationId xmlns:a16="http://schemas.microsoft.com/office/drawing/2014/main" id="{AAF0E8CF-D160-3145-94A0-2A607F2CDFB8}"/>
              </a:ext>
            </a:extLst>
          </p:cNvPr>
          <p:cNvPicPr>
            <a:picLocks noChangeAspect="1"/>
          </p:cNvPicPr>
          <p:nvPr/>
        </p:nvPicPr>
        <p:blipFill>
          <a:blip r:embed="rId2"/>
          <a:stretch>
            <a:fillRect/>
          </a:stretch>
        </p:blipFill>
        <p:spPr>
          <a:xfrm>
            <a:off x="4022519" y="890525"/>
            <a:ext cx="3736800" cy="3736800"/>
          </a:xfrm>
          <a:prstGeom prst="rect">
            <a:avLst/>
          </a:prstGeom>
        </p:spPr>
      </p:pic>
    </p:spTree>
    <p:extLst>
      <p:ext uri="{BB962C8B-B14F-4D97-AF65-F5344CB8AC3E}">
        <p14:creationId xmlns:p14="http://schemas.microsoft.com/office/powerpoint/2010/main" val="38541538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1ABBB2-EC79-30EB-572A-E8627650B03B}"/>
              </a:ext>
            </a:extLst>
          </p:cNvPr>
          <p:cNvSpPr>
            <a:spLocks noGrp="1"/>
          </p:cNvSpPr>
          <p:nvPr>
            <p:ph idx="1"/>
          </p:nvPr>
        </p:nvSpPr>
        <p:spPr>
          <a:xfrm>
            <a:off x="838200" y="546652"/>
            <a:ext cx="10515600" cy="5854148"/>
          </a:xfrm>
        </p:spPr>
        <p:txBody>
          <a:bodyPr>
            <a:normAutofit lnSpcReduction="10000"/>
          </a:bodyPr>
          <a:lstStyle/>
          <a:p>
            <a:endParaRPr lang="en-US" dirty="0"/>
          </a:p>
          <a:p>
            <a:r>
              <a:rPr lang="en-US" dirty="0"/>
              <a:t>Let’s look at the results:</a:t>
            </a:r>
          </a:p>
          <a:p>
            <a:pPr lvl="1"/>
            <a:endParaRPr lang="en-US" dirty="0"/>
          </a:p>
          <a:p>
            <a:pPr lvl="1"/>
            <a:r>
              <a:rPr lang="en-US" dirty="0"/>
              <a:t>In agreement with </a:t>
            </a:r>
            <a:r>
              <a:rPr lang="en-US" dirty="0" err="1"/>
              <a:t>DeKeyser</a:t>
            </a:r>
            <a:r>
              <a:rPr lang="en-US" dirty="0"/>
              <a:t> (2000)’s hypothesis, individuals with better verbal analytical skills amongst the late learners were able to compensate for the fact that the innate language learning device was inaccessible, these were the few late arrivals who could actually obtain grammaticality-judgment scores within the range observed for the early arrivals.</a:t>
            </a:r>
          </a:p>
          <a:p>
            <a:pPr lvl="2"/>
            <a:endParaRPr lang="en-US" dirty="0"/>
          </a:p>
          <a:p>
            <a:pPr lvl="2"/>
            <a:r>
              <a:rPr lang="en-US" dirty="0"/>
              <a:t>Indeed, among the participants who arrived at the age of 17 or more, the correlation between the grammaticality-judgment score and the verbal ability score was significant (r = 0.33).</a:t>
            </a:r>
          </a:p>
          <a:p>
            <a:pPr lvl="2"/>
            <a:endParaRPr lang="en-US" dirty="0"/>
          </a:p>
          <a:p>
            <a:pPr lvl="2"/>
            <a:r>
              <a:rPr lang="en-US" dirty="0"/>
              <a:t>For the early arrivals (before age 16), the correlation was nonsignificant (= 0.07), implying that verbal ability plays no roles when a </a:t>
            </a:r>
            <a:r>
              <a:rPr lang="en-US" dirty="0" err="1"/>
              <a:t>secnd</a:t>
            </a:r>
            <a:r>
              <a:rPr lang="en-US" dirty="0"/>
              <a:t> language is learned at a young age.</a:t>
            </a:r>
          </a:p>
        </p:txBody>
      </p:sp>
    </p:spTree>
    <p:extLst>
      <p:ext uri="{BB962C8B-B14F-4D97-AF65-F5344CB8AC3E}">
        <p14:creationId xmlns:p14="http://schemas.microsoft.com/office/powerpoint/2010/main" val="3229575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9C02A5-336F-95DA-81E6-028B3ED6E67C}"/>
              </a:ext>
            </a:extLst>
          </p:cNvPr>
          <p:cNvSpPr>
            <a:spLocks noGrp="1"/>
          </p:cNvSpPr>
          <p:nvPr>
            <p:ph idx="1"/>
          </p:nvPr>
        </p:nvSpPr>
        <p:spPr>
          <a:xfrm>
            <a:off x="838200" y="496956"/>
            <a:ext cx="10515600" cy="5883965"/>
          </a:xfrm>
        </p:spPr>
        <p:txBody>
          <a:bodyPr/>
          <a:lstStyle/>
          <a:p>
            <a:endParaRPr lang="en-US" dirty="0"/>
          </a:p>
          <a:p>
            <a:r>
              <a:rPr lang="en-US" dirty="0"/>
              <a:t>Another interesting finding was that when all participants were considered together, </a:t>
            </a:r>
            <a:r>
              <a:rPr lang="en-US" dirty="0" err="1"/>
              <a:t>DeKeyser</a:t>
            </a:r>
            <a:r>
              <a:rPr lang="en-US" dirty="0"/>
              <a:t> (2000) observed a strong negative correlation between the age of arrival and the grammaticality test score ( r = -0.63).</a:t>
            </a:r>
          </a:p>
          <a:p>
            <a:pPr lvl="1"/>
            <a:r>
              <a:rPr lang="en-US" dirty="0"/>
              <a:t>Interestingly the correlation was not significant if the participants were divided into groups of those who arrived before and after the age of 16, i.e., -0.26 for the early arrivals and -.04 for the late arrivals.</a:t>
            </a:r>
          </a:p>
          <a:p>
            <a:endParaRPr lang="en-US" dirty="0"/>
          </a:p>
          <a:p>
            <a:r>
              <a:rPr lang="en-US" dirty="0"/>
              <a:t>Note that the absence of the age effect in the group of early arrivals constitutes a challenge to the critical period hypothesis, as the maturational account of the critical period hypothesis predicts a negative correlation between the age of arrival and grammatical performance among early arrivals.</a:t>
            </a:r>
          </a:p>
        </p:txBody>
      </p:sp>
    </p:spTree>
    <p:extLst>
      <p:ext uri="{BB962C8B-B14F-4D97-AF65-F5344CB8AC3E}">
        <p14:creationId xmlns:p14="http://schemas.microsoft.com/office/powerpoint/2010/main" val="2554125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BB45BB-EEAB-085E-3436-F855DAF363F1}"/>
              </a:ext>
            </a:extLst>
          </p:cNvPr>
          <p:cNvSpPr>
            <a:spLocks noGrp="1"/>
          </p:cNvSpPr>
          <p:nvPr>
            <p:ph idx="1"/>
          </p:nvPr>
        </p:nvSpPr>
        <p:spPr>
          <a:xfrm>
            <a:off x="838200" y="606287"/>
            <a:ext cx="10515600" cy="5570676"/>
          </a:xfrm>
        </p:spPr>
        <p:txBody>
          <a:bodyPr/>
          <a:lstStyle/>
          <a:p>
            <a:endParaRPr lang="en-US" dirty="0"/>
          </a:p>
          <a:p>
            <a:r>
              <a:rPr lang="en-US" dirty="0"/>
              <a:t>Further, the hypothesis predicts the occurrence of specific discontinuities in the age function that can directly be related to maturational change. More specifically, it predicts the (“stretched Z”; Birdsong, 2005) age function.</a:t>
            </a:r>
          </a:p>
        </p:txBody>
      </p:sp>
    </p:spTree>
    <p:extLst>
      <p:ext uri="{BB962C8B-B14F-4D97-AF65-F5344CB8AC3E}">
        <p14:creationId xmlns:p14="http://schemas.microsoft.com/office/powerpoint/2010/main" val="3227292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D26C8B2-FD3C-C30A-C152-B9DB58702C5F}"/>
              </a:ext>
            </a:extLst>
          </p:cNvPr>
          <p:cNvPicPr>
            <a:picLocks noChangeAspect="1"/>
          </p:cNvPicPr>
          <p:nvPr/>
        </p:nvPicPr>
        <p:blipFill>
          <a:blip r:embed="rId2"/>
          <a:stretch>
            <a:fillRect/>
          </a:stretch>
        </p:blipFill>
        <p:spPr>
          <a:xfrm>
            <a:off x="2512690" y="277436"/>
            <a:ext cx="6062900" cy="5762069"/>
          </a:xfrm>
          <a:prstGeom prst="rect">
            <a:avLst/>
          </a:prstGeom>
        </p:spPr>
      </p:pic>
      <p:sp>
        <p:nvSpPr>
          <p:cNvPr id="3" name="TextBox 2">
            <a:extLst>
              <a:ext uri="{FF2B5EF4-FFF2-40B4-BE49-F238E27FC236}">
                <a16:creationId xmlns:a16="http://schemas.microsoft.com/office/drawing/2014/main" id="{D09A11BE-B86A-2558-4F80-14BC167CB5E7}"/>
              </a:ext>
            </a:extLst>
          </p:cNvPr>
          <p:cNvSpPr txBox="1"/>
          <p:nvPr/>
        </p:nvSpPr>
        <p:spPr>
          <a:xfrm>
            <a:off x="803188" y="6211232"/>
            <a:ext cx="1003368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 Groot (2012). Language and Cognition in Bilinguals and Multilinguals. Psychology Press. Page 67.</a:t>
            </a:r>
          </a:p>
        </p:txBody>
      </p:sp>
    </p:spTree>
    <p:extLst>
      <p:ext uri="{BB962C8B-B14F-4D97-AF65-F5344CB8AC3E}">
        <p14:creationId xmlns:p14="http://schemas.microsoft.com/office/powerpoint/2010/main" val="237550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59B665-E204-8D4F-BBE2-15C257927F7E}"/>
              </a:ext>
            </a:extLst>
          </p:cNvPr>
          <p:cNvSpPr>
            <a:spLocks noGrp="1"/>
          </p:cNvSpPr>
          <p:nvPr>
            <p:ph idx="1"/>
          </p:nvPr>
        </p:nvSpPr>
        <p:spPr>
          <a:xfrm>
            <a:off x="838200" y="586409"/>
            <a:ext cx="10515600" cy="5854148"/>
          </a:xfrm>
        </p:spPr>
        <p:txBody>
          <a:bodyPr>
            <a:normAutofit lnSpcReduction="10000"/>
          </a:bodyPr>
          <a:lstStyle/>
          <a:p>
            <a:endParaRPr lang="en-US" dirty="0"/>
          </a:p>
          <a:p>
            <a:r>
              <a:rPr lang="en-US" dirty="0"/>
              <a:t>This view of the hypothesis holds at some point early in life, and maybe already soon after or at birth, humans experience an increased sensitivity to linguistic input that takes a small time to reach its peak, which after some time declines gradually and then flattens out when brain maturation is completed.</a:t>
            </a:r>
          </a:p>
          <a:p>
            <a:endParaRPr lang="en-US" dirty="0"/>
          </a:p>
          <a:p>
            <a:r>
              <a:rPr lang="en-US" dirty="0"/>
              <a:t>As per this version of the hypothesis, if the learner were immersed in the L2 environment during the full period of highest sensitivity, nativelike efficiency will eventually be attained.</a:t>
            </a:r>
          </a:p>
          <a:p>
            <a:endParaRPr lang="en-US" dirty="0"/>
          </a:p>
          <a:p>
            <a:r>
              <a:rPr lang="en-US" dirty="0"/>
              <a:t>However, if acquisition starts late and only coincides with the part of the period of the peak sensitivity, continuing into the stage during which sensitivity is gradually declining, or it only starts somewhere in the middle phases, nativelike L2 performance will never be achieved.</a:t>
            </a:r>
          </a:p>
        </p:txBody>
      </p:sp>
    </p:spTree>
    <p:extLst>
      <p:ext uri="{BB962C8B-B14F-4D97-AF65-F5344CB8AC3E}">
        <p14:creationId xmlns:p14="http://schemas.microsoft.com/office/powerpoint/2010/main" val="2447648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BAACE0-6BF7-B228-0F14-ABD2CA8AC15A}"/>
              </a:ext>
            </a:extLst>
          </p:cNvPr>
          <p:cNvSpPr>
            <a:spLocks noGrp="1"/>
          </p:cNvSpPr>
          <p:nvPr>
            <p:ph idx="1"/>
          </p:nvPr>
        </p:nvSpPr>
        <p:spPr>
          <a:xfrm>
            <a:off x="838200" y="496956"/>
            <a:ext cx="10515600" cy="5923721"/>
          </a:xfrm>
        </p:spPr>
        <p:txBody>
          <a:bodyPr/>
          <a:lstStyle/>
          <a:p>
            <a:endParaRPr lang="en-US" dirty="0"/>
          </a:p>
          <a:p>
            <a:pPr lvl="1"/>
            <a:r>
              <a:rPr lang="en-US" dirty="0"/>
              <a:t>Finally, if immersion starts when brain maturation is completed, the learner has missed the opportunity to profit from the heightened sensitivity and L2 learning has to come about through other means.</a:t>
            </a:r>
          </a:p>
          <a:p>
            <a:pPr lvl="1"/>
            <a:endParaRPr lang="en-US" dirty="0"/>
          </a:p>
          <a:p>
            <a:r>
              <a:rPr lang="en-US" dirty="0"/>
              <a:t>To conclude, the critical period hypothesis predicts an age function that includes the two discontinuities visualized in Fig 2.11 (b), although </a:t>
            </a:r>
            <a:r>
              <a:rPr lang="en-US" dirty="0" err="1"/>
              <a:t>DeKeyser</a:t>
            </a:r>
            <a:r>
              <a:rPr lang="en-US" dirty="0"/>
              <a:t> (2000)’s data do not meet these requirements, because the grammaticality-judgment scores of his early arrivals did not correlate with arrival age, despite the fact that the participants within that group differed from one another in the extent to which they had been able to profit from the hypothesized period of heightened sensitivity.</a:t>
            </a:r>
          </a:p>
        </p:txBody>
      </p:sp>
    </p:spTree>
    <p:extLst>
      <p:ext uri="{BB962C8B-B14F-4D97-AF65-F5344CB8AC3E}">
        <p14:creationId xmlns:p14="http://schemas.microsoft.com/office/powerpoint/2010/main" val="1794267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C6C7DC-C883-9CD4-4A64-AD3330A6B66A}"/>
              </a:ext>
            </a:extLst>
          </p:cNvPr>
          <p:cNvSpPr>
            <a:spLocks noGrp="1"/>
          </p:cNvSpPr>
          <p:nvPr>
            <p:ph idx="1"/>
          </p:nvPr>
        </p:nvSpPr>
        <p:spPr>
          <a:xfrm>
            <a:off x="838200" y="646042"/>
            <a:ext cx="10515600" cy="5774635"/>
          </a:xfrm>
        </p:spPr>
        <p:txBody>
          <a:bodyPr>
            <a:normAutofit lnSpcReduction="10000"/>
          </a:bodyPr>
          <a:lstStyle/>
          <a:p>
            <a:endParaRPr lang="en-US" dirty="0"/>
          </a:p>
          <a:p>
            <a:r>
              <a:rPr lang="en-US" dirty="0"/>
              <a:t>There are, however, some studies that have documented counter-evidence to the critical period hypothesis.</a:t>
            </a:r>
          </a:p>
          <a:p>
            <a:endParaRPr lang="en-US" dirty="0"/>
          </a:p>
          <a:p>
            <a:r>
              <a:rPr lang="en-US" dirty="0"/>
              <a:t>One interesting study was conducted by Birdsong &amp; Molis (2001), who conducted a replication of Johnson &amp; Newport (1989)’s study using the same methods and the same materials used by them; the only difference being that in the current study, the participants’ native language was Spanish.</a:t>
            </a:r>
          </a:p>
          <a:p>
            <a:endParaRPr lang="en-US" dirty="0"/>
          </a:p>
          <a:p>
            <a:r>
              <a:rPr lang="en-US" dirty="0"/>
              <a:t>Although Birdsong &amp; Molis (2001) could obtain one discontinuity in the age function; the shape of the age function differed substantially from the one that is actually predicted by the critical period hypothesis.</a:t>
            </a:r>
          </a:p>
        </p:txBody>
      </p:sp>
    </p:spTree>
    <p:extLst>
      <p:ext uri="{BB962C8B-B14F-4D97-AF65-F5344CB8AC3E}">
        <p14:creationId xmlns:p14="http://schemas.microsoft.com/office/powerpoint/2010/main" val="534623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B29D5E-A06C-F469-E3C8-E930F7A7DEB5}"/>
              </a:ext>
            </a:extLst>
          </p:cNvPr>
          <p:cNvPicPr>
            <a:picLocks noChangeAspect="1"/>
          </p:cNvPicPr>
          <p:nvPr/>
        </p:nvPicPr>
        <p:blipFill>
          <a:blip r:embed="rId2"/>
          <a:stretch>
            <a:fillRect/>
          </a:stretch>
        </p:blipFill>
        <p:spPr>
          <a:xfrm>
            <a:off x="2259227" y="322378"/>
            <a:ext cx="6687065" cy="5805468"/>
          </a:xfrm>
          <a:prstGeom prst="rect">
            <a:avLst/>
          </a:prstGeom>
        </p:spPr>
      </p:pic>
      <p:sp>
        <p:nvSpPr>
          <p:cNvPr id="3" name="TextBox 2">
            <a:extLst>
              <a:ext uri="{FF2B5EF4-FFF2-40B4-BE49-F238E27FC236}">
                <a16:creationId xmlns:a16="http://schemas.microsoft.com/office/drawing/2014/main" id="{3CC80BDC-0216-E033-AE51-294417E528D4}"/>
              </a:ext>
            </a:extLst>
          </p:cNvPr>
          <p:cNvSpPr txBox="1"/>
          <p:nvPr/>
        </p:nvSpPr>
        <p:spPr>
          <a:xfrm>
            <a:off x="803188" y="6211232"/>
            <a:ext cx="1003368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 Groot (2012). Language and Cognition in Bilinguals and Multilinguals. Psychology Press. Page 69.</a:t>
            </a:r>
          </a:p>
        </p:txBody>
      </p:sp>
    </p:spTree>
    <p:extLst>
      <p:ext uri="{BB962C8B-B14F-4D97-AF65-F5344CB8AC3E}">
        <p14:creationId xmlns:p14="http://schemas.microsoft.com/office/powerpoint/2010/main" val="61802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CFC28B-A242-011D-0EAB-76B0B16933B7}"/>
              </a:ext>
            </a:extLst>
          </p:cNvPr>
          <p:cNvSpPr>
            <a:spLocks noGrp="1"/>
          </p:cNvSpPr>
          <p:nvPr>
            <p:ph idx="1"/>
          </p:nvPr>
        </p:nvSpPr>
        <p:spPr>
          <a:xfrm>
            <a:off x="838200" y="516835"/>
            <a:ext cx="10515600" cy="5660128"/>
          </a:xfrm>
        </p:spPr>
        <p:txBody>
          <a:bodyPr>
            <a:normAutofit lnSpcReduction="10000"/>
          </a:bodyPr>
          <a:lstStyle/>
          <a:p>
            <a:endParaRPr lang="en-US" dirty="0"/>
          </a:p>
          <a:p>
            <a:r>
              <a:rPr lang="en-US" dirty="0"/>
              <a:t>Zooming in, when considering the group of participants as a whole, they obtained the same correlation between arrival age and grammatical skill as with Johnson &amp; Newport (1989), i.e., r = -0.77.</a:t>
            </a:r>
          </a:p>
          <a:p>
            <a:endParaRPr lang="en-US" dirty="0"/>
          </a:p>
          <a:p>
            <a:r>
              <a:rPr lang="en-US" dirty="0"/>
              <a:t>However, further analyses of the data when dividing the participants into two groups (before and after 16 years of age), showed very different patterns of results than obtained by Johnson &amp; Newport (1989).</a:t>
            </a:r>
          </a:p>
          <a:p>
            <a:pPr lvl="1"/>
            <a:r>
              <a:rPr lang="en-US" dirty="0"/>
              <a:t>While the former study had a significant negative correlation of -0.87, it was a nonsignificant -.24 in the current study; similarly, while it was a nonsignificant -.16 in the former study, it was a significant -.69 for the current study.</a:t>
            </a:r>
          </a:p>
          <a:p>
            <a:pPr lvl="1"/>
            <a:r>
              <a:rPr lang="en-US" dirty="0"/>
              <a:t>Note, that this is a reversed pattern.</a:t>
            </a:r>
          </a:p>
        </p:txBody>
      </p:sp>
    </p:spTree>
    <p:extLst>
      <p:ext uri="{BB962C8B-B14F-4D97-AF65-F5344CB8AC3E}">
        <p14:creationId xmlns:p14="http://schemas.microsoft.com/office/powerpoint/2010/main" val="3925987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51CEFC-751E-01C9-26EF-A4BB57A83355}"/>
              </a:ext>
            </a:extLst>
          </p:cNvPr>
          <p:cNvSpPr>
            <a:spLocks noGrp="1"/>
          </p:cNvSpPr>
          <p:nvPr>
            <p:ph idx="1"/>
          </p:nvPr>
        </p:nvSpPr>
        <p:spPr>
          <a:xfrm>
            <a:off x="838200" y="616226"/>
            <a:ext cx="10515600" cy="5705061"/>
          </a:xfrm>
        </p:spPr>
        <p:txBody>
          <a:bodyPr>
            <a:normAutofit fontScale="92500" lnSpcReduction="10000"/>
          </a:bodyPr>
          <a:lstStyle/>
          <a:p>
            <a:endParaRPr lang="en-US" dirty="0"/>
          </a:p>
          <a:p>
            <a:r>
              <a:rPr lang="en-US" dirty="0"/>
              <a:t>Birdsong &amp; Molis (2001)’s data deviated from those predicted by the hypothesis in three aspects:</a:t>
            </a:r>
          </a:p>
          <a:p>
            <a:pPr lvl="1"/>
            <a:endParaRPr lang="en-US" dirty="0"/>
          </a:p>
          <a:p>
            <a:pPr lvl="1"/>
            <a:r>
              <a:rPr lang="en-US" dirty="0"/>
              <a:t>the early arrivals showed little difference between them in terms of ultimate grammatical performance, although among the they differed greatly in the number of years their L2 acquisition coincided with the period of peak and heightened sensitivity to linguistic stimulation, assumed by the theory.</a:t>
            </a:r>
          </a:p>
          <a:p>
            <a:pPr lvl="1"/>
            <a:endParaRPr lang="en-US" dirty="0"/>
          </a:p>
          <a:p>
            <a:pPr lvl="1"/>
            <a:r>
              <a:rPr lang="en-US" dirty="0"/>
              <a:t>Secondly, an effect of age of arrival was obvious in the group of late arrivals, even though L2 immersion of all the participants in this group had started after the closure of the putative critical period, i.e. after 15 years of age.</a:t>
            </a:r>
          </a:p>
          <a:p>
            <a:pPr lvl="1"/>
            <a:endParaRPr lang="en-US" dirty="0"/>
          </a:p>
          <a:p>
            <a:pPr lvl="1"/>
            <a:r>
              <a:rPr lang="en-US" dirty="0"/>
              <a:t>Finally, there seems to be no endpoint to the age-related decline in final-state performance of the late arrivals; implying that the second discontinuity predicted by the hypothesis was missing in the age function obtained by this study.</a:t>
            </a:r>
          </a:p>
        </p:txBody>
      </p:sp>
    </p:spTree>
    <p:extLst>
      <p:ext uri="{BB962C8B-B14F-4D97-AF65-F5344CB8AC3E}">
        <p14:creationId xmlns:p14="http://schemas.microsoft.com/office/powerpoint/2010/main" val="3726935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1939" y="2686682"/>
            <a:ext cx="7772400" cy="1131887"/>
          </a:xfrm>
        </p:spPr>
        <p:txBody>
          <a:bodyPr>
            <a:no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 Collaboration </a:t>
            </a:r>
          </a:p>
          <a:p>
            <a:pPr algn="ctr"/>
            <a:r>
              <a:rPr lang="en-US" sz="4000" b="1" dirty="0">
                <a:solidFill>
                  <a:srgbClr val="C00000"/>
                </a:solidFill>
                <a:latin typeface="Times New Roman" panose="02020603050405020304" pitchFamily="18" charset="0"/>
                <a:cs typeface="Times New Roman" panose="02020603050405020304" pitchFamily="18" charset="0"/>
              </a:rPr>
              <a:t>with</a:t>
            </a:r>
          </a:p>
        </p:txBody>
      </p:sp>
    </p:spTree>
    <p:extLst>
      <p:ext uri="{BB962C8B-B14F-4D97-AF65-F5344CB8AC3E}">
        <p14:creationId xmlns:p14="http://schemas.microsoft.com/office/powerpoint/2010/main" val="179336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441E5-048F-F977-70AF-60184CB9CED5}"/>
              </a:ext>
            </a:extLst>
          </p:cNvPr>
          <p:cNvSpPr>
            <a:spLocks noGrp="1"/>
          </p:cNvSpPr>
          <p:nvPr>
            <p:ph idx="1"/>
          </p:nvPr>
        </p:nvSpPr>
        <p:spPr>
          <a:xfrm>
            <a:off x="838200" y="596348"/>
            <a:ext cx="10515600" cy="5580615"/>
          </a:xfrm>
        </p:spPr>
        <p:txBody>
          <a:bodyPr/>
          <a:lstStyle/>
          <a:p>
            <a:endParaRPr lang="en-US" dirty="0"/>
          </a:p>
          <a:p>
            <a:r>
              <a:rPr lang="en-US" dirty="0"/>
              <a:t>Based on these observations, Birdsong &amp; Molis (2001) rejected the critical period hypothesis.</a:t>
            </a:r>
          </a:p>
          <a:p>
            <a:pPr lvl="1"/>
            <a:endParaRPr lang="en-US" dirty="0"/>
          </a:p>
          <a:p>
            <a:pPr lvl="1"/>
            <a:r>
              <a:rPr lang="en-US" dirty="0"/>
              <a:t>An interesting finding of note from the study was that the incidence of near-native performance differs greatly between the two studies, in the sense that it is much higher and Birdsong &amp; Molis’s study. </a:t>
            </a:r>
          </a:p>
          <a:p>
            <a:pPr lvl="1"/>
            <a:endParaRPr lang="en-US" dirty="0"/>
          </a:p>
          <a:p>
            <a:pPr lvl="1"/>
            <a:r>
              <a:rPr lang="en-US" dirty="0"/>
              <a:t>The authors suggested that the closer structural similarity between Spanish and English than between both Chinese and Koran on the one hand and English on the other may have caused this difference between the two studies.</a:t>
            </a:r>
          </a:p>
        </p:txBody>
      </p:sp>
    </p:spTree>
    <p:extLst>
      <p:ext uri="{BB962C8B-B14F-4D97-AF65-F5344CB8AC3E}">
        <p14:creationId xmlns:p14="http://schemas.microsoft.com/office/powerpoint/2010/main" val="1183395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032D36-AF0D-586C-AD02-E5800B366239}"/>
              </a:ext>
            </a:extLst>
          </p:cNvPr>
          <p:cNvSpPr>
            <a:spLocks noGrp="1"/>
          </p:cNvSpPr>
          <p:nvPr>
            <p:ph idx="1"/>
          </p:nvPr>
        </p:nvSpPr>
        <p:spPr>
          <a:xfrm>
            <a:off x="838200" y="655983"/>
            <a:ext cx="10515600" cy="5520980"/>
          </a:xfrm>
        </p:spPr>
        <p:txBody>
          <a:bodyPr/>
          <a:lstStyle/>
          <a:p>
            <a:endParaRPr lang="en-US" dirty="0"/>
          </a:p>
          <a:p>
            <a:pPr lvl="1"/>
            <a:r>
              <a:rPr lang="en-US" dirty="0"/>
              <a:t>Further studies, for e.g. one by </a:t>
            </a:r>
            <a:r>
              <a:rPr lang="en-US" dirty="0" err="1"/>
              <a:t>Hakuta</a:t>
            </a:r>
            <a:r>
              <a:rPr lang="en-US" dirty="0"/>
              <a:t> et al., (2003) showed that final L2 proficiency of individuals also depended on not only age-of-arrival, but also educational level.</a:t>
            </a:r>
          </a:p>
          <a:p>
            <a:pPr lvl="1"/>
            <a:endParaRPr lang="en-US" dirty="0"/>
          </a:p>
          <a:p>
            <a:pPr lvl="1"/>
            <a:r>
              <a:rPr lang="en-US" dirty="0"/>
              <a:t>Other sources of counterevidence would be:</a:t>
            </a:r>
          </a:p>
          <a:p>
            <a:pPr lvl="2"/>
            <a:endParaRPr lang="en-US" dirty="0"/>
          </a:p>
          <a:p>
            <a:pPr lvl="2"/>
            <a:r>
              <a:rPr lang="en-US" dirty="0"/>
              <a:t>Nativelike ultimate attainment in late L2 learners.</a:t>
            </a:r>
          </a:p>
          <a:p>
            <a:pPr lvl="2"/>
            <a:endParaRPr lang="en-US" dirty="0"/>
          </a:p>
          <a:p>
            <a:pPr lvl="2"/>
            <a:r>
              <a:rPr lang="en-US" dirty="0"/>
              <a:t>Non-nativelike ultimate attainment in early L2 learners.</a:t>
            </a:r>
          </a:p>
        </p:txBody>
      </p:sp>
    </p:spTree>
    <p:extLst>
      <p:ext uri="{BB962C8B-B14F-4D97-AF65-F5344CB8AC3E}">
        <p14:creationId xmlns:p14="http://schemas.microsoft.com/office/powerpoint/2010/main" val="2820042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EE222-E81E-4DCC-3371-69982AA8CE16}"/>
              </a:ext>
            </a:extLst>
          </p:cNvPr>
          <p:cNvSpPr>
            <a:spLocks noGrp="1"/>
          </p:cNvSpPr>
          <p:nvPr>
            <p:ph type="title"/>
          </p:nvPr>
        </p:nvSpPr>
        <p:spPr/>
        <p:txBody>
          <a:bodyPr/>
          <a:lstStyle/>
          <a:p>
            <a:r>
              <a:rPr lang="en-US" dirty="0"/>
              <a:t>In summary…</a:t>
            </a:r>
          </a:p>
        </p:txBody>
      </p:sp>
      <p:sp>
        <p:nvSpPr>
          <p:cNvPr id="3" name="Content Placeholder 2">
            <a:extLst>
              <a:ext uri="{FF2B5EF4-FFF2-40B4-BE49-F238E27FC236}">
                <a16:creationId xmlns:a16="http://schemas.microsoft.com/office/drawing/2014/main" id="{87C4037D-0F63-45FE-A1A3-7DFDA5A2099E}"/>
              </a:ext>
            </a:extLst>
          </p:cNvPr>
          <p:cNvSpPr>
            <a:spLocks noGrp="1"/>
          </p:cNvSpPr>
          <p:nvPr>
            <p:ph idx="1"/>
          </p:nvPr>
        </p:nvSpPr>
        <p:spPr/>
        <p:txBody>
          <a:bodyPr>
            <a:normAutofit fontScale="92500"/>
          </a:bodyPr>
          <a:lstStyle/>
          <a:p>
            <a:r>
              <a:rPr lang="en-US" dirty="0"/>
              <a:t>The critical period hypothesis predicts a pattern of discontinuities in the age functions that does not materialized for behavioral data.</a:t>
            </a:r>
          </a:p>
          <a:p>
            <a:endParaRPr lang="en-US" dirty="0"/>
          </a:p>
          <a:p>
            <a:r>
              <a:rPr lang="en-US" dirty="0"/>
              <a:t>Further, it falsely predicts that after many years of using the L2 all early learners, but no late learners should perform at nativelike levels.</a:t>
            </a:r>
          </a:p>
          <a:p>
            <a:endParaRPr lang="en-US" dirty="0"/>
          </a:p>
          <a:p>
            <a:r>
              <a:rPr lang="en-US" dirty="0"/>
              <a:t>Finally, one should consider that if there is a period of special sensitivity to linguistic stimulation during some bounded period in early life that determines eventual language learning, it is interesting why educational levels and structural similarity between L1 &amp; L2 should matter at all.</a:t>
            </a:r>
          </a:p>
          <a:p>
            <a:endParaRPr lang="en-US" dirty="0"/>
          </a:p>
        </p:txBody>
      </p:sp>
    </p:spTree>
    <p:extLst>
      <p:ext uri="{BB962C8B-B14F-4D97-AF65-F5344CB8AC3E}">
        <p14:creationId xmlns:p14="http://schemas.microsoft.com/office/powerpoint/2010/main" val="11465886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389D62-674A-559F-D18D-86C572229AB2}"/>
              </a:ext>
            </a:extLst>
          </p:cNvPr>
          <p:cNvSpPr>
            <a:spLocks noGrp="1"/>
          </p:cNvSpPr>
          <p:nvPr>
            <p:ph idx="1"/>
          </p:nvPr>
        </p:nvSpPr>
        <p:spPr>
          <a:xfrm>
            <a:off x="838200" y="506896"/>
            <a:ext cx="10515600" cy="5670067"/>
          </a:xfrm>
        </p:spPr>
        <p:txBody>
          <a:bodyPr/>
          <a:lstStyle/>
          <a:p>
            <a:endParaRPr lang="en-US" dirty="0"/>
          </a:p>
          <a:p>
            <a:r>
              <a:rPr lang="en-US" dirty="0"/>
              <a:t>Drawing from these discrepancies, Singleton (2005) opines that </a:t>
            </a:r>
          </a:p>
          <a:p>
            <a:endParaRPr lang="en-US" dirty="0"/>
          </a:p>
          <a:p>
            <a:pPr marL="0" indent="0">
              <a:buNone/>
            </a:pPr>
            <a:endParaRPr lang="en-US" dirty="0"/>
          </a:p>
          <a:p>
            <a:pPr marL="0" indent="0">
              <a:buNone/>
            </a:pPr>
            <a:r>
              <a:rPr lang="en-US" dirty="0"/>
              <a:t>“</a:t>
            </a:r>
            <a:r>
              <a:rPr lang="en-US" i="1" dirty="0"/>
              <a:t>the CPH cannot be plausibly regarded as a scientific hypothesis either in the strict Popperian sense of something which can be falsified </a:t>
            </a:r>
            <a:r>
              <a:rPr lang="en-US" dirty="0"/>
              <a:t>[…]</a:t>
            </a:r>
            <a:r>
              <a:rPr lang="en-US" i="1" dirty="0"/>
              <a:t> or indeed in the rather looser logical positivist sense of something that can be clearly confirmed or supported </a:t>
            </a:r>
            <a:r>
              <a:rPr lang="en-US" dirty="0"/>
              <a:t>[…]”</a:t>
            </a:r>
          </a:p>
        </p:txBody>
      </p:sp>
    </p:spTree>
    <p:extLst>
      <p:ext uri="{BB962C8B-B14F-4D97-AF65-F5344CB8AC3E}">
        <p14:creationId xmlns:p14="http://schemas.microsoft.com/office/powerpoint/2010/main" val="187843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D087-FEFA-6527-C36D-726DFE24D4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02F67C4-3B1A-9330-D56F-C19DB247ACA0}"/>
              </a:ext>
            </a:extLst>
          </p:cNvPr>
          <p:cNvSpPr>
            <a:spLocks noGrp="1"/>
          </p:cNvSpPr>
          <p:nvPr>
            <p:ph idx="1"/>
          </p:nvPr>
        </p:nvSpPr>
        <p:spPr/>
        <p:txBody>
          <a:bodyPr/>
          <a:lstStyle/>
          <a:p>
            <a:r>
              <a:rPr lang="en-IN" b="0" i="0" dirty="0">
                <a:solidFill>
                  <a:srgbClr val="222222"/>
                </a:solidFill>
                <a:effectLst/>
              </a:rPr>
              <a:t>De Groot, A. M. (2011). </a:t>
            </a:r>
            <a:r>
              <a:rPr lang="en-IN" b="0" i="1" dirty="0">
                <a:solidFill>
                  <a:srgbClr val="222222"/>
                </a:solidFill>
                <a:effectLst/>
              </a:rPr>
              <a:t>Language and cognition in bilinguals and multilinguals: An introduction</a:t>
            </a:r>
            <a:r>
              <a:rPr lang="en-IN" b="0" i="0" dirty="0">
                <a:solidFill>
                  <a:srgbClr val="222222"/>
                </a:solidFill>
                <a:effectLst/>
              </a:rPr>
              <a:t>. Psychology press.</a:t>
            </a:r>
            <a:endParaRPr lang="en-US" dirty="0"/>
          </a:p>
        </p:txBody>
      </p:sp>
    </p:spTree>
    <p:extLst>
      <p:ext uri="{BB962C8B-B14F-4D97-AF65-F5344CB8AC3E}">
        <p14:creationId xmlns:p14="http://schemas.microsoft.com/office/powerpoint/2010/main" val="929679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PTEL 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232" y="966144"/>
            <a:ext cx="4096986" cy="3490025"/>
          </a:xfrm>
          <a:prstGeom prst="rect">
            <a:avLst/>
          </a:prstGeom>
        </p:spPr>
      </p:pic>
      <p:sp>
        <p:nvSpPr>
          <p:cNvPr id="3" name="TextBox 2"/>
          <p:cNvSpPr txBox="1"/>
          <p:nvPr/>
        </p:nvSpPr>
        <p:spPr>
          <a:xfrm>
            <a:off x="878774" y="4704955"/>
            <a:ext cx="10699667" cy="1200329"/>
          </a:xfrm>
          <a:prstGeom prst="rect">
            <a:avLst/>
          </a:prstGeom>
          <a:noFill/>
        </p:spPr>
        <p:txBody>
          <a:bodyPr wrap="square" rtlCol="0">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National Program on Technology Enhanced Learning (NPTEL)</a:t>
            </a:r>
          </a:p>
        </p:txBody>
      </p:sp>
    </p:spTree>
    <p:extLst>
      <p:ext uri="{BB962C8B-B14F-4D97-AF65-F5344CB8AC3E}">
        <p14:creationId xmlns:p14="http://schemas.microsoft.com/office/powerpoint/2010/main" val="360606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2936063"/>
            <a:ext cx="7772400" cy="1131887"/>
          </a:xfrm>
        </p:spPr>
        <p:txBody>
          <a:bodyPr>
            <a:normAutofit/>
          </a:bodyPr>
          <a:lstStyle/>
          <a:p>
            <a:pPr algn="ctr"/>
            <a:r>
              <a:rPr lang="en-US" sz="3000" b="1" dirty="0">
                <a:solidFill>
                  <a:srgbClr val="C00000"/>
                </a:solidFill>
                <a:latin typeface="Times New Roman" panose="02020603050405020304" pitchFamily="18" charset="0"/>
                <a:cs typeface="Times New Roman" panose="02020603050405020304" pitchFamily="18" charset="0"/>
              </a:rPr>
              <a:t>Presents</a:t>
            </a:r>
          </a:p>
        </p:txBody>
      </p:sp>
    </p:spTree>
    <p:extLst>
      <p:ext uri="{BB962C8B-B14F-4D97-AF65-F5344CB8AC3E}">
        <p14:creationId xmlns:p14="http://schemas.microsoft.com/office/powerpoint/2010/main" val="385636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2"/>
            <a:ext cx="7772400" cy="3183667"/>
          </a:xfrm>
        </p:spPr>
        <p:txBody>
          <a:bodyPr/>
          <a:lstStyle/>
          <a:p>
            <a:r>
              <a:rPr lang="en-US" sz="3400" b="1" dirty="0">
                <a:solidFill>
                  <a:srgbClr val="C00000"/>
                </a:solidFill>
                <a:latin typeface="Times New Roman" panose="02020603050405020304" pitchFamily="18" charset="0"/>
                <a:cs typeface="Times New Roman" panose="02020603050405020304" pitchFamily="18" charset="0"/>
              </a:rPr>
              <a:t>Introduction</a:t>
            </a:r>
            <a:br>
              <a:rPr lang="en-US" sz="3400" b="1" dirty="0">
                <a:solidFill>
                  <a:srgbClr val="C00000"/>
                </a:solidFill>
                <a:latin typeface="Times New Roman" panose="02020603050405020304" pitchFamily="18" charset="0"/>
                <a:cs typeface="Times New Roman" panose="02020603050405020304" pitchFamily="18" charset="0"/>
              </a:rPr>
            </a:br>
            <a:r>
              <a:rPr lang="en-US" sz="3400" b="1" dirty="0">
                <a:solidFill>
                  <a:srgbClr val="C00000"/>
                </a:solidFill>
                <a:latin typeface="Times New Roman" panose="02020603050405020304" pitchFamily="18" charset="0"/>
                <a:cs typeface="Times New Roman" panose="02020603050405020304" pitchFamily="18" charset="0"/>
              </a:rPr>
              <a:t> </a:t>
            </a:r>
            <a:r>
              <a:rPr lang="en-US" sz="3000" dirty="0">
                <a:solidFill>
                  <a:srgbClr val="C00000"/>
                </a:solidFill>
                <a:latin typeface="Times New Roman" panose="02020603050405020304" pitchFamily="18" charset="0"/>
                <a:cs typeface="Times New Roman" panose="02020603050405020304" pitchFamily="18" charset="0"/>
              </a:rPr>
              <a:t>to the </a:t>
            </a:r>
            <a:br>
              <a:rPr lang="en-US" sz="3400" b="1" dirty="0">
                <a:solidFill>
                  <a:srgbClr val="C00000"/>
                </a:solidFill>
                <a:latin typeface="Times New Roman" panose="02020603050405020304" pitchFamily="18" charset="0"/>
                <a:cs typeface="Times New Roman" panose="02020603050405020304" pitchFamily="18" charset="0"/>
              </a:rPr>
            </a:br>
            <a:r>
              <a:rPr lang="en-US" sz="4800" b="1" dirty="0">
                <a:solidFill>
                  <a:srgbClr val="C00000"/>
                </a:solidFill>
                <a:latin typeface="Times New Roman" panose="02020603050405020304" pitchFamily="18" charset="0"/>
                <a:cs typeface="Times New Roman" panose="02020603050405020304" pitchFamily="18" charset="0"/>
              </a:rPr>
              <a:t>Psychology of Bilingualism &amp; Multilingualism</a:t>
            </a:r>
          </a:p>
        </p:txBody>
      </p:sp>
      <p:sp>
        <p:nvSpPr>
          <p:cNvPr id="3" name="Subtitle 2"/>
          <p:cNvSpPr>
            <a:spLocks noGrp="1"/>
          </p:cNvSpPr>
          <p:nvPr>
            <p:ph type="subTitle" idx="1"/>
          </p:nvPr>
        </p:nvSpPr>
        <p:spPr>
          <a:xfrm>
            <a:off x="2517162" y="4363124"/>
            <a:ext cx="7326597" cy="2020770"/>
          </a:xfrm>
        </p:spPr>
        <p:txBody>
          <a:bodyPr>
            <a:noAutofit/>
          </a:bodyPr>
          <a:lstStyle/>
          <a:p>
            <a:r>
              <a:rPr lang="en-US" sz="2600" b="1" dirty="0">
                <a:solidFill>
                  <a:srgbClr val="C00000"/>
                </a:solidFill>
                <a:latin typeface="Times New Roman" panose="02020603050405020304" pitchFamily="18" charset="0"/>
                <a:cs typeface="Times New Roman" panose="02020603050405020304" pitchFamily="18" charset="0"/>
              </a:rPr>
              <a:t>Dr. Ark Verma, </a:t>
            </a:r>
          </a:p>
          <a:p>
            <a:r>
              <a:rPr lang="en-US" sz="2600" b="1" dirty="0">
                <a:solidFill>
                  <a:srgbClr val="C00000"/>
                </a:solidFill>
                <a:latin typeface="Times New Roman" panose="02020603050405020304" pitchFamily="18" charset="0"/>
                <a:cs typeface="Times New Roman" panose="02020603050405020304" pitchFamily="18" charset="0"/>
              </a:rPr>
              <a:t>Assistant Professor of Psychology, </a:t>
            </a:r>
          </a:p>
          <a:p>
            <a:r>
              <a:rPr lang="en-US" sz="2600" b="1" dirty="0">
                <a:solidFill>
                  <a:srgbClr val="C00000"/>
                </a:solidFill>
                <a:latin typeface="Times New Roman" panose="02020603050405020304" pitchFamily="18" charset="0"/>
                <a:cs typeface="Times New Roman" panose="02020603050405020304" pitchFamily="18" charset="0"/>
              </a:rPr>
              <a:t>Department of Cognitive Science, </a:t>
            </a:r>
          </a:p>
          <a:p>
            <a:r>
              <a:rPr lang="en-US" sz="2600" b="1" dirty="0">
                <a:solidFill>
                  <a:srgbClr val="C00000"/>
                </a:solidFill>
                <a:latin typeface="Times New Roman" panose="02020603050405020304" pitchFamily="18" charset="0"/>
                <a:cs typeface="Times New Roman" panose="02020603050405020304" pitchFamily="18" charset="0"/>
              </a:rPr>
              <a:t>IIT Kanpur</a:t>
            </a:r>
          </a:p>
        </p:txBody>
      </p:sp>
    </p:spTree>
    <p:extLst>
      <p:ext uri="{BB962C8B-B14F-4D97-AF65-F5344CB8AC3E}">
        <p14:creationId xmlns:p14="http://schemas.microsoft.com/office/powerpoint/2010/main" val="136147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7"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6" presetID="37"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0809-1240-0830-3E33-37055420A11D}"/>
              </a:ext>
            </a:extLst>
          </p:cNvPr>
          <p:cNvSpPr>
            <a:spLocks noGrp="1"/>
          </p:cNvSpPr>
          <p:nvPr>
            <p:ph type="title"/>
          </p:nvPr>
        </p:nvSpPr>
        <p:spPr>
          <a:xfrm>
            <a:off x="1046922" y="2502038"/>
            <a:ext cx="10515600" cy="1325563"/>
          </a:xfrm>
        </p:spPr>
        <p:txBody>
          <a:bodyPr/>
          <a:lstStyle/>
          <a:p>
            <a:r>
              <a:rPr lang="en-US" dirty="0"/>
              <a:t>Age of Acquisition Effects in Second Language Learning</a:t>
            </a:r>
          </a:p>
        </p:txBody>
      </p:sp>
    </p:spTree>
    <p:extLst>
      <p:ext uri="{BB962C8B-B14F-4D97-AF65-F5344CB8AC3E}">
        <p14:creationId xmlns:p14="http://schemas.microsoft.com/office/powerpoint/2010/main" val="85990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05F3A-E46B-405B-A6EE-2F182E33CB2C}"/>
              </a:ext>
            </a:extLst>
          </p:cNvPr>
          <p:cNvSpPr>
            <a:spLocks noGrp="1"/>
          </p:cNvSpPr>
          <p:nvPr>
            <p:ph type="title"/>
          </p:nvPr>
        </p:nvSpPr>
        <p:spPr>
          <a:xfrm>
            <a:off x="838200" y="365125"/>
            <a:ext cx="10515600" cy="936901"/>
          </a:xfrm>
        </p:spPr>
        <p:txBody>
          <a:bodyPr/>
          <a:lstStyle/>
          <a:p>
            <a:r>
              <a:rPr lang="en-US" dirty="0"/>
              <a:t>Can we learn a second language late in life?</a:t>
            </a:r>
          </a:p>
        </p:txBody>
      </p:sp>
      <p:sp>
        <p:nvSpPr>
          <p:cNvPr id="3" name="Content Placeholder 2">
            <a:extLst>
              <a:ext uri="{FF2B5EF4-FFF2-40B4-BE49-F238E27FC236}">
                <a16:creationId xmlns:a16="http://schemas.microsoft.com/office/drawing/2014/main" id="{6987D6AF-808D-81D5-E074-247B149D3BFE}"/>
              </a:ext>
            </a:extLst>
          </p:cNvPr>
          <p:cNvSpPr>
            <a:spLocks noGrp="1"/>
          </p:cNvSpPr>
          <p:nvPr>
            <p:ph idx="1"/>
          </p:nvPr>
        </p:nvSpPr>
        <p:spPr>
          <a:xfrm>
            <a:off x="838200" y="1649896"/>
            <a:ext cx="10515600" cy="4527067"/>
          </a:xfrm>
        </p:spPr>
        <p:txBody>
          <a:bodyPr/>
          <a:lstStyle/>
          <a:p>
            <a:endParaRPr lang="en-US" dirty="0"/>
          </a:p>
          <a:p>
            <a:r>
              <a:rPr lang="en-US" dirty="0"/>
              <a:t>While a lot of individuals may have an opportunity to learn a second language early in life, let's say by going to an English medium school.</a:t>
            </a:r>
          </a:p>
          <a:p>
            <a:endParaRPr lang="en-US" dirty="0"/>
          </a:p>
          <a:p>
            <a:r>
              <a:rPr lang="en-US" dirty="0"/>
              <a:t>However, a sizeable number of people get the opportunity to learn a second language late in life, through occupation, or immigration.</a:t>
            </a:r>
          </a:p>
          <a:p>
            <a:endParaRPr lang="en-US" dirty="0"/>
          </a:p>
          <a:p>
            <a:r>
              <a:rPr lang="en-US" dirty="0"/>
              <a:t>As we were discussing earlier, is learning a second language late in life difficult? And How?</a:t>
            </a:r>
          </a:p>
        </p:txBody>
      </p:sp>
    </p:spTree>
    <p:extLst>
      <p:ext uri="{BB962C8B-B14F-4D97-AF65-F5344CB8AC3E}">
        <p14:creationId xmlns:p14="http://schemas.microsoft.com/office/powerpoint/2010/main" val="2390124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D020F8-6147-6682-545C-FEF1432BA42C}"/>
              </a:ext>
            </a:extLst>
          </p:cNvPr>
          <p:cNvSpPr>
            <a:spLocks noGrp="1"/>
          </p:cNvSpPr>
          <p:nvPr>
            <p:ph idx="1"/>
          </p:nvPr>
        </p:nvSpPr>
        <p:spPr>
          <a:xfrm>
            <a:off x="838200" y="636104"/>
            <a:ext cx="10515600" cy="5540859"/>
          </a:xfrm>
        </p:spPr>
        <p:txBody>
          <a:bodyPr>
            <a:normAutofit fontScale="92500" lnSpcReduction="10000"/>
          </a:bodyPr>
          <a:lstStyle/>
          <a:p>
            <a:endParaRPr lang="en-US" dirty="0"/>
          </a:p>
          <a:p>
            <a:r>
              <a:rPr lang="en-US" dirty="0"/>
              <a:t>Indeed, researchers have studied age-of-acquisition effects for second language acquisition and use and have discovered several interesting insights into the same.</a:t>
            </a:r>
          </a:p>
          <a:p>
            <a:endParaRPr lang="en-US" dirty="0"/>
          </a:p>
          <a:p>
            <a:r>
              <a:rPr lang="en-US" dirty="0"/>
              <a:t>Let’s begin with a seminal study conducted by Johnson &amp; Newport (1989) which examined the critical period hypothesis for second language acquisition.</a:t>
            </a:r>
          </a:p>
          <a:p>
            <a:endParaRPr lang="en-US" dirty="0"/>
          </a:p>
          <a:p>
            <a:r>
              <a:rPr lang="en-US" dirty="0"/>
              <a:t>More specifically, they considered two versions of the hypothesis:</a:t>
            </a:r>
          </a:p>
          <a:p>
            <a:pPr lvl="1"/>
            <a:r>
              <a:rPr lang="en-US" dirty="0"/>
              <a:t>the </a:t>
            </a:r>
            <a:r>
              <a:rPr lang="en-US" i="1" dirty="0"/>
              <a:t>exercise hypothesis</a:t>
            </a:r>
            <a:r>
              <a:rPr lang="en-US" dirty="0"/>
              <a:t>: early in life humans have a superior capacity for acquiring languages, but if the capacity is not adequately exercise, it will disappear or decline with maturation.</a:t>
            </a:r>
            <a:endParaRPr lang="en-US" i="1" dirty="0"/>
          </a:p>
          <a:p>
            <a:pPr lvl="1"/>
            <a:r>
              <a:rPr lang="en-US" dirty="0"/>
              <a:t>The</a:t>
            </a:r>
            <a:r>
              <a:rPr lang="en-US" i="1" dirty="0"/>
              <a:t> maturational state hypothesis</a:t>
            </a:r>
            <a:r>
              <a:rPr lang="en-US" dirty="0"/>
              <a:t>: early in life, humans have a superior capacity for acquiring languages, but the ability declines with maturation.</a:t>
            </a:r>
          </a:p>
          <a:p>
            <a:endParaRPr lang="en-US" dirty="0"/>
          </a:p>
        </p:txBody>
      </p:sp>
    </p:spTree>
    <p:extLst>
      <p:ext uri="{BB962C8B-B14F-4D97-AF65-F5344CB8AC3E}">
        <p14:creationId xmlns:p14="http://schemas.microsoft.com/office/powerpoint/2010/main" val="3739240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TotalTime>
  <Words>2686</Words>
  <Application>Microsoft Macintosh PowerPoint</Application>
  <PresentationFormat>Widescreen</PresentationFormat>
  <Paragraphs>162</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Introduction  to the  Psychology of Bilingualism &amp; Multilingualism</vt:lpstr>
      <vt:lpstr>Age of Acquisition Effects in Second Language Learning</vt:lpstr>
      <vt:lpstr>Can we learn a second language late in life?</vt:lpstr>
      <vt:lpstr>PowerPoint Presentation</vt:lpstr>
      <vt:lpstr>PowerPoint Presentation</vt:lpstr>
      <vt:lpstr>PowerPoint Presentation</vt:lpstr>
      <vt:lpstr>PowerPoint Presentation</vt:lpstr>
      <vt:lpstr>PowerPoint Presentation</vt:lpstr>
      <vt:lpstr>PowerPoint Presentation</vt:lpstr>
      <vt:lpstr>The Age Function in Second Language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summary…</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Verma, Ark</dc:creator>
  <cp:lastModifiedBy>ArkVerma</cp:lastModifiedBy>
  <cp:revision>104</cp:revision>
  <dcterms:created xsi:type="dcterms:W3CDTF">2019-01-13T17:34:45Z</dcterms:created>
  <dcterms:modified xsi:type="dcterms:W3CDTF">2024-02-29T04:55:31Z</dcterms:modified>
</cp:coreProperties>
</file>