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77" r:id="rId9"/>
    <p:sldId id="278" r:id="rId10"/>
    <p:sldId id="283" r:id="rId11"/>
    <p:sldId id="284" r:id="rId12"/>
    <p:sldId id="285" r:id="rId13"/>
    <p:sldId id="280" r:id="rId14"/>
    <p:sldId id="281" r:id="rId15"/>
    <p:sldId id="282" r:id="rId16"/>
    <p:sldId id="338" r:id="rId17"/>
    <p:sldId id="337" r:id="rId18"/>
    <p:sldId id="339" r:id="rId19"/>
    <p:sldId id="340" r:id="rId20"/>
    <p:sldId id="341" r:id="rId21"/>
    <p:sldId id="342" r:id="rId22"/>
    <p:sldId id="343" r:id="rId23"/>
    <p:sldId id="344" r:id="rId24"/>
    <p:sldId id="345" r:id="rId25"/>
    <p:sldId id="346" r:id="rId26"/>
    <p:sldId id="350" r:id="rId27"/>
    <p:sldId id="351" r:id="rId28"/>
    <p:sldId id="352" r:id="rId29"/>
    <p:sldId id="353" r:id="rId30"/>
    <p:sldId id="354" r:id="rId31"/>
    <p:sldId id="356" r:id="rId32"/>
    <p:sldId id="355" r:id="rId33"/>
    <p:sldId id="357" r:id="rId34"/>
    <p:sldId id="359" r:id="rId35"/>
    <p:sldId id="360" r:id="rId36"/>
    <p:sldId id="362" r:id="rId37"/>
    <p:sldId id="361" r:id="rId38"/>
    <p:sldId id="364" r:id="rId39"/>
    <p:sldId id="27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3"/>
    <p:restoredTop sz="94681"/>
  </p:normalViewPr>
  <p:slideViewPr>
    <p:cSldViewPr snapToGrid="0" snapToObjects="1">
      <p:cViewPr varScale="1">
        <p:scale>
          <a:sx n="142" d="100"/>
          <a:sy n="142"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2/29/24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2/29/24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1.jpg" descr="1.jpg"/>
          <p:cNvPicPr>
            <a:picLocks noChangeAspect="1"/>
          </p:cNvPicPr>
          <p:nvPr/>
        </p:nvPicPr>
        <p:blipFill>
          <a:blip r:embed="rId2"/>
          <a:stretch>
            <a:fillRect/>
          </a:stretch>
        </p:blipFill>
        <p:spPr>
          <a:xfrm>
            <a:off x="1524000" y="0"/>
            <a:ext cx="9144000" cy="6858000"/>
          </a:xfrm>
          <a:prstGeom prst="rect">
            <a:avLst/>
          </a:prstGeom>
          <a:ln w="12700">
            <a:miter lim="400000"/>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2.jpg" descr="2.jpg"/>
          <p:cNvPicPr>
            <a:picLocks noChangeAspect="1"/>
          </p:cNvPicPr>
          <p:nvPr/>
        </p:nvPicPr>
        <p:blipFill>
          <a:blip r:embed="rId2"/>
          <a:stretch>
            <a:fillRect/>
          </a:stretch>
        </p:blipFill>
        <p:spPr>
          <a:xfrm>
            <a:off x="1524000" y="0"/>
            <a:ext cx="9144000" cy="6858000"/>
          </a:xfrm>
          <a:prstGeom prst="rect">
            <a:avLst/>
          </a:prstGeom>
          <a:ln w="12700">
            <a:miter lim="400000"/>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 name="3.jpg" descr="3.jpg"/>
          <p:cNvPicPr>
            <a:picLocks noChangeAspect="1"/>
          </p:cNvPicPr>
          <p:nvPr/>
        </p:nvPicPr>
        <p:blipFill>
          <a:blip r:embed="rId2"/>
          <a:stretch>
            <a:fillRect/>
          </a:stretch>
        </p:blipFill>
        <p:spPr>
          <a:xfrm>
            <a:off x="1524000" y="0"/>
            <a:ext cx="9144000" cy="6858000"/>
          </a:xfrm>
          <a:prstGeom prst="rect">
            <a:avLst/>
          </a:prstGeom>
          <a:ln w="12700">
            <a:miter lim="400000"/>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55BC-5091-7F6C-8C0C-9A1515B0F1CC}"/>
              </a:ext>
            </a:extLst>
          </p:cNvPr>
          <p:cNvSpPr>
            <a:spLocks noGrp="1"/>
          </p:cNvSpPr>
          <p:nvPr>
            <p:ph type="title"/>
          </p:nvPr>
        </p:nvSpPr>
        <p:spPr/>
        <p:txBody>
          <a:bodyPr/>
          <a:lstStyle/>
          <a:p>
            <a:r>
              <a:rPr lang="en-US" dirty="0"/>
              <a:t>Some questions to ponder…</a:t>
            </a:r>
          </a:p>
        </p:txBody>
      </p:sp>
      <p:sp>
        <p:nvSpPr>
          <p:cNvPr id="3" name="Content Placeholder 2">
            <a:extLst>
              <a:ext uri="{FF2B5EF4-FFF2-40B4-BE49-F238E27FC236}">
                <a16:creationId xmlns:a16="http://schemas.microsoft.com/office/drawing/2014/main" id="{6863A509-D190-C349-5FBE-E089BDCF7952}"/>
              </a:ext>
            </a:extLst>
          </p:cNvPr>
          <p:cNvSpPr>
            <a:spLocks noGrp="1"/>
          </p:cNvSpPr>
          <p:nvPr>
            <p:ph idx="1"/>
          </p:nvPr>
        </p:nvSpPr>
        <p:spPr/>
        <p:txBody>
          <a:bodyPr/>
          <a:lstStyle/>
          <a:p>
            <a:endParaRPr lang="en-IN" dirty="0"/>
          </a:p>
          <a:p>
            <a:r>
              <a:rPr lang="en-IN" dirty="0"/>
              <a:t>What steps need to be taken to retrieve the linguistic representations one needs to convey the idea?</a:t>
            </a:r>
          </a:p>
          <a:p>
            <a:endParaRPr lang="en-IN" dirty="0"/>
          </a:p>
          <a:p>
            <a:r>
              <a:rPr lang="en-IN" dirty="0"/>
              <a:t>How does one organise those representations?</a:t>
            </a:r>
          </a:p>
          <a:p>
            <a:endParaRPr lang="en-IN" dirty="0"/>
          </a:p>
          <a:p>
            <a:r>
              <a:rPr lang="en-IN" dirty="0"/>
              <a:t>How are those representations translated into a form that the motor system can use to generate the actual, physical gestures that create speech sounds?</a:t>
            </a:r>
          </a:p>
          <a:p>
            <a:endParaRPr lang="en-US" dirty="0"/>
          </a:p>
        </p:txBody>
      </p:sp>
    </p:spTree>
    <p:extLst>
      <p:ext uri="{BB962C8B-B14F-4D97-AF65-F5344CB8AC3E}">
        <p14:creationId xmlns:p14="http://schemas.microsoft.com/office/powerpoint/2010/main" val="3810888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6138-FD4A-F2D6-8576-4FF99FF14678}"/>
              </a:ext>
            </a:extLst>
          </p:cNvPr>
          <p:cNvSpPr>
            <a:spLocks noGrp="1"/>
          </p:cNvSpPr>
          <p:nvPr>
            <p:ph type="title"/>
          </p:nvPr>
        </p:nvSpPr>
        <p:spPr/>
        <p:txBody>
          <a:bodyPr/>
          <a:lstStyle/>
          <a:p>
            <a:r>
              <a:rPr lang="en-US" dirty="0"/>
              <a:t>So…</a:t>
            </a:r>
          </a:p>
        </p:txBody>
      </p:sp>
      <p:sp>
        <p:nvSpPr>
          <p:cNvPr id="3" name="Content Placeholder 2">
            <a:extLst>
              <a:ext uri="{FF2B5EF4-FFF2-40B4-BE49-F238E27FC236}">
                <a16:creationId xmlns:a16="http://schemas.microsoft.com/office/drawing/2014/main" id="{63CBA055-8660-0AE3-BE4E-084B76D32FFF}"/>
              </a:ext>
            </a:extLst>
          </p:cNvPr>
          <p:cNvSpPr>
            <a:spLocks noGrp="1"/>
          </p:cNvSpPr>
          <p:nvPr>
            <p:ph idx="1"/>
          </p:nvPr>
        </p:nvSpPr>
        <p:spPr/>
        <p:txBody>
          <a:bodyPr>
            <a:normAutofit lnSpcReduction="10000"/>
          </a:bodyPr>
          <a:lstStyle/>
          <a:p>
            <a:endParaRPr lang="en-IN" dirty="0"/>
          </a:p>
          <a:p>
            <a:r>
              <a:rPr lang="en-IN" dirty="0"/>
              <a:t>Speech production requires at least three kinds of mental operations (Griffin &amp; Ferreira, 2006):</a:t>
            </a:r>
          </a:p>
          <a:p>
            <a:pPr lvl="1"/>
            <a:endParaRPr lang="en-IN" b="1" i="1" dirty="0">
              <a:latin typeface="Helvetica"/>
              <a:ea typeface="Helvetica"/>
              <a:cs typeface="Helvetica"/>
              <a:sym typeface="Helvetica"/>
            </a:endParaRPr>
          </a:p>
          <a:p>
            <a:pPr lvl="1"/>
            <a:r>
              <a:rPr lang="en-IN" b="1" i="1" dirty="0">
                <a:latin typeface="Helvetica"/>
                <a:ea typeface="Helvetica"/>
                <a:cs typeface="Helvetica"/>
                <a:sym typeface="Helvetica"/>
              </a:rPr>
              <a:t>conceptualisation</a:t>
            </a:r>
            <a:r>
              <a:rPr lang="en-IN" dirty="0"/>
              <a:t> - thinking of something to say!</a:t>
            </a:r>
          </a:p>
          <a:p>
            <a:pPr lvl="1"/>
            <a:endParaRPr lang="en-IN" b="1" i="1" dirty="0">
              <a:latin typeface="Helvetica"/>
              <a:ea typeface="Helvetica"/>
              <a:cs typeface="Helvetica"/>
              <a:sym typeface="Helvetica"/>
            </a:endParaRPr>
          </a:p>
          <a:p>
            <a:pPr lvl="1"/>
            <a:r>
              <a:rPr lang="en-IN" b="1" i="1" dirty="0">
                <a:latin typeface="Helvetica"/>
                <a:ea typeface="Helvetica"/>
                <a:cs typeface="Helvetica"/>
                <a:sym typeface="Helvetica"/>
              </a:rPr>
              <a:t>formulation</a:t>
            </a:r>
            <a:r>
              <a:rPr lang="en-IN" dirty="0"/>
              <a:t> - figuring out a good way to express the idea, given the tools in your language.</a:t>
            </a:r>
          </a:p>
          <a:p>
            <a:pPr lvl="1"/>
            <a:endParaRPr lang="en-IN" b="1" i="1" dirty="0">
              <a:latin typeface="Helvetica"/>
              <a:ea typeface="Helvetica"/>
              <a:cs typeface="Helvetica"/>
              <a:sym typeface="Helvetica"/>
            </a:endParaRPr>
          </a:p>
          <a:p>
            <a:pPr lvl="1"/>
            <a:r>
              <a:rPr lang="en-IN" b="1" i="1" dirty="0">
                <a:latin typeface="Helvetica"/>
                <a:ea typeface="Helvetica"/>
                <a:cs typeface="Helvetica"/>
                <a:sym typeface="Helvetica"/>
              </a:rPr>
              <a:t>articulation</a:t>
            </a:r>
            <a:r>
              <a:rPr lang="en-IN" dirty="0"/>
              <a:t> - moving muscles to produce sounds that can be perceived by the listener.</a:t>
            </a:r>
          </a:p>
          <a:p>
            <a:endParaRPr lang="en-US" dirty="0"/>
          </a:p>
        </p:txBody>
      </p:sp>
    </p:spTree>
    <p:extLst>
      <p:ext uri="{BB962C8B-B14F-4D97-AF65-F5344CB8AC3E}">
        <p14:creationId xmlns:p14="http://schemas.microsoft.com/office/powerpoint/2010/main" val="1869359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A06DFD-AB99-E384-88FF-60AD60919CE7}"/>
              </a:ext>
            </a:extLst>
          </p:cNvPr>
          <p:cNvSpPr>
            <a:spLocks noGrp="1"/>
          </p:cNvSpPr>
          <p:nvPr>
            <p:ph idx="1"/>
          </p:nvPr>
        </p:nvSpPr>
        <p:spPr>
          <a:xfrm>
            <a:off x="838200" y="666572"/>
            <a:ext cx="10515600" cy="5510391"/>
          </a:xfrm>
        </p:spPr>
        <p:txBody>
          <a:bodyPr/>
          <a:lstStyle/>
          <a:p>
            <a:endParaRPr lang="en-IN" dirty="0"/>
          </a:p>
          <a:p>
            <a:endParaRPr lang="en-IN" dirty="0"/>
          </a:p>
          <a:p>
            <a:endParaRPr lang="en-IN" dirty="0"/>
          </a:p>
          <a:p>
            <a:endParaRPr lang="en-IN" dirty="0"/>
          </a:p>
          <a:p>
            <a:r>
              <a:rPr lang="en-IN" dirty="0"/>
              <a:t>An influential approach to explain the said processes is </a:t>
            </a:r>
            <a:r>
              <a:rPr lang="en-IN" b="1" i="1" dirty="0">
                <a:latin typeface="Helvetica"/>
                <a:ea typeface="Helvetica"/>
                <a:cs typeface="Helvetica"/>
                <a:sym typeface="Helvetica"/>
              </a:rPr>
              <a:t>Levelt’s Production Theory - WEAVER++ </a:t>
            </a:r>
            <a:r>
              <a:rPr lang="en-IN" dirty="0"/>
              <a:t> - </a:t>
            </a:r>
          </a:p>
          <a:p>
            <a:endParaRPr lang="en-US" dirty="0"/>
          </a:p>
        </p:txBody>
      </p:sp>
    </p:spTree>
    <p:extLst>
      <p:ext uri="{BB962C8B-B14F-4D97-AF65-F5344CB8AC3E}">
        <p14:creationId xmlns:p14="http://schemas.microsoft.com/office/powerpoint/2010/main" val="3312422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FC0751-13B8-4C45-8BDD-057AC51592E3}"/>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100" kern="1200" dirty="0" err="1">
                <a:latin typeface="+mj-lt"/>
                <a:ea typeface="+mj-ea"/>
                <a:cs typeface="+mj-cs"/>
              </a:rPr>
              <a:t>Levelt’s</a:t>
            </a:r>
            <a:r>
              <a:rPr lang="en-US" sz="3100" kern="1200" dirty="0">
                <a:latin typeface="+mj-lt"/>
                <a:ea typeface="+mj-ea"/>
                <a:cs typeface="+mj-cs"/>
              </a:rPr>
              <a:t> Theory of Speech Production (</a:t>
            </a:r>
            <a:r>
              <a:rPr lang="en-US" sz="3100" kern="1200" dirty="0" err="1">
                <a:latin typeface="+mj-lt"/>
                <a:ea typeface="+mj-ea"/>
                <a:cs typeface="+mj-cs"/>
              </a:rPr>
              <a:t>Levelt</a:t>
            </a:r>
            <a:r>
              <a:rPr lang="en-US" sz="3100" kern="1200" dirty="0">
                <a:latin typeface="+mj-lt"/>
                <a:ea typeface="+mj-ea"/>
                <a:cs typeface="+mj-cs"/>
              </a:rPr>
              <a:t> et al., 1999, p.3)</a:t>
            </a:r>
          </a:p>
        </p:txBody>
      </p:sp>
      <p:pic>
        <p:nvPicPr>
          <p:cNvPr id="2" name="Picture 1">
            <a:extLst>
              <a:ext uri="{FF2B5EF4-FFF2-40B4-BE49-F238E27FC236}">
                <a16:creationId xmlns:a16="http://schemas.microsoft.com/office/drawing/2014/main" id="{58622D47-0037-534A-ADB8-FA7403EAD681}"/>
              </a:ext>
            </a:extLst>
          </p:cNvPr>
          <p:cNvPicPr>
            <a:picLocks noChangeAspect="1"/>
          </p:cNvPicPr>
          <p:nvPr/>
        </p:nvPicPr>
        <p:blipFill>
          <a:blip r:embed="rId2"/>
          <a:stretch>
            <a:fillRect/>
          </a:stretch>
        </p:blipFill>
        <p:spPr>
          <a:xfrm>
            <a:off x="6159545" y="643466"/>
            <a:ext cx="4016242" cy="5568739"/>
          </a:xfrm>
          <a:prstGeom prst="rect">
            <a:avLst/>
          </a:prstGeom>
        </p:spPr>
      </p:pic>
    </p:spTree>
    <p:extLst>
      <p:ext uri="{BB962C8B-B14F-4D97-AF65-F5344CB8AC3E}">
        <p14:creationId xmlns:p14="http://schemas.microsoft.com/office/powerpoint/2010/main" val="3824600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F0D428-5CD3-854A-97FB-3C9312A26C85}"/>
              </a:ext>
            </a:extLst>
          </p:cNvPr>
          <p:cNvSpPr>
            <a:spLocks noGrp="1"/>
          </p:cNvSpPr>
          <p:nvPr>
            <p:ph idx="1"/>
          </p:nvPr>
        </p:nvSpPr>
        <p:spPr>
          <a:xfrm>
            <a:off x="838200" y="479502"/>
            <a:ext cx="10515600" cy="5697461"/>
          </a:xfrm>
        </p:spPr>
        <p:txBody>
          <a:bodyPr>
            <a:normAutofit/>
          </a:bodyPr>
          <a:lstStyle/>
          <a:p>
            <a:endParaRPr lang="en-US" dirty="0"/>
          </a:p>
          <a:p>
            <a:r>
              <a:rPr lang="en-IN" dirty="0"/>
              <a:t>speech production is viewed as involving a sequence of mental processes.</a:t>
            </a:r>
          </a:p>
          <a:p>
            <a:pPr lvl="1"/>
            <a:endParaRPr lang="en-IN" dirty="0"/>
          </a:p>
          <a:p>
            <a:pPr lvl="1"/>
            <a:r>
              <a:rPr lang="en-IN" dirty="0"/>
              <a:t>each mental process accomplishes a </a:t>
            </a:r>
            <a:r>
              <a:rPr lang="en-IN" dirty="0" err="1"/>
              <a:t>subgoal</a:t>
            </a:r>
            <a:r>
              <a:rPr lang="en-IN" dirty="0"/>
              <a:t> &amp; the output of one mental process provides the information needed for the next mental process.</a:t>
            </a:r>
          </a:p>
          <a:p>
            <a:pPr lvl="1"/>
            <a:endParaRPr lang="en-IN" dirty="0"/>
          </a:p>
          <a:p>
            <a:pPr lvl="1"/>
            <a:r>
              <a:rPr lang="en-IN" dirty="0"/>
              <a:t>each box in the fig 2.1, indicates a kind of mental process. for e.g. “conceptual preparation…” refers to choosing the idea (s) you want to express, at the same time ensuring that you have words for those in your language.</a:t>
            </a:r>
          </a:p>
          <a:p>
            <a:endParaRPr lang="en-US" dirty="0"/>
          </a:p>
        </p:txBody>
      </p:sp>
    </p:spTree>
    <p:extLst>
      <p:ext uri="{BB962C8B-B14F-4D97-AF65-F5344CB8AC3E}">
        <p14:creationId xmlns:p14="http://schemas.microsoft.com/office/powerpoint/2010/main" val="844644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0751C-AC57-B149-9041-F6D03AC61278}"/>
              </a:ext>
            </a:extLst>
          </p:cNvPr>
          <p:cNvSpPr>
            <a:spLocks noGrp="1"/>
          </p:cNvSpPr>
          <p:nvPr>
            <p:ph idx="1"/>
          </p:nvPr>
        </p:nvSpPr>
        <p:spPr>
          <a:xfrm>
            <a:off x="838200" y="836341"/>
            <a:ext cx="10515600" cy="5340622"/>
          </a:xfrm>
        </p:spPr>
        <p:txBody>
          <a:bodyPr/>
          <a:lstStyle/>
          <a:p>
            <a:endParaRPr lang="en-US" dirty="0"/>
          </a:p>
          <a:p>
            <a:endParaRPr lang="en-IN" dirty="0"/>
          </a:p>
          <a:p>
            <a:r>
              <a:rPr lang="en-IN" dirty="0"/>
              <a:t>the output of this process, a </a:t>
            </a:r>
            <a:r>
              <a:rPr lang="en-IN" b="1" i="1" dirty="0">
                <a:latin typeface="Helvetica"/>
                <a:ea typeface="Helvetica"/>
                <a:cs typeface="Helvetica"/>
                <a:sym typeface="Helvetica"/>
              </a:rPr>
              <a:t>lexical concept</a:t>
            </a:r>
            <a:r>
              <a:rPr lang="en-IN" dirty="0"/>
              <a:t>, is an idea for which your language has a label (</a:t>
            </a:r>
            <a:r>
              <a:rPr lang="en-IN" dirty="0" err="1"/>
              <a:t>Levelt</a:t>
            </a:r>
            <a:r>
              <a:rPr lang="en-IN" dirty="0"/>
              <a:t> et al., 1999). </a:t>
            </a:r>
          </a:p>
          <a:p>
            <a:endParaRPr lang="en-IN" dirty="0"/>
          </a:p>
          <a:p>
            <a:r>
              <a:rPr lang="en-IN" dirty="0"/>
              <a:t>Let us take an example: the concept of a </a:t>
            </a:r>
            <a:r>
              <a:rPr lang="en-IN" i="1" dirty="0">
                <a:latin typeface="Helvetica"/>
                <a:ea typeface="Helvetica"/>
                <a:cs typeface="Helvetica"/>
                <a:sym typeface="Helvetica"/>
              </a:rPr>
              <a:t>female horse </a:t>
            </a:r>
            <a:r>
              <a:rPr lang="en-IN" dirty="0"/>
              <a:t>is expressed by the word </a:t>
            </a:r>
            <a:r>
              <a:rPr lang="en-IN" i="1" dirty="0">
                <a:latin typeface="Helvetica"/>
                <a:ea typeface="Helvetica"/>
                <a:cs typeface="Helvetica"/>
                <a:sym typeface="Helvetica"/>
              </a:rPr>
              <a:t>mare.</a:t>
            </a:r>
            <a:r>
              <a:rPr lang="en-IN" dirty="0"/>
              <a:t> but English language does not have a word that expresses the concept </a:t>
            </a:r>
            <a:r>
              <a:rPr lang="en-IN" i="1" dirty="0">
                <a:latin typeface="Helvetica"/>
                <a:ea typeface="Helvetica"/>
                <a:cs typeface="Helvetica"/>
                <a:sym typeface="Helvetica"/>
              </a:rPr>
              <a:t>female elephant</a:t>
            </a:r>
            <a:r>
              <a:rPr lang="en-IN" dirty="0"/>
              <a:t>.</a:t>
            </a:r>
          </a:p>
          <a:p>
            <a:endParaRPr lang="en-IN" dirty="0"/>
          </a:p>
          <a:p>
            <a:r>
              <a:rPr lang="en-IN" dirty="0"/>
              <a:t>To express, the latter idea you need to select and combine two different lexical concepts (female, elephant).</a:t>
            </a:r>
          </a:p>
          <a:p>
            <a:endParaRPr lang="en-US" dirty="0"/>
          </a:p>
        </p:txBody>
      </p:sp>
    </p:spTree>
    <p:extLst>
      <p:ext uri="{BB962C8B-B14F-4D97-AF65-F5344CB8AC3E}">
        <p14:creationId xmlns:p14="http://schemas.microsoft.com/office/powerpoint/2010/main" val="1526553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A5021E-8AA0-404C-B407-D0B157EE80EE}"/>
              </a:ext>
            </a:extLst>
          </p:cNvPr>
          <p:cNvSpPr>
            <a:spLocks noGrp="1"/>
          </p:cNvSpPr>
          <p:nvPr>
            <p:ph idx="1"/>
          </p:nvPr>
        </p:nvSpPr>
        <p:spPr>
          <a:xfrm>
            <a:off x="838200" y="713678"/>
            <a:ext cx="10515600" cy="5463285"/>
          </a:xfrm>
        </p:spPr>
        <p:txBody>
          <a:bodyPr/>
          <a:lstStyle/>
          <a:p>
            <a:endParaRPr lang="en-US" dirty="0"/>
          </a:p>
          <a:p>
            <a:endParaRPr lang="en-IN" dirty="0"/>
          </a:p>
          <a:p>
            <a:r>
              <a:rPr lang="en-IN" dirty="0"/>
              <a:t>But, can all ideas be neatly expressed with individual words?</a:t>
            </a:r>
          </a:p>
          <a:p>
            <a:pPr lvl="1"/>
            <a:endParaRPr lang="en-IN" dirty="0"/>
          </a:p>
          <a:p>
            <a:pPr lvl="1"/>
            <a:r>
              <a:rPr lang="en-IN" dirty="0"/>
              <a:t>Not always, we need a stage of processing that takes our (non - linguistic) ideas and finds the lexical/linguistic forms that we can use to express those ideas.</a:t>
            </a:r>
          </a:p>
          <a:p>
            <a:pPr lvl="1"/>
            <a:endParaRPr lang="en-IN" dirty="0"/>
          </a:p>
          <a:p>
            <a:pPr lvl="1"/>
            <a:r>
              <a:rPr lang="en-IN" dirty="0"/>
              <a:t>The </a:t>
            </a:r>
            <a:r>
              <a:rPr lang="en-IN" b="1" i="1" dirty="0">
                <a:latin typeface="Helvetica"/>
                <a:ea typeface="Helvetica"/>
                <a:cs typeface="Helvetica"/>
                <a:sym typeface="Helvetica"/>
              </a:rPr>
              <a:t>lexicalisation process </a:t>
            </a:r>
            <a:r>
              <a:rPr lang="en-IN" dirty="0"/>
              <a:t>therefore serves the process as the interface between non - language thought processes and the linguistic systems that produce verbal expressions that convey those thoughts.</a:t>
            </a:r>
          </a:p>
          <a:p>
            <a:endParaRPr lang="en-US" dirty="0"/>
          </a:p>
        </p:txBody>
      </p:sp>
    </p:spTree>
    <p:extLst>
      <p:ext uri="{BB962C8B-B14F-4D97-AF65-F5344CB8AC3E}">
        <p14:creationId xmlns:p14="http://schemas.microsoft.com/office/powerpoint/2010/main" val="751313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86167-A342-A44B-8AF4-6C6C8E04A4B6}"/>
              </a:ext>
            </a:extLst>
          </p:cNvPr>
          <p:cNvSpPr>
            <a:spLocks noGrp="1"/>
          </p:cNvSpPr>
          <p:nvPr>
            <p:ph idx="1"/>
          </p:nvPr>
        </p:nvSpPr>
        <p:spPr>
          <a:xfrm>
            <a:off x="871653" y="721653"/>
            <a:ext cx="10515600" cy="5746054"/>
          </a:xfrm>
        </p:spPr>
        <p:txBody>
          <a:bodyPr>
            <a:normAutofit fontScale="92500" lnSpcReduction="20000"/>
          </a:bodyPr>
          <a:lstStyle/>
          <a:p>
            <a:pPr marL="325966" indent="-325966" defTabSz="514095">
              <a:spcBef>
                <a:spcPts val="3600"/>
              </a:spcBef>
              <a:defRPr sz="2640"/>
            </a:pPr>
            <a:endParaRPr lang="en-IN" dirty="0"/>
          </a:p>
          <a:p>
            <a:pPr marL="325966" indent="-325966" defTabSz="514095">
              <a:spcBef>
                <a:spcPts val="3600"/>
              </a:spcBef>
              <a:defRPr sz="2640"/>
            </a:pPr>
            <a:r>
              <a:rPr lang="en-IN" dirty="0"/>
              <a:t>When you language does have a word for the idea that you wish to convey, the activation of</a:t>
            </a:r>
          </a:p>
          <a:p>
            <a:pPr marL="717126" lvl="1" indent="-325966" defTabSz="514095">
              <a:spcBef>
                <a:spcPts val="3600"/>
              </a:spcBef>
              <a:defRPr sz="2640"/>
            </a:pPr>
            <a:r>
              <a:rPr lang="en-IN" dirty="0"/>
              <a:t> </a:t>
            </a:r>
            <a:r>
              <a:rPr lang="en-IN" b="1" i="1" dirty="0">
                <a:latin typeface="Helvetica"/>
                <a:ea typeface="Helvetica"/>
                <a:cs typeface="Helvetica"/>
                <a:sym typeface="Helvetica"/>
              </a:rPr>
              <a:t>a lexical concept</a:t>
            </a:r>
            <a:r>
              <a:rPr lang="en-IN" dirty="0"/>
              <a:t> i.e. an idea that can be expressed in a word, will lead to </a:t>
            </a:r>
          </a:p>
          <a:p>
            <a:pPr marL="717126" lvl="1" indent="-325966" defTabSz="514095">
              <a:spcBef>
                <a:spcPts val="3600"/>
              </a:spcBef>
              <a:defRPr sz="2640"/>
            </a:pPr>
            <a:r>
              <a:rPr lang="en-IN" b="1" i="1" dirty="0">
                <a:latin typeface="Helvetica"/>
                <a:ea typeface="Helvetica"/>
                <a:cs typeface="Helvetica"/>
                <a:sym typeface="Helvetica"/>
              </a:rPr>
              <a:t>lexical selection</a:t>
            </a:r>
            <a:r>
              <a:rPr lang="en-IN" b="1" dirty="0">
                <a:latin typeface="Helvetica"/>
                <a:ea typeface="Helvetica"/>
                <a:cs typeface="Helvetica"/>
                <a:sym typeface="Helvetica"/>
              </a:rPr>
              <a:t>: </a:t>
            </a:r>
            <a:r>
              <a:rPr lang="en-IN" dirty="0"/>
              <a:t>when a language has a number of different words that are close in meaning to the idea that you wish to express, a number memory representations do get activated, one of which have to be selected for production, that process is called lexical selection &amp; it gives a </a:t>
            </a:r>
            <a:r>
              <a:rPr lang="en-IN" b="1" i="1" dirty="0">
                <a:latin typeface="Helvetica"/>
                <a:ea typeface="Helvetica"/>
                <a:cs typeface="Helvetica"/>
                <a:sym typeface="Helvetica"/>
              </a:rPr>
              <a:t>lemma</a:t>
            </a:r>
            <a:r>
              <a:rPr lang="en-IN" dirty="0"/>
              <a:t> as an output.</a:t>
            </a:r>
            <a:endParaRPr lang="en-IN" b="1" i="1" dirty="0">
              <a:latin typeface="Helvetica"/>
              <a:ea typeface="Helvetica"/>
              <a:cs typeface="Helvetica"/>
              <a:sym typeface="Helvetica"/>
            </a:endParaRPr>
          </a:p>
          <a:p>
            <a:pPr marL="325966" indent="-325966" defTabSz="514095">
              <a:spcBef>
                <a:spcPts val="3600"/>
              </a:spcBef>
              <a:defRPr sz="2640"/>
            </a:pPr>
            <a:r>
              <a:rPr lang="en-IN" b="1" i="1" dirty="0">
                <a:latin typeface="Helvetica"/>
                <a:ea typeface="Helvetica"/>
                <a:cs typeface="Helvetica"/>
                <a:sym typeface="Helvetica"/>
              </a:rPr>
              <a:t>lemma</a:t>
            </a:r>
            <a:r>
              <a:rPr lang="en-IN" dirty="0"/>
              <a:t> is a mental representation that reflects an intermediate stage between activating an idea and activating the speech sounds that you need to express the idea (</a:t>
            </a:r>
            <a:r>
              <a:rPr lang="en-IN" dirty="0" err="1"/>
              <a:t>Kempen</a:t>
            </a:r>
            <a:r>
              <a:rPr lang="en-IN" dirty="0"/>
              <a:t> &amp; </a:t>
            </a:r>
            <a:r>
              <a:rPr lang="en-IN" dirty="0" err="1"/>
              <a:t>Hujibers</a:t>
            </a:r>
            <a:r>
              <a:rPr lang="en-IN" dirty="0"/>
              <a:t>, 1983).</a:t>
            </a:r>
          </a:p>
          <a:p>
            <a:pPr marL="717126" lvl="1" indent="-325966" defTabSz="514095">
              <a:spcBef>
                <a:spcPts val="3600"/>
              </a:spcBef>
              <a:defRPr sz="2640"/>
            </a:pPr>
            <a:r>
              <a:rPr lang="en-IN" dirty="0"/>
              <a:t>the lemma incorporates information about word - meaning &amp; syntax.</a:t>
            </a:r>
          </a:p>
          <a:p>
            <a:endParaRPr lang="en-US" dirty="0"/>
          </a:p>
        </p:txBody>
      </p:sp>
    </p:spTree>
    <p:extLst>
      <p:ext uri="{BB962C8B-B14F-4D97-AF65-F5344CB8AC3E}">
        <p14:creationId xmlns:p14="http://schemas.microsoft.com/office/powerpoint/2010/main" val="3988937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B1C72E-7014-BE48-9D2E-C9885622E10D}"/>
              </a:ext>
            </a:extLst>
          </p:cNvPr>
          <p:cNvSpPr>
            <a:spLocks noGrp="1"/>
          </p:cNvSpPr>
          <p:nvPr>
            <p:ph idx="1"/>
          </p:nvPr>
        </p:nvSpPr>
        <p:spPr>
          <a:xfrm>
            <a:off x="838200" y="613317"/>
            <a:ext cx="10515600" cy="5563646"/>
          </a:xfrm>
        </p:spPr>
        <p:txBody>
          <a:bodyPr/>
          <a:lstStyle/>
          <a:p>
            <a:endParaRPr lang="en-US" dirty="0"/>
          </a:p>
          <a:p>
            <a:endParaRPr lang="en-IN" dirty="0"/>
          </a:p>
          <a:p>
            <a:r>
              <a:rPr lang="en-IN" dirty="0"/>
              <a:t>Once, there is an activated set of lemmas, the process of activating the sound codes that we need to speak begins.</a:t>
            </a:r>
          </a:p>
          <a:p>
            <a:pPr lvl="1"/>
            <a:endParaRPr lang="en-IN" dirty="0"/>
          </a:p>
          <a:p>
            <a:r>
              <a:rPr lang="en-IN" dirty="0"/>
              <a:t>first, we undertake a process called </a:t>
            </a:r>
            <a:r>
              <a:rPr lang="en-IN" b="1" i="1" dirty="0">
                <a:latin typeface="Helvetica"/>
                <a:ea typeface="Helvetica"/>
                <a:cs typeface="Helvetica"/>
                <a:sym typeface="Helvetica"/>
              </a:rPr>
              <a:t>morphological encoding</a:t>
            </a:r>
            <a:r>
              <a:rPr lang="en-IN" dirty="0"/>
              <a:t>.</a:t>
            </a:r>
          </a:p>
          <a:p>
            <a:pPr lvl="2"/>
            <a:endParaRPr lang="en-IN" dirty="0"/>
          </a:p>
          <a:p>
            <a:pPr lvl="2"/>
            <a:r>
              <a:rPr lang="en-IN" dirty="0"/>
              <a:t>morphemes are basic units of language representation, morphological processing is important because words appear in different forms depending on aspects of their meaning as well as grammatical aspects of the sentences in which they appear.</a:t>
            </a:r>
          </a:p>
          <a:p>
            <a:endParaRPr lang="en-US" dirty="0"/>
          </a:p>
        </p:txBody>
      </p:sp>
    </p:spTree>
    <p:extLst>
      <p:ext uri="{BB962C8B-B14F-4D97-AF65-F5344CB8AC3E}">
        <p14:creationId xmlns:p14="http://schemas.microsoft.com/office/powerpoint/2010/main" val="1071293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A58590-7119-6C4F-9D1D-ACD2C1EBB6E1}"/>
              </a:ext>
            </a:extLst>
          </p:cNvPr>
          <p:cNvSpPr>
            <a:spLocks noGrp="1"/>
          </p:cNvSpPr>
          <p:nvPr>
            <p:ph idx="1"/>
          </p:nvPr>
        </p:nvSpPr>
        <p:spPr>
          <a:xfrm>
            <a:off x="838200" y="468351"/>
            <a:ext cx="10515600" cy="5708612"/>
          </a:xfrm>
        </p:spPr>
        <p:txBody>
          <a:bodyPr/>
          <a:lstStyle/>
          <a:p>
            <a:endParaRPr lang="en-US" dirty="0"/>
          </a:p>
          <a:p>
            <a:endParaRPr lang="en-IN" dirty="0"/>
          </a:p>
          <a:p>
            <a:r>
              <a:rPr lang="en-IN" dirty="0" err="1"/>
              <a:t>Levelt</a:t>
            </a:r>
            <a:r>
              <a:rPr lang="en-IN" dirty="0"/>
              <a:t> (1989) notes that each word we know has a </a:t>
            </a:r>
            <a:r>
              <a:rPr lang="en-IN" b="1" i="1" dirty="0">
                <a:latin typeface="Helvetica"/>
                <a:ea typeface="Helvetica"/>
                <a:cs typeface="Helvetica"/>
                <a:sym typeface="Helvetica"/>
              </a:rPr>
              <a:t>morphological specification </a:t>
            </a:r>
            <a:r>
              <a:rPr lang="en-IN" dirty="0"/>
              <a:t>that tells us how that word behaves when it is placed in a sentence. </a:t>
            </a:r>
          </a:p>
          <a:p>
            <a:pPr lvl="1"/>
            <a:endParaRPr lang="en-IN" dirty="0"/>
          </a:p>
          <a:p>
            <a:pPr lvl="1"/>
            <a:r>
              <a:rPr lang="en-IN" dirty="0"/>
              <a:t>the morphological specification for the word </a:t>
            </a:r>
            <a:r>
              <a:rPr lang="en-IN" i="1" dirty="0">
                <a:latin typeface="Helvetica"/>
                <a:ea typeface="Helvetica"/>
                <a:cs typeface="Helvetica"/>
                <a:sym typeface="Helvetica"/>
              </a:rPr>
              <a:t>eat </a:t>
            </a:r>
            <a:r>
              <a:rPr lang="en-IN" dirty="0"/>
              <a:t> includes, “that it is a root form &amp; that it’s past - tense inflection is </a:t>
            </a:r>
            <a:r>
              <a:rPr lang="en-IN" i="1" dirty="0">
                <a:latin typeface="Helvetica"/>
                <a:ea typeface="Helvetica"/>
                <a:cs typeface="Helvetica"/>
                <a:sym typeface="Helvetica"/>
              </a:rPr>
              <a:t>ate</a:t>
            </a:r>
            <a:r>
              <a:rPr lang="en-IN" dirty="0"/>
              <a:t>.”</a:t>
            </a:r>
          </a:p>
          <a:p>
            <a:pPr lvl="1"/>
            <a:endParaRPr lang="en-IN" dirty="0"/>
          </a:p>
          <a:p>
            <a:pPr lvl="1"/>
            <a:r>
              <a:rPr lang="en-IN" dirty="0"/>
              <a:t>the form of the word, its morphological specification (ate, eats, eating), changes depending on what precise role the lemma is playing in the sentence.</a:t>
            </a:r>
          </a:p>
          <a:p>
            <a:endParaRPr lang="en-US" dirty="0"/>
          </a:p>
        </p:txBody>
      </p:sp>
    </p:spTree>
    <p:extLst>
      <p:ext uri="{BB962C8B-B14F-4D97-AF65-F5344CB8AC3E}">
        <p14:creationId xmlns:p14="http://schemas.microsoft.com/office/powerpoint/2010/main" val="2432367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11A8FE-2375-3445-970E-6C827CC7903D}"/>
              </a:ext>
            </a:extLst>
          </p:cNvPr>
          <p:cNvSpPr>
            <a:spLocks noGrp="1"/>
          </p:cNvSpPr>
          <p:nvPr>
            <p:ph idx="1"/>
          </p:nvPr>
        </p:nvSpPr>
        <p:spPr>
          <a:xfrm>
            <a:off x="838200" y="669073"/>
            <a:ext cx="10515600" cy="5507890"/>
          </a:xfrm>
        </p:spPr>
        <p:txBody>
          <a:bodyPr/>
          <a:lstStyle/>
          <a:p>
            <a:endParaRPr lang="en-US" dirty="0"/>
          </a:p>
          <a:p>
            <a:endParaRPr lang="en-IN" dirty="0"/>
          </a:p>
          <a:p>
            <a:endParaRPr lang="en-IN" dirty="0"/>
          </a:p>
          <a:p>
            <a:r>
              <a:rPr lang="en-IN" dirty="0"/>
              <a:t>having selected a set of morphemes to produce, morphological encoding activates the speech sounds (phonemes) we need to plan the articulatory movements that will create the speech signal. </a:t>
            </a:r>
          </a:p>
          <a:p>
            <a:endParaRPr lang="en-IN" dirty="0"/>
          </a:p>
          <a:p>
            <a:r>
              <a:rPr lang="en-IN" dirty="0"/>
              <a:t>the speech sounds one produces, depends on the morphemes that one has activated &amp; also these have to be organised n the right sequence to ensure that right sounds are produced in the right order.</a:t>
            </a:r>
          </a:p>
          <a:p>
            <a:endParaRPr lang="en-US" dirty="0"/>
          </a:p>
        </p:txBody>
      </p:sp>
    </p:spTree>
    <p:extLst>
      <p:ext uri="{BB962C8B-B14F-4D97-AF65-F5344CB8AC3E}">
        <p14:creationId xmlns:p14="http://schemas.microsoft.com/office/powerpoint/2010/main" val="1844604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C72767-E67F-EE4E-8E96-985A021A3025}"/>
              </a:ext>
            </a:extLst>
          </p:cNvPr>
          <p:cNvSpPr>
            <a:spLocks noGrp="1"/>
          </p:cNvSpPr>
          <p:nvPr>
            <p:ph idx="1"/>
          </p:nvPr>
        </p:nvSpPr>
        <p:spPr/>
        <p:txBody>
          <a:bodyPr/>
          <a:lstStyle/>
          <a:p>
            <a:endParaRPr lang="en-IN" dirty="0"/>
          </a:p>
          <a:p>
            <a:r>
              <a:rPr lang="en-IN" dirty="0"/>
              <a:t>So, </a:t>
            </a:r>
          </a:p>
          <a:p>
            <a:pPr lvl="1"/>
            <a:r>
              <a:rPr lang="en-IN" dirty="0"/>
              <a:t>Concepts -&gt; Lemmas -&gt; Morphological Specification -&gt; Morphemes -&gt; Speech sounds (Phonemes)</a:t>
            </a:r>
          </a:p>
          <a:p>
            <a:endParaRPr lang="en-US" dirty="0"/>
          </a:p>
        </p:txBody>
      </p:sp>
    </p:spTree>
    <p:extLst>
      <p:ext uri="{BB962C8B-B14F-4D97-AF65-F5344CB8AC3E}">
        <p14:creationId xmlns:p14="http://schemas.microsoft.com/office/powerpoint/2010/main" val="1781009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6205A5-4636-5B40-BE3A-BE0E1C637264}"/>
              </a:ext>
            </a:extLst>
          </p:cNvPr>
          <p:cNvSpPr>
            <a:spLocks noGrp="1"/>
          </p:cNvSpPr>
          <p:nvPr>
            <p:ph idx="1"/>
          </p:nvPr>
        </p:nvSpPr>
        <p:spPr/>
        <p:txBody>
          <a:bodyPr/>
          <a:lstStyle/>
          <a:p>
            <a:endParaRPr lang="en-IN" dirty="0"/>
          </a:p>
          <a:p>
            <a:r>
              <a:rPr lang="en-IN" dirty="0"/>
              <a:t>Once, you have the morphemes slotted into the right positions you can activate the individual speech sounds (phonemes).</a:t>
            </a:r>
          </a:p>
          <a:p>
            <a:endParaRPr lang="en-IN" dirty="0"/>
          </a:p>
          <a:p>
            <a:r>
              <a:rPr lang="en-IN" dirty="0"/>
              <a:t>what we normally think of as a word is referred to as a </a:t>
            </a:r>
            <a:r>
              <a:rPr lang="en-IN" b="1" i="1" dirty="0">
                <a:latin typeface="Helvetica"/>
                <a:ea typeface="Helvetica"/>
                <a:cs typeface="Helvetica"/>
                <a:sym typeface="Helvetica"/>
              </a:rPr>
              <a:t>lexeme</a:t>
            </a:r>
            <a:r>
              <a:rPr lang="en-IN" dirty="0"/>
              <a:t>. To produce the lexeme, we need to activate a set of phonemes (speech sounds) and organise them into groups for production.</a:t>
            </a:r>
          </a:p>
          <a:p>
            <a:endParaRPr lang="en-US" dirty="0"/>
          </a:p>
        </p:txBody>
      </p:sp>
    </p:spTree>
    <p:extLst>
      <p:ext uri="{BB962C8B-B14F-4D97-AF65-F5344CB8AC3E}">
        <p14:creationId xmlns:p14="http://schemas.microsoft.com/office/powerpoint/2010/main" val="768481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997024-180D-2846-8DA4-544719EEC82D}"/>
              </a:ext>
            </a:extLst>
          </p:cNvPr>
          <p:cNvSpPr>
            <a:spLocks noGrp="1"/>
          </p:cNvSpPr>
          <p:nvPr>
            <p:ph idx="1"/>
          </p:nvPr>
        </p:nvSpPr>
        <p:spPr>
          <a:xfrm>
            <a:off x="838200" y="970156"/>
            <a:ext cx="10515600" cy="5206807"/>
          </a:xfrm>
        </p:spPr>
        <p:txBody>
          <a:bodyPr/>
          <a:lstStyle/>
          <a:p>
            <a:endParaRPr lang="en-IN" dirty="0"/>
          </a:p>
          <a:p>
            <a:r>
              <a:rPr lang="en-IN" dirty="0"/>
              <a:t>Now, when we speak, phonemes need to be organised into larger units, as we speak in syllables.</a:t>
            </a:r>
          </a:p>
          <a:p>
            <a:pPr lvl="1"/>
            <a:endParaRPr lang="en-IN" dirty="0"/>
          </a:p>
          <a:p>
            <a:pPr lvl="1"/>
            <a:r>
              <a:rPr lang="en-IN" dirty="0"/>
              <a:t>producing each syllable requires a coordinated set of actions, &amp; each set of actions needs to be planned.</a:t>
            </a:r>
          </a:p>
          <a:p>
            <a:pPr lvl="1"/>
            <a:endParaRPr lang="en-IN" dirty="0"/>
          </a:p>
          <a:p>
            <a:pPr lvl="1"/>
            <a:r>
              <a:rPr lang="en-IN" dirty="0"/>
              <a:t>before we speak, we need to figure how to map the activated sets of phonemes onto a set of syllables. This latter process is called </a:t>
            </a:r>
            <a:r>
              <a:rPr lang="en-IN" b="1" i="1" dirty="0">
                <a:latin typeface="Helvetica"/>
                <a:ea typeface="Helvetica"/>
                <a:cs typeface="Helvetica"/>
                <a:sym typeface="Helvetica"/>
              </a:rPr>
              <a:t>syllabification</a:t>
            </a:r>
            <a:r>
              <a:rPr lang="en-IN" dirty="0"/>
              <a:t>.</a:t>
            </a:r>
          </a:p>
          <a:p>
            <a:endParaRPr lang="en-US" dirty="0"/>
          </a:p>
        </p:txBody>
      </p:sp>
    </p:spTree>
    <p:extLst>
      <p:ext uri="{BB962C8B-B14F-4D97-AF65-F5344CB8AC3E}">
        <p14:creationId xmlns:p14="http://schemas.microsoft.com/office/powerpoint/2010/main" val="463085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B0C4A6-B222-F64A-A178-4159D1FEA2C2}"/>
              </a:ext>
            </a:extLst>
          </p:cNvPr>
          <p:cNvSpPr>
            <a:spLocks noGrp="1"/>
          </p:cNvSpPr>
          <p:nvPr>
            <p:ph idx="1"/>
          </p:nvPr>
        </p:nvSpPr>
        <p:spPr>
          <a:xfrm>
            <a:off x="838200" y="490654"/>
            <a:ext cx="10515600" cy="5686309"/>
          </a:xfrm>
        </p:spPr>
        <p:txBody>
          <a:bodyPr/>
          <a:lstStyle/>
          <a:p>
            <a:endParaRPr lang="en-US" dirty="0"/>
          </a:p>
          <a:p>
            <a:r>
              <a:rPr lang="en-IN" dirty="0"/>
              <a:t>Syllabification involves two subcomponent processes:</a:t>
            </a:r>
          </a:p>
          <a:p>
            <a:pPr lvl="1"/>
            <a:endParaRPr lang="en-IN" dirty="0"/>
          </a:p>
          <a:p>
            <a:pPr lvl="1"/>
            <a:r>
              <a:rPr lang="en-IN" dirty="0"/>
              <a:t>activating a metrical structure &amp; inserting individual speech sounds (phonemes) into positions in the metrical structure.</a:t>
            </a:r>
          </a:p>
          <a:p>
            <a:pPr lvl="1"/>
            <a:endParaRPr lang="en-IN" dirty="0"/>
          </a:p>
          <a:p>
            <a:pPr lvl="1"/>
            <a:r>
              <a:rPr lang="en-IN" dirty="0"/>
              <a:t>the metrical structure consists of a set of syllable sized units; in addition to specifying the number of syllables that you need, the metrical structure indicates the relative emphasis or loudness each that each syllable should receive.</a:t>
            </a:r>
          </a:p>
          <a:p>
            <a:pPr lvl="1"/>
            <a:endParaRPr lang="en-IN" dirty="0"/>
          </a:p>
          <a:p>
            <a:pPr lvl="1"/>
            <a:r>
              <a:rPr lang="en-IN" dirty="0"/>
              <a:t>e.g. the word </a:t>
            </a:r>
            <a:r>
              <a:rPr lang="en-IN" i="1" dirty="0">
                <a:latin typeface="Helvetica"/>
                <a:ea typeface="Helvetica"/>
                <a:cs typeface="Helvetica"/>
                <a:sym typeface="Helvetica"/>
              </a:rPr>
              <a:t>banana </a:t>
            </a:r>
            <a:r>
              <a:rPr lang="en-IN" dirty="0"/>
              <a:t>has an accent on the second syllable; the word </a:t>
            </a:r>
            <a:r>
              <a:rPr lang="en-IN" i="1" dirty="0">
                <a:latin typeface="Helvetica"/>
                <a:ea typeface="Helvetica"/>
                <a:cs typeface="Helvetica"/>
                <a:sym typeface="Helvetica"/>
              </a:rPr>
              <a:t>Panama</a:t>
            </a:r>
            <a:r>
              <a:rPr lang="en-IN" dirty="0"/>
              <a:t> has an accent on the first syllable.</a:t>
            </a:r>
          </a:p>
          <a:p>
            <a:endParaRPr lang="en-US" dirty="0"/>
          </a:p>
        </p:txBody>
      </p:sp>
    </p:spTree>
    <p:extLst>
      <p:ext uri="{BB962C8B-B14F-4D97-AF65-F5344CB8AC3E}">
        <p14:creationId xmlns:p14="http://schemas.microsoft.com/office/powerpoint/2010/main" val="1552288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E7F57-8268-5A49-AE0E-1958B2EFC14B}"/>
              </a:ext>
            </a:extLst>
          </p:cNvPr>
          <p:cNvSpPr>
            <a:spLocks noGrp="1"/>
          </p:cNvSpPr>
          <p:nvPr>
            <p:ph idx="1"/>
          </p:nvPr>
        </p:nvSpPr>
        <p:spPr>
          <a:xfrm>
            <a:off x="838200" y="657922"/>
            <a:ext cx="10515600" cy="5519041"/>
          </a:xfrm>
        </p:spPr>
        <p:txBody>
          <a:bodyPr/>
          <a:lstStyle/>
          <a:p>
            <a:endParaRPr lang="en-US" dirty="0"/>
          </a:p>
          <a:p>
            <a:endParaRPr lang="en-IN" dirty="0"/>
          </a:p>
          <a:p>
            <a:endParaRPr lang="en-IN" dirty="0"/>
          </a:p>
          <a:p>
            <a:r>
              <a:rPr lang="en-IN" dirty="0"/>
              <a:t>So, the metrical structure for </a:t>
            </a:r>
            <a:r>
              <a:rPr lang="en-IN" i="1" dirty="0"/>
              <a:t>banana </a:t>
            </a:r>
            <a:r>
              <a:rPr lang="en-IN" dirty="0"/>
              <a:t>would be represented as “</a:t>
            </a:r>
            <a:r>
              <a:rPr lang="en-IN" dirty="0">
                <a:latin typeface="Symbol"/>
                <a:ea typeface="Symbol"/>
                <a:cs typeface="Symbol"/>
                <a:sym typeface="Symbol"/>
              </a:rPr>
              <a:t>s s¢ s</a:t>
            </a:r>
            <a:r>
              <a:rPr lang="en-IN" dirty="0"/>
              <a:t>,” and the metrical structure for </a:t>
            </a:r>
            <a:r>
              <a:rPr lang="en-IN" i="1" dirty="0"/>
              <a:t>Panama </a:t>
            </a:r>
            <a:r>
              <a:rPr lang="en-IN" dirty="0"/>
              <a:t>would be represented as “</a:t>
            </a:r>
            <a:r>
              <a:rPr lang="en-IN" dirty="0">
                <a:latin typeface="Symbol"/>
                <a:ea typeface="Symbol"/>
                <a:cs typeface="Symbol"/>
                <a:sym typeface="Symbol"/>
              </a:rPr>
              <a:t>s¢ s s</a:t>
            </a:r>
            <a:r>
              <a:rPr lang="en-IN" dirty="0"/>
              <a:t>.” Each </a:t>
            </a:r>
            <a:r>
              <a:rPr lang="en-IN" dirty="0">
                <a:latin typeface="Symbol"/>
                <a:ea typeface="Symbol"/>
                <a:cs typeface="Symbol"/>
                <a:sym typeface="Symbol"/>
              </a:rPr>
              <a:t>s </a:t>
            </a:r>
            <a:r>
              <a:rPr lang="en-IN" dirty="0"/>
              <a:t>symbol stands for a syllable, and the </a:t>
            </a:r>
            <a:r>
              <a:rPr lang="en-IN" dirty="0">
                <a:latin typeface="Symbol"/>
                <a:ea typeface="Symbol"/>
                <a:cs typeface="Symbol"/>
                <a:sym typeface="Symbol"/>
              </a:rPr>
              <a:t>¢ </a:t>
            </a:r>
            <a:r>
              <a:rPr lang="en-IN" dirty="0"/>
              <a:t>mark indicates which syllable in the string should be accented. Once the metrical structure has been laid down, individual phonemes can be inserted into positions within each syllable. </a:t>
            </a:r>
          </a:p>
          <a:p>
            <a:endParaRPr lang="en-US" dirty="0"/>
          </a:p>
        </p:txBody>
      </p:sp>
    </p:spTree>
    <p:extLst>
      <p:ext uri="{BB962C8B-B14F-4D97-AF65-F5344CB8AC3E}">
        <p14:creationId xmlns:p14="http://schemas.microsoft.com/office/powerpoint/2010/main" val="3294593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63344-779A-7842-8822-1789F38CDDCC}"/>
              </a:ext>
            </a:extLst>
          </p:cNvPr>
          <p:cNvSpPr>
            <a:spLocks noGrp="1"/>
          </p:cNvSpPr>
          <p:nvPr>
            <p:ph idx="1"/>
          </p:nvPr>
        </p:nvSpPr>
        <p:spPr>
          <a:xfrm>
            <a:off x="838200" y="602166"/>
            <a:ext cx="10515600" cy="5574797"/>
          </a:xfrm>
        </p:spPr>
        <p:txBody>
          <a:bodyPr/>
          <a:lstStyle/>
          <a:p>
            <a:endParaRPr lang="en-US" dirty="0"/>
          </a:p>
          <a:p>
            <a:r>
              <a:rPr lang="en-IN" dirty="0"/>
              <a:t>Evidence that </a:t>
            </a:r>
            <a:r>
              <a:rPr lang="en-IN" i="1" dirty="0">
                <a:latin typeface="Helvetica"/>
                <a:ea typeface="Helvetica"/>
                <a:cs typeface="Helvetica"/>
                <a:sym typeface="Helvetica"/>
              </a:rPr>
              <a:t>syllabification </a:t>
            </a:r>
            <a:r>
              <a:rPr lang="en-IN" dirty="0"/>
              <a:t>is a real mental process that intervenes between morphological processing &amp; articulation can be found in studies of the way people speak. </a:t>
            </a:r>
          </a:p>
          <a:p>
            <a:pPr lvl="1"/>
            <a:endParaRPr lang="en-IN" dirty="0"/>
          </a:p>
          <a:p>
            <a:pPr lvl="1"/>
            <a:r>
              <a:rPr lang="en-IN" dirty="0"/>
              <a:t>for e.g. consider the word </a:t>
            </a:r>
            <a:r>
              <a:rPr lang="en-IN" i="1" dirty="0">
                <a:latin typeface="Helvetica"/>
                <a:ea typeface="Helvetica"/>
                <a:cs typeface="Helvetica"/>
                <a:sym typeface="Helvetica"/>
              </a:rPr>
              <a:t>escorting</a:t>
            </a:r>
            <a:r>
              <a:rPr lang="en-IN" dirty="0"/>
              <a:t>. It has two morphemes, i.e. </a:t>
            </a:r>
            <a:r>
              <a:rPr lang="en-IN" i="1" dirty="0">
                <a:latin typeface="Helvetica"/>
                <a:ea typeface="Helvetica"/>
                <a:cs typeface="Helvetica"/>
                <a:sym typeface="Helvetica"/>
              </a:rPr>
              <a:t>escort</a:t>
            </a:r>
            <a:r>
              <a:rPr lang="en-IN" dirty="0"/>
              <a:t> &amp; </a:t>
            </a:r>
            <a:r>
              <a:rPr lang="en-IN" i="1" dirty="0" err="1">
                <a:latin typeface="Helvetica"/>
                <a:ea typeface="Helvetica"/>
                <a:cs typeface="Helvetica"/>
                <a:sym typeface="Helvetica"/>
              </a:rPr>
              <a:t>ing</a:t>
            </a:r>
            <a:r>
              <a:rPr lang="en-IN" dirty="0"/>
              <a:t>. when people actually speak escorting, they usually produce it in three segments, which sound something like, “</a:t>
            </a:r>
            <a:r>
              <a:rPr lang="en-IN" dirty="0" err="1"/>
              <a:t>ess</a:t>
            </a:r>
            <a:r>
              <a:rPr lang="en-IN" dirty="0"/>
              <a:t>”, “core” &amp; “ting”.</a:t>
            </a:r>
          </a:p>
          <a:p>
            <a:pPr lvl="1"/>
            <a:endParaRPr lang="en-IN" dirty="0"/>
          </a:p>
          <a:p>
            <a:pPr lvl="1"/>
            <a:r>
              <a:rPr lang="en-IN" dirty="0"/>
              <a:t>that means that the syllabification processes in production have placed the /t/ phoneme together with the /</a:t>
            </a:r>
            <a:r>
              <a:rPr lang="en-IN" dirty="0" err="1"/>
              <a:t>ing</a:t>
            </a:r>
            <a:r>
              <a:rPr lang="en-IN" dirty="0"/>
              <a:t>/ morpheme, rather than with the root morpheme </a:t>
            </a:r>
            <a:r>
              <a:rPr lang="en-IN" i="1" dirty="0">
                <a:latin typeface="Helvetica"/>
                <a:ea typeface="Helvetica"/>
                <a:cs typeface="Helvetica"/>
                <a:sym typeface="Helvetica"/>
              </a:rPr>
              <a:t>escort.</a:t>
            </a:r>
          </a:p>
          <a:p>
            <a:endParaRPr lang="en-US" dirty="0"/>
          </a:p>
        </p:txBody>
      </p:sp>
    </p:spTree>
    <p:extLst>
      <p:ext uri="{BB962C8B-B14F-4D97-AF65-F5344CB8AC3E}">
        <p14:creationId xmlns:p14="http://schemas.microsoft.com/office/powerpoint/2010/main" val="3698213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E26C17-4DF0-E145-8B68-DDA8CF83D448}"/>
              </a:ext>
            </a:extLst>
          </p:cNvPr>
          <p:cNvSpPr>
            <a:spLocks noGrp="1"/>
          </p:cNvSpPr>
          <p:nvPr>
            <p:ph idx="1"/>
          </p:nvPr>
        </p:nvSpPr>
        <p:spPr>
          <a:xfrm>
            <a:off x="838200" y="568712"/>
            <a:ext cx="10515600" cy="5608251"/>
          </a:xfrm>
        </p:spPr>
        <p:txBody>
          <a:bodyPr>
            <a:normAutofit lnSpcReduction="10000"/>
          </a:bodyPr>
          <a:lstStyle/>
          <a:p>
            <a:endParaRPr lang="en-US" dirty="0"/>
          </a:p>
          <a:p>
            <a:endParaRPr lang="en-IN" dirty="0"/>
          </a:p>
          <a:p>
            <a:r>
              <a:rPr lang="en-IN" dirty="0"/>
              <a:t>So, we do not simply activate morphemes, activate the phonemes that go with each morpheme, &amp; produce them in sequence.</a:t>
            </a:r>
          </a:p>
          <a:p>
            <a:endParaRPr lang="en-IN" dirty="0"/>
          </a:p>
          <a:p>
            <a:r>
              <a:rPr lang="en-IN" dirty="0"/>
              <a:t>Instead, after the morphemes are activated, we calculate the best way to organise the sequence of phonemes into syllables, and it is the syllables that actually serve as the basis of production.</a:t>
            </a:r>
          </a:p>
          <a:p>
            <a:endParaRPr lang="en-IN" dirty="0"/>
          </a:p>
          <a:p>
            <a:r>
              <a:rPr lang="en-IN" dirty="0"/>
              <a:t>That is true, even when the processes responsible for calculating syllables lump together phonemes from different words. for e.g. in “He will escort us.” one would actually say something like, “</a:t>
            </a:r>
            <a:r>
              <a:rPr lang="en-IN" dirty="0" err="1"/>
              <a:t>ess</a:t>
            </a:r>
            <a:r>
              <a:rPr lang="en-IN" dirty="0"/>
              <a:t> - core - </a:t>
            </a:r>
            <a:r>
              <a:rPr lang="en-IN" dirty="0" err="1"/>
              <a:t>tuss</a:t>
            </a:r>
            <a:r>
              <a:rPr lang="en-IN" dirty="0"/>
              <a:t>”.</a:t>
            </a:r>
          </a:p>
          <a:p>
            <a:endParaRPr lang="en-US" dirty="0"/>
          </a:p>
        </p:txBody>
      </p:sp>
    </p:spTree>
    <p:extLst>
      <p:ext uri="{BB962C8B-B14F-4D97-AF65-F5344CB8AC3E}">
        <p14:creationId xmlns:p14="http://schemas.microsoft.com/office/powerpoint/2010/main" val="2770999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06590-A525-5048-B4CA-A5E6CED02DE5}"/>
              </a:ext>
            </a:extLst>
          </p:cNvPr>
          <p:cNvSpPr>
            <a:spLocks noGrp="1"/>
          </p:cNvSpPr>
          <p:nvPr>
            <p:ph idx="1"/>
          </p:nvPr>
        </p:nvSpPr>
        <p:spPr>
          <a:xfrm>
            <a:off x="838200" y="657922"/>
            <a:ext cx="10515600" cy="5519041"/>
          </a:xfrm>
        </p:spPr>
        <p:txBody>
          <a:bodyPr>
            <a:normAutofit lnSpcReduction="10000"/>
          </a:bodyPr>
          <a:lstStyle/>
          <a:p>
            <a:endParaRPr lang="en-US" dirty="0"/>
          </a:p>
          <a:p>
            <a:r>
              <a:rPr lang="en-IN" dirty="0"/>
              <a:t>So, while we need morphemes &amp; words to plan what to say, speech does not simply involve activating the speech sounds in individual words; instead, the speech planning system activates a set of morphemes and words, and then it figures out the best way to organise the morphemes and words into a set of syllables.</a:t>
            </a:r>
          </a:p>
          <a:p>
            <a:endParaRPr lang="en-IN" dirty="0"/>
          </a:p>
          <a:p>
            <a:r>
              <a:rPr lang="en-IN" dirty="0"/>
              <a:t>Sometimes the syllables, respect the morpheme and word boundaries, but often times they do not.</a:t>
            </a:r>
          </a:p>
          <a:p>
            <a:endParaRPr lang="en-IN" dirty="0"/>
          </a:p>
          <a:p>
            <a:r>
              <a:rPr lang="en-IN" dirty="0"/>
              <a:t>In </a:t>
            </a:r>
            <a:r>
              <a:rPr lang="en-IN" dirty="0" err="1"/>
              <a:t>Levelt</a:t>
            </a:r>
            <a:r>
              <a:rPr lang="en-IN" dirty="0"/>
              <a:t> &amp; Wheeldon’s words (1994), “Speakers do not concatenate citation forms of words, but create rhythmic, pronounceable metrical structures that largely ignore word boundaries.”</a:t>
            </a:r>
          </a:p>
          <a:p>
            <a:endParaRPr lang="en-US" dirty="0"/>
          </a:p>
        </p:txBody>
      </p:sp>
    </p:spTree>
    <p:extLst>
      <p:ext uri="{BB962C8B-B14F-4D97-AF65-F5344CB8AC3E}">
        <p14:creationId xmlns:p14="http://schemas.microsoft.com/office/powerpoint/2010/main" val="301165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87B1FB-94D2-2B4A-A378-3831040786A3}"/>
              </a:ext>
            </a:extLst>
          </p:cNvPr>
          <p:cNvSpPr>
            <a:spLocks noGrp="1"/>
          </p:cNvSpPr>
          <p:nvPr>
            <p:ph idx="1"/>
          </p:nvPr>
        </p:nvSpPr>
        <p:spPr>
          <a:xfrm>
            <a:off x="838200" y="535259"/>
            <a:ext cx="10515600" cy="5641704"/>
          </a:xfrm>
        </p:spPr>
        <p:txBody>
          <a:bodyPr/>
          <a:lstStyle/>
          <a:p>
            <a:endParaRPr lang="en-US" dirty="0"/>
          </a:p>
          <a:p>
            <a:r>
              <a:rPr lang="en-IN" dirty="0"/>
              <a:t>The output of the syllabification process is a set  of </a:t>
            </a:r>
            <a:r>
              <a:rPr lang="en-IN" b="1" i="1" dirty="0">
                <a:latin typeface="Helvetica"/>
                <a:ea typeface="Helvetica"/>
                <a:cs typeface="Helvetica"/>
                <a:sym typeface="Helvetica"/>
              </a:rPr>
              <a:t>phonological words</a:t>
            </a:r>
            <a:r>
              <a:rPr lang="en-IN" dirty="0"/>
              <a:t>.</a:t>
            </a:r>
          </a:p>
          <a:p>
            <a:endParaRPr lang="en-IN" dirty="0"/>
          </a:p>
          <a:p>
            <a:r>
              <a:rPr lang="en-IN" dirty="0"/>
              <a:t>In the WEAVER++ model, a phonological word is a set of syllables that is produced as a single unit. So, while “escort” &amp; “us” are two different lemmas &amp; two different words; when they are actually spoken, they come out as a single phonological word, “</a:t>
            </a:r>
            <a:r>
              <a:rPr lang="en-IN" dirty="0" err="1"/>
              <a:t>ess</a:t>
            </a:r>
            <a:r>
              <a:rPr lang="en-IN" dirty="0"/>
              <a:t> - core -</a:t>
            </a:r>
            <a:r>
              <a:rPr lang="en-IN" dirty="0" err="1"/>
              <a:t>tuss</a:t>
            </a:r>
            <a:r>
              <a:rPr lang="en-IN" dirty="0"/>
              <a:t>”.</a:t>
            </a:r>
          </a:p>
          <a:p>
            <a:endParaRPr lang="en-IN" dirty="0"/>
          </a:p>
          <a:p>
            <a:r>
              <a:rPr lang="en-IN" dirty="0"/>
              <a:t>Acc. to the WEAVER++ model, you can begin to speak as soon as you have activated all of the syllables in a given phonological word.</a:t>
            </a:r>
          </a:p>
          <a:p>
            <a:endParaRPr lang="en-US" dirty="0"/>
          </a:p>
        </p:txBody>
      </p:sp>
    </p:spTree>
    <p:extLst>
      <p:ext uri="{BB962C8B-B14F-4D97-AF65-F5344CB8AC3E}">
        <p14:creationId xmlns:p14="http://schemas.microsoft.com/office/powerpoint/2010/main" val="4240085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5E0D22-B411-BD48-98AE-8119A0C8D852}"/>
              </a:ext>
            </a:extLst>
          </p:cNvPr>
          <p:cNvSpPr>
            <a:spLocks noGrp="1"/>
          </p:cNvSpPr>
          <p:nvPr>
            <p:ph idx="1"/>
          </p:nvPr>
        </p:nvSpPr>
        <p:spPr>
          <a:xfrm>
            <a:off x="838200" y="535259"/>
            <a:ext cx="10515600" cy="5641704"/>
          </a:xfrm>
        </p:spPr>
        <p:txBody>
          <a:bodyPr/>
          <a:lstStyle/>
          <a:p>
            <a:endParaRPr lang="en-US" dirty="0"/>
          </a:p>
          <a:p>
            <a:endParaRPr lang="en-IN" dirty="0"/>
          </a:p>
          <a:p>
            <a:r>
              <a:rPr lang="en-IN" dirty="0"/>
              <a:t>Further, while you plan each utterance by activating a number of lemmas &amp; morphemes simultaneously; you plan the actual speech movements (articulation) one phonological word at a time.</a:t>
            </a:r>
          </a:p>
          <a:p>
            <a:endParaRPr lang="en-IN" dirty="0"/>
          </a:p>
          <a:p>
            <a:r>
              <a:rPr lang="en-IN" dirty="0"/>
              <a:t>Also, you plan the movements you need to produce each phonological word, one syllable at a time, in “left - to -right” fashion, i.e. you activate the phonemes for the syllable that you need first (“</a:t>
            </a:r>
            <a:r>
              <a:rPr lang="en-IN" dirty="0" err="1"/>
              <a:t>ess</a:t>
            </a:r>
            <a:r>
              <a:rPr lang="en-IN" dirty="0"/>
              <a:t>”) before you activate phonemes for the syllables that you will need later on.</a:t>
            </a:r>
          </a:p>
          <a:p>
            <a:endParaRPr lang="en-US" dirty="0"/>
          </a:p>
        </p:txBody>
      </p:sp>
    </p:spTree>
    <p:extLst>
      <p:ext uri="{BB962C8B-B14F-4D97-AF65-F5344CB8AC3E}">
        <p14:creationId xmlns:p14="http://schemas.microsoft.com/office/powerpoint/2010/main" val="5936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EA7CDD-761A-9D48-B0A5-2400A5E0AD40}"/>
              </a:ext>
            </a:extLst>
          </p:cNvPr>
          <p:cNvSpPr>
            <a:spLocks noGrp="1"/>
          </p:cNvSpPr>
          <p:nvPr>
            <p:ph idx="1"/>
          </p:nvPr>
        </p:nvSpPr>
        <p:spPr/>
        <p:txBody>
          <a:bodyPr/>
          <a:lstStyle/>
          <a:p>
            <a:endParaRPr lang="en-IN" dirty="0"/>
          </a:p>
          <a:p>
            <a:r>
              <a:rPr lang="en-IN" dirty="0"/>
              <a:t>People can do this phoneme - monitoring task very accurately, and they respond a little bit faster if the target phoneme comes from the beginning of the word than if the target phoneme comes from the middle or the end of the word (Wheeldon &amp; </a:t>
            </a:r>
            <a:r>
              <a:rPr lang="en-IN" dirty="0" err="1"/>
              <a:t>Levelt</a:t>
            </a:r>
            <a:r>
              <a:rPr lang="en-IN" dirty="0"/>
              <a:t>, 1995). </a:t>
            </a:r>
          </a:p>
          <a:p>
            <a:endParaRPr lang="en-US" dirty="0"/>
          </a:p>
        </p:txBody>
      </p:sp>
    </p:spTree>
    <p:extLst>
      <p:ext uri="{BB962C8B-B14F-4D97-AF65-F5344CB8AC3E}">
        <p14:creationId xmlns:p14="http://schemas.microsoft.com/office/powerpoint/2010/main" val="2901052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B83DE-1A9F-1348-96A1-073B849A6A69}"/>
              </a:ext>
            </a:extLst>
          </p:cNvPr>
          <p:cNvSpPr>
            <a:spLocks noGrp="1"/>
          </p:cNvSpPr>
          <p:nvPr>
            <p:ph idx="1"/>
          </p:nvPr>
        </p:nvSpPr>
        <p:spPr>
          <a:xfrm>
            <a:off x="838200" y="791737"/>
            <a:ext cx="10515600" cy="5385226"/>
          </a:xfrm>
        </p:spPr>
        <p:txBody>
          <a:bodyPr/>
          <a:lstStyle/>
          <a:p>
            <a:endParaRPr lang="en-IN" dirty="0"/>
          </a:p>
          <a:p>
            <a:r>
              <a:rPr lang="en-IN" dirty="0"/>
              <a:t>To </a:t>
            </a:r>
            <a:r>
              <a:rPr lang="en-IN" b="1" dirty="0">
                <a:latin typeface="Helvetica"/>
                <a:ea typeface="Helvetica"/>
                <a:cs typeface="Helvetica"/>
                <a:sym typeface="Helvetica"/>
              </a:rPr>
              <a:t>summarise</a:t>
            </a:r>
            <a:r>
              <a:rPr lang="en-IN" dirty="0"/>
              <a:t>, how the WEAVER++ model works, </a:t>
            </a:r>
          </a:p>
          <a:p>
            <a:pPr lvl="1"/>
            <a:endParaRPr lang="en-IN" dirty="0"/>
          </a:p>
          <a:p>
            <a:pPr lvl="1"/>
            <a:r>
              <a:rPr lang="en-IN" dirty="0"/>
              <a:t>production begins with a set of ideas that the speaker wishes to express.</a:t>
            </a:r>
          </a:p>
          <a:p>
            <a:pPr lvl="1"/>
            <a:endParaRPr lang="en-IN" dirty="0"/>
          </a:p>
          <a:p>
            <a:pPr lvl="1"/>
            <a:r>
              <a:rPr lang="en-IN" dirty="0"/>
              <a:t>in the next step, those ideas are tied to lexical concepts, because the language may have specific words for some of the ideas, but may require combinations of words to express other ideas.</a:t>
            </a:r>
          </a:p>
          <a:p>
            <a:pPr lvl="1"/>
            <a:endParaRPr lang="en-IN" dirty="0"/>
          </a:p>
          <a:p>
            <a:pPr lvl="1"/>
            <a:r>
              <a:rPr lang="en-IN" dirty="0"/>
              <a:t>after a set of lexical concepts has been activated, lemmas that correspond to the lexical concepts  become activated. </a:t>
            </a:r>
          </a:p>
          <a:p>
            <a:endParaRPr lang="en-US" dirty="0"/>
          </a:p>
        </p:txBody>
      </p:sp>
    </p:spTree>
    <p:extLst>
      <p:ext uri="{BB962C8B-B14F-4D97-AF65-F5344CB8AC3E}">
        <p14:creationId xmlns:p14="http://schemas.microsoft.com/office/powerpoint/2010/main" val="3582483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4C1A6F-B1AA-3044-8783-9E65B2A08061}"/>
              </a:ext>
            </a:extLst>
          </p:cNvPr>
          <p:cNvSpPr>
            <a:spLocks noGrp="1"/>
          </p:cNvSpPr>
          <p:nvPr>
            <p:ph idx="1"/>
          </p:nvPr>
        </p:nvSpPr>
        <p:spPr>
          <a:xfrm>
            <a:off x="838200" y="546410"/>
            <a:ext cx="10515600" cy="5630553"/>
          </a:xfrm>
        </p:spPr>
        <p:txBody>
          <a:bodyPr>
            <a:normAutofit lnSpcReduction="10000"/>
          </a:bodyPr>
          <a:lstStyle/>
          <a:p>
            <a:endParaRPr lang="en-US" dirty="0"/>
          </a:p>
          <a:p>
            <a:r>
              <a:rPr lang="en-IN" dirty="0"/>
              <a:t>activating lemmas, provides information about the morphological properties of the words, including information about how words can be combined.</a:t>
            </a:r>
          </a:p>
          <a:p>
            <a:endParaRPr lang="en-IN" dirty="0"/>
          </a:p>
          <a:p>
            <a:r>
              <a:rPr lang="en-IN" dirty="0"/>
              <a:t>after a set of morphemes has been activated and organised into a sequence, the speech sounds that are required can be activated and placed in a sequence.</a:t>
            </a:r>
          </a:p>
          <a:p>
            <a:pPr lvl="1"/>
            <a:endParaRPr lang="en-IN" dirty="0"/>
          </a:p>
          <a:p>
            <a:pPr lvl="1"/>
            <a:r>
              <a:rPr lang="en-IN" dirty="0"/>
              <a:t>phonological encoding involves the activation of a metrical structures and syllabification.</a:t>
            </a:r>
          </a:p>
          <a:p>
            <a:pPr lvl="1"/>
            <a:endParaRPr lang="en-IN" dirty="0"/>
          </a:p>
          <a:p>
            <a:pPr lvl="1"/>
            <a:r>
              <a:rPr lang="en-IN" dirty="0"/>
              <a:t>the outcome of this process is a set of phonological words consisting of a sequence of syllable sized frames.</a:t>
            </a:r>
          </a:p>
          <a:p>
            <a:endParaRPr lang="en-US" dirty="0"/>
          </a:p>
        </p:txBody>
      </p:sp>
    </p:spTree>
    <p:extLst>
      <p:ext uri="{BB962C8B-B14F-4D97-AF65-F5344CB8AC3E}">
        <p14:creationId xmlns:p14="http://schemas.microsoft.com/office/powerpoint/2010/main" val="2027934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290367-2055-8A45-9D61-C9224903BDDE}"/>
              </a:ext>
            </a:extLst>
          </p:cNvPr>
          <p:cNvSpPr>
            <a:spLocks noGrp="1"/>
          </p:cNvSpPr>
          <p:nvPr>
            <p:ph idx="1"/>
          </p:nvPr>
        </p:nvSpPr>
        <p:spPr>
          <a:xfrm>
            <a:off x="838200" y="836341"/>
            <a:ext cx="10515600" cy="5340622"/>
          </a:xfrm>
        </p:spPr>
        <p:txBody>
          <a:bodyPr/>
          <a:lstStyle/>
          <a:p>
            <a:endParaRPr lang="en-IN" dirty="0"/>
          </a:p>
          <a:p>
            <a:r>
              <a:rPr lang="en-IN" dirty="0"/>
              <a:t>During phonetic encoding, the speech production system consults a set of stored representations of specific syllables. The system activates the appropriate syllable representations and places them in the appropriate positions in the frame.</a:t>
            </a:r>
          </a:p>
          <a:p>
            <a:endParaRPr lang="en-IN" dirty="0"/>
          </a:p>
          <a:p>
            <a:r>
              <a:rPr lang="en-IN" dirty="0"/>
              <a:t>This representation is used by the motor system to create a </a:t>
            </a:r>
            <a:r>
              <a:rPr lang="en-IN" i="1" dirty="0">
                <a:latin typeface="Helvetica"/>
                <a:ea typeface="Helvetica"/>
                <a:cs typeface="Helvetica"/>
                <a:sym typeface="Helvetica"/>
              </a:rPr>
              <a:t>phonetic gestural score</a:t>
            </a:r>
            <a:r>
              <a:rPr lang="en-IN" dirty="0"/>
              <a:t>, which is the representation used by the motor system to plan the actual muscle movements that will create the sounds that the listener will perceive as speech.</a:t>
            </a:r>
          </a:p>
          <a:p>
            <a:endParaRPr lang="en-US" dirty="0"/>
          </a:p>
        </p:txBody>
      </p:sp>
    </p:spTree>
    <p:extLst>
      <p:ext uri="{BB962C8B-B14F-4D97-AF65-F5344CB8AC3E}">
        <p14:creationId xmlns:p14="http://schemas.microsoft.com/office/powerpoint/2010/main" val="1247462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FC0751-13B8-4C45-8BDD-057AC51592E3}"/>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100" kern="1200" dirty="0" err="1">
                <a:latin typeface="+mj-lt"/>
                <a:ea typeface="+mj-ea"/>
                <a:cs typeface="+mj-cs"/>
              </a:rPr>
              <a:t>Levelt’s</a:t>
            </a:r>
            <a:r>
              <a:rPr lang="en-US" sz="3100" kern="1200" dirty="0">
                <a:latin typeface="+mj-lt"/>
                <a:ea typeface="+mj-ea"/>
                <a:cs typeface="+mj-cs"/>
              </a:rPr>
              <a:t> Theory of Speech Production (</a:t>
            </a:r>
            <a:r>
              <a:rPr lang="en-US" sz="3100" kern="1200" dirty="0" err="1">
                <a:latin typeface="+mj-lt"/>
                <a:ea typeface="+mj-ea"/>
                <a:cs typeface="+mj-cs"/>
              </a:rPr>
              <a:t>Levelt</a:t>
            </a:r>
            <a:r>
              <a:rPr lang="en-US" sz="3100" kern="1200" dirty="0">
                <a:latin typeface="+mj-lt"/>
                <a:ea typeface="+mj-ea"/>
                <a:cs typeface="+mj-cs"/>
              </a:rPr>
              <a:t> et al., 1999, p.3)</a:t>
            </a:r>
          </a:p>
        </p:txBody>
      </p:sp>
      <p:pic>
        <p:nvPicPr>
          <p:cNvPr id="2" name="Picture 1">
            <a:extLst>
              <a:ext uri="{FF2B5EF4-FFF2-40B4-BE49-F238E27FC236}">
                <a16:creationId xmlns:a16="http://schemas.microsoft.com/office/drawing/2014/main" id="{58622D47-0037-534A-ADB8-FA7403EAD681}"/>
              </a:ext>
            </a:extLst>
          </p:cNvPr>
          <p:cNvPicPr>
            <a:picLocks noChangeAspect="1"/>
          </p:cNvPicPr>
          <p:nvPr/>
        </p:nvPicPr>
        <p:blipFill>
          <a:blip r:embed="rId2"/>
          <a:stretch>
            <a:fillRect/>
          </a:stretch>
        </p:blipFill>
        <p:spPr>
          <a:xfrm>
            <a:off x="6159545" y="643466"/>
            <a:ext cx="4016242" cy="5568739"/>
          </a:xfrm>
          <a:prstGeom prst="rect">
            <a:avLst/>
          </a:prstGeom>
        </p:spPr>
      </p:pic>
    </p:spTree>
    <p:extLst>
      <p:ext uri="{BB962C8B-B14F-4D97-AF65-F5344CB8AC3E}">
        <p14:creationId xmlns:p14="http://schemas.microsoft.com/office/powerpoint/2010/main" val="1670021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endParaRPr lang="en-IN" b="0" i="0" dirty="0">
              <a:solidFill>
                <a:srgbClr val="222222"/>
              </a:solidFill>
              <a:effectLst/>
            </a:endParaRPr>
          </a:p>
          <a:p>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a:t>
            </a:r>
          </a:p>
          <a:p>
            <a:endParaRPr lang="en-US" dirty="0"/>
          </a:p>
          <a:p>
            <a:r>
              <a:rPr lang="en-US" dirty="0"/>
              <a:t>Traxler, M.J. (2012). </a:t>
            </a:r>
            <a:r>
              <a:rPr lang="en-US" i="1" dirty="0"/>
              <a:t>Introduction to Psycholinguistics: Understanding Language Science</a:t>
            </a:r>
            <a:r>
              <a:rPr lang="en-US" dirty="0"/>
              <a:t>. Blackwell Publishing Ltd.</a:t>
            </a:r>
          </a:p>
          <a:p>
            <a:endParaRPr lang="en-US" dirty="0"/>
          </a:p>
        </p:txBody>
      </p:sp>
    </p:spTree>
    <p:extLst>
      <p:ext uri="{BB962C8B-B14F-4D97-AF65-F5344CB8AC3E}">
        <p14:creationId xmlns:p14="http://schemas.microsoft.com/office/powerpoint/2010/main" val="929679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09-1240-0830-3E33-37055420A11D}"/>
              </a:ext>
            </a:extLst>
          </p:cNvPr>
          <p:cNvSpPr>
            <a:spLocks noGrp="1"/>
          </p:cNvSpPr>
          <p:nvPr>
            <p:ph type="title"/>
          </p:nvPr>
        </p:nvSpPr>
        <p:spPr>
          <a:xfrm>
            <a:off x="1046922" y="2502038"/>
            <a:ext cx="10515600" cy="1325563"/>
          </a:xfrm>
        </p:spPr>
        <p:txBody>
          <a:bodyPr/>
          <a:lstStyle/>
          <a:p>
            <a:r>
              <a:rPr lang="en-US" dirty="0"/>
              <a:t>Speech Production in Bi/Multilinguals - I</a:t>
            </a:r>
          </a:p>
        </p:txBody>
      </p:sp>
    </p:spTree>
    <p:extLst>
      <p:ext uri="{BB962C8B-B14F-4D97-AF65-F5344CB8AC3E}">
        <p14:creationId xmlns:p14="http://schemas.microsoft.com/office/powerpoint/2010/main" val="8599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9017-421C-6D35-EBC7-827B0CE742A5}"/>
              </a:ext>
            </a:extLst>
          </p:cNvPr>
          <p:cNvSpPr>
            <a:spLocks noGrp="1"/>
          </p:cNvSpPr>
          <p:nvPr>
            <p:ph type="title"/>
          </p:nvPr>
        </p:nvSpPr>
        <p:spPr/>
        <p:txBody>
          <a:bodyPr/>
          <a:lstStyle/>
          <a:p>
            <a:r>
              <a:rPr lang="en-US" dirty="0"/>
              <a:t>How do bilinguals speak in one of their two known languages?</a:t>
            </a:r>
          </a:p>
        </p:txBody>
      </p:sp>
      <p:sp>
        <p:nvSpPr>
          <p:cNvPr id="3" name="Content Placeholder 2">
            <a:extLst>
              <a:ext uri="{FF2B5EF4-FFF2-40B4-BE49-F238E27FC236}">
                <a16:creationId xmlns:a16="http://schemas.microsoft.com/office/drawing/2014/main" id="{B048ECA5-85AE-9983-3A65-F9A522A82478}"/>
              </a:ext>
            </a:extLst>
          </p:cNvPr>
          <p:cNvSpPr>
            <a:spLocks noGrp="1"/>
          </p:cNvSpPr>
          <p:nvPr>
            <p:ph idx="1"/>
          </p:nvPr>
        </p:nvSpPr>
        <p:spPr/>
        <p:txBody>
          <a:bodyPr/>
          <a:lstStyle/>
          <a:p>
            <a:endParaRPr lang="en-US" dirty="0"/>
          </a:p>
          <a:p>
            <a:r>
              <a:rPr lang="en-US" dirty="0"/>
              <a:t>Speech production is one of the fundamental skills that a lot of us take for granted, it is the performance of all the learnings that we have undertaken since birth (as discussed in the lectures of the previous week!).</a:t>
            </a:r>
          </a:p>
          <a:p>
            <a:endParaRPr lang="en-US" dirty="0"/>
          </a:p>
          <a:p>
            <a:r>
              <a:rPr lang="en-US" dirty="0"/>
              <a:t>But is it any difficult or more complicated for bi/multilingual as compared to monolinguals? And How?</a:t>
            </a:r>
          </a:p>
        </p:txBody>
      </p:sp>
    </p:spTree>
    <p:extLst>
      <p:ext uri="{BB962C8B-B14F-4D97-AF65-F5344CB8AC3E}">
        <p14:creationId xmlns:p14="http://schemas.microsoft.com/office/powerpoint/2010/main" val="204125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6FB0-974E-869B-4A70-5CD6B4B4AA01}"/>
              </a:ext>
            </a:extLst>
          </p:cNvPr>
          <p:cNvSpPr>
            <a:spLocks noGrp="1"/>
          </p:cNvSpPr>
          <p:nvPr>
            <p:ph type="title"/>
          </p:nvPr>
        </p:nvSpPr>
        <p:spPr/>
        <p:txBody>
          <a:bodyPr/>
          <a:lstStyle/>
          <a:p>
            <a:r>
              <a:rPr lang="en-US" dirty="0"/>
              <a:t>To begin with…</a:t>
            </a:r>
          </a:p>
        </p:txBody>
      </p:sp>
      <p:sp>
        <p:nvSpPr>
          <p:cNvPr id="3" name="Content Placeholder 2">
            <a:extLst>
              <a:ext uri="{FF2B5EF4-FFF2-40B4-BE49-F238E27FC236}">
                <a16:creationId xmlns:a16="http://schemas.microsoft.com/office/drawing/2014/main" id="{2A58565B-AB0C-4794-B7B0-1BA75B4B548D}"/>
              </a:ext>
            </a:extLst>
          </p:cNvPr>
          <p:cNvSpPr>
            <a:spLocks noGrp="1"/>
          </p:cNvSpPr>
          <p:nvPr>
            <p:ph idx="1"/>
          </p:nvPr>
        </p:nvSpPr>
        <p:spPr/>
        <p:txBody>
          <a:bodyPr/>
          <a:lstStyle/>
          <a:p>
            <a:pPr marL="444500" indent="-444500"/>
            <a:r>
              <a:rPr lang="en-IN" dirty="0"/>
              <a:t>majority of human communication occurs via speech.</a:t>
            </a:r>
          </a:p>
          <a:p>
            <a:pPr marL="889000" lvl="1" indent="-444500"/>
            <a:endParaRPr lang="en-IN" dirty="0"/>
          </a:p>
          <a:p>
            <a:pPr marL="889000" lvl="1" indent="-444500"/>
            <a:r>
              <a:rPr lang="en-IN" dirty="0"/>
              <a:t>speech includes a range of steps from conceptualising an idea that the speaker wishes to convey - the speaker produces a set of behaviours that change the physical environment, i.e., create a pattern of sound waves - an acoustic signal - that is available to the listeners.</a:t>
            </a:r>
          </a:p>
          <a:p>
            <a:pPr marL="889000" lvl="1" indent="-444500"/>
            <a:endParaRPr lang="en-IN" dirty="0"/>
          </a:p>
          <a:p>
            <a:pPr marL="889000" lvl="1" indent="-444500"/>
            <a:r>
              <a:rPr lang="en-IN" dirty="0"/>
              <a:t>the listener then, analyses the acoustic signal to decipher words - &amp; match those words to the concepts, already stored in the mind - and thus understand what the speaker meant to say. </a:t>
            </a:r>
          </a:p>
          <a:p>
            <a:endParaRPr lang="en-US" dirty="0"/>
          </a:p>
        </p:txBody>
      </p:sp>
    </p:spTree>
    <p:extLst>
      <p:ext uri="{BB962C8B-B14F-4D97-AF65-F5344CB8AC3E}">
        <p14:creationId xmlns:p14="http://schemas.microsoft.com/office/powerpoint/2010/main" val="1214866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TotalTime>
  <Words>2181</Words>
  <Application>Microsoft Macintosh PowerPoint</Application>
  <PresentationFormat>Widescreen</PresentationFormat>
  <Paragraphs>173</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Helvetica</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Speech Production in Bi/Multilinguals - I</vt:lpstr>
      <vt:lpstr>How do bilinguals speak in one of their two known languages?</vt:lpstr>
      <vt:lpstr>To begin with…</vt:lpstr>
      <vt:lpstr>PowerPoint Presentation</vt:lpstr>
      <vt:lpstr>PowerPoint Presentation</vt:lpstr>
      <vt:lpstr>PowerPoint Presentation</vt:lpstr>
      <vt:lpstr>Some questions to ponder…</vt:lpstr>
      <vt:lpstr>So…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ArkVerma</cp:lastModifiedBy>
  <cp:revision>32</cp:revision>
  <dcterms:created xsi:type="dcterms:W3CDTF">2019-01-13T17:34:45Z</dcterms:created>
  <dcterms:modified xsi:type="dcterms:W3CDTF">2024-02-29T15:12:29Z</dcterms:modified>
</cp:coreProperties>
</file>