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332" r:id="rId9"/>
    <p:sldId id="333" r:id="rId10"/>
    <p:sldId id="334" r:id="rId11"/>
    <p:sldId id="335" r:id="rId12"/>
    <p:sldId id="336" r:id="rId13"/>
    <p:sldId id="367" r:id="rId14"/>
    <p:sldId id="368" r:id="rId15"/>
    <p:sldId id="369" r:id="rId16"/>
    <p:sldId id="370" r:id="rId17"/>
    <p:sldId id="371" r:id="rId18"/>
    <p:sldId id="372" r:id="rId19"/>
    <p:sldId id="373" r:id="rId20"/>
    <p:sldId id="365" r:id="rId21"/>
    <p:sldId id="374" r:id="rId22"/>
    <p:sldId id="375" r:id="rId23"/>
    <p:sldId id="376" r:id="rId24"/>
    <p:sldId id="377" r:id="rId25"/>
    <p:sldId id="378"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F77D0-8EF6-8C4D-BDC5-64803DE5A45D}"/>
              </a:ext>
            </a:extLst>
          </p:cNvPr>
          <p:cNvSpPr>
            <a:spLocks noGrp="1"/>
          </p:cNvSpPr>
          <p:nvPr>
            <p:ph idx="1"/>
          </p:nvPr>
        </p:nvSpPr>
        <p:spPr>
          <a:xfrm>
            <a:off x="838200" y="546410"/>
            <a:ext cx="10515600" cy="5630553"/>
          </a:xfrm>
        </p:spPr>
        <p:txBody>
          <a:bodyPr>
            <a:normAutofit lnSpcReduction="10000"/>
          </a:bodyPr>
          <a:lstStyle/>
          <a:p>
            <a:endParaRPr lang="en-US" dirty="0"/>
          </a:p>
          <a:p>
            <a:r>
              <a:rPr lang="en-IN" dirty="0"/>
              <a:t>Alternative accounts could be offering different explanations for semantic substitutions.</a:t>
            </a:r>
          </a:p>
          <a:p>
            <a:pPr lvl="1"/>
            <a:endParaRPr lang="en-IN" dirty="0"/>
          </a:p>
          <a:p>
            <a:pPr lvl="1"/>
            <a:r>
              <a:rPr lang="en-IN" dirty="0"/>
              <a:t>For e.g. Dell’s </a:t>
            </a:r>
            <a:r>
              <a:rPr lang="en-IN" i="1" dirty="0">
                <a:latin typeface="Helvetica"/>
                <a:ea typeface="Helvetica"/>
                <a:cs typeface="Helvetica"/>
                <a:sym typeface="Helvetica"/>
              </a:rPr>
              <a:t>spreading activation</a:t>
            </a:r>
            <a:r>
              <a:rPr lang="en-IN" dirty="0"/>
              <a:t> model of speech production differs from the WEAVER++ model, primarily in proposing a different kind of information flow throughout the speech production system (Dell et al., 1997).</a:t>
            </a:r>
          </a:p>
          <a:p>
            <a:endParaRPr lang="en-IN" dirty="0"/>
          </a:p>
          <a:p>
            <a:r>
              <a:rPr lang="en-IN" dirty="0"/>
              <a:t>Acc. to Dell, information is allowed to flow both in a feed forward direction &amp; in a feedback direction.</a:t>
            </a:r>
          </a:p>
          <a:p>
            <a:endParaRPr lang="en-IN" dirty="0"/>
          </a:p>
          <a:p>
            <a:r>
              <a:rPr lang="en-IN" dirty="0"/>
              <a:t>Also, in </a:t>
            </a:r>
            <a:r>
              <a:rPr lang="en-IN" dirty="0" err="1"/>
              <a:t>te</a:t>
            </a:r>
            <a:r>
              <a:rPr lang="en-IN" dirty="0"/>
              <a:t> spreading activation account, activation is allowed to </a:t>
            </a:r>
            <a:r>
              <a:rPr lang="en-IN" i="1" dirty="0">
                <a:latin typeface="Helvetica"/>
                <a:ea typeface="Helvetica"/>
                <a:cs typeface="Helvetica"/>
                <a:sym typeface="Helvetica"/>
              </a:rPr>
              <a:t>cascade</a:t>
            </a:r>
            <a:r>
              <a:rPr lang="en-IN" dirty="0"/>
              <a:t> through the system.</a:t>
            </a:r>
          </a:p>
          <a:p>
            <a:endParaRPr lang="en-US" dirty="0"/>
          </a:p>
        </p:txBody>
      </p:sp>
    </p:spTree>
    <p:extLst>
      <p:ext uri="{BB962C8B-B14F-4D97-AF65-F5344CB8AC3E}">
        <p14:creationId xmlns:p14="http://schemas.microsoft.com/office/powerpoint/2010/main" val="246419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5172F-3044-AB43-9654-DF23B084F89D}"/>
              </a:ext>
            </a:extLst>
          </p:cNvPr>
          <p:cNvSpPr>
            <a:spLocks noGrp="1"/>
          </p:cNvSpPr>
          <p:nvPr>
            <p:ph idx="1"/>
          </p:nvPr>
        </p:nvSpPr>
        <p:spPr>
          <a:xfrm>
            <a:off x="838200" y="512956"/>
            <a:ext cx="10515600" cy="5664007"/>
          </a:xfrm>
        </p:spPr>
        <p:txBody>
          <a:bodyPr>
            <a:normAutofit lnSpcReduction="10000"/>
          </a:bodyPr>
          <a:lstStyle/>
          <a:p>
            <a:endParaRPr lang="en-US" dirty="0"/>
          </a:p>
          <a:p>
            <a:r>
              <a:rPr lang="en-IN" dirty="0"/>
              <a:t>Further, in the spreading activation account by contrast, as soon as activity begins at one level, activation starts to spread to the next level. Thus selection does not necessarily occur at one level before activity is seen at the next.</a:t>
            </a:r>
          </a:p>
          <a:p>
            <a:endParaRPr lang="en-IN" dirty="0"/>
          </a:p>
          <a:p>
            <a:r>
              <a:rPr lang="en-IN" dirty="0"/>
              <a:t>The spreading activation model also assumes feedback between levels of representation. So, for e.g. if the lemma of a </a:t>
            </a:r>
            <a:r>
              <a:rPr lang="en-IN" i="1" dirty="0">
                <a:latin typeface="Helvetica"/>
                <a:ea typeface="Helvetica"/>
                <a:cs typeface="Helvetica"/>
                <a:sym typeface="Helvetica"/>
              </a:rPr>
              <a:t>cat</a:t>
            </a:r>
            <a:r>
              <a:rPr lang="en-IN" dirty="0"/>
              <a:t> gains some activation, it will feedback to the concept layer and reinforce the activation of the “cat” conceptual representation.</a:t>
            </a:r>
          </a:p>
          <a:p>
            <a:endParaRPr lang="en-IN" dirty="0"/>
          </a:p>
          <a:p>
            <a:r>
              <a:rPr lang="en-IN" dirty="0"/>
              <a:t>If the phonological information associated with the pronunciation /</a:t>
            </a:r>
            <a:r>
              <a:rPr lang="en-IN" dirty="0" err="1"/>
              <a:t>kat</a:t>
            </a:r>
            <a:r>
              <a:rPr lang="en-IN" dirty="0"/>
              <a:t>/ begins to be activated, it will feedback and reinforce the activation of the “cat “ lemma.</a:t>
            </a:r>
          </a:p>
          <a:p>
            <a:endParaRPr lang="en-US" dirty="0"/>
          </a:p>
        </p:txBody>
      </p:sp>
    </p:spTree>
    <p:extLst>
      <p:ext uri="{BB962C8B-B14F-4D97-AF65-F5344CB8AC3E}">
        <p14:creationId xmlns:p14="http://schemas.microsoft.com/office/powerpoint/2010/main" val="153727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1E612-D1D1-804D-AF05-295B0F9446F9}"/>
              </a:ext>
            </a:extLst>
          </p:cNvPr>
          <p:cNvSpPr>
            <a:spLocks noGrp="1"/>
          </p:cNvSpPr>
          <p:nvPr>
            <p:ph idx="1"/>
          </p:nvPr>
        </p:nvSpPr>
        <p:spPr>
          <a:xfrm>
            <a:off x="838200" y="524107"/>
            <a:ext cx="10515600" cy="5652856"/>
          </a:xfrm>
        </p:spPr>
        <p:txBody>
          <a:bodyPr>
            <a:normAutofit fontScale="92500" lnSpcReduction="20000"/>
          </a:bodyPr>
          <a:lstStyle/>
          <a:p>
            <a:endParaRPr lang="en-US" dirty="0"/>
          </a:p>
          <a:p>
            <a:pPr marL="351895" indent="-351895" defTabSz="554990">
              <a:spcBef>
                <a:spcPts val="3900"/>
              </a:spcBef>
              <a:defRPr sz="2850"/>
            </a:pPr>
            <a:r>
              <a:rPr lang="en-IN" dirty="0"/>
              <a:t>Implications:</a:t>
            </a:r>
          </a:p>
          <a:p>
            <a:pPr marL="774170" lvl="1" indent="-351895" defTabSz="554990">
              <a:spcBef>
                <a:spcPts val="3900"/>
              </a:spcBef>
              <a:defRPr sz="2850"/>
            </a:pPr>
            <a:r>
              <a:rPr lang="en-IN" dirty="0"/>
              <a:t>proposing that information flows both forwards and backwards through the language production system in a cascade helps to explain a number of things that happen when people speak.</a:t>
            </a:r>
          </a:p>
          <a:p>
            <a:pPr marL="774170" lvl="1" indent="-351895" defTabSz="554990">
              <a:spcBef>
                <a:spcPts val="3900"/>
              </a:spcBef>
              <a:defRPr sz="2850"/>
            </a:pPr>
            <a:r>
              <a:rPr lang="en-IN" dirty="0"/>
              <a:t>For example: feedback connections from phonological processors to the lemma level help explain the lexical bias effect, i.e. when people produce sound exchange errors, more often than not the thing that the actually produce is a real word.</a:t>
            </a:r>
          </a:p>
          <a:p>
            <a:pPr marL="774170" lvl="1" indent="-351895" defTabSz="554990">
              <a:spcBef>
                <a:spcPts val="3900"/>
              </a:spcBef>
              <a:defRPr sz="2850"/>
            </a:pPr>
            <a:r>
              <a:rPr lang="en-IN" dirty="0"/>
              <a:t>if speech errors simply reflected random errors in the phonological units, there is no reason why sound exchange errors would result in an actual word being produced.</a:t>
            </a:r>
          </a:p>
          <a:p>
            <a:endParaRPr lang="en-US" dirty="0"/>
          </a:p>
        </p:txBody>
      </p:sp>
    </p:spTree>
    <p:extLst>
      <p:ext uri="{BB962C8B-B14F-4D97-AF65-F5344CB8AC3E}">
        <p14:creationId xmlns:p14="http://schemas.microsoft.com/office/powerpoint/2010/main" val="40145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AF6A8-9C89-8842-98EC-998A2FBEFF71}"/>
              </a:ext>
            </a:extLst>
          </p:cNvPr>
          <p:cNvSpPr>
            <a:spLocks noGrp="1"/>
          </p:cNvSpPr>
          <p:nvPr>
            <p:ph idx="1"/>
          </p:nvPr>
        </p:nvSpPr>
        <p:spPr>
          <a:xfrm>
            <a:off x="838200" y="557561"/>
            <a:ext cx="10515600" cy="5910146"/>
          </a:xfrm>
        </p:spPr>
        <p:txBody>
          <a:bodyPr>
            <a:normAutofit lnSpcReduction="10000"/>
          </a:bodyPr>
          <a:lstStyle/>
          <a:p>
            <a:endParaRPr lang="en-US" dirty="0"/>
          </a:p>
          <a:p>
            <a:r>
              <a:rPr lang="en-IN" dirty="0"/>
              <a:t>If errors were purely based on hiccups in the phonological output processes, then you would just be as likely to get an error such </a:t>
            </a:r>
            <a:r>
              <a:rPr lang="en-IN" i="1" dirty="0">
                <a:latin typeface="Helvetica"/>
                <a:ea typeface="Helvetica"/>
                <a:cs typeface="Helvetica"/>
                <a:sym typeface="Helvetica"/>
              </a:rPr>
              <a:t>blip </a:t>
            </a:r>
            <a:r>
              <a:rPr lang="en-IN" dirty="0"/>
              <a:t>or </a:t>
            </a:r>
            <a:r>
              <a:rPr lang="en-IN" i="1" dirty="0" err="1">
                <a:latin typeface="Helvetica"/>
                <a:ea typeface="Helvetica"/>
                <a:cs typeface="Helvetica"/>
                <a:sym typeface="Helvetica"/>
              </a:rPr>
              <a:t>tlip</a:t>
            </a:r>
            <a:r>
              <a:rPr lang="en-IN" i="1" dirty="0">
                <a:latin typeface="Helvetica"/>
                <a:ea typeface="Helvetica"/>
                <a:cs typeface="Helvetica"/>
                <a:sym typeface="Helvetica"/>
              </a:rPr>
              <a:t> </a:t>
            </a:r>
            <a:r>
              <a:rPr lang="en-IN" dirty="0"/>
              <a:t>or any random gibberish as any other kind of error.</a:t>
            </a:r>
          </a:p>
          <a:p>
            <a:endParaRPr lang="en-IN" dirty="0"/>
          </a:p>
          <a:p>
            <a:r>
              <a:rPr lang="en-IN" dirty="0"/>
              <a:t>However, real speech errors almost never violate </a:t>
            </a:r>
            <a:r>
              <a:rPr lang="en-IN" i="1" dirty="0">
                <a:latin typeface="Helvetica"/>
                <a:ea typeface="Helvetica"/>
                <a:cs typeface="Helvetica"/>
                <a:sym typeface="Helvetica"/>
              </a:rPr>
              <a:t>phonotactic constraints</a:t>
            </a:r>
            <a:r>
              <a:rPr lang="en-IN" dirty="0"/>
              <a:t> and they create real words more often than they should purely by chance e.g. </a:t>
            </a:r>
            <a:r>
              <a:rPr lang="en-IN" i="1" dirty="0">
                <a:latin typeface="Helvetica"/>
                <a:ea typeface="Helvetica"/>
                <a:cs typeface="Helvetica"/>
                <a:sym typeface="Helvetica"/>
              </a:rPr>
              <a:t>slip</a:t>
            </a:r>
            <a:r>
              <a:rPr lang="en-IN" dirty="0"/>
              <a:t> in place </a:t>
            </a:r>
            <a:r>
              <a:rPr lang="en-IN" i="1" dirty="0">
                <a:latin typeface="Helvetica"/>
                <a:ea typeface="Helvetica"/>
                <a:cs typeface="Helvetica"/>
                <a:sym typeface="Helvetica"/>
              </a:rPr>
              <a:t>blip</a:t>
            </a:r>
            <a:r>
              <a:rPr lang="en-IN" dirty="0"/>
              <a:t> is much more likely than </a:t>
            </a:r>
            <a:r>
              <a:rPr lang="en-IN" i="1" dirty="0">
                <a:latin typeface="Helvetica"/>
                <a:ea typeface="Helvetica"/>
                <a:cs typeface="Helvetica"/>
                <a:sym typeface="Helvetica"/>
              </a:rPr>
              <a:t>slip </a:t>
            </a:r>
            <a:r>
              <a:rPr lang="en-IN" dirty="0"/>
              <a:t>or </a:t>
            </a:r>
            <a:r>
              <a:rPr lang="en-IN" i="1" dirty="0" err="1">
                <a:latin typeface="Helvetica"/>
                <a:ea typeface="Helvetica"/>
                <a:cs typeface="Helvetica"/>
                <a:sym typeface="Helvetica"/>
              </a:rPr>
              <a:t>blep</a:t>
            </a:r>
            <a:r>
              <a:rPr lang="en-IN" i="1" dirty="0">
                <a:latin typeface="Helvetica"/>
                <a:ea typeface="Helvetica"/>
                <a:cs typeface="Helvetica"/>
                <a:sym typeface="Helvetica"/>
              </a:rPr>
              <a:t>. </a:t>
            </a:r>
          </a:p>
          <a:p>
            <a:endParaRPr lang="en-IN" dirty="0"/>
          </a:p>
          <a:p>
            <a:r>
              <a:rPr lang="en-IN" dirty="0"/>
              <a:t>Likewise, a speaker is more likely to make an error by reversing the beginnings of </a:t>
            </a:r>
            <a:r>
              <a:rPr lang="en-IN" i="1" dirty="0">
                <a:latin typeface="Helvetica"/>
                <a:ea typeface="Helvetica"/>
                <a:cs typeface="Helvetica"/>
                <a:sym typeface="Helvetica"/>
              </a:rPr>
              <a:t>big feet</a:t>
            </a:r>
            <a:r>
              <a:rPr lang="en-IN" dirty="0"/>
              <a:t> than </a:t>
            </a:r>
            <a:r>
              <a:rPr lang="en-IN" i="1" dirty="0">
                <a:latin typeface="Helvetica"/>
                <a:ea typeface="Helvetica"/>
                <a:cs typeface="Helvetica"/>
                <a:sym typeface="Helvetica"/>
              </a:rPr>
              <a:t>big horse</a:t>
            </a:r>
            <a:r>
              <a:rPr lang="en-IN" dirty="0"/>
              <a:t>. </a:t>
            </a:r>
          </a:p>
          <a:p>
            <a:pPr lvl="1"/>
            <a:endParaRPr lang="en-IN" dirty="0"/>
          </a:p>
          <a:p>
            <a:pPr lvl="1"/>
            <a:r>
              <a:rPr lang="en-IN" dirty="0"/>
              <a:t>in the former case, both </a:t>
            </a:r>
            <a:r>
              <a:rPr lang="en-IN" i="1" dirty="0">
                <a:latin typeface="Helvetica"/>
                <a:ea typeface="Helvetica"/>
                <a:cs typeface="Helvetica"/>
                <a:sym typeface="Helvetica"/>
              </a:rPr>
              <a:t>fig</a:t>
            </a:r>
            <a:r>
              <a:rPr lang="en-IN" dirty="0"/>
              <a:t> &amp; </a:t>
            </a:r>
            <a:r>
              <a:rPr lang="en-IN" i="1" dirty="0">
                <a:latin typeface="Helvetica"/>
                <a:ea typeface="Helvetica"/>
                <a:cs typeface="Helvetica"/>
                <a:sym typeface="Helvetica"/>
              </a:rPr>
              <a:t>beet</a:t>
            </a:r>
            <a:r>
              <a:rPr lang="en-IN" dirty="0"/>
              <a:t> are words; in the latter neither </a:t>
            </a:r>
            <a:r>
              <a:rPr lang="en-IN" i="1" dirty="0" err="1">
                <a:latin typeface="Helvetica"/>
                <a:ea typeface="Helvetica"/>
                <a:cs typeface="Helvetica"/>
                <a:sym typeface="Helvetica"/>
              </a:rPr>
              <a:t>hig</a:t>
            </a:r>
            <a:r>
              <a:rPr lang="en-IN" i="1" dirty="0">
                <a:latin typeface="Helvetica"/>
                <a:ea typeface="Helvetica"/>
                <a:cs typeface="Helvetica"/>
                <a:sym typeface="Helvetica"/>
              </a:rPr>
              <a:t> </a:t>
            </a:r>
            <a:r>
              <a:rPr lang="en-IN" dirty="0"/>
              <a:t>nor </a:t>
            </a:r>
            <a:r>
              <a:rPr lang="en-IN" i="1" dirty="0" err="1">
                <a:latin typeface="Helvetica"/>
                <a:ea typeface="Helvetica"/>
                <a:cs typeface="Helvetica"/>
                <a:sym typeface="Helvetica"/>
              </a:rPr>
              <a:t>borse</a:t>
            </a:r>
            <a:r>
              <a:rPr lang="en-IN" i="1" dirty="0">
                <a:latin typeface="Helvetica"/>
                <a:ea typeface="Helvetica"/>
                <a:cs typeface="Helvetica"/>
                <a:sym typeface="Helvetica"/>
              </a:rPr>
              <a:t> </a:t>
            </a:r>
            <a:r>
              <a:rPr lang="en-IN" dirty="0"/>
              <a:t>are words.</a:t>
            </a:r>
          </a:p>
          <a:p>
            <a:endParaRPr lang="en-US" dirty="0"/>
          </a:p>
        </p:txBody>
      </p:sp>
    </p:spTree>
    <p:extLst>
      <p:ext uri="{BB962C8B-B14F-4D97-AF65-F5344CB8AC3E}">
        <p14:creationId xmlns:p14="http://schemas.microsoft.com/office/powerpoint/2010/main" val="283501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AA4A2-65FF-344B-9E33-F627393FA36B}"/>
              </a:ext>
            </a:extLst>
          </p:cNvPr>
          <p:cNvSpPr>
            <a:spLocks noGrp="1"/>
          </p:cNvSpPr>
          <p:nvPr>
            <p:ph idx="1"/>
          </p:nvPr>
        </p:nvSpPr>
        <p:spPr>
          <a:xfrm>
            <a:off x="838200" y="579863"/>
            <a:ext cx="10515600" cy="5597100"/>
          </a:xfrm>
        </p:spPr>
        <p:txBody>
          <a:bodyPr/>
          <a:lstStyle/>
          <a:p>
            <a:endParaRPr lang="en-IN" dirty="0"/>
          </a:p>
          <a:p>
            <a:endParaRPr lang="en-IN" dirty="0"/>
          </a:p>
          <a:p>
            <a:endParaRPr lang="en-IN" dirty="0"/>
          </a:p>
          <a:p>
            <a:r>
              <a:rPr lang="en-IN" dirty="0"/>
              <a:t>Interactive spreading activation accounts explain lexical bias effect by appealing to feed - forward and feedback links between lemmas and phonological output mechanisms.</a:t>
            </a:r>
          </a:p>
          <a:p>
            <a:endParaRPr lang="en-US" dirty="0"/>
          </a:p>
        </p:txBody>
      </p:sp>
    </p:spTree>
    <p:extLst>
      <p:ext uri="{BB962C8B-B14F-4D97-AF65-F5344CB8AC3E}">
        <p14:creationId xmlns:p14="http://schemas.microsoft.com/office/powerpoint/2010/main" val="323676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3F027-E525-6842-A98A-12C63C90396D}"/>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b="1" kern="1200" dirty="0">
                <a:solidFill>
                  <a:schemeClr val="bg1"/>
                </a:solidFill>
                <a:latin typeface="+mj-lt"/>
                <a:ea typeface="+mj-ea"/>
                <a:cs typeface="+mj-cs"/>
              </a:rPr>
              <a:t>Representation of an Interactive Spreading Activation Model for Speech Production (Dell et al., 1997)</a:t>
            </a:r>
          </a:p>
        </p:txBody>
      </p:sp>
      <p:pic>
        <p:nvPicPr>
          <p:cNvPr id="2" name="Picture 1">
            <a:extLst>
              <a:ext uri="{FF2B5EF4-FFF2-40B4-BE49-F238E27FC236}">
                <a16:creationId xmlns:a16="http://schemas.microsoft.com/office/drawing/2014/main" id="{D35CDFF3-84C0-8C4B-8732-5720F38D4096}"/>
              </a:ext>
            </a:extLst>
          </p:cNvPr>
          <p:cNvPicPr>
            <a:picLocks noChangeAspect="1"/>
          </p:cNvPicPr>
          <p:nvPr/>
        </p:nvPicPr>
        <p:blipFill>
          <a:blip r:embed="rId2"/>
          <a:stretch>
            <a:fillRect/>
          </a:stretch>
        </p:blipFill>
        <p:spPr>
          <a:xfrm>
            <a:off x="2657558" y="1675227"/>
            <a:ext cx="6876883" cy="4394199"/>
          </a:xfrm>
          <a:prstGeom prst="rect">
            <a:avLst/>
          </a:prstGeom>
        </p:spPr>
      </p:pic>
    </p:spTree>
    <p:extLst>
      <p:ext uri="{BB962C8B-B14F-4D97-AF65-F5344CB8AC3E}">
        <p14:creationId xmlns:p14="http://schemas.microsoft.com/office/powerpoint/2010/main" val="335094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0F5C5-4EB7-7745-896B-D46174636926}"/>
              </a:ext>
            </a:extLst>
          </p:cNvPr>
          <p:cNvSpPr>
            <a:spLocks noGrp="1"/>
          </p:cNvSpPr>
          <p:nvPr>
            <p:ph idx="1"/>
          </p:nvPr>
        </p:nvSpPr>
        <p:spPr>
          <a:xfrm>
            <a:off x="838200" y="542925"/>
            <a:ext cx="10515600" cy="5634038"/>
          </a:xfrm>
        </p:spPr>
        <p:txBody>
          <a:bodyPr>
            <a:normAutofit fontScale="85000" lnSpcReduction="20000"/>
          </a:bodyPr>
          <a:lstStyle/>
          <a:p>
            <a:pPr marL="359304" indent="-359304" defTabSz="566674">
              <a:spcBef>
                <a:spcPts val="4000"/>
              </a:spcBef>
              <a:defRPr sz="2910"/>
            </a:pPr>
            <a:endParaRPr lang="en-IN" dirty="0"/>
          </a:p>
          <a:p>
            <a:pPr marL="359304" indent="-359304" defTabSz="566674">
              <a:spcBef>
                <a:spcPts val="4000"/>
              </a:spcBef>
              <a:defRPr sz="2910"/>
            </a:pPr>
            <a:r>
              <a:rPr lang="en-IN" dirty="0"/>
              <a:t>In this kind of model, phonological activation begins as soon as lemmas begin to be activated, but before a final candidate has been chosen. As individual phonemes begin to be activated, they send feedback to the lemmas that they are connected to, increasing the activation of the lemmas.</a:t>
            </a:r>
          </a:p>
          <a:p>
            <a:pPr marL="359304" indent="-359304" defTabSz="566674">
              <a:spcBef>
                <a:spcPts val="4000"/>
              </a:spcBef>
              <a:defRPr sz="2910"/>
            </a:pPr>
            <a:r>
              <a:rPr lang="en-IN" dirty="0"/>
              <a:t>Because real words have representations at the lemma level &amp; non - words do not, it is likely that mistaken activation among the phonemes will reinforce the activation of a word that will sound like the intended target word.</a:t>
            </a:r>
          </a:p>
          <a:p>
            <a:pPr marL="359304" indent="-359304" defTabSz="566674">
              <a:spcBef>
                <a:spcPts val="4000"/>
              </a:spcBef>
              <a:defRPr sz="2910"/>
            </a:pPr>
            <a:r>
              <a:rPr lang="en-IN" dirty="0"/>
              <a:t>It is less likely that a non - word error will result, because any set of phonemes that would lead to a non - word being produced will not enjoy any reinforcing activation from the lemma level.</a:t>
            </a:r>
          </a:p>
          <a:p>
            <a:pPr marL="359304" indent="-359304" defTabSz="566674">
              <a:spcBef>
                <a:spcPts val="4000"/>
              </a:spcBef>
              <a:defRPr sz="2910"/>
            </a:pPr>
            <a:r>
              <a:rPr lang="en-IN" dirty="0"/>
              <a:t>thus, on average, sets of phonemes that produce non - words will be less activated than sets of phonemes that produce real words.</a:t>
            </a:r>
          </a:p>
          <a:p>
            <a:endParaRPr lang="en-US" dirty="0"/>
          </a:p>
        </p:txBody>
      </p:sp>
    </p:spTree>
    <p:extLst>
      <p:ext uri="{BB962C8B-B14F-4D97-AF65-F5344CB8AC3E}">
        <p14:creationId xmlns:p14="http://schemas.microsoft.com/office/powerpoint/2010/main" val="383607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6EC3B-AC96-A447-A066-89AE129DD471}"/>
              </a:ext>
            </a:extLst>
          </p:cNvPr>
          <p:cNvSpPr>
            <a:spLocks noGrp="1"/>
          </p:cNvSpPr>
          <p:nvPr>
            <p:ph idx="1"/>
          </p:nvPr>
        </p:nvSpPr>
        <p:spPr>
          <a:xfrm>
            <a:off x="838200" y="500063"/>
            <a:ext cx="10515600" cy="5676900"/>
          </a:xfrm>
        </p:spPr>
        <p:txBody>
          <a:bodyPr>
            <a:normAutofit lnSpcReduction="10000"/>
          </a:bodyPr>
          <a:lstStyle/>
          <a:p>
            <a:endParaRPr lang="en-US" dirty="0"/>
          </a:p>
          <a:p>
            <a:endParaRPr lang="en-IN" dirty="0"/>
          </a:p>
          <a:p>
            <a:r>
              <a:rPr lang="en-IN" dirty="0"/>
              <a:t>interactive activation accounts also help explain </a:t>
            </a:r>
            <a:r>
              <a:rPr lang="en-IN" i="1" dirty="0">
                <a:latin typeface="Helvetica"/>
                <a:ea typeface="Helvetica"/>
                <a:cs typeface="Helvetica"/>
                <a:sym typeface="Helvetica"/>
              </a:rPr>
              <a:t>mixed errors</a:t>
            </a:r>
            <a:r>
              <a:rPr lang="en-IN" dirty="0"/>
              <a:t>.</a:t>
            </a:r>
          </a:p>
          <a:p>
            <a:pPr lvl="1"/>
            <a:endParaRPr lang="en-IN" dirty="0"/>
          </a:p>
          <a:p>
            <a:pPr lvl="1"/>
            <a:r>
              <a:rPr lang="en-IN" dirty="0"/>
              <a:t>in a </a:t>
            </a:r>
            <a:r>
              <a:rPr lang="en-IN" i="1" dirty="0">
                <a:latin typeface="Helvetica"/>
                <a:ea typeface="Helvetica"/>
                <a:cs typeface="Helvetica"/>
                <a:sym typeface="Helvetica"/>
              </a:rPr>
              <a:t>mixed error, </a:t>
            </a:r>
            <a:r>
              <a:rPr lang="en-IN" dirty="0"/>
              <a:t>the word, a person produces by mistake is related both in meaning &amp; sound to the intended word.</a:t>
            </a:r>
          </a:p>
          <a:p>
            <a:endParaRPr lang="en-IN" dirty="0"/>
          </a:p>
          <a:p>
            <a:r>
              <a:rPr lang="en-IN" dirty="0"/>
              <a:t>So, a person is more likely to say </a:t>
            </a:r>
            <a:r>
              <a:rPr lang="en-IN" i="1" dirty="0">
                <a:latin typeface="Helvetica"/>
                <a:ea typeface="Helvetica"/>
                <a:cs typeface="Helvetica"/>
                <a:sym typeface="Helvetica"/>
              </a:rPr>
              <a:t>lobster</a:t>
            </a:r>
            <a:r>
              <a:rPr lang="en-IN" dirty="0"/>
              <a:t> by mistake when they intend to say </a:t>
            </a:r>
            <a:r>
              <a:rPr lang="en-IN" i="1" dirty="0">
                <a:latin typeface="Helvetica"/>
                <a:ea typeface="Helvetica"/>
                <a:cs typeface="Helvetica"/>
                <a:sym typeface="Helvetica"/>
              </a:rPr>
              <a:t>oyster</a:t>
            </a:r>
            <a:r>
              <a:rPr lang="en-IN" dirty="0"/>
              <a:t> than they are to say </a:t>
            </a:r>
            <a:r>
              <a:rPr lang="en-IN" i="1" dirty="0">
                <a:latin typeface="Helvetica"/>
                <a:ea typeface="Helvetica"/>
                <a:cs typeface="Helvetica"/>
                <a:sym typeface="Helvetica"/>
              </a:rPr>
              <a:t>octopus</a:t>
            </a:r>
            <a:r>
              <a:rPr lang="en-IN" dirty="0"/>
              <a:t>.</a:t>
            </a:r>
          </a:p>
          <a:p>
            <a:endParaRPr lang="en-IN" dirty="0"/>
          </a:p>
          <a:p>
            <a:r>
              <a:rPr lang="en-IN" dirty="0"/>
              <a:t>Further, these types of mixed errors occur more frequently than they should if errors were purely random (</a:t>
            </a:r>
            <a:r>
              <a:rPr lang="en-IN" dirty="0" err="1"/>
              <a:t>Baars</a:t>
            </a:r>
            <a:r>
              <a:rPr lang="en-IN" dirty="0"/>
              <a:t> et al., 1975; Levels et al., 1991).</a:t>
            </a:r>
          </a:p>
          <a:p>
            <a:endParaRPr lang="en-US" dirty="0"/>
          </a:p>
        </p:txBody>
      </p:sp>
    </p:spTree>
    <p:extLst>
      <p:ext uri="{BB962C8B-B14F-4D97-AF65-F5344CB8AC3E}">
        <p14:creationId xmlns:p14="http://schemas.microsoft.com/office/powerpoint/2010/main" val="102922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23EF3-AC37-A94E-99C8-6D7CDFCCFE55}"/>
              </a:ext>
            </a:extLst>
          </p:cNvPr>
          <p:cNvSpPr>
            <a:spLocks noGrp="1"/>
          </p:cNvSpPr>
          <p:nvPr>
            <p:ph idx="1"/>
          </p:nvPr>
        </p:nvSpPr>
        <p:spPr>
          <a:xfrm>
            <a:off x="838200" y="585788"/>
            <a:ext cx="10515600" cy="5591175"/>
          </a:xfrm>
        </p:spPr>
        <p:txBody>
          <a:bodyPr/>
          <a:lstStyle/>
          <a:p>
            <a:endParaRPr lang="en-IN" dirty="0"/>
          </a:p>
          <a:p>
            <a:r>
              <a:rPr lang="en-IN" dirty="0"/>
              <a:t>Spreading activation accounts of speech production view the relatively high likelihood of the mixed errors as resulting from the cascading activation and feedback processes between levels.</a:t>
            </a:r>
          </a:p>
          <a:p>
            <a:pPr lvl="1"/>
            <a:endParaRPr lang="en-IN" dirty="0"/>
          </a:p>
          <a:p>
            <a:pPr lvl="1"/>
            <a:r>
              <a:rPr lang="en-IN" dirty="0"/>
              <a:t>thinking about </a:t>
            </a:r>
            <a:r>
              <a:rPr lang="en-IN" i="1" dirty="0">
                <a:latin typeface="Helvetica"/>
                <a:ea typeface="Helvetica"/>
                <a:cs typeface="Helvetica"/>
                <a:sym typeface="Helvetica"/>
              </a:rPr>
              <a:t>oysters</a:t>
            </a:r>
            <a:r>
              <a:rPr lang="en-IN" dirty="0"/>
              <a:t> will activate semantically related items, such as </a:t>
            </a:r>
            <a:r>
              <a:rPr lang="en-IN" i="1" dirty="0">
                <a:latin typeface="Helvetica"/>
                <a:ea typeface="Helvetica"/>
                <a:cs typeface="Helvetica"/>
                <a:sym typeface="Helvetica"/>
              </a:rPr>
              <a:t>lobsters &amp; octopi </a:t>
            </a:r>
            <a:r>
              <a:rPr lang="en-IN" dirty="0"/>
              <a:t>, which will lead to activation of the oyster lemma but also lobster &amp; octopus lemmas.</a:t>
            </a:r>
          </a:p>
          <a:p>
            <a:pPr lvl="1"/>
            <a:endParaRPr lang="en-IN" dirty="0"/>
          </a:p>
          <a:p>
            <a:pPr lvl="1"/>
            <a:r>
              <a:rPr lang="en-IN" dirty="0"/>
              <a:t>activating the oyster, lobster, &amp; octopus lemmas will cause feed forward activation of the sounds that make up those words.</a:t>
            </a:r>
          </a:p>
          <a:p>
            <a:endParaRPr lang="en-US" dirty="0"/>
          </a:p>
        </p:txBody>
      </p:sp>
    </p:spTree>
    <p:extLst>
      <p:ext uri="{BB962C8B-B14F-4D97-AF65-F5344CB8AC3E}">
        <p14:creationId xmlns:p14="http://schemas.microsoft.com/office/powerpoint/2010/main" val="262231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4649A-CB48-854C-A80E-C318A8DA64B2}"/>
              </a:ext>
            </a:extLst>
          </p:cNvPr>
          <p:cNvSpPr>
            <a:spLocks noGrp="1"/>
          </p:cNvSpPr>
          <p:nvPr>
            <p:ph idx="1"/>
          </p:nvPr>
        </p:nvSpPr>
        <p:spPr>
          <a:xfrm>
            <a:off x="838200" y="657225"/>
            <a:ext cx="10515600" cy="5519738"/>
          </a:xfrm>
        </p:spPr>
        <p:txBody>
          <a:bodyPr>
            <a:normAutofit lnSpcReduction="10000"/>
          </a:bodyPr>
          <a:lstStyle/>
          <a:p>
            <a:endParaRPr lang="en-US" dirty="0"/>
          </a:p>
          <a:p>
            <a:r>
              <a:rPr lang="en-IN" dirty="0"/>
              <a:t>because the </a:t>
            </a:r>
            <a:r>
              <a:rPr lang="en-IN" i="1" dirty="0" err="1">
                <a:latin typeface="Helvetica"/>
                <a:ea typeface="Helvetica"/>
                <a:cs typeface="Helvetica"/>
                <a:sym typeface="Helvetica"/>
              </a:rPr>
              <a:t>ster</a:t>
            </a:r>
            <a:r>
              <a:rPr lang="en-IN" dirty="0"/>
              <a:t> set of phonemes is being driven by both the target &amp; active competitor lemma, those sounds are likely to be selected for eventual output; &amp; sounds that occur only in the target or only in the competitor are less likely to be selected.</a:t>
            </a:r>
          </a:p>
          <a:p>
            <a:endParaRPr lang="en-IN" dirty="0"/>
          </a:p>
          <a:p>
            <a:r>
              <a:rPr lang="en-IN" dirty="0"/>
              <a:t>if there were no cascading activations, then either octopus &amp; or lobster would have an equal chance of out - competing the target at the conceptual and lemma layers; and there is no reason why mixed errors should be more common than any other kind of error.</a:t>
            </a:r>
          </a:p>
          <a:p>
            <a:endParaRPr lang="en-IN" dirty="0"/>
          </a:p>
          <a:p>
            <a:r>
              <a:rPr lang="en-IN" dirty="0"/>
              <a:t>Thus, Dell &amp; colleagues interpret the relatively high frequency of mixed errors as being evidence for cascading activation.</a:t>
            </a:r>
          </a:p>
          <a:p>
            <a:endParaRPr lang="en-US" dirty="0"/>
          </a:p>
        </p:txBody>
      </p:sp>
    </p:spTree>
    <p:extLst>
      <p:ext uri="{BB962C8B-B14F-4D97-AF65-F5344CB8AC3E}">
        <p14:creationId xmlns:p14="http://schemas.microsoft.com/office/powerpoint/2010/main" val="180819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A65F-0BF6-1DA2-0BAE-3C862B3B848E}"/>
              </a:ext>
            </a:extLst>
          </p:cNvPr>
          <p:cNvSpPr>
            <a:spLocks noGrp="1"/>
          </p:cNvSpPr>
          <p:nvPr>
            <p:ph type="title"/>
          </p:nvPr>
        </p:nvSpPr>
        <p:spPr/>
        <p:txBody>
          <a:bodyPr/>
          <a:lstStyle/>
          <a:p>
            <a:r>
              <a:rPr lang="en-US" dirty="0"/>
              <a:t>Extending Monolingual Speech Production to Bilinguals</a:t>
            </a:r>
          </a:p>
        </p:txBody>
      </p:sp>
      <p:sp>
        <p:nvSpPr>
          <p:cNvPr id="3" name="Content Placeholder 2">
            <a:extLst>
              <a:ext uri="{FF2B5EF4-FFF2-40B4-BE49-F238E27FC236}">
                <a16:creationId xmlns:a16="http://schemas.microsoft.com/office/drawing/2014/main" id="{0E8C7207-23A8-B795-CA88-88416CE38E0E}"/>
              </a:ext>
            </a:extLst>
          </p:cNvPr>
          <p:cNvSpPr>
            <a:spLocks noGrp="1"/>
          </p:cNvSpPr>
          <p:nvPr>
            <p:ph idx="1"/>
          </p:nvPr>
        </p:nvSpPr>
        <p:spPr/>
        <p:txBody>
          <a:bodyPr/>
          <a:lstStyle/>
          <a:p>
            <a:r>
              <a:rPr lang="en-US" dirty="0"/>
              <a:t>De Bot(1992) and De Schreuder (1993) sought to extend the insights gained about monolingual speech production to bilingualism, building on Levelt’s (1989) model.</a:t>
            </a:r>
          </a:p>
          <a:p>
            <a:endParaRPr lang="en-US" dirty="0"/>
          </a:p>
          <a:p>
            <a:r>
              <a:rPr lang="en-US" dirty="0"/>
              <a:t>Some interesting challenges came up, for instance:</a:t>
            </a:r>
          </a:p>
          <a:p>
            <a:pPr lvl="1"/>
            <a:r>
              <a:rPr lang="en-US" dirty="0"/>
              <a:t>A bilingual’s two/more languages may differ in the way they lexicalize the conceptual information in the preverbal message. More specifically, it is possible that some part of the preverbal message’s content could be expressed in just one word in one language but may require a whole phrase or a sentence in another language.</a:t>
            </a:r>
          </a:p>
        </p:txBody>
      </p:sp>
    </p:spTree>
    <p:extLst>
      <p:ext uri="{BB962C8B-B14F-4D97-AF65-F5344CB8AC3E}">
        <p14:creationId xmlns:p14="http://schemas.microsoft.com/office/powerpoint/2010/main" val="155916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02761-08FE-3011-8A7A-85F65435D6FA}"/>
              </a:ext>
            </a:extLst>
          </p:cNvPr>
          <p:cNvSpPr>
            <a:spLocks noGrp="1"/>
          </p:cNvSpPr>
          <p:nvPr>
            <p:ph idx="1"/>
          </p:nvPr>
        </p:nvSpPr>
        <p:spPr>
          <a:xfrm>
            <a:off x="838200" y="596348"/>
            <a:ext cx="10515600" cy="5580615"/>
          </a:xfrm>
        </p:spPr>
        <p:txBody>
          <a:bodyPr/>
          <a:lstStyle/>
          <a:p>
            <a:endParaRPr lang="en-US" dirty="0"/>
          </a:p>
          <a:p>
            <a:r>
              <a:rPr lang="en-US" dirty="0"/>
              <a:t>De Bot and Schreuder (1993) sought to solve this dilemma of bilingual speech production by proposing an extra component, i.e., the </a:t>
            </a:r>
            <a:r>
              <a:rPr lang="en-US" b="1" i="1" dirty="0"/>
              <a:t>verbalizer</a:t>
            </a:r>
            <a:r>
              <a:rPr lang="en-US" dirty="0"/>
              <a:t> which would receive input from the conceptualization stage and carves it up in a way to match the semantic content of the targeted lemmas (belonging to the language of choice).</a:t>
            </a:r>
          </a:p>
          <a:p>
            <a:pPr lvl="1"/>
            <a:endParaRPr lang="en-US" dirty="0"/>
          </a:p>
          <a:p>
            <a:pPr lvl="1"/>
            <a:r>
              <a:rPr lang="en-US" dirty="0"/>
              <a:t>Consequently, if the information from the conceptualization phase is lexicalized differently in a bilinguals’ two languages, the verbalizer would result in different sets of information chunks, depending upon the language spoken at the time.</a:t>
            </a:r>
          </a:p>
        </p:txBody>
      </p:sp>
    </p:spTree>
    <p:extLst>
      <p:ext uri="{BB962C8B-B14F-4D97-AF65-F5344CB8AC3E}">
        <p14:creationId xmlns:p14="http://schemas.microsoft.com/office/powerpoint/2010/main" val="385953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A0EF3-CDF8-22F8-0307-F6F2A153B8C8}"/>
              </a:ext>
            </a:extLst>
          </p:cNvPr>
          <p:cNvSpPr>
            <a:spLocks noGrp="1"/>
          </p:cNvSpPr>
          <p:nvPr>
            <p:ph idx="1"/>
          </p:nvPr>
        </p:nvSpPr>
        <p:spPr>
          <a:xfrm>
            <a:off x="838200" y="546652"/>
            <a:ext cx="10515600" cy="5630311"/>
          </a:xfrm>
        </p:spPr>
        <p:txBody>
          <a:bodyPr/>
          <a:lstStyle/>
          <a:p>
            <a:endParaRPr lang="en-US" dirty="0"/>
          </a:p>
          <a:p>
            <a:r>
              <a:rPr lang="en-US" dirty="0"/>
              <a:t>Another issue that these authors sought to solve was that of language selection:</a:t>
            </a:r>
          </a:p>
          <a:p>
            <a:pPr lvl="1"/>
            <a:r>
              <a:rPr lang="en-US" dirty="0"/>
              <a:t>How do bilinguals manage to produce speech in the language of their choice – almost without any interruption from the other language, or how they can code-mix and code-switch freely between the two languages?</a:t>
            </a:r>
          </a:p>
          <a:p>
            <a:r>
              <a:rPr lang="en-US" dirty="0"/>
              <a:t>A solution offered by the authors was to assume that the decision about what language to speak in, is determined by the conceptualizer itself, because its only that component of the speech production system that has access to the knowledge relevant for making a language choice (i.e., knowledge about the present discourse and the interlocutors).</a:t>
            </a:r>
          </a:p>
        </p:txBody>
      </p:sp>
    </p:spTree>
    <p:extLst>
      <p:ext uri="{BB962C8B-B14F-4D97-AF65-F5344CB8AC3E}">
        <p14:creationId xmlns:p14="http://schemas.microsoft.com/office/powerpoint/2010/main" val="1116990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EA340-48EB-444C-B843-4D5E02DB00E7}"/>
              </a:ext>
            </a:extLst>
          </p:cNvPr>
          <p:cNvSpPr>
            <a:spLocks noGrp="1"/>
          </p:cNvSpPr>
          <p:nvPr>
            <p:ph idx="1"/>
          </p:nvPr>
        </p:nvSpPr>
        <p:spPr>
          <a:xfrm>
            <a:off x="838200" y="646043"/>
            <a:ext cx="10515600" cy="5530920"/>
          </a:xfrm>
        </p:spPr>
        <p:txBody>
          <a:bodyPr>
            <a:normAutofit fontScale="92500"/>
          </a:bodyPr>
          <a:lstStyle/>
          <a:p>
            <a:r>
              <a:rPr lang="en-US" dirty="0"/>
              <a:t>The information representing the language choice is an important component of the conceptualizer’s output – it is referred to as the language cue.</a:t>
            </a:r>
          </a:p>
          <a:p>
            <a:r>
              <a:rPr lang="en-US" dirty="0"/>
              <a:t>Moreover, the authors assumed that the semantic information within each lemma includes the knowledge of what language the lemma belongs to (i.e., the language tag).</a:t>
            </a:r>
          </a:p>
          <a:p>
            <a:r>
              <a:rPr lang="en-US" dirty="0"/>
              <a:t>With this arrangement, the match between the preverbal message and the semantic information in the lemma of the target language will generally be larger than between the former and the semantic information in translation-equivalent lemma in the non-target language.</a:t>
            </a:r>
          </a:p>
          <a:p>
            <a:r>
              <a:rPr lang="en-US" dirty="0"/>
              <a:t>Consequently, the targeted lemma will generally become more highly activated than the lemma of its translation equivalent so that the words that exit the production system will generally be the words of the selected language.</a:t>
            </a:r>
          </a:p>
        </p:txBody>
      </p:sp>
    </p:spTree>
    <p:extLst>
      <p:ext uri="{BB962C8B-B14F-4D97-AF65-F5344CB8AC3E}">
        <p14:creationId xmlns:p14="http://schemas.microsoft.com/office/powerpoint/2010/main" val="29168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A953-45CB-744E-711A-625D6F21881F}"/>
              </a:ext>
            </a:extLst>
          </p:cNvPr>
          <p:cNvSpPr>
            <a:spLocks noGrp="1"/>
          </p:cNvSpPr>
          <p:nvPr>
            <p:ph idx="1"/>
          </p:nvPr>
        </p:nvSpPr>
        <p:spPr>
          <a:xfrm>
            <a:off x="838200" y="496956"/>
            <a:ext cx="10515600" cy="5953539"/>
          </a:xfrm>
        </p:spPr>
        <p:txBody>
          <a:bodyPr>
            <a:normAutofit lnSpcReduction="10000"/>
          </a:bodyPr>
          <a:lstStyle/>
          <a:p>
            <a:endParaRPr lang="en-US" dirty="0"/>
          </a:p>
          <a:p>
            <a:r>
              <a:rPr lang="en-US" dirty="0"/>
              <a:t>But how do bilinguals fare in situations where code-mixing is acceptable and even desirable?</a:t>
            </a:r>
          </a:p>
          <a:p>
            <a:pPr lvl="1"/>
            <a:endParaRPr lang="en-US" dirty="0"/>
          </a:p>
          <a:p>
            <a:pPr lvl="1"/>
            <a:r>
              <a:rPr lang="en-US" dirty="0"/>
              <a:t>De Bot (1992) adopted the idea that bilinguals generate two speech plans simultaneously, one for the selected language and one for the non-selected one; both of which are active at the same time. This would allow the bilingual with required flexibility to switch into or out of a given language and move to the other one, depending upon need.</a:t>
            </a:r>
          </a:p>
          <a:p>
            <a:pPr lvl="1"/>
            <a:endParaRPr lang="en-US" dirty="0"/>
          </a:p>
          <a:p>
            <a:pPr lvl="1"/>
            <a:r>
              <a:rPr lang="en-US" dirty="0"/>
              <a:t>De Bot &amp; Schreuder (1993), however, offer a different solution, wherein they propose that the language cue in the preverbal message may carry different weights given specific situations, for instance if language switching is not desirable the language cue may be assigned a higher value, whereas in instances where a language switch is permissible the weightings for the language cue would be assigned a lower weight, thus allowing switching or mixing to take place.</a:t>
            </a:r>
          </a:p>
        </p:txBody>
      </p:sp>
    </p:spTree>
    <p:extLst>
      <p:ext uri="{BB962C8B-B14F-4D97-AF65-F5344CB8AC3E}">
        <p14:creationId xmlns:p14="http://schemas.microsoft.com/office/powerpoint/2010/main" val="210955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4462-C3EE-7CFE-BBC8-653AF6A21A84}"/>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D1A38416-4ECD-24C1-BAC1-1B8C516AF2DB}"/>
              </a:ext>
            </a:extLst>
          </p:cNvPr>
          <p:cNvSpPr>
            <a:spLocks noGrp="1"/>
          </p:cNvSpPr>
          <p:nvPr>
            <p:ph idx="1"/>
          </p:nvPr>
        </p:nvSpPr>
        <p:spPr/>
        <p:txBody>
          <a:bodyPr/>
          <a:lstStyle/>
          <a:p>
            <a:endParaRPr lang="en-US" dirty="0"/>
          </a:p>
          <a:p>
            <a:endParaRPr lang="en-US" dirty="0"/>
          </a:p>
          <a:p>
            <a:r>
              <a:rPr lang="en-US" dirty="0"/>
              <a:t>Speech production in bilinguals/multilinguals carries its own nuances, and while there is a detailed understanding of speech production in monolinguals, those models would need some tweaks to accommodate the different requirements that arise amongst bi/multilinguals. </a:t>
            </a:r>
          </a:p>
        </p:txBody>
      </p:sp>
    </p:spTree>
    <p:extLst>
      <p:ext uri="{BB962C8B-B14F-4D97-AF65-F5344CB8AC3E}">
        <p14:creationId xmlns:p14="http://schemas.microsoft.com/office/powerpoint/2010/main" val="1592620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r>
              <a:rPr lang="en-US" dirty="0"/>
              <a:t>Traxler, M.J. (2012). </a:t>
            </a:r>
            <a:r>
              <a:rPr lang="en-US" i="1" dirty="0"/>
              <a:t>Introduction to Psycholinguistics: Understanding Language Science</a:t>
            </a:r>
            <a:r>
              <a:rPr lang="en-US" dirty="0"/>
              <a:t>. Blackwell Publishing Ltd.</a:t>
            </a:r>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Speech Production in Bi/Multilinguals - 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9A6CA-2DA6-8348-83FC-294B26CB198E}"/>
              </a:ext>
            </a:extLst>
          </p:cNvPr>
          <p:cNvSpPr>
            <a:spLocks noGrp="1"/>
          </p:cNvSpPr>
          <p:nvPr>
            <p:ph idx="1"/>
          </p:nvPr>
        </p:nvSpPr>
        <p:spPr/>
        <p:txBody>
          <a:bodyPr/>
          <a:lstStyle/>
          <a:p>
            <a:endParaRPr lang="en-IN" dirty="0"/>
          </a:p>
          <a:p>
            <a:r>
              <a:rPr lang="en-IN" dirty="0"/>
              <a:t>the WEAVER++ model assumes a specific kind of information flow as people go from activated concepts to activated lemmas to activated sets of syllabified phonemes.</a:t>
            </a:r>
          </a:p>
          <a:p>
            <a:pPr lvl="1"/>
            <a:endParaRPr lang="en-IN" dirty="0"/>
          </a:p>
          <a:p>
            <a:pPr lvl="1"/>
            <a:r>
              <a:rPr lang="en-IN" dirty="0"/>
              <a:t>In particular, the model assumes a strict </a:t>
            </a:r>
            <a:r>
              <a:rPr lang="en-IN" i="1" dirty="0">
                <a:latin typeface="Helvetica"/>
                <a:ea typeface="Helvetica"/>
                <a:cs typeface="Helvetica"/>
                <a:sym typeface="Helvetica"/>
              </a:rPr>
              <a:t>feed - forward</a:t>
            </a:r>
            <a:r>
              <a:rPr lang="en-IN" dirty="0"/>
              <a:t> pattern of activation and no mutually inhibitory links between representations at a given a level of representation.</a:t>
            </a:r>
          </a:p>
          <a:p>
            <a:endParaRPr lang="en-US" dirty="0"/>
          </a:p>
        </p:txBody>
      </p:sp>
      <p:sp>
        <p:nvSpPr>
          <p:cNvPr id="6" name="Title 1">
            <a:extLst>
              <a:ext uri="{FF2B5EF4-FFF2-40B4-BE49-F238E27FC236}">
                <a16:creationId xmlns:a16="http://schemas.microsoft.com/office/drawing/2014/main" id="{945A96DC-AD98-C18A-012A-3F358B18039D}"/>
              </a:ext>
            </a:extLst>
          </p:cNvPr>
          <p:cNvSpPr>
            <a:spLocks noGrp="1"/>
          </p:cNvSpPr>
          <p:nvPr>
            <p:ph type="title"/>
          </p:nvPr>
        </p:nvSpPr>
        <p:spPr/>
        <p:txBody>
          <a:bodyPr/>
          <a:lstStyle/>
          <a:p>
            <a:r>
              <a:rPr lang="en-US" dirty="0"/>
              <a:t>Some processing assumptions in Weaver ++</a:t>
            </a:r>
          </a:p>
        </p:txBody>
      </p:sp>
    </p:spTree>
    <p:extLst>
      <p:ext uri="{BB962C8B-B14F-4D97-AF65-F5344CB8AC3E}">
        <p14:creationId xmlns:p14="http://schemas.microsoft.com/office/powerpoint/2010/main" val="379643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C858B-D091-DA49-9FA5-8DC8E703E6C7}"/>
              </a:ext>
            </a:extLst>
          </p:cNvPr>
          <p:cNvSpPr>
            <a:spLocks noGrp="1"/>
          </p:cNvSpPr>
          <p:nvPr>
            <p:ph idx="1"/>
          </p:nvPr>
        </p:nvSpPr>
        <p:spPr>
          <a:xfrm>
            <a:off x="838200" y="557561"/>
            <a:ext cx="10515600" cy="5832088"/>
          </a:xfrm>
        </p:spPr>
        <p:txBody>
          <a:bodyPr>
            <a:normAutofit fontScale="92500" lnSpcReduction="10000"/>
          </a:bodyPr>
          <a:lstStyle/>
          <a:p>
            <a:pPr marL="325966" indent="-325966" defTabSz="514095">
              <a:spcBef>
                <a:spcPts val="3600"/>
              </a:spcBef>
              <a:defRPr sz="2640"/>
            </a:pPr>
            <a:endParaRPr lang="en-IN" dirty="0"/>
          </a:p>
          <a:p>
            <a:pPr marL="325966" indent="-325966" defTabSz="514095">
              <a:spcBef>
                <a:spcPts val="3600"/>
              </a:spcBef>
              <a:defRPr sz="2640"/>
            </a:pPr>
            <a:r>
              <a:rPr lang="en-IN" dirty="0"/>
              <a:t>So, according to WEAVER++ production begins with a set of activated concepts which leads to the activation of a set of lemmas; before phonological information can be activated, one of those lemmas must be selected for further processing.</a:t>
            </a:r>
          </a:p>
          <a:p>
            <a:pPr marL="325966" indent="-325966" defTabSz="514095">
              <a:spcBef>
                <a:spcPts val="3600"/>
              </a:spcBef>
              <a:defRPr sz="2640"/>
            </a:pPr>
            <a:r>
              <a:rPr lang="en-IN" dirty="0"/>
              <a:t>hence, WEAVER++ falls within the </a:t>
            </a:r>
            <a:r>
              <a:rPr lang="en-IN" i="1" dirty="0">
                <a:latin typeface="Helvetica"/>
                <a:ea typeface="Helvetica"/>
                <a:cs typeface="Helvetica"/>
                <a:sym typeface="Helvetica"/>
              </a:rPr>
              <a:t>feed forward</a:t>
            </a:r>
            <a:r>
              <a:rPr lang="en-IN" dirty="0"/>
              <a:t> class of processing models, because information only moves in one direction in the system &amp; the system does not allow feedback in the opposite direction.</a:t>
            </a:r>
          </a:p>
          <a:p>
            <a:pPr marL="717126" lvl="1" indent="-325966" defTabSz="514095">
              <a:spcBef>
                <a:spcPts val="3600"/>
              </a:spcBef>
              <a:defRPr sz="2640"/>
            </a:pPr>
            <a:r>
              <a:rPr lang="en-IN" dirty="0"/>
              <a:t>consequently, lexemes may not feedback and influence the activation of lemmas, &amp; lemmas may not feed back &amp; influence selection of concepts.</a:t>
            </a:r>
          </a:p>
          <a:p>
            <a:pPr marL="717126" lvl="1" indent="-325966" defTabSz="514095">
              <a:spcBef>
                <a:spcPts val="3600"/>
              </a:spcBef>
              <a:defRPr sz="2640"/>
            </a:pPr>
            <a:r>
              <a:rPr lang="en-IN" dirty="0"/>
              <a:t>acc. to this account semantic substitution happens because a target concept activates related concepts as well, &amp; sometimes the wrong lemma may get selected. </a:t>
            </a:r>
          </a:p>
          <a:p>
            <a:pPr marL="0" indent="0">
              <a:buNone/>
            </a:pPr>
            <a:endParaRPr lang="en-US" dirty="0"/>
          </a:p>
        </p:txBody>
      </p:sp>
    </p:spTree>
    <p:extLst>
      <p:ext uri="{BB962C8B-B14F-4D97-AF65-F5344CB8AC3E}">
        <p14:creationId xmlns:p14="http://schemas.microsoft.com/office/powerpoint/2010/main" val="861614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1882</Words>
  <Application>Microsoft Macintosh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Speech Production in Bi/Multilinguals - II</vt:lpstr>
      <vt:lpstr>Some processing assumptions in Weaver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Extending Monolingual Speech Production to Bilinguals</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28</cp:revision>
  <dcterms:created xsi:type="dcterms:W3CDTF">2019-01-13T17:34:45Z</dcterms:created>
  <dcterms:modified xsi:type="dcterms:W3CDTF">2024-03-01T00:56:44Z</dcterms:modified>
</cp:coreProperties>
</file>