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76" r:id="rId8"/>
    <p:sldId id="277" r:id="rId9"/>
    <p:sldId id="297" r:id="rId10"/>
    <p:sldId id="278" r:id="rId11"/>
    <p:sldId id="279" r:id="rId12"/>
    <p:sldId id="280" r:id="rId13"/>
    <p:sldId id="281" r:id="rId14"/>
    <p:sldId id="282" r:id="rId15"/>
    <p:sldId id="283" r:id="rId16"/>
    <p:sldId id="284" r:id="rId17"/>
    <p:sldId id="285" r:id="rId18"/>
    <p:sldId id="298" r:id="rId19"/>
    <p:sldId id="286" r:id="rId20"/>
    <p:sldId id="299" r:id="rId21"/>
    <p:sldId id="287" r:id="rId22"/>
    <p:sldId id="288"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81"/>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15E4-0141-3D45-8E8B-76DFCA222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7B6319-FBAC-A24F-89D4-A8F532294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8A0298-0F85-F749-BB72-3040565592CB}"/>
              </a:ext>
            </a:extLst>
          </p:cNvPr>
          <p:cNvSpPr>
            <a:spLocks noGrp="1"/>
          </p:cNvSpPr>
          <p:nvPr>
            <p:ph type="dt" sz="half" idx="10"/>
          </p:nvPr>
        </p:nvSpPr>
        <p:spPr/>
        <p:txBody>
          <a:bodyPr/>
          <a:lstStyle/>
          <a:p>
            <a:fld id="{5D94F897-24CD-484C-B9BC-93872A6807B5}" type="datetimeFigureOut">
              <a:rPr lang="en-US" smtClean="0"/>
              <a:t>3/1/24</a:t>
            </a:fld>
            <a:endParaRPr lang="en-US"/>
          </a:p>
        </p:txBody>
      </p:sp>
      <p:sp>
        <p:nvSpPr>
          <p:cNvPr id="5" name="Footer Placeholder 4">
            <a:extLst>
              <a:ext uri="{FF2B5EF4-FFF2-40B4-BE49-F238E27FC236}">
                <a16:creationId xmlns:a16="http://schemas.microsoft.com/office/drawing/2014/main" id="{703F7E91-12EE-A34C-8946-35E4F07A2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F36D0-585E-0645-8EE9-21BC3F21E33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60337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EA8B-2F9E-F742-A39B-F9D626EEA1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6D09C-04DA-BB4C-8E43-74DADB11A1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513B4-4966-344C-B689-53B27E7C3816}"/>
              </a:ext>
            </a:extLst>
          </p:cNvPr>
          <p:cNvSpPr>
            <a:spLocks noGrp="1"/>
          </p:cNvSpPr>
          <p:nvPr>
            <p:ph type="dt" sz="half" idx="10"/>
          </p:nvPr>
        </p:nvSpPr>
        <p:spPr/>
        <p:txBody>
          <a:bodyPr/>
          <a:lstStyle/>
          <a:p>
            <a:fld id="{5D94F897-24CD-484C-B9BC-93872A6807B5}" type="datetimeFigureOut">
              <a:rPr lang="en-US" smtClean="0"/>
              <a:t>3/1/24</a:t>
            </a:fld>
            <a:endParaRPr lang="en-US"/>
          </a:p>
        </p:txBody>
      </p:sp>
      <p:sp>
        <p:nvSpPr>
          <p:cNvPr id="5" name="Footer Placeholder 4">
            <a:extLst>
              <a:ext uri="{FF2B5EF4-FFF2-40B4-BE49-F238E27FC236}">
                <a16:creationId xmlns:a16="http://schemas.microsoft.com/office/drawing/2014/main" id="{AC2ED550-52A3-B64B-91F8-39CAD778C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892D1-6571-3149-9CE0-317FDCE8FAFD}"/>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366352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C90661-1C93-7147-BE2C-2EA9E2F889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CE0331-47F8-2E4E-83BE-40B85BF35D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47F27-B725-9741-8961-C648E56FDB21}"/>
              </a:ext>
            </a:extLst>
          </p:cNvPr>
          <p:cNvSpPr>
            <a:spLocks noGrp="1"/>
          </p:cNvSpPr>
          <p:nvPr>
            <p:ph type="dt" sz="half" idx="10"/>
          </p:nvPr>
        </p:nvSpPr>
        <p:spPr/>
        <p:txBody>
          <a:bodyPr/>
          <a:lstStyle/>
          <a:p>
            <a:fld id="{5D94F897-24CD-484C-B9BC-93872A6807B5}" type="datetimeFigureOut">
              <a:rPr lang="en-US" smtClean="0"/>
              <a:t>3/1/24</a:t>
            </a:fld>
            <a:endParaRPr lang="en-US"/>
          </a:p>
        </p:txBody>
      </p:sp>
      <p:sp>
        <p:nvSpPr>
          <p:cNvPr id="5" name="Footer Placeholder 4">
            <a:extLst>
              <a:ext uri="{FF2B5EF4-FFF2-40B4-BE49-F238E27FC236}">
                <a16:creationId xmlns:a16="http://schemas.microsoft.com/office/drawing/2014/main" id="{AC6F286C-E244-F443-8D48-176D21CD8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05BFC-A23C-EC4C-9ECF-8304B195761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3889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1C0B-DE4C-1A4B-A946-BDC77D402217}"/>
              </a:ext>
            </a:extLst>
          </p:cNvPr>
          <p:cNvSpPr>
            <a:spLocks noGrp="1"/>
          </p:cNvSpPr>
          <p:nvPr>
            <p:ph type="title"/>
          </p:nvPr>
        </p:nvSpPr>
        <p:spPr/>
        <p:txBody>
          <a:bodyPr>
            <a:normAutofit/>
          </a:bodyPr>
          <a:lstStyle>
            <a:lvl1pPr>
              <a:defRPr sz="3400" b="1">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1BB0192-C220-BE4D-921E-554DA2E2A315}"/>
              </a:ext>
            </a:extLst>
          </p:cNvPr>
          <p:cNvSpPr>
            <a:spLocks noGrp="1"/>
          </p:cNvSpPr>
          <p:nvPr>
            <p:ph idx="1"/>
          </p:nvPr>
        </p:nvSpPr>
        <p:spPr/>
        <p:txBody>
          <a:bodyPr/>
          <a:lstStyle>
            <a:lvl1pPr algn="just">
              <a:defRPr>
                <a:latin typeface="Times New Roman" panose="02020603050405020304" pitchFamily="18" charset="0"/>
                <a:cs typeface="Times New Roman" panose="02020603050405020304" pitchFamily="18" charset="0"/>
              </a:defRPr>
            </a:lvl1pPr>
            <a:lvl2pPr algn="just">
              <a:defRPr sz="2600">
                <a:latin typeface="Times New Roman" panose="02020603050405020304" pitchFamily="18" charset="0"/>
                <a:cs typeface="Times New Roman" panose="02020603050405020304" pitchFamily="18" charset="0"/>
              </a:defRPr>
            </a:lvl2pPr>
            <a:lvl3pPr algn="just">
              <a:defRPr sz="2400">
                <a:latin typeface="Times New Roman" panose="02020603050405020304" pitchFamily="18" charset="0"/>
                <a:cs typeface="Times New Roman" panose="02020603050405020304" pitchFamily="18" charset="0"/>
              </a:defRPr>
            </a:lvl3pPr>
            <a:lvl4pPr algn="just">
              <a:defRPr sz="2200">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B4D485E-1688-DA4D-88F8-5DB80170771B}"/>
              </a:ext>
            </a:extLst>
          </p:cNvPr>
          <p:cNvSpPr>
            <a:spLocks noGrp="1"/>
          </p:cNvSpPr>
          <p:nvPr>
            <p:ph type="dt" sz="half" idx="10"/>
          </p:nvPr>
        </p:nvSpPr>
        <p:spPr/>
        <p:txBody>
          <a:bodyPr/>
          <a:lstStyle/>
          <a:p>
            <a:fld id="{5D94F897-24CD-484C-B9BC-93872A6807B5}" type="datetimeFigureOut">
              <a:rPr lang="en-US" smtClean="0"/>
              <a:t>3/1/24</a:t>
            </a:fld>
            <a:endParaRPr lang="en-US"/>
          </a:p>
        </p:txBody>
      </p:sp>
      <p:sp>
        <p:nvSpPr>
          <p:cNvPr id="5" name="Footer Placeholder 4">
            <a:extLst>
              <a:ext uri="{FF2B5EF4-FFF2-40B4-BE49-F238E27FC236}">
                <a16:creationId xmlns:a16="http://schemas.microsoft.com/office/drawing/2014/main" id="{F722C10E-72D2-A448-B39F-257F744F4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FC24E-B6C6-F94E-8E1A-B321AFE3CF9B}"/>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406477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C277-628E-A045-B75A-4D0A96070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73E7FF-F66E-EE41-9DFD-DB251A5AE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A9D855-9E4F-5F49-A893-7250A6249688}"/>
              </a:ext>
            </a:extLst>
          </p:cNvPr>
          <p:cNvSpPr>
            <a:spLocks noGrp="1"/>
          </p:cNvSpPr>
          <p:nvPr>
            <p:ph type="dt" sz="half" idx="10"/>
          </p:nvPr>
        </p:nvSpPr>
        <p:spPr/>
        <p:txBody>
          <a:bodyPr/>
          <a:lstStyle/>
          <a:p>
            <a:fld id="{5D94F897-24CD-484C-B9BC-93872A6807B5}" type="datetimeFigureOut">
              <a:rPr lang="en-US" smtClean="0"/>
              <a:t>3/1/24</a:t>
            </a:fld>
            <a:endParaRPr lang="en-US"/>
          </a:p>
        </p:txBody>
      </p:sp>
      <p:sp>
        <p:nvSpPr>
          <p:cNvPr id="5" name="Footer Placeholder 4">
            <a:extLst>
              <a:ext uri="{FF2B5EF4-FFF2-40B4-BE49-F238E27FC236}">
                <a16:creationId xmlns:a16="http://schemas.microsoft.com/office/drawing/2014/main" id="{47138D86-799B-4E41-A185-4B203B9DA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21ACA-1AF1-5F4C-A8FE-8C49538D1DA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8602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60A7-44D1-A34B-A54B-B3BC66C31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D630A-79A6-1E4B-BC46-C31A9341F9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68670E-EDAD-D648-B8A9-F27D9D5388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06B82D-14F7-A34C-95A2-46C19C375D05}"/>
              </a:ext>
            </a:extLst>
          </p:cNvPr>
          <p:cNvSpPr>
            <a:spLocks noGrp="1"/>
          </p:cNvSpPr>
          <p:nvPr>
            <p:ph type="dt" sz="half" idx="10"/>
          </p:nvPr>
        </p:nvSpPr>
        <p:spPr/>
        <p:txBody>
          <a:bodyPr/>
          <a:lstStyle/>
          <a:p>
            <a:fld id="{5D94F897-24CD-484C-B9BC-93872A6807B5}" type="datetimeFigureOut">
              <a:rPr lang="en-US" smtClean="0"/>
              <a:t>3/1/24</a:t>
            </a:fld>
            <a:endParaRPr lang="en-US"/>
          </a:p>
        </p:txBody>
      </p:sp>
      <p:sp>
        <p:nvSpPr>
          <p:cNvPr id="6" name="Footer Placeholder 5">
            <a:extLst>
              <a:ext uri="{FF2B5EF4-FFF2-40B4-BE49-F238E27FC236}">
                <a16:creationId xmlns:a16="http://schemas.microsoft.com/office/drawing/2014/main" id="{49156BD3-E88E-4641-B98F-DC96E3DB3E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B42F5-268A-524A-BB85-D064D6486FA3}"/>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83661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67ED-8CA0-1648-8F62-6CFD1CA4D1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CE307C-8D0F-8B4D-A754-721172A0E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802FBC-C567-2F40-B097-7BF60E009C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A6D95F-357F-B64B-ABD3-6CD97ADA1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684AD5-638F-DA45-B7B1-FF994CF4C4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C251B2-B839-A248-AED7-2FB14865E9DD}"/>
              </a:ext>
            </a:extLst>
          </p:cNvPr>
          <p:cNvSpPr>
            <a:spLocks noGrp="1"/>
          </p:cNvSpPr>
          <p:nvPr>
            <p:ph type="dt" sz="half" idx="10"/>
          </p:nvPr>
        </p:nvSpPr>
        <p:spPr/>
        <p:txBody>
          <a:bodyPr/>
          <a:lstStyle/>
          <a:p>
            <a:fld id="{5D94F897-24CD-484C-B9BC-93872A6807B5}" type="datetimeFigureOut">
              <a:rPr lang="en-US" smtClean="0"/>
              <a:t>3/1/24</a:t>
            </a:fld>
            <a:endParaRPr lang="en-US"/>
          </a:p>
        </p:txBody>
      </p:sp>
      <p:sp>
        <p:nvSpPr>
          <p:cNvPr id="8" name="Footer Placeholder 7">
            <a:extLst>
              <a:ext uri="{FF2B5EF4-FFF2-40B4-BE49-F238E27FC236}">
                <a16:creationId xmlns:a16="http://schemas.microsoft.com/office/drawing/2014/main" id="{4D619C13-12AD-5B49-85F3-5DF00BE1E4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5FF853-F095-044B-908B-7CE63405116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9532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CB9-2CE5-6A4D-8367-E6525D3EC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72913A-CF3B-144D-8C6C-F028E6A4F5D5}"/>
              </a:ext>
            </a:extLst>
          </p:cNvPr>
          <p:cNvSpPr>
            <a:spLocks noGrp="1"/>
          </p:cNvSpPr>
          <p:nvPr>
            <p:ph type="dt" sz="half" idx="10"/>
          </p:nvPr>
        </p:nvSpPr>
        <p:spPr/>
        <p:txBody>
          <a:bodyPr/>
          <a:lstStyle/>
          <a:p>
            <a:fld id="{5D94F897-24CD-484C-B9BC-93872A6807B5}" type="datetimeFigureOut">
              <a:rPr lang="en-US" smtClean="0"/>
              <a:t>3/1/24</a:t>
            </a:fld>
            <a:endParaRPr lang="en-US"/>
          </a:p>
        </p:txBody>
      </p:sp>
      <p:sp>
        <p:nvSpPr>
          <p:cNvPr id="4" name="Footer Placeholder 3">
            <a:extLst>
              <a:ext uri="{FF2B5EF4-FFF2-40B4-BE49-F238E27FC236}">
                <a16:creationId xmlns:a16="http://schemas.microsoft.com/office/drawing/2014/main" id="{1542351A-CADF-9944-80D8-22A96D22E6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52FC7A-0369-7047-9EEE-231AF81EA1F8}"/>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9025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47270-350E-C44C-98F0-F9264C6F4822}"/>
              </a:ext>
            </a:extLst>
          </p:cNvPr>
          <p:cNvSpPr>
            <a:spLocks noGrp="1"/>
          </p:cNvSpPr>
          <p:nvPr>
            <p:ph type="dt" sz="half" idx="10"/>
          </p:nvPr>
        </p:nvSpPr>
        <p:spPr/>
        <p:txBody>
          <a:bodyPr/>
          <a:lstStyle/>
          <a:p>
            <a:fld id="{5D94F897-24CD-484C-B9BC-93872A6807B5}" type="datetimeFigureOut">
              <a:rPr lang="en-US" smtClean="0"/>
              <a:t>3/1/24</a:t>
            </a:fld>
            <a:endParaRPr lang="en-US"/>
          </a:p>
        </p:txBody>
      </p:sp>
      <p:sp>
        <p:nvSpPr>
          <p:cNvPr id="3" name="Footer Placeholder 2">
            <a:extLst>
              <a:ext uri="{FF2B5EF4-FFF2-40B4-BE49-F238E27FC236}">
                <a16:creationId xmlns:a16="http://schemas.microsoft.com/office/drawing/2014/main" id="{DD5FE49C-7286-3D4D-9AA7-278BE67A54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269E5-9D14-C14D-A38D-B2578F1B2A4A}"/>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51858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7C4E-4914-E842-BA70-CE4ABA24E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BD94C5-9DAA-6C47-B5C5-681B025D3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F85F5-A4A6-FA40-A0C9-DC6D173D9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8D1C2A-50D1-AF49-B363-8F3FA2B0EEEA}"/>
              </a:ext>
            </a:extLst>
          </p:cNvPr>
          <p:cNvSpPr>
            <a:spLocks noGrp="1"/>
          </p:cNvSpPr>
          <p:nvPr>
            <p:ph type="dt" sz="half" idx="10"/>
          </p:nvPr>
        </p:nvSpPr>
        <p:spPr/>
        <p:txBody>
          <a:bodyPr/>
          <a:lstStyle/>
          <a:p>
            <a:fld id="{5D94F897-24CD-484C-B9BC-93872A6807B5}" type="datetimeFigureOut">
              <a:rPr lang="en-US" smtClean="0"/>
              <a:t>3/1/24</a:t>
            </a:fld>
            <a:endParaRPr lang="en-US"/>
          </a:p>
        </p:txBody>
      </p:sp>
      <p:sp>
        <p:nvSpPr>
          <p:cNvPr id="6" name="Footer Placeholder 5">
            <a:extLst>
              <a:ext uri="{FF2B5EF4-FFF2-40B4-BE49-F238E27FC236}">
                <a16:creationId xmlns:a16="http://schemas.microsoft.com/office/drawing/2014/main" id="{508B868C-B905-7247-8FB1-D3FEED589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B0011-E948-A141-AEAA-B613B259B60F}"/>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31599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E0DB-882A-E545-839B-0DE7B16A1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C203E-646D-9946-A316-3694D19AC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40A16E-8F83-384D-8D7D-36FD9EF15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E14FF0-306A-DE4E-81AA-9DE1EF7F770B}"/>
              </a:ext>
            </a:extLst>
          </p:cNvPr>
          <p:cNvSpPr>
            <a:spLocks noGrp="1"/>
          </p:cNvSpPr>
          <p:nvPr>
            <p:ph type="dt" sz="half" idx="10"/>
          </p:nvPr>
        </p:nvSpPr>
        <p:spPr/>
        <p:txBody>
          <a:bodyPr/>
          <a:lstStyle/>
          <a:p>
            <a:fld id="{5D94F897-24CD-484C-B9BC-93872A6807B5}" type="datetimeFigureOut">
              <a:rPr lang="en-US" smtClean="0"/>
              <a:t>3/1/24</a:t>
            </a:fld>
            <a:endParaRPr lang="en-US"/>
          </a:p>
        </p:txBody>
      </p:sp>
      <p:sp>
        <p:nvSpPr>
          <p:cNvPr id="6" name="Footer Placeholder 5">
            <a:extLst>
              <a:ext uri="{FF2B5EF4-FFF2-40B4-BE49-F238E27FC236}">
                <a16:creationId xmlns:a16="http://schemas.microsoft.com/office/drawing/2014/main" id="{77376D5C-235F-D54F-8E90-60DAEA9E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AE5B6-4F6B-FB44-98EA-01D4427E659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5111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9F0BCC-7F75-7D4C-A64D-1BF8DA22F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A6405A-B568-5C44-8F4E-C6F547EFC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38387-9915-F446-8679-79A8F57A1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4F897-24CD-484C-B9BC-93872A6807B5}" type="datetimeFigureOut">
              <a:rPr lang="en-US" smtClean="0"/>
              <a:t>3/1/24</a:t>
            </a:fld>
            <a:endParaRPr lang="en-US"/>
          </a:p>
        </p:txBody>
      </p:sp>
      <p:sp>
        <p:nvSpPr>
          <p:cNvPr id="5" name="Footer Placeholder 4">
            <a:extLst>
              <a:ext uri="{FF2B5EF4-FFF2-40B4-BE49-F238E27FC236}">
                <a16:creationId xmlns:a16="http://schemas.microsoft.com/office/drawing/2014/main" id="{96655B27-B09B-944D-ADAA-0F7F3A786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B55B69-8DC0-B147-A4DF-6C5324A34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ADC1F-C5C0-9A41-AA61-6B37A6CEA29B}" type="slidenum">
              <a:rPr lang="en-US" smtClean="0"/>
              <a:t>‹#›</a:t>
            </a:fld>
            <a:endParaRPr lang="en-US"/>
          </a:p>
        </p:txBody>
      </p:sp>
    </p:spTree>
    <p:extLst>
      <p:ext uri="{BB962C8B-B14F-4D97-AF65-F5344CB8AC3E}">
        <p14:creationId xmlns:p14="http://schemas.microsoft.com/office/powerpoint/2010/main" val="135899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15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B81485-306B-A21E-DB09-7CDAC3D8CBA7}"/>
              </a:ext>
            </a:extLst>
          </p:cNvPr>
          <p:cNvSpPr>
            <a:spLocks noGrp="1"/>
          </p:cNvSpPr>
          <p:nvPr>
            <p:ph idx="1"/>
          </p:nvPr>
        </p:nvSpPr>
        <p:spPr>
          <a:xfrm>
            <a:off x="838200" y="576470"/>
            <a:ext cx="10515600" cy="5600493"/>
          </a:xfrm>
        </p:spPr>
        <p:txBody>
          <a:bodyPr/>
          <a:lstStyle/>
          <a:p>
            <a:endParaRPr lang="en-US" dirty="0"/>
          </a:p>
          <a:p>
            <a:r>
              <a:rPr lang="en-US" dirty="0"/>
              <a:t>Picture naming is one the simplest tasks used to experimentally elicit speech by word production researchers, as it involves processes closely resembling to conceptualization, formulation and articulation as discussed earlier.</a:t>
            </a:r>
          </a:p>
          <a:p>
            <a:endParaRPr lang="en-US" dirty="0"/>
          </a:p>
          <a:p>
            <a:r>
              <a:rPr lang="en-US" dirty="0"/>
              <a:t>More specifically, the process of picture naming, has been proposed to consist of the following sequential operations: computation of the visual percept, the activation of an appropriate lexical concept, the selection of a target word from the mental lexicon, phonological encoding, phonetic encoding and finally articulation (</a:t>
            </a:r>
            <a:r>
              <a:rPr lang="en-US" dirty="0" err="1"/>
              <a:t>Levelt</a:t>
            </a:r>
            <a:r>
              <a:rPr lang="en-US" dirty="0"/>
              <a:t> et al., 1998).</a:t>
            </a:r>
          </a:p>
        </p:txBody>
      </p:sp>
    </p:spTree>
    <p:extLst>
      <p:ext uri="{BB962C8B-B14F-4D97-AF65-F5344CB8AC3E}">
        <p14:creationId xmlns:p14="http://schemas.microsoft.com/office/powerpoint/2010/main" val="1984435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EF023D-FCA5-2B42-B445-7FAD93213451}"/>
              </a:ext>
            </a:extLst>
          </p:cNvPr>
          <p:cNvSpPr>
            <a:spLocks noGrp="1"/>
          </p:cNvSpPr>
          <p:nvPr>
            <p:ph idx="1"/>
          </p:nvPr>
        </p:nvSpPr>
        <p:spPr>
          <a:xfrm>
            <a:off x="838200" y="695739"/>
            <a:ext cx="10515600" cy="5481224"/>
          </a:xfrm>
        </p:spPr>
        <p:txBody>
          <a:bodyPr/>
          <a:lstStyle/>
          <a:p>
            <a:endParaRPr lang="en-US" dirty="0"/>
          </a:p>
          <a:p>
            <a:r>
              <a:rPr lang="en-US" dirty="0"/>
              <a:t>Zooming in, the perceptual analysis of a target picture, would result in the activation of “nodes” in the conceptual memory that would specify a certain meaning of the target word (to-be-named word). Each of these activated nodes specified one meaning aspect or conceptual feature of the target word ( for e.g., animate vs. inanimate).</a:t>
            </a:r>
          </a:p>
          <a:p>
            <a:endParaRPr lang="en-US" dirty="0"/>
          </a:p>
          <a:p>
            <a:r>
              <a:rPr lang="en-US" dirty="0"/>
              <a:t>Further, following from Levelt’s model (1989) and De Bot (1992) and De Bot &amp; Schreuder (1993)’s suggestions, these activated conceptual components would form the preverbal message. Here, the aspects of a given word’s meaning would be distributed over several more elementary meaning units, in form of a distributed representation.</a:t>
            </a:r>
          </a:p>
        </p:txBody>
      </p:sp>
    </p:spTree>
    <p:extLst>
      <p:ext uri="{BB962C8B-B14F-4D97-AF65-F5344CB8AC3E}">
        <p14:creationId xmlns:p14="http://schemas.microsoft.com/office/powerpoint/2010/main" val="2162616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B6430F-959A-35B4-EEAE-C147BE2A1535}"/>
              </a:ext>
            </a:extLst>
          </p:cNvPr>
          <p:cNvSpPr>
            <a:spLocks noGrp="1"/>
          </p:cNvSpPr>
          <p:nvPr>
            <p:ph idx="1"/>
          </p:nvPr>
        </p:nvSpPr>
        <p:spPr>
          <a:xfrm>
            <a:off x="838200" y="526774"/>
            <a:ext cx="10515600" cy="5864087"/>
          </a:xfrm>
        </p:spPr>
        <p:txBody>
          <a:bodyPr/>
          <a:lstStyle/>
          <a:p>
            <a:endParaRPr lang="en-US" dirty="0"/>
          </a:p>
          <a:p>
            <a:r>
              <a:rPr lang="en-US" dirty="0"/>
              <a:t>Going forward, these conceptual components would feed down their activation to the lemma level, using unidirectional links, where each word is represented as a single, non-decomposed entity.</a:t>
            </a:r>
          </a:p>
          <a:p>
            <a:r>
              <a:rPr lang="en-US" dirty="0"/>
              <a:t>Importantly, here the activation is not restricted to the lemmas from only the target language (the one in which the participants have been asked to name the picture), and the lemmas in the non-target language are activated as well. Thus, lemma activation is language non-selective.</a:t>
            </a:r>
          </a:p>
          <a:p>
            <a:r>
              <a:rPr lang="en-US" dirty="0"/>
              <a:t>From the lemma level, activation spread unidirectionally to phonological units, where the phonological word form is represented in a pattern of activation over a number of nodes, each representing a part of the sound of a word, for instance, one phoneme.</a:t>
            </a:r>
          </a:p>
        </p:txBody>
      </p:sp>
    </p:spTree>
    <p:extLst>
      <p:ext uri="{BB962C8B-B14F-4D97-AF65-F5344CB8AC3E}">
        <p14:creationId xmlns:p14="http://schemas.microsoft.com/office/powerpoint/2010/main" val="305408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DC83CC-6BCE-22BF-3F22-0171C5DB3AC9}"/>
              </a:ext>
            </a:extLst>
          </p:cNvPr>
          <p:cNvSpPr>
            <a:spLocks noGrp="1"/>
          </p:cNvSpPr>
          <p:nvPr>
            <p:ph idx="1"/>
          </p:nvPr>
        </p:nvSpPr>
        <p:spPr>
          <a:xfrm>
            <a:off x="838200" y="646043"/>
            <a:ext cx="10515600" cy="5530920"/>
          </a:xfrm>
        </p:spPr>
        <p:txBody>
          <a:bodyPr/>
          <a:lstStyle/>
          <a:p>
            <a:endParaRPr lang="en-US" dirty="0"/>
          </a:p>
          <a:p>
            <a:r>
              <a:rPr lang="en-US" dirty="0"/>
              <a:t>According to Kroll et al., (2005) model, the activation of phonological units happens for the most activated word from the target language and for none of the words from the non-target language, implying that the phonological activation is language – selective.</a:t>
            </a:r>
          </a:p>
          <a:p>
            <a:endParaRPr lang="en-US" dirty="0"/>
          </a:p>
          <a:p>
            <a:r>
              <a:rPr lang="en-US" dirty="0"/>
              <a:t>Processing assumptions at various levels in the current model, as well as in some others have been subject to disagreements and deviations.</a:t>
            </a:r>
          </a:p>
          <a:p>
            <a:pPr lvl="1"/>
            <a:r>
              <a:rPr lang="en-US" dirty="0"/>
              <a:t>For instance, while Levelt’s model proposes unidirectional movement of activation (from top to bottom) some other monolingual models (Dell, 1986) assume forward as well as backward spreading of activation, hence postulating bidirectional connections between levels of representation, conceptual-&gt;lemma-&gt;phonological levels.</a:t>
            </a:r>
          </a:p>
        </p:txBody>
      </p:sp>
    </p:spTree>
    <p:extLst>
      <p:ext uri="{BB962C8B-B14F-4D97-AF65-F5344CB8AC3E}">
        <p14:creationId xmlns:p14="http://schemas.microsoft.com/office/powerpoint/2010/main" val="1768886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CEE90-C605-7800-385B-AFF9C9487BF1}"/>
              </a:ext>
            </a:extLst>
          </p:cNvPr>
          <p:cNvSpPr>
            <a:spLocks noGrp="1"/>
          </p:cNvSpPr>
          <p:nvPr>
            <p:ph idx="1"/>
          </p:nvPr>
        </p:nvSpPr>
        <p:spPr>
          <a:xfrm>
            <a:off x="838200" y="586409"/>
            <a:ext cx="10515600" cy="5590554"/>
          </a:xfrm>
        </p:spPr>
        <p:txBody>
          <a:bodyPr>
            <a:normAutofit lnSpcReduction="10000"/>
          </a:bodyPr>
          <a:lstStyle/>
          <a:p>
            <a:endParaRPr lang="en-US" dirty="0"/>
          </a:p>
          <a:p>
            <a:pPr lvl="1"/>
            <a:r>
              <a:rPr lang="en-US" dirty="0"/>
              <a:t>Also, instead of non-decomposed representations at the lemma level as in Kroll et al., (2005)’s model, some authors (Dell, 1986; Butterworth, 1989) assume that the semantic aspects of a lexical entry is componential or decomposed.</a:t>
            </a:r>
          </a:p>
          <a:p>
            <a:pPr lvl="2"/>
            <a:r>
              <a:rPr lang="en-US" dirty="0"/>
              <a:t>Such a view can explain the activation of several candidates at the lemma level that have matching meaning components with the target </a:t>
            </a:r>
            <a:r>
              <a:rPr lang="en-US" dirty="0" err="1"/>
              <a:t>lemms</a:t>
            </a:r>
            <a:r>
              <a:rPr lang="en-US" dirty="0"/>
              <a:t> (say, all fruits, or pet animals).</a:t>
            </a:r>
          </a:p>
          <a:p>
            <a:pPr lvl="2"/>
            <a:r>
              <a:rPr lang="en-US" dirty="0"/>
              <a:t>This would lead to several lemmas being activated by the preverbal message.</a:t>
            </a:r>
          </a:p>
          <a:p>
            <a:pPr lvl="1"/>
            <a:endParaRPr lang="en-US" dirty="0"/>
          </a:p>
          <a:p>
            <a:pPr lvl="1"/>
            <a:r>
              <a:rPr lang="en-US" dirty="0"/>
              <a:t>Models holding the non-decomposed view of lemma representation, activations of multiple semantically related lemmas is explained in terms of spreading activation in a lexical-semantic network wherein semantically related/similar lemmas are connected and activated one shall activate others as well.	</a:t>
            </a:r>
          </a:p>
        </p:txBody>
      </p:sp>
    </p:spTree>
    <p:extLst>
      <p:ext uri="{BB962C8B-B14F-4D97-AF65-F5344CB8AC3E}">
        <p14:creationId xmlns:p14="http://schemas.microsoft.com/office/powerpoint/2010/main" val="2706496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9C144C-D438-F551-A3B0-4659695486BB}"/>
              </a:ext>
            </a:extLst>
          </p:cNvPr>
          <p:cNvSpPr>
            <a:spLocks noGrp="1"/>
          </p:cNvSpPr>
          <p:nvPr>
            <p:ph idx="1"/>
          </p:nvPr>
        </p:nvSpPr>
        <p:spPr>
          <a:xfrm>
            <a:off x="838200" y="546652"/>
            <a:ext cx="10515600" cy="5784574"/>
          </a:xfrm>
        </p:spPr>
        <p:txBody>
          <a:bodyPr/>
          <a:lstStyle/>
          <a:p>
            <a:endParaRPr lang="en-US" dirty="0"/>
          </a:p>
          <a:p>
            <a:pPr lvl="1"/>
            <a:r>
              <a:rPr lang="en-US" dirty="0"/>
              <a:t>According to this account, the lemmas of words semantically related words are therefore not directly activated by the preverbal message, but indirectly, following prior activation of the target word’s lemma.</a:t>
            </a:r>
          </a:p>
          <a:p>
            <a:pPr lvl="1"/>
            <a:endParaRPr lang="en-US" dirty="0"/>
          </a:p>
          <a:p>
            <a:r>
              <a:rPr lang="en-US" dirty="0"/>
              <a:t>Interestingly, assuming the existence of both the existence of prelexical conceptual elements as well as lexical-semantic conceptual elements, the latter being part of a lexical entry’s lemma, seems to involve a doubling of memory components.</a:t>
            </a:r>
          </a:p>
          <a:p>
            <a:pPr lvl="1"/>
            <a:r>
              <a:rPr lang="en-US" dirty="0"/>
              <a:t>Following which, more recent work  proposes that lemmas do not contain both the lexical items semantic and syntactic information (as in Levelt’s model) but only contain syntactic information about the target lexical item.</a:t>
            </a:r>
          </a:p>
        </p:txBody>
      </p:sp>
    </p:spTree>
    <p:extLst>
      <p:ext uri="{BB962C8B-B14F-4D97-AF65-F5344CB8AC3E}">
        <p14:creationId xmlns:p14="http://schemas.microsoft.com/office/powerpoint/2010/main" val="4031858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E9AAF1-ED30-5D98-1527-0FA570AA45BE}"/>
              </a:ext>
            </a:extLst>
          </p:cNvPr>
          <p:cNvSpPr>
            <a:spLocks noGrp="1"/>
          </p:cNvSpPr>
          <p:nvPr>
            <p:ph idx="1"/>
          </p:nvPr>
        </p:nvSpPr>
        <p:spPr>
          <a:xfrm>
            <a:off x="838200" y="586409"/>
            <a:ext cx="10515600" cy="5590554"/>
          </a:xfrm>
        </p:spPr>
        <p:txBody>
          <a:bodyPr>
            <a:normAutofit lnSpcReduction="10000"/>
          </a:bodyPr>
          <a:lstStyle/>
          <a:p>
            <a:endParaRPr lang="en-US" dirty="0"/>
          </a:p>
          <a:p>
            <a:pPr lvl="1"/>
            <a:r>
              <a:rPr lang="en-US" dirty="0"/>
              <a:t>Alfonso Caramazza (1997) offers a more radical solution based on evidence from a diverse set of neuropsychological studies, when he proposes an </a:t>
            </a:r>
            <a:r>
              <a:rPr lang="en-US" i="1" dirty="0"/>
              <a:t>independent network model</a:t>
            </a:r>
            <a:r>
              <a:rPr lang="en-US" dirty="0"/>
              <a:t> wherein lemmas are dismissed altogether.</a:t>
            </a:r>
          </a:p>
          <a:p>
            <a:pPr lvl="2"/>
            <a:r>
              <a:rPr lang="en-US" dirty="0"/>
              <a:t>More specifically, Caramazza (1997)’s model proposes that a word’s phonology is independent from access to syntactic information. A word’s syntactic make-up is not prepared prior to, but independently from, specifying its phonology.</a:t>
            </a:r>
          </a:p>
          <a:p>
            <a:pPr lvl="1"/>
            <a:endParaRPr lang="en-US" dirty="0"/>
          </a:p>
          <a:p>
            <a:pPr lvl="1"/>
            <a:r>
              <a:rPr lang="en-US" dirty="0"/>
              <a:t>In the model proposed by Caramazza (1997), activation from a lexical-semantic network flows down directly to both phonological lexemes and to a network of syntactic features, and from the phonological lexemes on to segmental phonological information (</a:t>
            </a:r>
            <a:r>
              <a:rPr lang="en-US" dirty="0" err="1"/>
              <a:t>i</a:t>
            </a:r>
            <a:r>
              <a:rPr lang="en-US" dirty="0"/>
              <a:t>..e, units that represent phonemes).</a:t>
            </a:r>
          </a:p>
        </p:txBody>
      </p:sp>
    </p:spTree>
    <p:extLst>
      <p:ext uri="{BB962C8B-B14F-4D97-AF65-F5344CB8AC3E}">
        <p14:creationId xmlns:p14="http://schemas.microsoft.com/office/powerpoint/2010/main" val="1841798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20AE32-E691-986C-4660-F5E30CA36062}"/>
              </a:ext>
            </a:extLst>
          </p:cNvPr>
          <p:cNvSpPr>
            <a:spLocks noGrp="1"/>
          </p:cNvSpPr>
          <p:nvPr>
            <p:ph idx="1"/>
          </p:nvPr>
        </p:nvSpPr>
        <p:spPr>
          <a:xfrm>
            <a:off x="838200" y="596348"/>
            <a:ext cx="10515600" cy="5580615"/>
          </a:xfrm>
        </p:spPr>
        <p:txBody>
          <a:bodyPr/>
          <a:lstStyle/>
          <a:p>
            <a:endParaRPr lang="en-US" dirty="0"/>
          </a:p>
          <a:p>
            <a:r>
              <a:rPr lang="en-US" dirty="0"/>
              <a:t>Also, direct connections are postulated between the phonological lexemes and the syntactic features network.</a:t>
            </a:r>
          </a:p>
          <a:p>
            <a:endParaRPr lang="en-US" dirty="0"/>
          </a:p>
          <a:p>
            <a:r>
              <a:rPr lang="en-US" dirty="0"/>
              <a:t>Such a setup is considered independent because the activation of lexemes is no longer mediated by activation of syntactic information.</a:t>
            </a:r>
          </a:p>
          <a:p>
            <a:endParaRPr lang="en-US" dirty="0"/>
          </a:p>
          <a:p>
            <a:r>
              <a:rPr lang="en-US" dirty="0"/>
              <a:t>So, the model proposes componential instead of non-decomposed word meanings, although these lexical meaning components are activated because of prior conceptual processing remains unspecified.</a:t>
            </a:r>
          </a:p>
        </p:txBody>
      </p:sp>
    </p:spTree>
    <p:extLst>
      <p:ext uri="{BB962C8B-B14F-4D97-AF65-F5344CB8AC3E}">
        <p14:creationId xmlns:p14="http://schemas.microsoft.com/office/powerpoint/2010/main" val="4005098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8C2C8A-2E12-FBD0-0059-31711F3A345C}"/>
              </a:ext>
            </a:extLst>
          </p:cNvPr>
          <p:cNvPicPr>
            <a:picLocks noChangeAspect="1"/>
          </p:cNvPicPr>
          <p:nvPr/>
        </p:nvPicPr>
        <p:blipFill>
          <a:blip r:embed="rId2"/>
          <a:stretch>
            <a:fillRect/>
          </a:stretch>
        </p:blipFill>
        <p:spPr>
          <a:xfrm>
            <a:off x="2209800" y="830712"/>
            <a:ext cx="7772400" cy="5196575"/>
          </a:xfrm>
          <a:prstGeom prst="rect">
            <a:avLst/>
          </a:prstGeom>
        </p:spPr>
      </p:pic>
      <p:sp>
        <p:nvSpPr>
          <p:cNvPr id="3" name="TextBox 2">
            <a:extLst>
              <a:ext uri="{FF2B5EF4-FFF2-40B4-BE49-F238E27FC236}">
                <a16:creationId xmlns:a16="http://schemas.microsoft.com/office/drawing/2014/main" id="{AA354EB0-024F-1306-B004-C669DDEEE2EF}"/>
              </a:ext>
            </a:extLst>
          </p:cNvPr>
          <p:cNvSpPr txBox="1"/>
          <p:nvPr/>
        </p:nvSpPr>
        <p:spPr>
          <a:xfrm>
            <a:off x="1147119" y="6289589"/>
            <a:ext cx="989776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 Groot (2012). Language and Cognition in Bilinguals and Multilinguals. Psychology Press. Page 233.</a:t>
            </a:r>
          </a:p>
        </p:txBody>
      </p:sp>
    </p:spTree>
    <p:extLst>
      <p:ext uri="{BB962C8B-B14F-4D97-AF65-F5344CB8AC3E}">
        <p14:creationId xmlns:p14="http://schemas.microsoft.com/office/powerpoint/2010/main" val="1302539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DA5843-2937-9192-CCE9-EB20894F8D97}"/>
              </a:ext>
            </a:extLst>
          </p:cNvPr>
          <p:cNvSpPr>
            <a:spLocks noGrp="1"/>
          </p:cNvSpPr>
          <p:nvPr>
            <p:ph idx="1"/>
          </p:nvPr>
        </p:nvSpPr>
        <p:spPr>
          <a:xfrm>
            <a:off x="838200" y="626165"/>
            <a:ext cx="10515600" cy="5550798"/>
          </a:xfrm>
        </p:spPr>
        <p:txBody>
          <a:bodyPr/>
          <a:lstStyle/>
          <a:p>
            <a:endParaRPr lang="en-US" dirty="0"/>
          </a:p>
          <a:p>
            <a:endParaRPr lang="en-US" dirty="0"/>
          </a:p>
          <a:p>
            <a:endParaRPr lang="en-US" dirty="0"/>
          </a:p>
          <a:p>
            <a:r>
              <a:rPr lang="en-US" dirty="0"/>
              <a:t>Finally, in models of speech production sometimes the processing assumptions may not be explained in detail and thus have a potential of getting confused, for instance a model of bilingual picture naming (Costa et al., 2000) representing naming for cognate and non-cognate lexical items may be taken to resemble Kroll et al., (2005)’s model but have slightly different processing assumptions.</a:t>
            </a:r>
          </a:p>
        </p:txBody>
      </p:sp>
    </p:spTree>
    <p:extLst>
      <p:ext uri="{BB962C8B-B14F-4D97-AF65-F5344CB8AC3E}">
        <p14:creationId xmlns:p14="http://schemas.microsoft.com/office/powerpoint/2010/main" val="287173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45672" y="5227082"/>
            <a:ext cx="9143999"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Indian Institute of Technology Kanpur</a:t>
            </a:r>
          </a:p>
        </p:txBody>
      </p:sp>
      <p:pic>
        <p:nvPicPr>
          <p:cNvPr id="5" name="Picture 4">
            <a:extLst>
              <a:ext uri="{FF2B5EF4-FFF2-40B4-BE49-F238E27FC236}">
                <a16:creationId xmlns:a16="http://schemas.microsoft.com/office/drawing/2014/main" id="{AAF0E8CF-D160-3145-94A0-2A607F2CDFB8}"/>
              </a:ext>
            </a:extLst>
          </p:cNvPr>
          <p:cNvPicPr>
            <a:picLocks noChangeAspect="1"/>
          </p:cNvPicPr>
          <p:nvPr/>
        </p:nvPicPr>
        <p:blipFill>
          <a:blip r:embed="rId2"/>
          <a:stretch>
            <a:fillRect/>
          </a:stretch>
        </p:blipFill>
        <p:spPr>
          <a:xfrm>
            <a:off x="4022519" y="890525"/>
            <a:ext cx="3736800" cy="3736800"/>
          </a:xfrm>
          <a:prstGeom prst="rect">
            <a:avLst/>
          </a:prstGeom>
        </p:spPr>
      </p:pic>
    </p:spTree>
    <p:extLst>
      <p:ext uri="{BB962C8B-B14F-4D97-AF65-F5344CB8AC3E}">
        <p14:creationId xmlns:p14="http://schemas.microsoft.com/office/powerpoint/2010/main" val="38541538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4D3C79-88BA-4B68-42D5-3E11E0DC641A}"/>
              </a:ext>
            </a:extLst>
          </p:cNvPr>
          <p:cNvPicPr>
            <a:picLocks noChangeAspect="1"/>
          </p:cNvPicPr>
          <p:nvPr/>
        </p:nvPicPr>
        <p:blipFill>
          <a:blip r:embed="rId2"/>
          <a:stretch>
            <a:fillRect/>
          </a:stretch>
        </p:blipFill>
        <p:spPr>
          <a:xfrm>
            <a:off x="2823814" y="0"/>
            <a:ext cx="6073051" cy="6364092"/>
          </a:xfrm>
          <a:prstGeom prst="rect">
            <a:avLst/>
          </a:prstGeom>
        </p:spPr>
      </p:pic>
      <p:sp>
        <p:nvSpPr>
          <p:cNvPr id="3" name="TextBox 2">
            <a:extLst>
              <a:ext uri="{FF2B5EF4-FFF2-40B4-BE49-F238E27FC236}">
                <a16:creationId xmlns:a16="http://schemas.microsoft.com/office/drawing/2014/main" id="{29863C8A-2524-5D3C-A012-E0CE7DFD5D90}"/>
              </a:ext>
            </a:extLst>
          </p:cNvPr>
          <p:cNvSpPr txBox="1"/>
          <p:nvPr/>
        </p:nvSpPr>
        <p:spPr>
          <a:xfrm>
            <a:off x="1147119" y="6289589"/>
            <a:ext cx="989776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 Groot (2012). Language and Cognition in Bilinguals and Multilinguals. Psychology Press. Page 235.</a:t>
            </a:r>
          </a:p>
        </p:txBody>
      </p:sp>
    </p:spTree>
    <p:extLst>
      <p:ext uri="{BB962C8B-B14F-4D97-AF65-F5344CB8AC3E}">
        <p14:creationId xmlns:p14="http://schemas.microsoft.com/office/powerpoint/2010/main" val="2438927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AAC3B9-26F0-EDCF-B085-03621C719856}"/>
              </a:ext>
            </a:extLst>
          </p:cNvPr>
          <p:cNvSpPr>
            <a:spLocks noGrp="1"/>
          </p:cNvSpPr>
          <p:nvPr>
            <p:ph idx="1"/>
          </p:nvPr>
        </p:nvSpPr>
        <p:spPr>
          <a:xfrm>
            <a:off x="838200" y="580768"/>
            <a:ext cx="10515600" cy="5596195"/>
          </a:xfrm>
        </p:spPr>
        <p:txBody>
          <a:bodyPr>
            <a:normAutofit lnSpcReduction="10000"/>
          </a:bodyPr>
          <a:lstStyle/>
          <a:p>
            <a:endParaRPr lang="en-US" dirty="0"/>
          </a:p>
          <a:p>
            <a:r>
              <a:rPr lang="en-US" dirty="0"/>
              <a:t>Finally, there has been a dispute  about whether the conceptual message contains information about lexical semantics or a preverbal conceptual structure.</a:t>
            </a:r>
          </a:p>
          <a:p>
            <a:endParaRPr lang="en-US" dirty="0"/>
          </a:p>
          <a:p>
            <a:r>
              <a:rPr lang="en-US" dirty="0"/>
              <a:t>More specifically, the dispute in question is whether word meanings exist separately from more general conceptual knowledge.</a:t>
            </a:r>
          </a:p>
          <a:p>
            <a:pPr lvl="1"/>
            <a:endParaRPr lang="en-US" dirty="0"/>
          </a:p>
          <a:p>
            <a:pPr lvl="1"/>
            <a:r>
              <a:rPr lang="en-US" dirty="0"/>
              <a:t>While Levelt’s model assumes such to be the case, and other researchers have put forward this view as well. For instance, the distinction between lexical semantics and general, non-linguistic, conceptual knowledge forms the basis of the three-store hypothesis (Paradis, 2004).</a:t>
            </a:r>
          </a:p>
          <a:p>
            <a:pPr lvl="1"/>
            <a:endParaRPr lang="en-US" dirty="0"/>
          </a:p>
          <a:p>
            <a:pPr lvl="1"/>
            <a:r>
              <a:rPr lang="en-US" dirty="0"/>
              <a:t>De Bot and </a:t>
            </a:r>
            <a:r>
              <a:rPr lang="en-US" dirty="0" err="1"/>
              <a:t>Schreduer</a:t>
            </a:r>
            <a:r>
              <a:rPr lang="en-US" dirty="0"/>
              <a:t> (1993) have also distinguished between the two.</a:t>
            </a:r>
          </a:p>
        </p:txBody>
      </p:sp>
    </p:spTree>
    <p:extLst>
      <p:ext uri="{BB962C8B-B14F-4D97-AF65-F5344CB8AC3E}">
        <p14:creationId xmlns:p14="http://schemas.microsoft.com/office/powerpoint/2010/main" val="1383065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2C100A-204E-D26B-64AE-08CE7ADCFDDC}"/>
              </a:ext>
            </a:extLst>
          </p:cNvPr>
          <p:cNvSpPr>
            <a:spLocks noGrp="1"/>
          </p:cNvSpPr>
          <p:nvPr>
            <p:ph idx="1"/>
          </p:nvPr>
        </p:nvSpPr>
        <p:spPr>
          <a:xfrm>
            <a:off x="838200" y="496957"/>
            <a:ext cx="10515600" cy="5680006"/>
          </a:xfrm>
        </p:spPr>
        <p:txBody>
          <a:bodyPr>
            <a:normAutofit fontScale="92500"/>
          </a:bodyPr>
          <a:lstStyle/>
          <a:p>
            <a:endParaRPr lang="en-US" dirty="0"/>
          </a:p>
          <a:p>
            <a:pPr lvl="1"/>
            <a:r>
              <a:rPr lang="en-US" dirty="0"/>
              <a:t>Francis (1999, 2005) have put forward a more simplified view of the relationship between general conceptual knowledge and lexical-semantic concepts: </a:t>
            </a:r>
          </a:p>
          <a:p>
            <a:pPr lvl="2"/>
            <a:r>
              <a:rPr lang="en-US" dirty="0"/>
              <a:t>all humans' posses ( a non-linguistic) conceptual system consisting of a large set of conceptual elements. Semantics is involved when this conceptual system maps onto language or, more precisely instantiates language.</a:t>
            </a:r>
          </a:p>
          <a:p>
            <a:pPr lvl="2"/>
            <a:endParaRPr lang="en-US" dirty="0"/>
          </a:p>
          <a:p>
            <a:pPr lvl="1"/>
            <a:r>
              <a:rPr lang="en-US" dirty="0"/>
              <a:t>According to this view, word meanings do not exist separately from a knowledge store that contains non-linguistic conceptual information but are represented by subsets of units in this store.</a:t>
            </a:r>
          </a:p>
          <a:p>
            <a:pPr lvl="1"/>
            <a:endParaRPr lang="en-US" dirty="0"/>
          </a:p>
          <a:p>
            <a:pPr lvl="1"/>
            <a:r>
              <a:rPr lang="en-US" dirty="0"/>
              <a:t>This way the same conceptual element in the sore may serve as a component part of the meaning of many words: any word meaning is identified with a subset or a particular pattern of activation across the entire conceptual system.</a:t>
            </a:r>
          </a:p>
        </p:txBody>
      </p:sp>
    </p:spTree>
    <p:extLst>
      <p:ext uri="{BB962C8B-B14F-4D97-AF65-F5344CB8AC3E}">
        <p14:creationId xmlns:p14="http://schemas.microsoft.com/office/powerpoint/2010/main" val="2852919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D087-FEFA-6527-C36D-726DFE24D4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02F67C4-3B1A-9330-D56F-C19DB247ACA0}"/>
              </a:ext>
            </a:extLst>
          </p:cNvPr>
          <p:cNvSpPr>
            <a:spLocks noGrp="1"/>
          </p:cNvSpPr>
          <p:nvPr>
            <p:ph idx="1"/>
          </p:nvPr>
        </p:nvSpPr>
        <p:spPr/>
        <p:txBody>
          <a:bodyPr/>
          <a:lstStyle/>
          <a:p>
            <a:endParaRPr lang="en-IN" b="0" i="0" dirty="0">
              <a:solidFill>
                <a:srgbClr val="222222"/>
              </a:solidFill>
              <a:effectLst/>
            </a:endParaRPr>
          </a:p>
          <a:p>
            <a:r>
              <a:rPr lang="en-IN" b="0" i="0" dirty="0">
                <a:solidFill>
                  <a:srgbClr val="222222"/>
                </a:solidFill>
                <a:effectLst/>
              </a:rPr>
              <a:t>De Groot, A. M. (2011). </a:t>
            </a:r>
            <a:r>
              <a:rPr lang="en-IN" b="0" i="1" dirty="0">
                <a:solidFill>
                  <a:srgbClr val="222222"/>
                </a:solidFill>
                <a:effectLst/>
              </a:rPr>
              <a:t>Language and cognition in bilinguals and multilinguals: An introduction</a:t>
            </a:r>
            <a:r>
              <a:rPr lang="en-IN" b="0" i="0" dirty="0">
                <a:solidFill>
                  <a:srgbClr val="222222"/>
                </a:solidFill>
                <a:effectLst/>
              </a:rPr>
              <a:t>. Psychology press.</a:t>
            </a:r>
          </a:p>
          <a:p>
            <a:endParaRPr lang="en-US" dirty="0"/>
          </a:p>
          <a:p>
            <a:endParaRPr lang="en-US" dirty="0"/>
          </a:p>
        </p:txBody>
      </p:sp>
    </p:spTree>
    <p:extLst>
      <p:ext uri="{BB962C8B-B14F-4D97-AF65-F5344CB8AC3E}">
        <p14:creationId xmlns:p14="http://schemas.microsoft.com/office/powerpoint/2010/main" val="92967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1939" y="2686682"/>
            <a:ext cx="7772400" cy="1131887"/>
          </a:xfrm>
        </p:spPr>
        <p:txBody>
          <a:bodyPr>
            <a:no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 Collaboration </a:t>
            </a:r>
          </a:p>
          <a:p>
            <a:pPr algn="ctr"/>
            <a:r>
              <a:rPr lang="en-US" sz="4000" b="1" dirty="0">
                <a:solidFill>
                  <a:srgbClr val="C00000"/>
                </a:solidFill>
                <a:latin typeface="Times New Roman" panose="02020603050405020304" pitchFamily="18" charset="0"/>
                <a:cs typeface="Times New Roman" panose="02020603050405020304" pitchFamily="18" charset="0"/>
              </a:rPr>
              <a:t>with</a:t>
            </a:r>
          </a:p>
        </p:txBody>
      </p:sp>
    </p:spTree>
    <p:extLst>
      <p:ext uri="{BB962C8B-B14F-4D97-AF65-F5344CB8AC3E}">
        <p14:creationId xmlns:p14="http://schemas.microsoft.com/office/powerpoint/2010/main" val="179336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PTEL 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232" y="966144"/>
            <a:ext cx="4096986" cy="3490025"/>
          </a:xfrm>
          <a:prstGeom prst="rect">
            <a:avLst/>
          </a:prstGeom>
        </p:spPr>
      </p:pic>
      <p:sp>
        <p:nvSpPr>
          <p:cNvPr id="3" name="TextBox 2"/>
          <p:cNvSpPr txBox="1"/>
          <p:nvPr/>
        </p:nvSpPr>
        <p:spPr>
          <a:xfrm>
            <a:off x="878774" y="4704955"/>
            <a:ext cx="10699667" cy="1200329"/>
          </a:xfrm>
          <a:prstGeom prst="rect">
            <a:avLst/>
          </a:prstGeom>
          <a:noFill/>
        </p:spPr>
        <p:txBody>
          <a:bodyPr wrap="square" rtlCol="0">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National Program on Technology Enhanced Learning (NPTEL)</a:t>
            </a:r>
          </a:p>
        </p:txBody>
      </p:sp>
    </p:spTree>
    <p:extLst>
      <p:ext uri="{BB962C8B-B14F-4D97-AF65-F5344CB8AC3E}">
        <p14:creationId xmlns:p14="http://schemas.microsoft.com/office/powerpoint/2010/main" val="360606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2936063"/>
            <a:ext cx="7772400" cy="1131887"/>
          </a:xfrm>
        </p:spPr>
        <p:txBody>
          <a:bodyPr>
            <a:normAutofit/>
          </a:bodyPr>
          <a:lstStyle/>
          <a:p>
            <a:pPr algn="ctr"/>
            <a:r>
              <a:rPr lang="en-US" sz="3000" b="1" dirty="0">
                <a:solidFill>
                  <a:srgbClr val="C00000"/>
                </a:solidFill>
                <a:latin typeface="Times New Roman" panose="02020603050405020304" pitchFamily="18" charset="0"/>
                <a:cs typeface="Times New Roman" panose="02020603050405020304" pitchFamily="18" charset="0"/>
              </a:rPr>
              <a:t>Presents</a:t>
            </a:r>
          </a:p>
        </p:txBody>
      </p:sp>
    </p:spTree>
    <p:extLst>
      <p:ext uri="{BB962C8B-B14F-4D97-AF65-F5344CB8AC3E}">
        <p14:creationId xmlns:p14="http://schemas.microsoft.com/office/powerpoint/2010/main" val="385636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2"/>
            <a:ext cx="7772400" cy="3183667"/>
          </a:xfrm>
        </p:spPr>
        <p:txBody>
          <a:bodyPr/>
          <a:lstStyle/>
          <a:p>
            <a:r>
              <a:rPr lang="en-US" sz="3400" b="1" dirty="0">
                <a:solidFill>
                  <a:srgbClr val="C00000"/>
                </a:solidFill>
                <a:latin typeface="Times New Roman" panose="02020603050405020304" pitchFamily="18" charset="0"/>
                <a:cs typeface="Times New Roman" panose="02020603050405020304" pitchFamily="18" charset="0"/>
              </a:rPr>
              <a:t>Introduction</a:t>
            </a:r>
            <a:br>
              <a:rPr lang="en-US" sz="3400" b="1" dirty="0">
                <a:solidFill>
                  <a:srgbClr val="C00000"/>
                </a:solidFill>
                <a:latin typeface="Times New Roman" panose="02020603050405020304" pitchFamily="18" charset="0"/>
                <a:cs typeface="Times New Roman" panose="02020603050405020304" pitchFamily="18" charset="0"/>
              </a:rPr>
            </a:br>
            <a:r>
              <a:rPr lang="en-US" sz="3400" b="1" dirty="0">
                <a:solidFill>
                  <a:srgbClr val="C00000"/>
                </a:solidFill>
                <a:latin typeface="Times New Roman" panose="02020603050405020304" pitchFamily="18" charset="0"/>
                <a:cs typeface="Times New Roman" panose="02020603050405020304" pitchFamily="18" charset="0"/>
              </a:rPr>
              <a:t> </a:t>
            </a:r>
            <a:r>
              <a:rPr lang="en-US" sz="3000" dirty="0">
                <a:solidFill>
                  <a:srgbClr val="C00000"/>
                </a:solidFill>
                <a:latin typeface="Times New Roman" panose="02020603050405020304" pitchFamily="18" charset="0"/>
                <a:cs typeface="Times New Roman" panose="02020603050405020304" pitchFamily="18" charset="0"/>
              </a:rPr>
              <a:t>to the </a:t>
            </a:r>
            <a:br>
              <a:rPr lang="en-US" sz="3400" b="1" dirty="0">
                <a:solidFill>
                  <a:srgbClr val="C00000"/>
                </a:solidFill>
                <a:latin typeface="Times New Roman" panose="02020603050405020304" pitchFamily="18" charset="0"/>
                <a:cs typeface="Times New Roman" panose="02020603050405020304" pitchFamily="18" charset="0"/>
              </a:rPr>
            </a:br>
            <a:r>
              <a:rPr lang="en-US" sz="4800" b="1" dirty="0">
                <a:solidFill>
                  <a:srgbClr val="C00000"/>
                </a:solidFill>
                <a:latin typeface="Times New Roman" panose="02020603050405020304" pitchFamily="18" charset="0"/>
                <a:cs typeface="Times New Roman" panose="02020603050405020304" pitchFamily="18" charset="0"/>
              </a:rPr>
              <a:t>Psychology of Bilingualism &amp; Multilingualism</a:t>
            </a:r>
          </a:p>
        </p:txBody>
      </p:sp>
      <p:sp>
        <p:nvSpPr>
          <p:cNvPr id="3" name="Subtitle 2"/>
          <p:cNvSpPr>
            <a:spLocks noGrp="1"/>
          </p:cNvSpPr>
          <p:nvPr>
            <p:ph type="subTitle" idx="1"/>
          </p:nvPr>
        </p:nvSpPr>
        <p:spPr>
          <a:xfrm>
            <a:off x="2517162" y="4363124"/>
            <a:ext cx="7326597" cy="2020770"/>
          </a:xfrm>
        </p:spPr>
        <p:txBody>
          <a:bodyPr>
            <a:noAutofit/>
          </a:bodyPr>
          <a:lstStyle/>
          <a:p>
            <a:r>
              <a:rPr lang="en-US" sz="2600" b="1" dirty="0">
                <a:solidFill>
                  <a:srgbClr val="C00000"/>
                </a:solidFill>
                <a:latin typeface="Times New Roman" panose="02020603050405020304" pitchFamily="18" charset="0"/>
                <a:cs typeface="Times New Roman" panose="02020603050405020304" pitchFamily="18" charset="0"/>
              </a:rPr>
              <a:t>Dr. Ark Verma, </a:t>
            </a:r>
          </a:p>
          <a:p>
            <a:r>
              <a:rPr lang="en-US" sz="2600" b="1" dirty="0">
                <a:solidFill>
                  <a:srgbClr val="C00000"/>
                </a:solidFill>
                <a:latin typeface="Times New Roman" panose="02020603050405020304" pitchFamily="18" charset="0"/>
                <a:cs typeface="Times New Roman" panose="02020603050405020304" pitchFamily="18" charset="0"/>
              </a:rPr>
              <a:t>Assistant Professor of Psychology, </a:t>
            </a:r>
          </a:p>
          <a:p>
            <a:r>
              <a:rPr lang="en-US" sz="2600" b="1" dirty="0">
                <a:solidFill>
                  <a:srgbClr val="C00000"/>
                </a:solidFill>
                <a:latin typeface="Times New Roman" panose="02020603050405020304" pitchFamily="18" charset="0"/>
                <a:cs typeface="Times New Roman" panose="02020603050405020304" pitchFamily="18" charset="0"/>
              </a:rPr>
              <a:t>Department of Cognitive Science, </a:t>
            </a:r>
          </a:p>
          <a:p>
            <a:r>
              <a:rPr lang="en-US" sz="2600" b="1" dirty="0">
                <a:solidFill>
                  <a:srgbClr val="C00000"/>
                </a:solidFill>
                <a:latin typeface="Times New Roman" panose="02020603050405020304" pitchFamily="18" charset="0"/>
                <a:cs typeface="Times New Roman" panose="02020603050405020304" pitchFamily="18" charset="0"/>
              </a:rPr>
              <a:t>IIT Kanpur</a:t>
            </a:r>
          </a:p>
        </p:txBody>
      </p:sp>
    </p:spTree>
    <p:extLst>
      <p:ext uri="{BB962C8B-B14F-4D97-AF65-F5344CB8AC3E}">
        <p14:creationId xmlns:p14="http://schemas.microsoft.com/office/powerpoint/2010/main" val="136147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7"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6" presetID="37"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0809-1240-0830-3E33-37055420A11D}"/>
              </a:ext>
            </a:extLst>
          </p:cNvPr>
          <p:cNvSpPr>
            <a:spLocks noGrp="1"/>
          </p:cNvSpPr>
          <p:nvPr>
            <p:ph type="title"/>
          </p:nvPr>
        </p:nvSpPr>
        <p:spPr>
          <a:xfrm>
            <a:off x="1046922" y="2502038"/>
            <a:ext cx="10515600" cy="1325563"/>
          </a:xfrm>
        </p:spPr>
        <p:txBody>
          <a:bodyPr/>
          <a:lstStyle/>
          <a:p>
            <a:r>
              <a:rPr lang="en-US" dirty="0"/>
              <a:t>Speech Production in Bi/Multilinguals - III</a:t>
            </a:r>
          </a:p>
        </p:txBody>
      </p:sp>
    </p:spTree>
    <p:extLst>
      <p:ext uri="{BB962C8B-B14F-4D97-AF65-F5344CB8AC3E}">
        <p14:creationId xmlns:p14="http://schemas.microsoft.com/office/powerpoint/2010/main" val="85990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CA4A5-1359-84F5-28D1-0C46A2E0FD66}"/>
              </a:ext>
            </a:extLst>
          </p:cNvPr>
          <p:cNvSpPr>
            <a:spLocks noGrp="1"/>
          </p:cNvSpPr>
          <p:nvPr>
            <p:ph type="title"/>
          </p:nvPr>
        </p:nvSpPr>
        <p:spPr/>
        <p:txBody>
          <a:bodyPr/>
          <a:lstStyle/>
          <a:p>
            <a:r>
              <a:rPr lang="en-US" dirty="0"/>
              <a:t>Bilingual Speech Production in Action</a:t>
            </a:r>
          </a:p>
        </p:txBody>
      </p:sp>
      <p:sp>
        <p:nvSpPr>
          <p:cNvPr id="3" name="Content Placeholder 2">
            <a:extLst>
              <a:ext uri="{FF2B5EF4-FFF2-40B4-BE49-F238E27FC236}">
                <a16:creationId xmlns:a16="http://schemas.microsoft.com/office/drawing/2014/main" id="{C755D6F3-45F1-5020-089A-7D2016B68BF8}"/>
              </a:ext>
            </a:extLst>
          </p:cNvPr>
          <p:cNvSpPr>
            <a:spLocks noGrp="1"/>
          </p:cNvSpPr>
          <p:nvPr>
            <p:ph idx="1"/>
          </p:nvPr>
        </p:nvSpPr>
        <p:spPr/>
        <p:txBody>
          <a:bodyPr>
            <a:normAutofit fontScale="92500"/>
          </a:bodyPr>
          <a:lstStyle/>
          <a:p>
            <a:endParaRPr lang="en-US" dirty="0"/>
          </a:p>
          <a:p>
            <a:r>
              <a:rPr lang="en-US" dirty="0"/>
              <a:t>While in the previous two lecture, I took you in some details of the speech production process (albeit for monolinguals) and we discussed that the models may need to be tweaked to account for bilingual speech production.</a:t>
            </a:r>
          </a:p>
          <a:p>
            <a:endParaRPr lang="en-US" dirty="0"/>
          </a:p>
          <a:p>
            <a:r>
              <a:rPr lang="en-US" dirty="0"/>
              <a:t>In this lecture, lets dive in a bit deeper and see how bilinguals produce speech given their two (or more) languages.</a:t>
            </a:r>
          </a:p>
          <a:p>
            <a:endParaRPr lang="en-US" dirty="0"/>
          </a:p>
          <a:p>
            <a:r>
              <a:rPr lang="en-US" dirty="0"/>
              <a:t>An interesting illustration of the same has been offered by Kroll, </a:t>
            </a:r>
            <a:r>
              <a:rPr lang="en-US" dirty="0" err="1"/>
              <a:t>Sumutka</a:t>
            </a:r>
            <a:r>
              <a:rPr lang="en-US" dirty="0"/>
              <a:t> &amp; Schwartz (2005) for bilingual picture naming.</a:t>
            </a:r>
          </a:p>
        </p:txBody>
      </p:sp>
    </p:spTree>
    <p:extLst>
      <p:ext uri="{BB962C8B-B14F-4D97-AF65-F5344CB8AC3E}">
        <p14:creationId xmlns:p14="http://schemas.microsoft.com/office/powerpoint/2010/main" val="3546250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89C8ED-E14D-ABB0-3DA7-D971C80031D8}"/>
              </a:ext>
            </a:extLst>
          </p:cNvPr>
          <p:cNvPicPr>
            <a:picLocks noChangeAspect="1"/>
          </p:cNvPicPr>
          <p:nvPr/>
        </p:nvPicPr>
        <p:blipFill>
          <a:blip r:embed="rId2"/>
          <a:stretch>
            <a:fillRect/>
          </a:stretch>
        </p:blipFill>
        <p:spPr>
          <a:xfrm>
            <a:off x="2209800" y="463105"/>
            <a:ext cx="7772400" cy="5342428"/>
          </a:xfrm>
          <a:prstGeom prst="rect">
            <a:avLst/>
          </a:prstGeom>
        </p:spPr>
      </p:pic>
      <p:sp>
        <p:nvSpPr>
          <p:cNvPr id="3" name="TextBox 2">
            <a:extLst>
              <a:ext uri="{FF2B5EF4-FFF2-40B4-BE49-F238E27FC236}">
                <a16:creationId xmlns:a16="http://schemas.microsoft.com/office/drawing/2014/main" id="{82CEBE98-CFF8-B7AC-1FCF-73EC9C9C3C8F}"/>
              </a:ext>
            </a:extLst>
          </p:cNvPr>
          <p:cNvSpPr txBox="1"/>
          <p:nvPr/>
        </p:nvSpPr>
        <p:spPr>
          <a:xfrm>
            <a:off x="803189" y="6314303"/>
            <a:ext cx="989776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 Groot (2012). Language and Cognition in Bilinguals and Multilinguals. Psychology Press. Page 230.</a:t>
            </a:r>
          </a:p>
        </p:txBody>
      </p:sp>
    </p:spTree>
    <p:extLst>
      <p:ext uri="{BB962C8B-B14F-4D97-AF65-F5344CB8AC3E}">
        <p14:creationId xmlns:p14="http://schemas.microsoft.com/office/powerpoint/2010/main" val="4068873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1444</Words>
  <Application>Microsoft Macintosh PowerPoint</Application>
  <PresentationFormat>Widescreen</PresentationFormat>
  <Paragraphs>82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Introduction  to the  Psychology of Bilingualism &amp; Multilingualism</vt:lpstr>
      <vt:lpstr>Speech Production in Bi/Multilinguals - III</vt:lpstr>
      <vt:lpstr>Bilingual Speech Production in 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Verma, Ark</dc:creator>
  <cp:lastModifiedBy>Ark Verma</cp:lastModifiedBy>
  <cp:revision>45</cp:revision>
  <dcterms:created xsi:type="dcterms:W3CDTF">2019-01-13T17:34:45Z</dcterms:created>
  <dcterms:modified xsi:type="dcterms:W3CDTF">2024-03-01T03:45:58Z</dcterms:modified>
</cp:coreProperties>
</file>