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92" r:id="rId10"/>
    <p:sldId id="278" r:id="rId11"/>
    <p:sldId id="279" r:id="rId12"/>
    <p:sldId id="293" r:id="rId13"/>
    <p:sldId id="280" r:id="rId14"/>
    <p:sldId id="281" r:id="rId15"/>
    <p:sldId id="282" r:id="rId16"/>
    <p:sldId id="294" r:id="rId17"/>
    <p:sldId id="284" r:id="rId18"/>
    <p:sldId id="285" r:id="rId19"/>
    <p:sldId id="286" r:id="rId20"/>
    <p:sldId id="287" r:id="rId21"/>
    <p:sldId id="288" r:id="rId22"/>
    <p:sldId id="289" r:id="rId23"/>
    <p:sldId id="290" r:id="rId24"/>
    <p:sldId id="291" r:id="rId25"/>
    <p:sldId id="297" r:id="rId26"/>
    <p:sldId id="298" r:id="rId27"/>
    <p:sldId id="296" r:id="rId28"/>
    <p:sldId id="295" r:id="rId29"/>
    <p:sldId id="299" r:id="rId30"/>
    <p:sldId id="300" r:id="rId31"/>
    <p:sldId id="306" r:id="rId32"/>
    <p:sldId id="307" r:id="rId33"/>
    <p:sldId id="305" r:id="rId34"/>
    <p:sldId id="301" r:id="rId35"/>
    <p:sldId id="302" r:id="rId36"/>
    <p:sldId id="27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3/3/24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3/3/24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8E38B-A699-6C20-71A4-8069AF49B7E1}"/>
              </a:ext>
            </a:extLst>
          </p:cNvPr>
          <p:cNvSpPr>
            <a:spLocks noGrp="1"/>
          </p:cNvSpPr>
          <p:nvPr>
            <p:ph idx="1"/>
          </p:nvPr>
        </p:nvSpPr>
        <p:spPr>
          <a:xfrm>
            <a:off x="838200" y="803189"/>
            <a:ext cx="10515600" cy="5373774"/>
          </a:xfrm>
        </p:spPr>
        <p:txBody>
          <a:bodyPr/>
          <a:lstStyle/>
          <a:p>
            <a:endParaRPr lang="en-US" dirty="0"/>
          </a:p>
          <a:p>
            <a:r>
              <a:rPr lang="en-US" dirty="0"/>
              <a:t>In a study by </a:t>
            </a:r>
            <a:r>
              <a:rPr lang="en-US" dirty="0" err="1"/>
              <a:t>Ehri</a:t>
            </a:r>
            <a:r>
              <a:rPr lang="en-US" dirty="0"/>
              <a:t> &amp; Ryan (1980), it was demonstrated that English-Spanish bilinguals named pictures more slowly in both of their languages, if a word from the non-target language was superimposed over the picture as compared to when a neutral distracter (XXXXs) was superimposed.</a:t>
            </a:r>
          </a:p>
          <a:p>
            <a:endParaRPr lang="en-US" dirty="0"/>
          </a:p>
          <a:p>
            <a:r>
              <a:rPr lang="en-US" dirty="0"/>
              <a:t>Similarly, in another study (</a:t>
            </a:r>
            <a:r>
              <a:rPr lang="en-US" dirty="0" err="1"/>
              <a:t>Magiste</a:t>
            </a:r>
            <a:r>
              <a:rPr lang="en-US" dirty="0"/>
              <a:t>, 1984) with German-Swedish bilinguals, with varying proficiency levels in Swedish, the same interference effect was observed. Notably, the size of the interference effect depended on the relative proficiency in the two languages: the stronger the non-target language, the larger the interference effect.</a:t>
            </a:r>
          </a:p>
        </p:txBody>
      </p:sp>
    </p:spTree>
    <p:extLst>
      <p:ext uri="{BB962C8B-B14F-4D97-AF65-F5344CB8AC3E}">
        <p14:creationId xmlns:p14="http://schemas.microsoft.com/office/powerpoint/2010/main" val="56387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B0DB-B9B7-2AA9-A4B0-258F3B4064E0}"/>
              </a:ext>
            </a:extLst>
          </p:cNvPr>
          <p:cNvSpPr>
            <a:spLocks noGrp="1"/>
          </p:cNvSpPr>
          <p:nvPr>
            <p:ph type="title"/>
          </p:nvPr>
        </p:nvSpPr>
        <p:spPr/>
        <p:txBody>
          <a:bodyPr/>
          <a:lstStyle/>
          <a:p>
            <a:r>
              <a:rPr lang="en-US" dirty="0"/>
              <a:t>Looking more closely: locus of interference in the picture-word interference effect.</a:t>
            </a:r>
          </a:p>
        </p:txBody>
      </p:sp>
      <p:sp>
        <p:nvSpPr>
          <p:cNvPr id="3" name="Content Placeholder 2">
            <a:extLst>
              <a:ext uri="{FF2B5EF4-FFF2-40B4-BE49-F238E27FC236}">
                <a16:creationId xmlns:a16="http://schemas.microsoft.com/office/drawing/2014/main" id="{5E7BBA62-0C80-F1FA-99C9-F87A32FF9241}"/>
              </a:ext>
            </a:extLst>
          </p:cNvPr>
          <p:cNvSpPr>
            <a:spLocks noGrp="1"/>
          </p:cNvSpPr>
          <p:nvPr>
            <p:ph idx="1"/>
          </p:nvPr>
        </p:nvSpPr>
        <p:spPr/>
        <p:txBody>
          <a:bodyPr/>
          <a:lstStyle/>
          <a:p>
            <a:endParaRPr lang="en-US" dirty="0"/>
          </a:p>
          <a:p>
            <a:r>
              <a:rPr lang="en-US" dirty="0"/>
              <a:t>Broadly in the monolingual version of this task, researchers have looked to investigate the processes of lemma selection and phonological encoding by manipulating the type of distracter words presented with the picture, and the time lapsed between the presentation of the picture and the distracter word.</a:t>
            </a:r>
          </a:p>
          <a:p>
            <a:pPr lvl="1"/>
            <a:endParaRPr lang="en-US" dirty="0"/>
          </a:p>
          <a:p>
            <a:pPr lvl="1"/>
            <a:r>
              <a:rPr lang="en-US" dirty="0"/>
              <a:t>The two could be presented simultaneously i.e., 0 SOA condition, distracter presented earlier than picture, i.e., negative SOA condition and the distracter following the picture, i.e., positive SOA condition.</a:t>
            </a:r>
          </a:p>
        </p:txBody>
      </p:sp>
    </p:spTree>
    <p:extLst>
      <p:ext uri="{BB962C8B-B14F-4D97-AF65-F5344CB8AC3E}">
        <p14:creationId xmlns:p14="http://schemas.microsoft.com/office/powerpoint/2010/main" val="1817153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erson sitting at a table&#10;&#10;Description automatically generated">
            <a:extLst>
              <a:ext uri="{FF2B5EF4-FFF2-40B4-BE49-F238E27FC236}">
                <a16:creationId xmlns:a16="http://schemas.microsoft.com/office/drawing/2014/main" id="{76DAE34F-393B-F1E3-511C-D620F69B588F}"/>
              </a:ext>
            </a:extLst>
          </p:cNvPr>
          <p:cNvPicPr>
            <a:picLocks noChangeAspect="1"/>
          </p:cNvPicPr>
          <p:nvPr/>
        </p:nvPicPr>
        <p:blipFill>
          <a:blip r:embed="rId2"/>
          <a:stretch>
            <a:fillRect/>
          </a:stretch>
        </p:blipFill>
        <p:spPr>
          <a:xfrm>
            <a:off x="2209800" y="1460007"/>
            <a:ext cx="7772400" cy="3690850"/>
          </a:xfrm>
          <a:prstGeom prst="rect">
            <a:avLst/>
          </a:prstGeom>
        </p:spPr>
      </p:pic>
      <p:sp>
        <p:nvSpPr>
          <p:cNvPr id="4" name="TextBox 3">
            <a:extLst>
              <a:ext uri="{FF2B5EF4-FFF2-40B4-BE49-F238E27FC236}">
                <a16:creationId xmlns:a16="http://schemas.microsoft.com/office/drawing/2014/main" id="{173543EB-95A8-8FE7-90D7-40B078A5B007}"/>
              </a:ext>
            </a:extLst>
          </p:cNvPr>
          <p:cNvSpPr txBox="1"/>
          <p:nvPr/>
        </p:nvSpPr>
        <p:spPr>
          <a:xfrm>
            <a:off x="1297459" y="5894173"/>
            <a:ext cx="99471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a:t>
            </a:r>
            <a:r>
              <a:rPr lang="en-US" dirty="0" err="1">
                <a:latin typeface="Times New Roman" panose="02020603050405020304" pitchFamily="18" charset="0"/>
                <a:cs typeface="Times New Roman" panose="02020603050405020304" pitchFamily="18" charset="0"/>
              </a:rPr>
              <a:t>Leite</a:t>
            </a:r>
            <a:r>
              <a:rPr lang="en-US" dirty="0">
                <a:latin typeface="Times New Roman" panose="02020603050405020304" pitchFamily="18" charset="0"/>
                <a:cs typeface="Times New Roman" panose="02020603050405020304" pitchFamily="18" charset="0"/>
              </a:rPr>
              <a:t> et al., (2023) A cautionary note on the studies using the picture-word interference paradigm: the unwelcome consequences of the random use of in/animates. </a:t>
            </a:r>
            <a:r>
              <a:rPr lang="en-US" i="1" dirty="0">
                <a:latin typeface="Times New Roman" panose="02020603050405020304" pitchFamily="18" charset="0"/>
                <a:cs typeface="Times New Roman" panose="02020603050405020304" pitchFamily="18" charset="0"/>
              </a:rPr>
              <a:t>Frontiers in Psychology, 14,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50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2A35E-CE32-8219-EF56-0126EC7DCEF8}"/>
              </a:ext>
            </a:extLst>
          </p:cNvPr>
          <p:cNvSpPr>
            <a:spLocks noGrp="1"/>
          </p:cNvSpPr>
          <p:nvPr>
            <p:ph idx="1"/>
          </p:nvPr>
        </p:nvSpPr>
        <p:spPr>
          <a:xfrm>
            <a:off x="838200" y="566530"/>
            <a:ext cx="10515600" cy="5610433"/>
          </a:xfrm>
        </p:spPr>
        <p:txBody>
          <a:bodyPr/>
          <a:lstStyle/>
          <a:p>
            <a:endParaRPr lang="en-US" dirty="0"/>
          </a:p>
          <a:p>
            <a:pPr lvl="1"/>
            <a:r>
              <a:rPr lang="en-US" dirty="0"/>
              <a:t>Across various studies that have employed the paradigm, both visual and auditory distracter words have been used.</a:t>
            </a:r>
          </a:p>
          <a:p>
            <a:pPr lvl="1"/>
            <a:endParaRPr lang="en-US" dirty="0"/>
          </a:p>
          <a:p>
            <a:pPr lvl="1"/>
            <a:r>
              <a:rPr lang="en-US" dirty="0"/>
              <a:t>The main dependent variable being the latency of picture naming: the time between the onset of the picture and the voice onset of the participants naming response.</a:t>
            </a:r>
          </a:p>
          <a:p>
            <a:pPr lvl="1"/>
            <a:endParaRPr lang="en-US" dirty="0"/>
          </a:p>
          <a:p>
            <a:pPr lvl="1"/>
            <a:r>
              <a:rPr lang="en-US" dirty="0"/>
              <a:t>Overall, 5 different types of distracters have been used: a word depicting the same picture: identical; semantically related to the picture: semantic; phonologically related to the picture: phonological; phonologically related to a word that is a semantically related to the picture: phonological-semantic; unrelated to the picture’s name: unrelated.</a:t>
            </a:r>
          </a:p>
        </p:txBody>
      </p:sp>
    </p:spTree>
    <p:extLst>
      <p:ext uri="{BB962C8B-B14F-4D97-AF65-F5344CB8AC3E}">
        <p14:creationId xmlns:p14="http://schemas.microsoft.com/office/powerpoint/2010/main" val="342546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9291D-77B4-5012-AC4A-1EF51D82B575}"/>
              </a:ext>
            </a:extLst>
          </p:cNvPr>
          <p:cNvSpPr>
            <a:spLocks noGrp="1"/>
          </p:cNvSpPr>
          <p:nvPr>
            <p:ph idx="1"/>
          </p:nvPr>
        </p:nvSpPr>
        <p:spPr>
          <a:xfrm>
            <a:off x="838200" y="487016"/>
            <a:ext cx="10515600" cy="5844209"/>
          </a:xfrm>
        </p:spPr>
        <p:txBody>
          <a:bodyPr/>
          <a:lstStyle/>
          <a:p>
            <a:endParaRPr lang="en-US" dirty="0"/>
          </a:p>
          <a:p>
            <a:pPr lvl="1"/>
            <a:r>
              <a:rPr lang="en-US" dirty="0"/>
              <a:t>Typically, semantic distracters have been shown to slow down the picture-naming response, whereas phonologically related distracters have been shown to facilitate the naming response.</a:t>
            </a:r>
          </a:p>
          <a:p>
            <a:pPr lvl="2"/>
            <a:endParaRPr lang="en-US" dirty="0"/>
          </a:p>
          <a:p>
            <a:pPr lvl="2"/>
            <a:r>
              <a:rPr lang="en-US" dirty="0"/>
              <a:t>The former effect has been attributed to competition between the lemmas of both, the picture and the distracter which slow down the naming process, although the effect is moderated by the time difference between the presentation of the picture and the distracter, i.e., when the distracter preceded the picture (negative SOA condition).</a:t>
            </a:r>
          </a:p>
          <a:p>
            <a:pPr lvl="2"/>
            <a:endParaRPr lang="en-US" dirty="0"/>
          </a:p>
          <a:p>
            <a:pPr lvl="2"/>
            <a:r>
              <a:rPr lang="en-US" dirty="0"/>
              <a:t>The latter has been attributed to boosted activation of the phonological elements that need to be encoded, for naming. Also, these facilitatory effects were obtained when the picture and distracter were presented simultaneously or when the picture was presented earlier than the distracter, but not when the picture preceded the distracter.</a:t>
            </a:r>
          </a:p>
        </p:txBody>
      </p:sp>
    </p:spTree>
    <p:extLst>
      <p:ext uri="{BB962C8B-B14F-4D97-AF65-F5344CB8AC3E}">
        <p14:creationId xmlns:p14="http://schemas.microsoft.com/office/powerpoint/2010/main" val="196852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BCA08-80E4-41A8-C832-ABE7591E615A}"/>
              </a:ext>
            </a:extLst>
          </p:cNvPr>
          <p:cNvSpPr>
            <a:spLocks noGrp="1"/>
          </p:cNvSpPr>
          <p:nvPr>
            <p:ph idx="1"/>
          </p:nvPr>
        </p:nvSpPr>
        <p:spPr>
          <a:xfrm>
            <a:off x="838200" y="556591"/>
            <a:ext cx="10515600" cy="5620372"/>
          </a:xfrm>
        </p:spPr>
        <p:txBody>
          <a:bodyPr/>
          <a:lstStyle/>
          <a:p>
            <a:pPr lvl="1"/>
            <a:endParaRPr lang="en-US" dirty="0"/>
          </a:p>
          <a:p>
            <a:pPr lvl="1"/>
            <a:r>
              <a:rPr lang="en-US" dirty="0"/>
              <a:t>The locus of these effects needs to be understood in the context of the steps involved in picture &amp; distracter naming.</a:t>
            </a:r>
          </a:p>
          <a:p>
            <a:pPr lvl="2"/>
            <a:endParaRPr lang="en-US" dirty="0"/>
          </a:p>
          <a:p>
            <a:pPr lvl="2"/>
            <a:r>
              <a:rPr lang="en-US" dirty="0"/>
              <a:t>For instance, picture naming starts with the perceptual analysis of the picture, followed by activation of the conceptual nodes and then towards the phonological encoding steps, whereas the distracter word naming starts from the phonological encoding stage and works upwards towards the conceptual activation stages so that the same can be named.</a:t>
            </a:r>
          </a:p>
          <a:p>
            <a:pPr lvl="2"/>
            <a:endParaRPr lang="en-US" dirty="0"/>
          </a:p>
          <a:p>
            <a:pPr lvl="2"/>
            <a:r>
              <a:rPr lang="en-US" dirty="0"/>
              <a:t>the point at which these two coincide decide the nature of the interference effect: for semantic interference: the distracters will need to be presented early for the conceptual node activation stages to coincide and for phonological facilitation the distracter will need to be presented late, while the phonological encoding of the picture is already underway.</a:t>
            </a:r>
          </a:p>
        </p:txBody>
      </p:sp>
    </p:spTree>
    <p:extLst>
      <p:ext uri="{BB962C8B-B14F-4D97-AF65-F5344CB8AC3E}">
        <p14:creationId xmlns:p14="http://schemas.microsoft.com/office/powerpoint/2010/main" val="356875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32B30B-1A71-3715-46B6-0A35EB540881}"/>
              </a:ext>
            </a:extLst>
          </p:cNvPr>
          <p:cNvPicPr>
            <a:picLocks noChangeAspect="1"/>
          </p:cNvPicPr>
          <p:nvPr/>
        </p:nvPicPr>
        <p:blipFill>
          <a:blip r:embed="rId2"/>
          <a:stretch>
            <a:fillRect/>
          </a:stretch>
        </p:blipFill>
        <p:spPr>
          <a:xfrm>
            <a:off x="1708160" y="513105"/>
            <a:ext cx="8502797" cy="5541706"/>
          </a:xfrm>
          <a:prstGeom prst="rect">
            <a:avLst/>
          </a:prstGeom>
        </p:spPr>
      </p:pic>
      <p:sp>
        <p:nvSpPr>
          <p:cNvPr id="3" name="TextBox 2">
            <a:extLst>
              <a:ext uri="{FF2B5EF4-FFF2-40B4-BE49-F238E27FC236}">
                <a16:creationId xmlns:a16="http://schemas.microsoft.com/office/drawing/2014/main" id="{7A06934B-2C88-CC30-DDFC-BD5EC1E9159C}"/>
              </a:ext>
            </a:extLst>
          </p:cNvPr>
          <p:cNvSpPr txBox="1"/>
          <p:nvPr/>
        </p:nvSpPr>
        <p:spPr>
          <a:xfrm>
            <a:off x="1116227" y="6122474"/>
            <a:ext cx="99595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i="1" dirty="0">
                <a:latin typeface="Times New Roman" panose="02020603050405020304" pitchFamily="18" charset="0"/>
                <a:cs typeface="Times New Roman" panose="02020603050405020304" pitchFamily="18" charset="0"/>
              </a:rPr>
              <a:t>Psychology Press</a:t>
            </a:r>
            <a:r>
              <a:rPr lang="en-US" dirty="0">
                <a:latin typeface="Times New Roman" panose="02020603050405020304" pitchFamily="18" charset="0"/>
                <a:cs typeface="Times New Roman" panose="02020603050405020304" pitchFamily="18" charset="0"/>
              </a:rPr>
              <a:t>. Page 237.</a:t>
            </a:r>
          </a:p>
        </p:txBody>
      </p:sp>
    </p:spTree>
    <p:extLst>
      <p:ext uri="{BB962C8B-B14F-4D97-AF65-F5344CB8AC3E}">
        <p14:creationId xmlns:p14="http://schemas.microsoft.com/office/powerpoint/2010/main" val="338209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5D5A-B789-95ED-407D-D37A82A48C5D}"/>
              </a:ext>
            </a:extLst>
          </p:cNvPr>
          <p:cNvSpPr>
            <a:spLocks noGrp="1"/>
          </p:cNvSpPr>
          <p:nvPr>
            <p:ph type="title"/>
          </p:nvPr>
        </p:nvSpPr>
        <p:spPr>
          <a:xfrm>
            <a:off x="838200" y="365125"/>
            <a:ext cx="10515600" cy="956779"/>
          </a:xfrm>
        </p:spPr>
        <p:txBody>
          <a:bodyPr/>
          <a:lstStyle/>
          <a:p>
            <a:r>
              <a:rPr lang="en-US" dirty="0"/>
              <a:t>Bilingual Studies: Picture-Word Interference Task</a:t>
            </a:r>
          </a:p>
        </p:txBody>
      </p:sp>
      <p:sp>
        <p:nvSpPr>
          <p:cNvPr id="3" name="Content Placeholder 2">
            <a:extLst>
              <a:ext uri="{FF2B5EF4-FFF2-40B4-BE49-F238E27FC236}">
                <a16:creationId xmlns:a16="http://schemas.microsoft.com/office/drawing/2014/main" id="{6FA5BCA8-CFB9-F1AC-9835-2042F89BF6F4}"/>
              </a:ext>
            </a:extLst>
          </p:cNvPr>
          <p:cNvSpPr>
            <a:spLocks noGrp="1"/>
          </p:cNvSpPr>
          <p:nvPr>
            <p:ph idx="1"/>
          </p:nvPr>
        </p:nvSpPr>
        <p:spPr>
          <a:xfrm>
            <a:off x="838200" y="1451113"/>
            <a:ext cx="10515600" cy="4725850"/>
          </a:xfrm>
        </p:spPr>
        <p:txBody>
          <a:bodyPr/>
          <a:lstStyle/>
          <a:p>
            <a:endParaRPr lang="en-US" dirty="0"/>
          </a:p>
          <a:p>
            <a:r>
              <a:rPr lang="en-US" dirty="0"/>
              <a:t>Hermans et al., (1998) used the distracter methodology to examine whether bilingual word production is language-nonselective.</a:t>
            </a:r>
          </a:p>
          <a:p>
            <a:pPr lvl="1"/>
            <a:endParaRPr lang="en-US" dirty="0"/>
          </a:p>
          <a:p>
            <a:pPr lvl="1"/>
            <a:r>
              <a:rPr lang="en-US" dirty="0"/>
              <a:t>Basically, they sought to investigate whether, if bilinguals are asked to name pictures in their L2, the representations of the translational equivalents in their L1 become activated or not.</a:t>
            </a:r>
          </a:p>
          <a:p>
            <a:pPr lvl="1"/>
            <a:endParaRPr lang="en-US" dirty="0"/>
          </a:p>
          <a:p>
            <a:pPr lvl="1"/>
            <a:r>
              <a:rPr lang="en-US" dirty="0"/>
              <a:t>Further, if so, the authors were interested to investigate whether the activation of translational equivalents stops at the lemma selection levels.</a:t>
            </a:r>
          </a:p>
        </p:txBody>
      </p:sp>
    </p:spTree>
    <p:extLst>
      <p:ext uri="{BB962C8B-B14F-4D97-AF65-F5344CB8AC3E}">
        <p14:creationId xmlns:p14="http://schemas.microsoft.com/office/powerpoint/2010/main" val="2820831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BBF49-4011-53ED-1685-9E0D2A31F14C}"/>
              </a:ext>
            </a:extLst>
          </p:cNvPr>
          <p:cNvSpPr>
            <a:spLocks noGrp="1"/>
          </p:cNvSpPr>
          <p:nvPr>
            <p:ph idx="1"/>
          </p:nvPr>
        </p:nvSpPr>
        <p:spPr>
          <a:xfrm>
            <a:off x="838200" y="487017"/>
            <a:ext cx="10515600" cy="5689946"/>
          </a:xfrm>
        </p:spPr>
        <p:txBody>
          <a:bodyPr/>
          <a:lstStyle/>
          <a:p>
            <a:endParaRPr lang="en-US" dirty="0"/>
          </a:p>
          <a:p>
            <a:pPr lvl="1"/>
            <a:r>
              <a:rPr lang="en-US" dirty="0"/>
              <a:t>The participants of this study were Dutch-English bilinguals, who were highly proficient in English, although dominant in Dutch.</a:t>
            </a:r>
          </a:p>
          <a:p>
            <a:pPr lvl="1"/>
            <a:endParaRPr lang="en-US" dirty="0"/>
          </a:p>
          <a:p>
            <a:pPr lvl="1"/>
            <a:r>
              <a:rPr lang="en-US" dirty="0"/>
              <a:t>Each picture was to be named in L2 English (let’s say mountain), and they were presented with an auditory distracter, which could be of four types: semantic: valley; phonological: mouth; phonological relatives of the Dutch translation (e.g., bench for </a:t>
            </a:r>
            <a:r>
              <a:rPr lang="en-US" i="1" dirty="0"/>
              <a:t>berg</a:t>
            </a:r>
            <a:r>
              <a:rPr lang="en-US" dirty="0"/>
              <a:t>), and completely unrelated to the picture’s name (e.g., present).</a:t>
            </a:r>
          </a:p>
          <a:p>
            <a:pPr lvl="1"/>
            <a:endParaRPr lang="en-US" dirty="0"/>
          </a:p>
          <a:p>
            <a:pPr lvl="1"/>
            <a:r>
              <a:rPr lang="en-US" dirty="0"/>
              <a:t>Two experiments with varying SOA were run: distracters preceded the onset of the picture by 300 ms (SOA -300) or 150 ms (SOA -150), coincided with the onset of the picture (SOA 0), or followed the picture 150 ms after the latter’s onset (SOA +150 ms).</a:t>
            </a:r>
          </a:p>
        </p:txBody>
      </p:sp>
    </p:spTree>
    <p:extLst>
      <p:ext uri="{BB962C8B-B14F-4D97-AF65-F5344CB8AC3E}">
        <p14:creationId xmlns:p14="http://schemas.microsoft.com/office/powerpoint/2010/main" val="924398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08BE4-02FD-F7DB-93B3-D96DFA629F3C}"/>
              </a:ext>
            </a:extLst>
          </p:cNvPr>
          <p:cNvSpPr>
            <a:spLocks noGrp="1"/>
          </p:cNvSpPr>
          <p:nvPr>
            <p:ph idx="1"/>
          </p:nvPr>
        </p:nvSpPr>
        <p:spPr>
          <a:xfrm>
            <a:off x="838200" y="556591"/>
            <a:ext cx="10515600" cy="5620372"/>
          </a:xfrm>
        </p:spPr>
        <p:txBody>
          <a:bodyPr/>
          <a:lstStyle/>
          <a:p>
            <a:endParaRPr lang="en-US" dirty="0"/>
          </a:p>
          <a:p>
            <a:pPr lvl="1"/>
            <a:endParaRPr lang="en-US" dirty="0"/>
          </a:p>
          <a:p>
            <a:pPr lvl="1"/>
            <a:endParaRPr lang="en-US" dirty="0"/>
          </a:p>
          <a:p>
            <a:pPr lvl="1"/>
            <a:r>
              <a:rPr lang="en-US" dirty="0"/>
              <a:t>However, in the two experiments, the critical difference was that in one of them the distracters were all English words, whereas in the other the distracters were Dutch words.</a:t>
            </a:r>
          </a:p>
          <a:p>
            <a:pPr lvl="1"/>
            <a:endParaRPr lang="en-US" dirty="0"/>
          </a:p>
          <a:p>
            <a:pPr lvl="1"/>
            <a:r>
              <a:rPr lang="en-US" dirty="0"/>
              <a:t>This way in the second experiment, the hypothesis about whether the semantic cohort activated by the picture includes Dutch translational equivalents, but also semantic neighbors of these Dutch translation equivalents (e.g., </a:t>
            </a:r>
            <a:r>
              <a:rPr lang="en-US" i="1" dirty="0"/>
              <a:t>dal</a:t>
            </a:r>
            <a:r>
              <a:rPr lang="en-US" dirty="0"/>
              <a:t> for valley).</a:t>
            </a:r>
          </a:p>
        </p:txBody>
      </p:sp>
    </p:spTree>
    <p:extLst>
      <p:ext uri="{BB962C8B-B14F-4D97-AF65-F5344CB8AC3E}">
        <p14:creationId xmlns:p14="http://schemas.microsoft.com/office/powerpoint/2010/main" val="427592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B45CD-88CD-6936-1BDF-5A8BBFDA2F06}"/>
              </a:ext>
            </a:extLst>
          </p:cNvPr>
          <p:cNvSpPr>
            <a:spLocks noGrp="1"/>
          </p:cNvSpPr>
          <p:nvPr>
            <p:ph idx="1"/>
          </p:nvPr>
        </p:nvSpPr>
        <p:spPr>
          <a:xfrm>
            <a:off x="838200" y="427383"/>
            <a:ext cx="10515600" cy="5749580"/>
          </a:xfrm>
        </p:spPr>
        <p:txBody>
          <a:bodyPr>
            <a:normAutofit lnSpcReduction="10000"/>
          </a:bodyPr>
          <a:lstStyle/>
          <a:p>
            <a:endParaRPr lang="en-US" dirty="0"/>
          </a:p>
          <a:p>
            <a:r>
              <a:rPr lang="en-US" dirty="0"/>
              <a:t>Coming to the results:</a:t>
            </a:r>
          </a:p>
          <a:p>
            <a:pPr lvl="1"/>
            <a:endParaRPr lang="en-US" dirty="0"/>
          </a:p>
          <a:p>
            <a:pPr lvl="1"/>
            <a:r>
              <a:rPr lang="en-US" dirty="0"/>
              <a:t>The experiment with English distracters showed a facilitation effect of phonological distracters (e.g., mouth) in all four SOA conditions, suggesting that phonological encoding of the picture’s name already starts during an early stage of lexical access.</a:t>
            </a:r>
          </a:p>
          <a:p>
            <a:pPr lvl="1"/>
            <a:endParaRPr lang="en-US" dirty="0"/>
          </a:p>
          <a:p>
            <a:pPr lvl="1"/>
            <a:r>
              <a:rPr lang="en-US" dirty="0"/>
              <a:t>The semantic distracters showed an inhibitory effect (e.g., valley), except in the condition where the distracters followed the picture (SOA +150).</a:t>
            </a:r>
          </a:p>
          <a:p>
            <a:pPr lvl="1"/>
            <a:endParaRPr lang="en-US" dirty="0"/>
          </a:p>
          <a:p>
            <a:pPr lvl="1"/>
            <a:r>
              <a:rPr lang="en-US" dirty="0"/>
              <a:t>Interestingly, phonological translation distracters (e.g., bench) slowed down picture naming, but only when the distracter presentation coincided with the picture (SOA 0), implying the co-activation of the picture’s L1 names.</a:t>
            </a:r>
          </a:p>
        </p:txBody>
      </p:sp>
    </p:spTree>
    <p:extLst>
      <p:ext uri="{BB962C8B-B14F-4D97-AF65-F5344CB8AC3E}">
        <p14:creationId xmlns:p14="http://schemas.microsoft.com/office/powerpoint/2010/main" val="229041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A012E-22F7-0C0C-3B4B-B88D0936CAED}"/>
              </a:ext>
            </a:extLst>
          </p:cNvPr>
          <p:cNvSpPr>
            <a:spLocks noGrp="1"/>
          </p:cNvSpPr>
          <p:nvPr>
            <p:ph idx="1"/>
          </p:nvPr>
        </p:nvSpPr>
        <p:spPr>
          <a:xfrm>
            <a:off x="838200" y="566530"/>
            <a:ext cx="10515600" cy="5610433"/>
          </a:xfrm>
        </p:spPr>
        <p:txBody>
          <a:bodyPr/>
          <a:lstStyle/>
          <a:p>
            <a:endParaRPr lang="en-US" dirty="0"/>
          </a:p>
          <a:p>
            <a:pPr lvl="1"/>
            <a:r>
              <a:rPr lang="en-US" dirty="0"/>
              <a:t>The authors interpreted that this evidence of language non-selective word production could have been more robust, but was small due to pronunciation differences between Dutch words and English words.</a:t>
            </a:r>
          </a:p>
          <a:p>
            <a:pPr lvl="1"/>
            <a:endParaRPr lang="en-US" dirty="0"/>
          </a:p>
          <a:p>
            <a:pPr lvl="1"/>
            <a:r>
              <a:rPr lang="en-US" dirty="0"/>
              <a:t>Hence, they had run the second experiment with only Dutch words, as the Dutch phonological translations certainly shared more phonology with the Dutch names of the pictures.</a:t>
            </a:r>
          </a:p>
          <a:p>
            <a:pPr lvl="2"/>
            <a:r>
              <a:rPr lang="en-US" dirty="0"/>
              <a:t>In the second experiment, the phonological translation distracters exerted an inhibitory effect in all except (SOA +150) condition. Interestingly, this time the effect of the phonological distracters disappeared in three of the four SOA conditions. This was probably because now the overlap between the Dutch phonological distracters and the English picture names would have reduced too much to cause any facilitation.</a:t>
            </a:r>
          </a:p>
        </p:txBody>
      </p:sp>
    </p:spTree>
    <p:extLst>
      <p:ext uri="{BB962C8B-B14F-4D97-AF65-F5344CB8AC3E}">
        <p14:creationId xmlns:p14="http://schemas.microsoft.com/office/powerpoint/2010/main" val="271934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A2299-18A9-638A-98BF-63CAF8E38A35}"/>
              </a:ext>
            </a:extLst>
          </p:cNvPr>
          <p:cNvSpPr>
            <a:spLocks noGrp="1"/>
          </p:cNvSpPr>
          <p:nvPr>
            <p:ph idx="1"/>
          </p:nvPr>
        </p:nvSpPr>
        <p:spPr>
          <a:xfrm>
            <a:off x="838200" y="416689"/>
            <a:ext cx="10515600" cy="5760274"/>
          </a:xfrm>
        </p:spPr>
        <p:txBody>
          <a:bodyPr/>
          <a:lstStyle/>
          <a:p>
            <a:endParaRPr lang="en-US" dirty="0"/>
          </a:p>
          <a:p>
            <a:pPr lvl="1"/>
            <a:endParaRPr lang="en-US" dirty="0"/>
          </a:p>
          <a:p>
            <a:pPr lvl="1"/>
            <a:endParaRPr lang="en-US" dirty="0"/>
          </a:p>
          <a:p>
            <a:pPr lvl="1"/>
            <a:endParaRPr lang="en-US" dirty="0"/>
          </a:p>
          <a:p>
            <a:pPr lvl="1"/>
            <a:endParaRPr lang="en-US" dirty="0"/>
          </a:p>
          <a:p>
            <a:pPr lvl="1"/>
            <a:r>
              <a:rPr lang="en-US" dirty="0"/>
              <a:t>However, in this experiment as well the effect of the semantic distracter was found, providing evidence that the semantic cohort activated by the picture also included the lemmas of semantically related words to the translational equivalent.</a:t>
            </a:r>
          </a:p>
        </p:txBody>
      </p:sp>
    </p:spTree>
    <p:extLst>
      <p:ext uri="{BB962C8B-B14F-4D97-AF65-F5344CB8AC3E}">
        <p14:creationId xmlns:p14="http://schemas.microsoft.com/office/powerpoint/2010/main" val="30798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299A1-CD1C-1F8E-1F2E-2013BFB5D0F0}"/>
              </a:ext>
            </a:extLst>
          </p:cNvPr>
          <p:cNvSpPr>
            <a:spLocks noGrp="1"/>
          </p:cNvSpPr>
          <p:nvPr>
            <p:ph idx="1"/>
          </p:nvPr>
        </p:nvSpPr>
        <p:spPr>
          <a:xfrm>
            <a:off x="838200" y="567159"/>
            <a:ext cx="10515600" cy="5609804"/>
          </a:xfrm>
        </p:spPr>
        <p:txBody>
          <a:bodyPr/>
          <a:lstStyle/>
          <a:p>
            <a:endParaRPr lang="en-US" dirty="0"/>
          </a:p>
          <a:p>
            <a:r>
              <a:rPr lang="en-US" dirty="0"/>
              <a:t>Considering these results, Hermans et al., (1998) discussed three types of production models for bilingual speech production: the discrete two stage models, the unidirectional cascade models, the interactive activation models.</a:t>
            </a:r>
          </a:p>
          <a:p>
            <a:pPr lvl="1"/>
            <a:endParaRPr lang="en-US" dirty="0"/>
          </a:p>
          <a:p>
            <a:pPr lvl="1"/>
            <a:r>
              <a:rPr lang="en-US" dirty="0"/>
              <a:t>Specifically, the authors concluded that the results of the study did not fit the predictions of any of these production models.</a:t>
            </a:r>
          </a:p>
          <a:p>
            <a:pPr lvl="1"/>
            <a:endParaRPr lang="en-US" dirty="0"/>
          </a:p>
          <a:p>
            <a:pPr lvl="1"/>
            <a:r>
              <a:rPr lang="en-US" dirty="0"/>
              <a:t>However, the results did indicate that at some point during picture naming in the weaker L2, the picture’s translation in L1 is also activated. Implying that bilingual word production is language non-selective. Although the evidence could not tease apart, whether the system is non-selective at the level of lemma selection or phonological encoding.</a:t>
            </a:r>
          </a:p>
        </p:txBody>
      </p:sp>
    </p:spTree>
    <p:extLst>
      <p:ext uri="{BB962C8B-B14F-4D97-AF65-F5344CB8AC3E}">
        <p14:creationId xmlns:p14="http://schemas.microsoft.com/office/powerpoint/2010/main" val="2971969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D4A8F-FF2E-E1B7-18AC-AA9D6EE563F6}"/>
              </a:ext>
            </a:extLst>
          </p:cNvPr>
          <p:cNvSpPr>
            <a:spLocks noGrp="1"/>
          </p:cNvSpPr>
          <p:nvPr>
            <p:ph idx="1"/>
          </p:nvPr>
        </p:nvSpPr>
        <p:spPr>
          <a:xfrm>
            <a:off x="838200" y="555585"/>
            <a:ext cx="10515600" cy="5798916"/>
          </a:xfrm>
        </p:spPr>
        <p:txBody>
          <a:bodyPr/>
          <a:lstStyle/>
          <a:p>
            <a:endParaRPr lang="en-US" dirty="0"/>
          </a:p>
          <a:p>
            <a:pPr lvl="1"/>
            <a:r>
              <a:rPr lang="en-US" dirty="0"/>
              <a:t>An interesting caveat from Hermans et al., (1998) study was the fact that words from the non-target language also compete with lexical nodes from the target language, during preparation for production.</a:t>
            </a:r>
          </a:p>
          <a:p>
            <a:pPr lvl="1"/>
            <a:endParaRPr lang="en-US" dirty="0"/>
          </a:p>
          <a:p>
            <a:pPr lvl="1"/>
            <a:r>
              <a:rPr lang="en-US" dirty="0"/>
              <a:t>Contrary to this proposal, Costa et al., (2003) have argued that while there may be activation in the non-target language system not all of it competes with the elements from the target language but is ignored.</a:t>
            </a:r>
          </a:p>
          <a:p>
            <a:pPr lvl="1"/>
            <a:endParaRPr lang="en-US" dirty="0"/>
          </a:p>
          <a:p>
            <a:pPr lvl="1"/>
            <a:r>
              <a:rPr lang="en-US" dirty="0"/>
              <a:t>They propose that the selection process for lemmas is language selective and that only activated words from the target language compete for selection &amp; further production.</a:t>
            </a:r>
          </a:p>
          <a:p>
            <a:pPr lvl="2"/>
            <a:r>
              <a:rPr lang="en-US" dirty="0"/>
              <a:t>The idea is that although elements from both, the target &amp; the non-target language can get activated during word production but only lexical items from the target language compete for selection.</a:t>
            </a:r>
          </a:p>
        </p:txBody>
      </p:sp>
    </p:spTree>
    <p:extLst>
      <p:ext uri="{BB962C8B-B14F-4D97-AF65-F5344CB8AC3E}">
        <p14:creationId xmlns:p14="http://schemas.microsoft.com/office/powerpoint/2010/main" val="402258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D9676-45A3-D16B-2B65-ECECCE8C5CB5}"/>
              </a:ext>
            </a:extLst>
          </p:cNvPr>
          <p:cNvSpPr>
            <a:spLocks noGrp="1"/>
          </p:cNvSpPr>
          <p:nvPr>
            <p:ph idx="1"/>
          </p:nvPr>
        </p:nvSpPr>
        <p:spPr>
          <a:xfrm>
            <a:off x="838200" y="509286"/>
            <a:ext cx="10515600" cy="5667677"/>
          </a:xfrm>
        </p:spPr>
        <p:txBody>
          <a:bodyPr/>
          <a:lstStyle/>
          <a:p>
            <a:pPr lvl="1"/>
            <a:endParaRPr lang="en-US" dirty="0"/>
          </a:p>
          <a:p>
            <a:pPr lvl="1"/>
            <a:endParaRPr lang="en-US" dirty="0"/>
          </a:p>
          <a:p>
            <a:pPr lvl="1"/>
            <a:r>
              <a:rPr lang="en-US" dirty="0"/>
              <a:t>The production model assumed by Costa and his colleagues, postulates discrete semantic nodes, lexical nodes, and sub lexical nodes; wherein each lexical node represents a word’s complete phonological form, and each sub lexical node represents a component of a word’s phonology, e.g., a phoneme.</a:t>
            </a:r>
          </a:p>
          <a:p>
            <a:pPr lvl="2"/>
            <a:endParaRPr lang="en-US" dirty="0"/>
          </a:p>
          <a:p>
            <a:pPr lvl="2"/>
            <a:r>
              <a:rPr lang="en-US" dirty="0"/>
              <a:t>In such a model, activation at the semantic level flows directly to the phonological (lexical) nodes.</a:t>
            </a:r>
          </a:p>
          <a:p>
            <a:pPr marL="457200" lvl="1" indent="0">
              <a:buNone/>
            </a:pPr>
            <a:endParaRPr lang="en-US" dirty="0"/>
          </a:p>
        </p:txBody>
      </p:sp>
    </p:spTree>
    <p:extLst>
      <p:ext uri="{BB962C8B-B14F-4D97-AF65-F5344CB8AC3E}">
        <p14:creationId xmlns:p14="http://schemas.microsoft.com/office/powerpoint/2010/main" val="280323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2B1746-0FC4-6BED-188C-C8E19D46B5A1}"/>
              </a:ext>
            </a:extLst>
          </p:cNvPr>
          <p:cNvPicPr>
            <a:picLocks noChangeAspect="1"/>
          </p:cNvPicPr>
          <p:nvPr/>
        </p:nvPicPr>
        <p:blipFill>
          <a:blip r:embed="rId2"/>
          <a:stretch>
            <a:fillRect/>
          </a:stretch>
        </p:blipFill>
        <p:spPr>
          <a:xfrm>
            <a:off x="2457710" y="99391"/>
            <a:ext cx="6779623" cy="6172200"/>
          </a:xfrm>
          <a:prstGeom prst="rect">
            <a:avLst/>
          </a:prstGeom>
        </p:spPr>
      </p:pic>
      <p:sp>
        <p:nvSpPr>
          <p:cNvPr id="3" name="TextBox 2">
            <a:extLst>
              <a:ext uri="{FF2B5EF4-FFF2-40B4-BE49-F238E27FC236}">
                <a16:creationId xmlns:a16="http://schemas.microsoft.com/office/drawing/2014/main" id="{15779939-9085-3217-45DA-8110A9D38C3F}"/>
              </a:ext>
            </a:extLst>
          </p:cNvPr>
          <p:cNvSpPr txBox="1"/>
          <p:nvPr/>
        </p:nvSpPr>
        <p:spPr>
          <a:xfrm>
            <a:off x="1747630" y="6211669"/>
            <a:ext cx="8199782"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sz="1400" i="1" dirty="0">
                <a:latin typeface="Times New Roman" panose="02020603050405020304" pitchFamily="18" charset="0"/>
                <a:cs typeface="Times New Roman" panose="02020603050405020304" pitchFamily="18" charset="0"/>
              </a:rPr>
              <a:t>Psychology Press. </a:t>
            </a:r>
            <a:r>
              <a:rPr lang="en-US" sz="1400" dirty="0">
                <a:latin typeface="Times New Roman" panose="02020603050405020304" pitchFamily="18" charset="0"/>
                <a:cs typeface="Times New Roman" panose="02020603050405020304" pitchFamily="18" charset="0"/>
              </a:rPr>
              <a:t>Page 235.</a:t>
            </a:r>
          </a:p>
        </p:txBody>
      </p:sp>
    </p:spTree>
    <p:extLst>
      <p:ext uri="{BB962C8B-B14F-4D97-AF65-F5344CB8AC3E}">
        <p14:creationId xmlns:p14="http://schemas.microsoft.com/office/powerpoint/2010/main" val="419842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C78B1-A2B7-8F4F-67B1-EC9F0773ECE6}"/>
              </a:ext>
            </a:extLst>
          </p:cNvPr>
          <p:cNvSpPr>
            <a:spLocks noGrp="1"/>
          </p:cNvSpPr>
          <p:nvPr>
            <p:ph idx="1"/>
          </p:nvPr>
        </p:nvSpPr>
        <p:spPr>
          <a:xfrm>
            <a:off x="838200" y="506896"/>
            <a:ext cx="10515600" cy="5670067"/>
          </a:xfrm>
        </p:spPr>
        <p:txBody>
          <a:bodyPr/>
          <a:lstStyle/>
          <a:p>
            <a:endParaRPr lang="en-US" dirty="0"/>
          </a:p>
          <a:p>
            <a:pPr lvl="1"/>
            <a:r>
              <a:rPr lang="en-US" dirty="0"/>
              <a:t>To delve a bit deeper in the same, Costa et al., (1999) carried out a study employing the picture-word interference task.</a:t>
            </a:r>
          </a:p>
          <a:p>
            <a:pPr lvl="2"/>
            <a:endParaRPr lang="en-US" dirty="0"/>
          </a:p>
          <a:p>
            <a:pPr lvl="2"/>
            <a:r>
              <a:rPr lang="en-US" dirty="0"/>
              <a:t>The participants were highly proficient, balanced, Catalan-Spanish bilinguals who named pictures in their L1(Catalan).</a:t>
            </a:r>
          </a:p>
          <a:p>
            <a:pPr lvl="2"/>
            <a:endParaRPr lang="en-US" dirty="0"/>
          </a:p>
          <a:p>
            <a:pPr lvl="2"/>
            <a:r>
              <a:rPr lang="en-US" dirty="0"/>
              <a:t>The distracters were presented visually rather than aurally.</a:t>
            </a:r>
          </a:p>
          <a:p>
            <a:pPr lvl="3"/>
            <a:r>
              <a:rPr lang="en-US" dirty="0"/>
              <a:t>Implying that the visual distracter will first activate phonology only indirectly, via activated orthographic lexical and </a:t>
            </a:r>
            <a:r>
              <a:rPr lang="en-US" dirty="0" err="1"/>
              <a:t>sublexical</a:t>
            </a:r>
            <a:r>
              <a:rPr lang="en-US" dirty="0"/>
              <a:t> nodes. Consequently, the SOA range suitable to test the above theoretical distinction between discrete two-stage and unidirectional cascade models of speech production should differ between studies that present visual vs. auditory distracters.</a:t>
            </a:r>
          </a:p>
        </p:txBody>
      </p:sp>
    </p:spTree>
    <p:extLst>
      <p:ext uri="{BB962C8B-B14F-4D97-AF65-F5344CB8AC3E}">
        <p14:creationId xmlns:p14="http://schemas.microsoft.com/office/powerpoint/2010/main" val="2545163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A5002-DD16-97FE-B6BD-053496C915F7}"/>
              </a:ext>
            </a:extLst>
          </p:cNvPr>
          <p:cNvSpPr>
            <a:spLocks noGrp="1"/>
          </p:cNvSpPr>
          <p:nvPr>
            <p:ph idx="1"/>
          </p:nvPr>
        </p:nvSpPr>
        <p:spPr>
          <a:xfrm>
            <a:off x="838200" y="566530"/>
            <a:ext cx="10515600" cy="5610433"/>
          </a:xfrm>
        </p:spPr>
        <p:txBody>
          <a:bodyPr>
            <a:normAutofit lnSpcReduction="10000"/>
          </a:bodyPr>
          <a:lstStyle/>
          <a:p>
            <a:endParaRPr lang="en-US" dirty="0"/>
          </a:p>
          <a:p>
            <a:pPr lvl="1"/>
            <a:r>
              <a:rPr lang="en-US" dirty="0"/>
              <a:t>A new feature of the current study was that it added a new distracter condition, i.e., the identity condition, wherein the distracter was the name of the picture in the target language or in the non-target language.</a:t>
            </a:r>
          </a:p>
          <a:p>
            <a:pPr lvl="2"/>
            <a:r>
              <a:rPr lang="en-US" dirty="0"/>
              <a:t>For instance, a picture of a table to be named in L1(Catalan) was accompanied by the visual word </a:t>
            </a:r>
            <a:r>
              <a:rPr lang="en-US" i="1" dirty="0"/>
              <a:t>taula</a:t>
            </a:r>
            <a:r>
              <a:rPr lang="en-US" dirty="0"/>
              <a:t> or its L2 (Spanish) translation </a:t>
            </a:r>
            <a:r>
              <a:rPr lang="en-US" i="1" dirty="0"/>
              <a:t>mesa</a:t>
            </a:r>
            <a:r>
              <a:rPr lang="en-US" dirty="0"/>
              <a:t>.</a:t>
            </a:r>
          </a:p>
          <a:p>
            <a:pPr lvl="1"/>
            <a:endParaRPr lang="en-US" dirty="0"/>
          </a:p>
          <a:p>
            <a:pPr lvl="1"/>
            <a:r>
              <a:rPr lang="en-US" dirty="0"/>
              <a:t>The researchers begin with testing the assumption that the most highly activated lexical node is selected from the set of activated lexical nodes and that the ease with which a target node is selected, depends upon the  level of activation of the non target competitors.</a:t>
            </a:r>
          </a:p>
          <a:p>
            <a:pPr lvl="1"/>
            <a:endParaRPr lang="en-US" dirty="0"/>
          </a:p>
          <a:p>
            <a:pPr lvl="1"/>
            <a:r>
              <a:rPr lang="en-US" dirty="0"/>
              <a:t>Costa et al., hypothesized that for bilinguals, activation at the semantic level of representation may activate lexical nodes in both languages simultaneously, but only the activated lexical nodes of the target language may be considered for selection.</a:t>
            </a:r>
          </a:p>
        </p:txBody>
      </p:sp>
    </p:spTree>
    <p:extLst>
      <p:ext uri="{BB962C8B-B14F-4D97-AF65-F5344CB8AC3E}">
        <p14:creationId xmlns:p14="http://schemas.microsoft.com/office/powerpoint/2010/main" val="2314146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1873D-1E3F-B364-3B9A-1D06F3339494}"/>
              </a:ext>
            </a:extLst>
          </p:cNvPr>
          <p:cNvSpPr>
            <a:spLocks noGrp="1"/>
          </p:cNvSpPr>
          <p:nvPr>
            <p:ph idx="1"/>
          </p:nvPr>
        </p:nvSpPr>
        <p:spPr>
          <a:xfrm>
            <a:off x="838200" y="576470"/>
            <a:ext cx="10515600" cy="5600493"/>
          </a:xfrm>
        </p:spPr>
        <p:txBody>
          <a:bodyPr/>
          <a:lstStyle/>
          <a:p>
            <a:endParaRPr lang="en-US" dirty="0"/>
          </a:p>
          <a:p>
            <a:pPr lvl="1"/>
            <a:endParaRPr lang="en-US" dirty="0"/>
          </a:p>
          <a:p>
            <a:pPr lvl="1"/>
            <a:r>
              <a:rPr lang="en-US" dirty="0"/>
              <a:t>So, the authors divided the question of whether bilingual word production is language-selective or language non-selective into two parts:</a:t>
            </a:r>
          </a:p>
          <a:p>
            <a:pPr lvl="2"/>
            <a:endParaRPr lang="en-US" dirty="0"/>
          </a:p>
          <a:p>
            <a:pPr lvl="2"/>
            <a:r>
              <a:rPr lang="en-US" dirty="0"/>
              <a:t>Do or do not activated semantic nodes transmit their activation to lexical nodes in both languages? and if they do</a:t>
            </a:r>
          </a:p>
          <a:p>
            <a:pPr lvl="2"/>
            <a:endParaRPr lang="en-US" dirty="0"/>
          </a:p>
          <a:p>
            <a:pPr lvl="2"/>
            <a:r>
              <a:rPr lang="en-US" dirty="0"/>
              <a:t>Do the activated lexical nodes of both language compete for selection or does the selection process only consider the activated lexical nodes of the target language?</a:t>
            </a:r>
          </a:p>
        </p:txBody>
      </p:sp>
    </p:spTree>
    <p:extLst>
      <p:ext uri="{BB962C8B-B14F-4D97-AF65-F5344CB8AC3E}">
        <p14:creationId xmlns:p14="http://schemas.microsoft.com/office/powerpoint/2010/main" val="139305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C7A91-DBBB-DE4F-8C33-719C0C785E67}"/>
              </a:ext>
            </a:extLst>
          </p:cNvPr>
          <p:cNvSpPr>
            <a:spLocks noGrp="1"/>
          </p:cNvSpPr>
          <p:nvPr>
            <p:ph idx="1"/>
          </p:nvPr>
        </p:nvSpPr>
        <p:spPr>
          <a:xfrm>
            <a:off x="838200" y="646043"/>
            <a:ext cx="10515600" cy="5530920"/>
          </a:xfrm>
        </p:spPr>
        <p:txBody>
          <a:bodyPr>
            <a:normAutofit fontScale="92500" lnSpcReduction="20000"/>
          </a:bodyPr>
          <a:lstStyle/>
          <a:p>
            <a:endParaRPr lang="en-US" dirty="0"/>
          </a:p>
          <a:p>
            <a:r>
              <a:rPr lang="en-US" dirty="0"/>
              <a:t>In this context, the identity condition, especially its cross-language version may provide the means to answer both these questions.</a:t>
            </a:r>
          </a:p>
          <a:p>
            <a:pPr lvl="1"/>
            <a:endParaRPr lang="en-US" dirty="0"/>
          </a:p>
          <a:p>
            <a:pPr lvl="1"/>
            <a:r>
              <a:rPr lang="en-US" dirty="0"/>
              <a:t>For instance, if the participants can switch off the non-target language completely, no effect of presenting a distracter in the non-target language should emerge. This should happen if picture-naming time in the identity condition and in an unrelated control condition were the same. </a:t>
            </a:r>
          </a:p>
          <a:p>
            <a:pPr lvl="1"/>
            <a:endParaRPr lang="en-US" dirty="0"/>
          </a:p>
          <a:p>
            <a:pPr lvl="1"/>
            <a:r>
              <a:rPr lang="en-US" dirty="0"/>
              <a:t>On the other hand, a difference in picture-naming times between the identity condition and an unrelated condition would suggest co-activation of the lexical node in the non-target language.</a:t>
            </a:r>
          </a:p>
          <a:p>
            <a:pPr lvl="1"/>
            <a:endParaRPr lang="en-US" dirty="0"/>
          </a:p>
          <a:p>
            <a:pPr lvl="1"/>
            <a:r>
              <a:rPr lang="en-US" dirty="0"/>
              <a:t>Moreover, if such a difference exists, the direction of the effect would reveal the nature of the selection process: the language nonspecific selection hypothesis predicts longer times in the cross-language identity condition than in the unrelated condition whereas the language specific selection hypothesis predicts shorter times in the identity condition.</a:t>
            </a:r>
          </a:p>
          <a:p>
            <a:pPr lvl="1"/>
            <a:endParaRPr lang="en-US" dirty="0"/>
          </a:p>
        </p:txBody>
      </p:sp>
    </p:spTree>
    <p:extLst>
      <p:ext uri="{BB962C8B-B14F-4D97-AF65-F5344CB8AC3E}">
        <p14:creationId xmlns:p14="http://schemas.microsoft.com/office/powerpoint/2010/main" val="3361738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9727D-B214-39C8-BF71-206E3708B4D2}"/>
              </a:ext>
            </a:extLst>
          </p:cNvPr>
          <p:cNvSpPr>
            <a:spLocks noGrp="1"/>
          </p:cNvSpPr>
          <p:nvPr>
            <p:ph idx="1"/>
          </p:nvPr>
        </p:nvSpPr>
        <p:spPr>
          <a:xfrm>
            <a:off x="838200" y="616226"/>
            <a:ext cx="10515600" cy="5560737"/>
          </a:xfrm>
        </p:spPr>
        <p:txBody>
          <a:bodyPr/>
          <a:lstStyle/>
          <a:p>
            <a:endParaRPr lang="en-US" dirty="0"/>
          </a:p>
          <a:p>
            <a:r>
              <a:rPr lang="en-US" dirty="0"/>
              <a:t>The same can be demonstrated with reference to the figure (next slide):</a:t>
            </a:r>
          </a:p>
          <a:p>
            <a:pPr lvl="1"/>
            <a:r>
              <a:rPr lang="en-US" dirty="0"/>
              <a:t>If lexical node activation is </a:t>
            </a:r>
            <a:r>
              <a:rPr lang="en-US" i="1" dirty="0"/>
              <a:t>language selective</a:t>
            </a:r>
            <a:r>
              <a:rPr lang="en-US" dirty="0"/>
              <a:t>, a picture of a table will first activate the corresponding semantic nodes and from there the lexical node representing Catalan </a:t>
            </a:r>
            <a:r>
              <a:rPr lang="en-US" i="1" dirty="0"/>
              <a:t>taula</a:t>
            </a:r>
            <a:r>
              <a:rPr lang="en-US" dirty="0"/>
              <a:t> but not the lexical node representing Spanish </a:t>
            </a:r>
            <a:r>
              <a:rPr lang="en-US" i="1" dirty="0"/>
              <a:t>mesa</a:t>
            </a:r>
            <a:r>
              <a:rPr lang="en-US" dirty="0"/>
              <a:t>.</a:t>
            </a:r>
          </a:p>
          <a:p>
            <a:pPr lvl="2"/>
            <a:r>
              <a:rPr lang="en-US" dirty="0"/>
              <a:t>In a language-selective activation account the cross-language identity distracter </a:t>
            </a:r>
            <a:r>
              <a:rPr lang="en-US" i="1" dirty="0"/>
              <a:t>mesa </a:t>
            </a:r>
            <a:r>
              <a:rPr lang="en-US" dirty="0"/>
              <a:t>may activate the corresponding semantic nodes (indirectly, through its orthographic nodes) but this activation may not be transmitted down to the phonological lexical nodes. Alternatively, it may also happen  that the processing of a cross-language identity distracter is blocked altogether so that it also does not activate the corresponding semantic nodes.</a:t>
            </a:r>
          </a:p>
        </p:txBody>
      </p:sp>
    </p:spTree>
    <p:extLst>
      <p:ext uri="{BB962C8B-B14F-4D97-AF65-F5344CB8AC3E}">
        <p14:creationId xmlns:p14="http://schemas.microsoft.com/office/powerpoint/2010/main" val="1037023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77232-70C9-DD2C-C85F-6C49DA730A36}"/>
              </a:ext>
            </a:extLst>
          </p:cNvPr>
          <p:cNvSpPr>
            <a:spLocks noGrp="1"/>
          </p:cNvSpPr>
          <p:nvPr>
            <p:ph idx="1"/>
          </p:nvPr>
        </p:nvSpPr>
        <p:spPr>
          <a:xfrm>
            <a:off x="838200" y="536713"/>
            <a:ext cx="10515600" cy="5640250"/>
          </a:xfrm>
        </p:spPr>
        <p:txBody>
          <a:bodyPr/>
          <a:lstStyle/>
          <a:p>
            <a:endParaRPr lang="en-US" dirty="0"/>
          </a:p>
          <a:p>
            <a:pPr lvl="1"/>
            <a:endParaRPr lang="en-US" dirty="0"/>
          </a:p>
          <a:p>
            <a:pPr lvl="1"/>
            <a:endParaRPr lang="en-US" dirty="0"/>
          </a:p>
          <a:p>
            <a:pPr lvl="1"/>
            <a:endParaRPr lang="en-US" dirty="0"/>
          </a:p>
          <a:p>
            <a:pPr lvl="1"/>
            <a:r>
              <a:rPr lang="en-US" dirty="0"/>
              <a:t>If on the other hand, lexical node activation is language-nonselective, both the picture and the cross-language identity distracter </a:t>
            </a:r>
            <a:r>
              <a:rPr lang="en-US" i="1" dirty="0"/>
              <a:t>mesa</a:t>
            </a:r>
            <a:r>
              <a:rPr lang="en-US" dirty="0"/>
              <a:t> will first activate the corresponding semantic nodes; from there, the lexical nodes representing </a:t>
            </a:r>
            <a:r>
              <a:rPr lang="en-US" i="1" dirty="0"/>
              <a:t>taula</a:t>
            </a:r>
            <a:r>
              <a:rPr lang="en-US" dirty="0"/>
              <a:t> and </a:t>
            </a:r>
            <a:r>
              <a:rPr lang="en-US" i="1" dirty="0"/>
              <a:t>mesa</a:t>
            </a:r>
            <a:r>
              <a:rPr lang="en-US" dirty="0"/>
              <a:t> will both be activated, and both relatively highly because the level of activation in the activation-sending semantic nodes, coming from two sources, is relatively high.</a:t>
            </a:r>
          </a:p>
        </p:txBody>
      </p:sp>
    </p:spTree>
    <p:extLst>
      <p:ext uri="{BB962C8B-B14F-4D97-AF65-F5344CB8AC3E}">
        <p14:creationId xmlns:p14="http://schemas.microsoft.com/office/powerpoint/2010/main" val="148642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2F3A5F-D030-6E67-6231-DA7965EACCC9}"/>
              </a:ext>
            </a:extLst>
          </p:cNvPr>
          <p:cNvPicPr>
            <a:picLocks noChangeAspect="1"/>
          </p:cNvPicPr>
          <p:nvPr/>
        </p:nvPicPr>
        <p:blipFill>
          <a:blip r:embed="rId2"/>
          <a:stretch>
            <a:fillRect/>
          </a:stretch>
        </p:blipFill>
        <p:spPr>
          <a:xfrm>
            <a:off x="2209800" y="968025"/>
            <a:ext cx="7772400" cy="4921949"/>
          </a:xfrm>
          <a:prstGeom prst="rect">
            <a:avLst/>
          </a:prstGeom>
        </p:spPr>
      </p:pic>
      <p:sp>
        <p:nvSpPr>
          <p:cNvPr id="3" name="TextBox 2">
            <a:extLst>
              <a:ext uri="{FF2B5EF4-FFF2-40B4-BE49-F238E27FC236}">
                <a16:creationId xmlns:a16="http://schemas.microsoft.com/office/drawing/2014/main" id="{F58F9ABE-2436-56BC-D7A3-622CDBED254F}"/>
              </a:ext>
            </a:extLst>
          </p:cNvPr>
          <p:cNvSpPr txBox="1"/>
          <p:nvPr/>
        </p:nvSpPr>
        <p:spPr>
          <a:xfrm>
            <a:off x="1747630" y="6211669"/>
            <a:ext cx="8199782"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De Groot (2012). Language and Cognition in Bilinguals and Multilinguals: An Introduction. </a:t>
            </a:r>
            <a:r>
              <a:rPr lang="en-US" sz="1400" i="1" dirty="0">
                <a:latin typeface="Times New Roman" panose="02020603050405020304" pitchFamily="18" charset="0"/>
                <a:cs typeface="Times New Roman" panose="02020603050405020304" pitchFamily="18" charset="0"/>
              </a:rPr>
              <a:t>Psychology Press. </a:t>
            </a:r>
            <a:r>
              <a:rPr lang="en-US" sz="1400" dirty="0">
                <a:latin typeface="Times New Roman" panose="02020603050405020304" pitchFamily="18" charset="0"/>
                <a:cs typeface="Times New Roman" panose="02020603050405020304" pitchFamily="18" charset="0"/>
              </a:rPr>
              <a:t>Page 244.</a:t>
            </a:r>
          </a:p>
        </p:txBody>
      </p:sp>
    </p:spTree>
    <p:extLst>
      <p:ext uri="{BB962C8B-B14F-4D97-AF65-F5344CB8AC3E}">
        <p14:creationId xmlns:p14="http://schemas.microsoft.com/office/powerpoint/2010/main" val="533197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BAA81-23D3-95D2-BD30-F15E1F64BF53}"/>
              </a:ext>
            </a:extLst>
          </p:cNvPr>
          <p:cNvSpPr>
            <a:spLocks noGrp="1"/>
          </p:cNvSpPr>
          <p:nvPr>
            <p:ph idx="1"/>
          </p:nvPr>
        </p:nvSpPr>
        <p:spPr>
          <a:xfrm>
            <a:off x="838200" y="556591"/>
            <a:ext cx="10515600" cy="5620372"/>
          </a:xfrm>
        </p:spPr>
        <p:txBody>
          <a:bodyPr/>
          <a:lstStyle/>
          <a:p>
            <a:endParaRPr lang="en-US" dirty="0"/>
          </a:p>
          <a:p>
            <a:pPr lvl="1"/>
            <a:endParaRPr lang="en-US" dirty="0"/>
          </a:p>
          <a:p>
            <a:pPr lvl="1"/>
            <a:r>
              <a:rPr lang="en-US" dirty="0"/>
              <a:t>Further, if the </a:t>
            </a:r>
            <a:r>
              <a:rPr lang="en-US" i="1" dirty="0"/>
              <a:t>selection</a:t>
            </a:r>
            <a:r>
              <a:rPr lang="en-US" dirty="0"/>
              <a:t> process is language-nonselective, both these highly activated nodes are considered for selection. Non-target </a:t>
            </a:r>
            <a:r>
              <a:rPr lang="en-US" i="1" dirty="0"/>
              <a:t>mesa </a:t>
            </a:r>
            <a:r>
              <a:rPr lang="en-US" dirty="0"/>
              <a:t>will act as a strong competitor in the selection process and slow down the picture naming response.</a:t>
            </a:r>
          </a:p>
          <a:p>
            <a:pPr lvl="1"/>
            <a:endParaRPr lang="en-US" dirty="0"/>
          </a:p>
          <a:p>
            <a:pPr lvl="1"/>
            <a:r>
              <a:rPr lang="en-US" dirty="0"/>
              <a:t>In contrast, if the </a:t>
            </a:r>
            <a:r>
              <a:rPr lang="en-US" i="1" dirty="0"/>
              <a:t>selection </a:t>
            </a:r>
            <a:r>
              <a:rPr lang="en-US" dirty="0"/>
              <a:t>mechanism is language-selective, i.e., only considering activated lexical nodes in the target Catalan, it will not suffer from the fact that Spanish </a:t>
            </a:r>
            <a:r>
              <a:rPr lang="en-US" i="1" dirty="0"/>
              <a:t>mesa</a:t>
            </a:r>
            <a:r>
              <a:rPr lang="en-US" dirty="0"/>
              <a:t> is also highly activated.</a:t>
            </a:r>
          </a:p>
        </p:txBody>
      </p:sp>
    </p:spTree>
    <p:extLst>
      <p:ext uri="{BB962C8B-B14F-4D97-AF65-F5344CB8AC3E}">
        <p14:creationId xmlns:p14="http://schemas.microsoft.com/office/powerpoint/2010/main" val="2792422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F38C1-C0B8-C8C5-5C81-6F447DF80297}"/>
              </a:ext>
            </a:extLst>
          </p:cNvPr>
          <p:cNvSpPr>
            <a:spLocks noGrp="1"/>
          </p:cNvSpPr>
          <p:nvPr>
            <p:ph idx="1"/>
          </p:nvPr>
        </p:nvSpPr>
        <p:spPr>
          <a:xfrm>
            <a:off x="838200" y="566530"/>
            <a:ext cx="10515600" cy="5610433"/>
          </a:xfrm>
        </p:spPr>
        <p:txBody>
          <a:bodyPr>
            <a:normAutofit lnSpcReduction="10000"/>
          </a:bodyPr>
          <a:lstStyle/>
          <a:p>
            <a:endParaRPr lang="en-US" dirty="0"/>
          </a:p>
          <a:p>
            <a:r>
              <a:rPr lang="en-US" dirty="0"/>
              <a:t>The data from their study agreed with the prediction that assumes language non-selective activation followed by language selective selection: Picture-naming times were shorter in the cross-language identity condition than in the unrelated control condition. </a:t>
            </a:r>
          </a:p>
          <a:p>
            <a:pPr lvl="1"/>
            <a:endParaRPr lang="en-US" dirty="0"/>
          </a:p>
          <a:p>
            <a:pPr lvl="1"/>
            <a:r>
              <a:rPr lang="en-US" dirty="0"/>
              <a:t>The fact that no null effect of distracter type (identical vs. control) was obtained suggest that lexical activation is language nonselective; but the fact that the observed effect was facilitatory and not inhibitory, is consistent with the idea that lexical selection is language selective.</a:t>
            </a:r>
          </a:p>
          <a:p>
            <a:endParaRPr lang="en-US" dirty="0"/>
          </a:p>
          <a:p>
            <a:r>
              <a:rPr lang="en-US" dirty="0"/>
              <a:t>Indeed, even a strongly activated lexical node in the non-target language does not slow down processing; and only the activated lexical nodes in the target language are considered for selection.</a:t>
            </a:r>
          </a:p>
        </p:txBody>
      </p:sp>
    </p:spTree>
    <p:extLst>
      <p:ext uri="{BB962C8B-B14F-4D97-AF65-F5344CB8AC3E}">
        <p14:creationId xmlns:p14="http://schemas.microsoft.com/office/powerpoint/2010/main" val="1017523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Speech Production in Bi/Multilinguals - III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C051-25E8-4FFA-EA77-75F27C9A2C50}"/>
              </a:ext>
            </a:extLst>
          </p:cNvPr>
          <p:cNvSpPr>
            <a:spLocks noGrp="1"/>
          </p:cNvSpPr>
          <p:nvPr>
            <p:ph type="title"/>
          </p:nvPr>
        </p:nvSpPr>
        <p:spPr/>
        <p:txBody>
          <a:bodyPr/>
          <a:lstStyle/>
          <a:p>
            <a:r>
              <a:rPr lang="en-US" dirty="0"/>
              <a:t>Bilingual Speech Production in Action</a:t>
            </a:r>
          </a:p>
        </p:txBody>
      </p:sp>
      <p:sp>
        <p:nvSpPr>
          <p:cNvPr id="3" name="Content Placeholder 2">
            <a:extLst>
              <a:ext uri="{FF2B5EF4-FFF2-40B4-BE49-F238E27FC236}">
                <a16:creationId xmlns:a16="http://schemas.microsoft.com/office/drawing/2014/main" id="{2D156B54-03B2-0C75-1CDE-79CFA2B70ABB}"/>
              </a:ext>
            </a:extLst>
          </p:cNvPr>
          <p:cNvSpPr>
            <a:spLocks noGrp="1"/>
          </p:cNvSpPr>
          <p:nvPr>
            <p:ph idx="1"/>
          </p:nvPr>
        </p:nvSpPr>
        <p:spPr/>
        <p:txBody>
          <a:bodyPr>
            <a:normAutofit lnSpcReduction="10000"/>
          </a:bodyPr>
          <a:lstStyle/>
          <a:p>
            <a:r>
              <a:rPr lang="en-US" dirty="0"/>
              <a:t>An interesting question pursued in bilingual speech production research has been whether it is language selective or language non-selective.</a:t>
            </a:r>
          </a:p>
          <a:p>
            <a:pPr lvl="1"/>
            <a:r>
              <a:rPr lang="en-US" dirty="0"/>
              <a:t>Meaning whether the speakers activate the steps of speech production in a language selective way or that the steps of speech production take place for both of the bilinguals’ known languages.</a:t>
            </a:r>
          </a:p>
          <a:p>
            <a:r>
              <a:rPr lang="en-US" dirty="0"/>
              <a:t>A bunch of studies have employed the picture – word interference paradigm to investigate this:</a:t>
            </a:r>
          </a:p>
          <a:p>
            <a:pPr lvl="1"/>
            <a:r>
              <a:rPr lang="en-US" dirty="0"/>
              <a:t>Where a picture is accompanied by a distracter word and the influence of the distracter on picture naming performance is measured.</a:t>
            </a:r>
          </a:p>
          <a:p>
            <a:pPr lvl="1"/>
            <a:r>
              <a:rPr lang="en-US" dirty="0"/>
              <a:t>This paradigm was first used by </a:t>
            </a:r>
            <a:r>
              <a:rPr lang="en-US" dirty="0" err="1"/>
              <a:t>Rosinki</a:t>
            </a:r>
            <a:r>
              <a:rPr lang="en-US" dirty="0"/>
              <a:t>, </a:t>
            </a:r>
            <a:r>
              <a:rPr lang="en-US" dirty="0" err="1"/>
              <a:t>Glinkoff</a:t>
            </a:r>
            <a:r>
              <a:rPr lang="en-US" dirty="0"/>
              <a:t> and </a:t>
            </a:r>
            <a:r>
              <a:rPr lang="en-US" dirty="0" err="1"/>
              <a:t>Kukish</a:t>
            </a:r>
            <a:r>
              <a:rPr lang="en-US" dirty="0"/>
              <a:t> (1975).</a:t>
            </a:r>
          </a:p>
        </p:txBody>
      </p:sp>
    </p:spTree>
    <p:extLst>
      <p:ext uri="{BB962C8B-B14F-4D97-AF65-F5344CB8AC3E}">
        <p14:creationId xmlns:p14="http://schemas.microsoft.com/office/powerpoint/2010/main" val="102313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erson sitting at a table&#10;&#10;Description automatically generated">
            <a:extLst>
              <a:ext uri="{FF2B5EF4-FFF2-40B4-BE49-F238E27FC236}">
                <a16:creationId xmlns:a16="http://schemas.microsoft.com/office/drawing/2014/main" id="{76DAE34F-393B-F1E3-511C-D620F69B588F}"/>
              </a:ext>
            </a:extLst>
          </p:cNvPr>
          <p:cNvPicPr>
            <a:picLocks noChangeAspect="1"/>
          </p:cNvPicPr>
          <p:nvPr/>
        </p:nvPicPr>
        <p:blipFill>
          <a:blip r:embed="rId2"/>
          <a:stretch>
            <a:fillRect/>
          </a:stretch>
        </p:blipFill>
        <p:spPr>
          <a:xfrm>
            <a:off x="2209800" y="1460007"/>
            <a:ext cx="7772400" cy="3690850"/>
          </a:xfrm>
          <a:prstGeom prst="rect">
            <a:avLst/>
          </a:prstGeom>
        </p:spPr>
      </p:pic>
      <p:sp>
        <p:nvSpPr>
          <p:cNvPr id="4" name="TextBox 3">
            <a:extLst>
              <a:ext uri="{FF2B5EF4-FFF2-40B4-BE49-F238E27FC236}">
                <a16:creationId xmlns:a16="http://schemas.microsoft.com/office/drawing/2014/main" id="{173543EB-95A8-8FE7-90D7-40B078A5B007}"/>
              </a:ext>
            </a:extLst>
          </p:cNvPr>
          <p:cNvSpPr txBox="1"/>
          <p:nvPr/>
        </p:nvSpPr>
        <p:spPr>
          <a:xfrm>
            <a:off x="1297459" y="5894173"/>
            <a:ext cx="99471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a:t>
            </a:r>
            <a:r>
              <a:rPr lang="en-US" dirty="0" err="1">
                <a:latin typeface="Times New Roman" panose="02020603050405020304" pitchFamily="18" charset="0"/>
                <a:cs typeface="Times New Roman" panose="02020603050405020304" pitchFamily="18" charset="0"/>
              </a:rPr>
              <a:t>Leite</a:t>
            </a:r>
            <a:r>
              <a:rPr lang="en-US" dirty="0">
                <a:latin typeface="Times New Roman" panose="02020603050405020304" pitchFamily="18" charset="0"/>
                <a:cs typeface="Times New Roman" panose="02020603050405020304" pitchFamily="18" charset="0"/>
              </a:rPr>
              <a:t> et al., (2023) A cautionary note on the studies using the picture-word interference paradigm: the unwelcome consequences of the random use of in/animates. </a:t>
            </a:r>
            <a:r>
              <a:rPr lang="en-US" i="1" dirty="0">
                <a:latin typeface="Times New Roman" panose="02020603050405020304" pitchFamily="18" charset="0"/>
                <a:cs typeface="Times New Roman" panose="02020603050405020304" pitchFamily="18" charset="0"/>
              </a:rPr>
              <a:t>Frontiers in Psychology, 14,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7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5250</TotalTime>
  <Words>2727</Words>
  <Application>Microsoft Macintosh PowerPoint</Application>
  <PresentationFormat>Widescreen</PresentationFormat>
  <Paragraphs>157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Speech Production in Bi/Multilinguals - III</vt:lpstr>
      <vt:lpstr>Bilingual Speech Production in Action</vt:lpstr>
      <vt:lpstr>PowerPoint Presentation</vt:lpstr>
      <vt:lpstr>PowerPoint Presentation</vt:lpstr>
      <vt:lpstr>Looking more closely: locus of interference in the picture-word interference effect.</vt:lpstr>
      <vt:lpstr>PowerPoint Presentation</vt:lpstr>
      <vt:lpstr>PowerPoint Presentation</vt:lpstr>
      <vt:lpstr>PowerPoint Presentation</vt:lpstr>
      <vt:lpstr>PowerPoint Presentation</vt:lpstr>
      <vt:lpstr>PowerPoint Presentation</vt:lpstr>
      <vt:lpstr>Bilingual Studies: Picture-Word Interference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66</cp:revision>
  <dcterms:created xsi:type="dcterms:W3CDTF">2019-01-13T17:34:45Z</dcterms:created>
  <dcterms:modified xsi:type="dcterms:W3CDTF">2024-03-06T16:42:37Z</dcterms:modified>
</cp:coreProperties>
</file>