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76" r:id="rId8"/>
    <p:sldId id="279" r:id="rId9"/>
    <p:sldId id="278"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77" r:id="rId24"/>
    <p:sldId id="293" r:id="rId25"/>
    <p:sldId id="294"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81"/>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15E4-0141-3D45-8E8B-76DFCA222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7B6319-FBAC-A24F-89D4-A8F532294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8A0298-0F85-F749-BB72-3040565592CB}"/>
              </a:ext>
            </a:extLst>
          </p:cNvPr>
          <p:cNvSpPr>
            <a:spLocks noGrp="1"/>
          </p:cNvSpPr>
          <p:nvPr>
            <p:ph type="dt" sz="half" idx="10"/>
          </p:nvPr>
        </p:nvSpPr>
        <p:spPr/>
        <p:txBody>
          <a:bodyPr/>
          <a:lstStyle/>
          <a:p>
            <a:fld id="{5D94F897-24CD-484C-B9BC-93872A6807B5}" type="datetimeFigureOut">
              <a:rPr lang="en-US" smtClean="0"/>
              <a:t>3/6/24</a:t>
            </a:fld>
            <a:endParaRPr lang="en-US"/>
          </a:p>
        </p:txBody>
      </p:sp>
      <p:sp>
        <p:nvSpPr>
          <p:cNvPr id="5" name="Footer Placeholder 4">
            <a:extLst>
              <a:ext uri="{FF2B5EF4-FFF2-40B4-BE49-F238E27FC236}">
                <a16:creationId xmlns:a16="http://schemas.microsoft.com/office/drawing/2014/main" id="{703F7E91-12EE-A34C-8946-35E4F07A2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F36D0-585E-0645-8EE9-21BC3F21E33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60337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EA8B-2F9E-F742-A39B-F9D626EEA1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6D09C-04DA-BB4C-8E43-74DADB11A1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513B4-4966-344C-B689-53B27E7C3816}"/>
              </a:ext>
            </a:extLst>
          </p:cNvPr>
          <p:cNvSpPr>
            <a:spLocks noGrp="1"/>
          </p:cNvSpPr>
          <p:nvPr>
            <p:ph type="dt" sz="half" idx="10"/>
          </p:nvPr>
        </p:nvSpPr>
        <p:spPr/>
        <p:txBody>
          <a:bodyPr/>
          <a:lstStyle/>
          <a:p>
            <a:fld id="{5D94F897-24CD-484C-B9BC-93872A6807B5}" type="datetimeFigureOut">
              <a:rPr lang="en-US" smtClean="0"/>
              <a:t>3/6/24</a:t>
            </a:fld>
            <a:endParaRPr lang="en-US"/>
          </a:p>
        </p:txBody>
      </p:sp>
      <p:sp>
        <p:nvSpPr>
          <p:cNvPr id="5" name="Footer Placeholder 4">
            <a:extLst>
              <a:ext uri="{FF2B5EF4-FFF2-40B4-BE49-F238E27FC236}">
                <a16:creationId xmlns:a16="http://schemas.microsoft.com/office/drawing/2014/main" id="{AC2ED550-52A3-B64B-91F8-39CAD778C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892D1-6571-3149-9CE0-317FDCE8FAFD}"/>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366352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C90661-1C93-7147-BE2C-2EA9E2F889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CE0331-47F8-2E4E-83BE-40B85BF35D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47F27-B725-9741-8961-C648E56FDB21}"/>
              </a:ext>
            </a:extLst>
          </p:cNvPr>
          <p:cNvSpPr>
            <a:spLocks noGrp="1"/>
          </p:cNvSpPr>
          <p:nvPr>
            <p:ph type="dt" sz="half" idx="10"/>
          </p:nvPr>
        </p:nvSpPr>
        <p:spPr/>
        <p:txBody>
          <a:bodyPr/>
          <a:lstStyle/>
          <a:p>
            <a:fld id="{5D94F897-24CD-484C-B9BC-93872A6807B5}" type="datetimeFigureOut">
              <a:rPr lang="en-US" smtClean="0"/>
              <a:t>3/6/24</a:t>
            </a:fld>
            <a:endParaRPr lang="en-US"/>
          </a:p>
        </p:txBody>
      </p:sp>
      <p:sp>
        <p:nvSpPr>
          <p:cNvPr id="5" name="Footer Placeholder 4">
            <a:extLst>
              <a:ext uri="{FF2B5EF4-FFF2-40B4-BE49-F238E27FC236}">
                <a16:creationId xmlns:a16="http://schemas.microsoft.com/office/drawing/2014/main" id="{AC6F286C-E244-F443-8D48-176D21CD8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05BFC-A23C-EC4C-9ECF-8304B195761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3889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1C0B-DE4C-1A4B-A946-BDC77D402217}"/>
              </a:ext>
            </a:extLst>
          </p:cNvPr>
          <p:cNvSpPr>
            <a:spLocks noGrp="1"/>
          </p:cNvSpPr>
          <p:nvPr>
            <p:ph type="title"/>
          </p:nvPr>
        </p:nvSpPr>
        <p:spPr/>
        <p:txBody>
          <a:bodyPr>
            <a:normAutofit/>
          </a:bodyPr>
          <a:lstStyle>
            <a:lvl1pPr>
              <a:defRPr sz="3400" b="1">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1BB0192-C220-BE4D-921E-554DA2E2A315}"/>
              </a:ext>
            </a:extLst>
          </p:cNvPr>
          <p:cNvSpPr>
            <a:spLocks noGrp="1"/>
          </p:cNvSpPr>
          <p:nvPr>
            <p:ph idx="1"/>
          </p:nvPr>
        </p:nvSpPr>
        <p:spPr/>
        <p:txBody>
          <a:bodyPr/>
          <a:lstStyle>
            <a:lvl1pPr algn="just">
              <a:defRPr>
                <a:latin typeface="Times New Roman" panose="02020603050405020304" pitchFamily="18" charset="0"/>
                <a:cs typeface="Times New Roman" panose="02020603050405020304" pitchFamily="18" charset="0"/>
              </a:defRPr>
            </a:lvl1pPr>
            <a:lvl2pPr algn="just">
              <a:defRPr sz="2600">
                <a:latin typeface="Times New Roman" panose="02020603050405020304" pitchFamily="18" charset="0"/>
                <a:cs typeface="Times New Roman" panose="02020603050405020304" pitchFamily="18" charset="0"/>
              </a:defRPr>
            </a:lvl2pPr>
            <a:lvl3pPr algn="just">
              <a:defRPr sz="2400">
                <a:latin typeface="Times New Roman" panose="02020603050405020304" pitchFamily="18" charset="0"/>
                <a:cs typeface="Times New Roman" panose="02020603050405020304" pitchFamily="18" charset="0"/>
              </a:defRPr>
            </a:lvl3pPr>
            <a:lvl4pPr algn="just">
              <a:defRPr sz="2200">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B4D485E-1688-DA4D-88F8-5DB80170771B}"/>
              </a:ext>
            </a:extLst>
          </p:cNvPr>
          <p:cNvSpPr>
            <a:spLocks noGrp="1"/>
          </p:cNvSpPr>
          <p:nvPr>
            <p:ph type="dt" sz="half" idx="10"/>
          </p:nvPr>
        </p:nvSpPr>
        <p:spPr/>
        <p:txBody>
          <a:bodyPr/>
          <a:lstStyle/>
          <a:p>
            <a:fld id="{5D94F897-24CD-484C-B9BC-93872A6807B5}" type="datetimeFigureOut">
              <a:rPr lang="en-US" smtClean="0"/>
              <a:t>3/6/24</a:t>
            </a:fld>
            <a:endParaRPr lang="en-US"/>
          </a:p>
        </p:txBody>
      </p:sp>
      <p:sp>
        <p:nvSpPr>
          <p:cNvPr id="5" name="Footer Placeholder 4">
            <a:extLst>
              <a:ext uri="{FF2B5EF4-FFF2-40B4-BE49-F238E27FC236}">
                <a16:creationId xmlns:a16="http://schemas.microsoft.com/office/drawing/2014/main" id="{F722C10E-72D2-A448-B39F-257F744F4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FC24E-B6C6-F94E-8E1A-B321AFE3CF9B}"/>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406477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C277-628E-A045-B75A-4D0A96070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73E7FF-F66E-EE41-9DFD-DB251A5AE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A9D855-9E4F-5F49-A893-7250A6249688}"/>
              </a:ext>
            </a:extLst>
          </p:cNvPr>
          <p:cNvSpPr>
            <a:spLocks noGrp="1"/>
          </p:cNvSpPr>
          <p:nvPr>
            <p:ph type="dt" sz="half" idx="10"/>
          </p:nvPr>
        </p:nvSpPr>
        <p:spPr/>
        <p:txBody>
          <a:bodyPr/>
          <a:lstStyle/>
          <a:p>
            <a:fld id="{5D94F897-24CD-484C-B9BC-93872A6807B5}" type="datetimeFigureOut">
              <a:rPr lang="en-US" smtClean="0"/>
              <a:t>3/6/24</a:t>
            </a:fld>
            <a:endParaRPr lang="en-US"/>
          </a:p>
        </p:txBody>
      </p:sp>
      <p:sp>
        <p:nvSpPr>
          <p:cNvPr id="5" name="Footer Placeholder 4">
            <a:extLst>
              <a:ext uri="{FF2B5EF4-FFF2-40B4-BE49-F238E27FC236}">
                <a16:creationId xmlns:a16="http://schemas.microsoft.com/office/drawing/2014/main" id="{47138D86-799B-4E41-A185-4B203B9DA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21ACA-1AF1-5F4C-A8FE-8C49538D1DA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8602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60A7-44D1-A34B-A54B-B3BC66C31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D630A-79A6-1E4B-BC46-C31A9341F9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68670E-EDAD-D648-B8A9-F27D9D5388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06B82D-14F7-A34C-95A2-46C19C375D05}"/>
              </a:ext>
            </a:extLst>
          </p:cNvPr>
          <p:cNvSpPr>
            <a:spLocks noGrp="1"/>
          </p:cNvSpPr>
          <p:nvPr>
            <p:ph type="dt" sz="half" idx="10"/>
          </p:nvPr>
        </p:nvSpPr>
        <p:spPr/>
        <p:txBody>
          <a:bodyPr/>
          <a:lstStyle/>
          <a:p>
            <a:fld id="{5D94F897-24CD-484C-B9BC-93872A6807B5}" type="datetimeFigureOut">
              <a:rPr lang="en-US" smtClean="0"/>
              <a:t>3/6/24</a:t>
            </a:fld>
            <a:endParaRPr lang="en-US"/>
          </a:p>
        </p:txBody>
      </p:sp>
      <p:sp>
        <p:nvSpPr>
          <p:cNvPr id="6" name="Footer Placeholder 5">
            <a:extLst>
              <a:ext uri="{FF2B5EF4-FFF2-40B4-BE49-F238E27FC236}">
                <a16:creationId xmlns:a16="http://schemas.microsoft.com/office/drawing/2014/main" id="{49156BD3-E88E-4641-B98F-DC96E3DB3E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B42F5-268A-524A-BB85-D064D6486FA3}"/>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83661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67ED-8CA0-1648-8F62-6CFD1CA4D1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CE307C-8D0F-8B4D-A754-721172A0E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802FBC-C567-2F40-B097-7BF60E009C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A6D95F-357F-B64B-ABD3-6CD97ADA1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684AD5-638F-DA45-B7B1-FF994CF4C4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C251B2-B839-A248-AED7-2FB14865E9DD}"/>
              </a:ext>
            </a:extLst>
          </p:cNvPr>
          <p:cNvSpPr>
            <a:spLocks noGrp="1"/>
          </p:cNvSpPr>
          <p:nvPr>
            <p:ph type="dt" sz="half" idx="10"/>
          </p:nvPr>
        </p:nvSpPr>
        <p:spPr/>
        <p:txBody>
          <a:bodyPr/>
          <a:lstStyle/>
          <a:p>
            <a:fld id="{5D94F897-24CD-484C-B9BC-93872A6807B5}" type="datetimeFigureOut">
              <a:rPr lang="en-US" smtClean="0"/>
              <a:t>3/6/24</a:t>
            </a:fld>
            <a:endParaRPr lang="en-US"/>
          </a:p>
        </p:txBody>
      </p:sp>
      <p:sp>
        <p:nvSpPr>
          <p:cNvPr id="8" name="Footer Placeholder 7">
            <a:extLst>
              <a:ext uri="{FF2B5EF4-FFF2-40B4-BE49-F238E27FC236}">
                <a16:creationId xmlns:a16="http://schemas.microsoft.com/office/drawing/2014/main" id="{4D619C13-12AD-5B49-85F3-5DF00BE1E4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5FF853-F095-044B-908B-7CE63405116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9532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CB9-2CE5-6A4D-8367-E6525D3EC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72913A-CF3B-144D-8C6C-F028E6A4F5D5}"/>
              </a:ext>
            </a:extLst>
          </p:cNvPr>
          <p:cNvSpPr>
            <a:spLocks noGrp="1"/>
          </p:cNvSpPr>
          <p:nvPr>
            <p:ph type="dt" sz="half" idx="10"/>
          </p:nvPr>
        </p:nvSpPr>
        <p:spPr/>
        <p:txBody>
          <a:bodyPr/>
          <a:lstStyle/>
          <a:p>
            <a:fld id="{5D94F897-24CD-484C-B9BC-93872A6807B5}" type="datetimeFigureOut">
              <a:rPr lang="en-US" smtClean="0"/>
              <a:t>3/6/24</a:t>
            </a:fld>
            <a:endParaRPr lang="en-US"/>
          </a:p>
        </p:txBody>
      </p:sp>
      <p:sp>
        <p:nvSpPr>
          <p:cNvPr id="4" name="Footer Placeholder 3">
            <a:extLst>
              <a:ext uri="{FF2B5EF4-FFF2-40B4-BE49-F238E27FC236}">
                <a16:creationId xmlns:a16="http://schemas.microsoft.com/office/drawing/2014/main" id="{1542351A-CADF-9944-80D8-22A96D22E6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52FC7A-0369-7047-9EEE-231AF81EA1F8}"/>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9025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47270-350E-C44C-98F0-F9264C6F4822}"/>
              </a:ext>
            </a:extLst>
          </p:cNvPr>
          <p:cNvSpPr>
            <a:spLocks noGrp="1"/>
          </p:cNvSpPr>
          <p:nvPr>
            <p:ph type="dt" sz="half" idx="10"/>
          </p:nvPr>
        </p:nvSpPr>
        <p:spPr/>
        <p:txBody>
          <a:bodyPr/>
          <a:lstStyle/>
          <a:p>
            <a:fld id="{5D94F897-24CD-484C-B9BC-93872A6807B5}" type="datetimeFigureOut">
              <a:rPr lang="en-US" smtClean="0"/>
              <a:t>3/6/24</a:t>
            </a:fld>
            <a:endParaRPr lang="en-US"/>
          </a:p>
        </p:txBody>
      </p:sp>
      <p:sp>
        <p:nvSpPr>
          <p:cNvPr id="3" name="Footer Placeholder 2">
            <a:extLst>
              <a:ext uri="{FF2B5EF4-FFF2-40B4-BE49-F238E27FC236}">
                <a16:creationId xmlns:a16="http://schemas.microsoft.com/office/drawing/2014/main" id="{DD5FE49C-7286-3D4D-9AA7-278BE67A54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269E5-9D14-C14D-A38D-B2578F1B2A4A}"/>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51858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7C4E-4914-E842-BA70-CE4ABA24E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BD94C5-9DAA-6C47-B5C5-681B025D3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F85F5-A4A6-FA40-A0C9-DC6D173D9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8D1C2A-50D1-AF49-B363-8F3FA2B0EEEA}"/>
              </a:ext>
            </a:extLst>
          </p:cNvPr>
          <p:cNvSpPr>
            <a:spLocks noGrp="1"/>
          </p:cNvSpPr>
          <p:nvPr>
            <p:ph type="dt" sz="half" idx="10"/>
          </p:nvPr>
        </p:nvSpPr>
        <p:spPr/>
        <p:txBody>
          <a:bodyPr/>
          <a:lstStyle/>
          <a:p>
            <a:fld id="{5D94F897-24CD-484C-B9BC-93872A6807B5}" type="datetimeFigureOut">
              <a:rPr lang="en-US" smtClean="0"/>
              <a:t>3/6/24</a:t>
            </a:fld>
            <a:endParaRPr lang="en-US"/>
          </a:p>
        </p:txBody>
      </p:sp>
      <p:sp>
        <p:nvSpPr>
          <p:cNvPr id="6" name="Footer Placeholder 5">
            <a:extLst>
              <a:ext uri="{FF2B5EF4-FFF2-40B4-BE49-F238E27FC236}">
                <a16:creationId xmlns:a16="http://schemas.microsoft.com/office/drawing/2014/main" id="{508B868C-B905-7247-8FB1-D3FEED589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B0011-E948-A141-AEAA-B613B259B60F}"/>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31599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E0DB-882A-E545-839B-0DE7B16A1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C203E-646D-9946-A316-3694D19AC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40A16E-8F83-384D-8D7D-36FD9EF15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E14FF0-306A-DE4E-81AA-9DE1EF7F770B}"/>
              </a:ext>
            </a:extLst>
          </p:cNvPr>
          <p:cNvSpPr>
            <a:spLocks noGrp="1"/>
          </p:cNvSpPr>
          <p:nvPr>
            <p:ph type="dt" sz="half" idx="10"/>
          </p:nvPr>
        </p:nvSpPr>
        <p:spPr/>
        <p:txBody>
          <a:bodyPr/>
          <a:lstStyle/>
          <a:p>
            <a:fld id="{5D94F897-24CD-484C-B9BC-93872A6807B5}" type="datetimeFigureOut">
              <a:rPr lang="en-US" smtClean="0"/>
              <a:t>3/6/24</a:t>
            </a:fld>
            <a:endParaRPr lang="en-US"/>
          </a:p>
        </p:txBody>
      </p:sp>
      <p:sp>
        <p:nvSpPr>
          <p:cNvPr id="6" name="Footer Placeholder 5">
            <a:extLst>
              <a:ext uri="{FF2B5EF4-FFF2-40B4-BE49-F238E27FC236}">
                <a16:creationId xmlns:a16="http://schemas.microsoft.com/office/drawing/2014/main" id="{77376D5C-235F-D54F-8E90-60DAEA9E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AE5B6-4F6B-FB44-98EA-01D4427E659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5111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9F0BCC-7F75-7D4C-A64D-1BF8DA22F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A6405A-B568-5C44-8F4E-C6F547EFC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38387-9915-F446-8679-79A8F57A1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4F897-24CD-484C-B9BC-93872A6807B5}" type="datetimeFigureOut">
              <a:rPr lang="en-US" smtClean="0"/>
              <a:t>3/6/24</a:t>
            </a:fld>
            <a:endParaRPr lang="en-US"/>
          </a:p>
        </p:txBody>
      </p:sp>
      <p:sp>
        <p:nvSpPr>
          <p:cNvPr id="5" name="Footer Placeholder 4">
            <a:extLst>
              <a:ext uri="{FF2B5EF4-FFF2-40B4-BE49-F238E27FC236}">
                <a16:creationId xmlns:a16="http://schemas.microsoft.com/office/drawing/2014/main" id="{96655B27-B09B-944D-ADAA-0F7F3A786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B55B69-8DC0-B147-A4DF-6C5324A34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ADC1F-C5C0-9A41-AA61-6B37A6CEA29B}" type="slidenum">
              <a:rPr lang="en-US" smtClean="0"/>
              <a:t>‹#›</a:t>
            </a:fld>
            <a:endParaRPr lang="en-US"/>
          </a:p>
        </p:txBody>
      </p:sp>
    </p:spTree>
    <p:extLst>
      <p:ext uri="{BB962C8B-B14F-4D97-AF65-F5344CB8AC3E}">
        <p14:creationId xmlns:p14="http://schemas.microsoft.com/office/powerpoint/2010/main" val="135899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15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8CF126-5AD0-FD8B-C99C-3D1B65471E40}"/>
              </a:ext>
            </a:extLst>
          </p:cNvPr>
          <p:cNvSpPr>
            <a:spLocks noGrp="1"/>
          </p:cNvSpPr>
          <p:nvPr>
            <p:ph idx="1"/>
          </p:nvPr>
        </p:nvSpPr>
        <p:spPr>
          <a:xfrm>
            <a:off x="838200" y="526774"/>
            <a:ext cx="10515600" cy="5650189"/>
          </a:xfrm>
        </p:spPr>
        <p:txBody>
          <a:bodyPr>
            <a:normAutofit lnSpcReduction="10000"/>
          </a:bodyPr>
          <a:lstStyle/>
          <a:p>
            <a:endParaRPr lang="en-US" dirty="0"/>
          </a:p>
          <a:p>
            <a:pPr lvl="1"/>
            <a:r>
              <a:rPr lang="en-US" dirty="0"/>
              <a:t>The idea was that if the activated lexical nodes in the non-target language indeed send activation down to the phonological level, picture naming should be faster for cognates than for non-cognates. On the other hand, if a single lexical node is first selected from the set of activated lexical nodes, and only this node would send down its activation to the phonological level, then picture naming should be equally fast for cognates and non-cognates.</a:t>
            </a:r>
          </a:p>
          <a:p>
            <a:pPr lvl="1"/>
            <a:endParaRPr lang="en-US" dirty="0"/>
          </a:p>
          <a:p>
            <a:pPr lvl="1"/>
            <a:r>
              <a:rPr lang="en-US" dirty="0"/>
              <a:t>Indeed, picture naming in L2(Spanish) by Catalan-Spanish bilinguals was faster for cognate pictures than for non-cognate pictures.</a:t>
            </a:r>
          </a:p>
          <a:p>
            <a:pPr lvl="1"/>
            <a:endParaRPr lang="en-US" dirty="0"/>
          </a:p>
          <a:p>
            <a:pPr lvl="1"/>
            <a:r>
              <a:rPr lang="en-US" dirty="0"/>
              <a:t>These results have also been reported by other studies using Dutch-English bilinguals (</a:t>
            </a:r>
            <a:r>
              <a:rPr lang="en-US" dirty="0" err="1"/>
              <a:t>Christoffels</a:t>
            </a:r>
            <a:r>
              <a:rPr lang="en-US" dirty="0"/>
              <a:t> et. al., 2006) and Spanish-English bilinguals (Hoshino &amp; Kroll, 2007).</a:t>
            </a:r>
          </a:p>
        </p:txBody>
      </p:sp>
    </p:spTree>
    <p:extLst>
      <p:ext uri="{BB962C8B-B14F-4D97-AF65-F5344CB8AC3E}">
        <p14:creationId xmlns:p14="http://schemas.microsoft.com/office/powerpoint/2010/main" val="3196795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E7E676-63EC-A73D-8151-CA24DC1783E9}"/>
              </a:ext>
            </a:extLst>
          </p:cNvPr>
          <p:cNvSpPr>
            <a:spLocks noGrp="1"/>
          </p:cNvSpPr>
          <p:nvPr>
            <p:ph idx="1"/>
          </p:nvPr>
        </p:nvSpPr>
        <p:spPr>
          <a:xfrm>
            <a:off x="838200" y="566530"/>
            <a:ext cx="10515600" cy="5610433"/>
          </a:xfrm>
        </p:spPr>
        <p:txBody>
          <a:bodyPr/>
          <a:lstStyle/>
          <a:p>
            <a:endParaRPr lang="en-US" dirty="0"/>
          </a:p>
          <a:p>
            <a:pPr lvl="1"/>
            <a:r>
              <a:rPr lang="en-US" dirty="0"/>
              <a:t>In another study, Costa and colleagues, tested for the hypothesis that the amount of activation sent down to the phonological </a:t>
            </a:r>
            <a:r>
              <a:rPr lang="en-US" dirty="0" err="1"/>
              <a:t>sublexical</a:t>
            </a:r>
            <a:r>
              <a:rPr lang="en-US" dirty="0"/>
              <a:t> level is proportional to the lexical node’s activational level.</a:t>
            </a:r>
          </a:p>
          <a:p>
            <a:pPr lvl="2"/>
            <a:endParaRPr lang="en-US" dirty="0"/>
          </a:p>
          <a:p>
            <a:pPr lvl="2"/>
            <a:r>
              <a:rPr lang="en-US" dirty="0"/>
              <a:t>If this were true, we could observe a large cognate effect when the non-target language is the participants’ dominant language; as for this situation a cognate target’s sub lexical representation would receive larger activation from the lexical node of the translation in the non-target language.</a:t>
            </a:r>
          </a:p>
          <a:p>
            <a:pPr lvl="2"/>
            <a:endParaRPr lang="en-US" dirty="0"/>
          </a:p>
          <a:p>
            <a:pPr lvl="2"/>
            <a:r>
              <a:rPr lang="en-US" dirty="0"/>
              <a:t>Indeed, the data confirmed this prediction as well: researchers found larger cognate effects when pictures were named in the weaker language than when in the dominant language of the participants.</a:t>
            </a:r>
          </a:p>
          <a:p>
            <a:pPr lvl="2"/>
            <a:endParaRPr lang="en-US" dirty="0"/>
          </a:p>
        </p:txBody>
      </p:sp>
    </p:spTree>
    <p:extLst>
      <p:ext uri="{BB962C8B-B14F-4D97-AF65-F5344CB8AC3E}">
        <p14:creationId xmlns:p14="http://schemas.microsoft.com/office/powerpoint/2010/main" val="250760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BE3146-8DBD-2B3B-4455-D8F152D67913}"/>
              </a:ext>
            </a:extLst>
          </p:cNvPr>
          <p:cNvSpPr>
            <a:spLocks noGrp="1"/>
          </p:cNvSpPr>
          <p:nvPr>
            <p:ph idx="1"/>
          </p:nvPr>
        </p:nvSpPr>
        <p:spPr>
          <a:xfrm>
            <a:off x="838200" y="506896"/>
            <a:ext cx="10515600" cy="5670067"/>
          </a:xfrm>
        </p:spPr>
        <p:txBody>
          <a:bodyPr/>
          <a:lstStyle/>
          <a:p>
            <a:endParaRPr lang="en-US" dirty="0"/>
          </a:p>
          <a:p>
            <a:pPr lvl="1"/>
            <a:endParaRPr lang="en-US" dirty="0"/>
          </a:p>
          <a:p>
            <a:pPr lvl="1"/>
            <a:r>
              <a:rPr lang="en-US" dirty="0"/>
              <a:t>From these results the authors interpreted that picture’s names were phonologically encoded in the participants’ both languages. Also, these results provide support to the cascaded models of speech production wherein activation at the highest levels trickles down some activation at the lowest levels of the word production stages.</a:t>
            </a:r>
          </a:p>
          <a:p>
            <a:pPr lvl="1"/>
            <a:endParaRPr lang="en-US" dirty="0"/>
          </a:p>
          <a:p>
            <a:pPr lvl="1"/>
            <a:r>
              <a:rPr lang="en-US" dirty="0"/>
              <a:t>Indeed, both types of unidirectional cascaded models and interactive models of speech production are compatible with these results, although on the basis of a further study Costa et. al., (2007) prefer the interactive models for speech production.</a:t>
            </a:r>
          </a:p>
        </p:txBody>
      </p:sp>
    </p:spTree>
    <p:extLst>
      <p:ext uri="{BB962C8B-B14F-4D97-AF65-F5344CB8AC3E}">
        <p14:creationId xmlns:p14="http://schemas.microsoft.com/office/powerpoint/2010/main" val="2951032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5FB960-8C7E-7920-9B0F-6F610B75C089}"/>
              </a:ext>
            </a:extLst>
          </p:cNvPr>
          <p:cNvSpPr>
            <a:spLocks noGrp="1"/>
          </p:cNvSpPr>
          <p:nvPr>
            <p:ph idx="1"/>
          </p:nvPr>
        </p:nvSpPr>
        <p:spPr>
          <a:xfrm>
            <a:off x="838200" y="447261"/>
            <a:ext cx="10515600" cy="5729702"/>
          </a:xfrm>
        </p:spPr>
        <p:txBody>
          <a:bodyPr/>
          <a:lstStyle/>
          <a:p>
            <a:endParaRPr lang="en-US" dirty="0"/>
          </a:p>
          <a:p>
            <a:pPr lvl="1"/>
            <a:r>
              <a:rPr lang="en-US" dirty="0"/>
              <a:t>Researchers further investigated the possibility of different representations of cognates and non-cognates as a source for the cognate effects, which could suggest that the cognate effects observed thus far in the simple picture naming task might not represent language-nonselective phonological encoding.</a:t>
            </a:r>
          </a:p>
          <a:p>
            <a:pPr lvl="1"/>
            <a:endParaRPr lang="en-US" dirty="0"/>
          </a:p>
          <a:p>
            <a:pPr lvl="1"/>
            <a:r>
              <a:rPr lang="en-US" dirty="0"/>
              <a:t>However, other studies explored this idea further. </a:t>
            </a:r>
          </a:p>
          <a:p>
            <a:pPr lvl="1"/>
            <a:endParaRPr lang="en-US" dirty="0"/>
          </a:p>
          <a:p>
            <a:pPr lvl="1"/>
            <a:r>
              <a:rPr lang="en-US" dirty="0"/>
              <a:t>For instance, </a:t>
            </a:r>
            <a:r>
              <a:rPr lang="en-US" dirty="0" err="1"/>
              <a:t>Colomé</a:t>
            </a:r>
            <a:r>
              <a:rPr lang="en-US" dirty="0"/>
              <a:t> (2001) kept the participants in the study completely ignorant about the bilingual nature of the experiment and ensured that the non-target language was not present in the setup in any way.</a:t>
            </a:r>
          </a:p>
        </p:txBody>
      </p:sp>
    </p:spTree>
    <p:extLst>
      <p:ext uri="{BB962C8B-B14F-4D97-AF65-F5344CB8AC3E}">
        <p14:creationId xmlns:p14="http://schemas.microsoft.com/office/powerpoint/2010/main" val="3876197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164F46-8B93-F58B-BBA4-C60C02AACCA2}"/>
              </a:ext>
            </a:extLst>
          </p:cNvPr>
          <p:cNvSpPr>
            <a:spLocks noGrp="1"/>
          </p:cNvSpPr>
          <p:nvPr>
            <p:ph idx="1"/>
          </p:nvPr>
        </p:nvSpPr>
        <p:spPr>
          <a:xfrm>
            <a:off x="838200" y="616226"/>
            <a:ext cx="10515600" cy="5560737"/>
          </a:xfrm>
        </p:spPr>
        <p:txBody>
          <a:bodyPr>
            <a:normAutofit lnSpcReduction="10000"/>
          </a:bodyPr>
          <a:lstStyle/>
          <a:p>
            <a:endParaRPr lang="en-US" dirty="0"/>
          </a:p>
          <a:p>
            <a:pPr lvl="1"/>
            <a:r>
              <a:rPr lang="en-US" dirty="0" err="1"/>
              <a:t>Colomé</a:t>
            </a:r>
            <a:r>
              <a:rPr lang="en-US" dirty="0"/>
              <a:t> (2001) utilized a version of the phoneme-monitoring task, first used in studies of monolingual speech perception. She adapted the task as a component of the picture naming task. Her participants, who were Catalan-Spanish bilinguals, were presented with pictures for which they had to tacitly generate names and then monitor the presence of a particular sound.</a:t>
            </a:r>
          </a:p>
          <a:p>
            <a:pPr lvl="2"/>
            <a:endParaRPr lang="en-US" dirty="0"/>
          </a:p>
          <a:p>
            <a:pPr lvl="2"/>
            <a:r>
              <a:rPr lang="en-US" dirty="0"/>
              <a:t>In her first experiment, participants were shown a letter on the screen and were asked to transpose it mentally into its sound. Following that, the letter was removed from the screen and a picture appeared, to be named tacitly.</a:t>
            </a:r>
          </a:p>
          <a:p>
            <a:pPr lvl="2"/>
            <a:endParaRPr lang="en-US" dirty="0"/>
          </a:p>
          <a:p>
            <a:pPr lvl="2"/>
            <a:r>
              <a:rPr lang="en-US" dirty="0"/>
              <a:t>The participants’ task was to indicate as fast as possible whether or not the presented letter’s sound occurred in the presented picture’s name in L1 Catalan. </a:t>
            </a:r>
          </a:p>
        </p:txBody>
      </p:sp>
    </p:spTree>
    <p:extLst>
      <p:ext uri="{BB962C8B-B14F-4D97-AF65-F5344CB8AC3E}">
        <p14:creationId xmlns:p14="http://schemas.microsoft.com/office/powerpoint/2010/main" val="491472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6C17E9-94E6-3D2D-136E-4833680FE971}"/>
              </a:ext>
            </a:extLst>
          </p:cNvPr>
          <p:cNvSpPr>
            <a:spLocks noGrp="1"/>
          </p:cNvSpPr>
          <p:nvPr>
            <p:ph idx="1"/>
          </p:nvPr>
        </p:nvSpPr>
        <p:spPr>
          <a:xfrm>
            <a:off x="838200" y="427383"/>
            <a:ext cx="10515600" cy="5749580"/>
          </a:xfrm>
        </p:spPr>
        <p:txBody>
          <a:bodyPr>
            <a:normAutofit lnSpcReduction="10000"/>
          </a:bodyPr>
          <a:lstStyle/>
          <a:p>
            <a:endParaRPr lang="en-US" dirty="0"/>
          </a:p>
          <a:p>
            <a:pPr lvl="1"/>
            <a:r>
              <a:rPr lang="en-US" dirty="0"/>
              <a:t>In two other experiments, the picture was presented earlier than the letter. The experimenter ensured that the participants had no reason to believe that their bilingualism was being tested and that the non-target Spanish language was in any way present in the experimental setup.</a:t>
            </a:r>
          </a:p>
          <a:p>
            <a:pPr lvl="1"/>
            <a:endParaRPr lang="en-US" dirty="0"/>
          </a:p>
          <a:p>
            <a:pPr lvl="1"/>
            <a:r>
              <a:rPr lang="en-US" dirty="0"/>
              <a:t>In addition to trials that required a “yes” response, there were two types of trials that each required a “no” response: trials in which neither the Catalan or the Spanish name of the picture contained the specified phoneme (e.g., /m/), and trials in which the picture’s Catalan name (e.g., </a:t>
            </a:r>
            <a:r>
              <a:rPr lang="en-US" i="1" dirty="0"/>
              <a:t>taula,</a:t>
            </a:r>
            <a:r>
              <a:rPr lang="en-US" dirty="0"/>
              <a:t> table) did not contain the specified sound but whose name in Spanish did contain this sound (e.g. mesa).</a:t>
            </a:r>
          </a:p>
          <a:p>
            <a:pPr lvl="1"/>
            <a:endParaRPr lang="en-US" dirty="0"/>
          </a:p>
          <a:p>
            <a:pPr lvl="1"/>
            <a:r>
              <a:rPr lang="en-US" dirty="0"/>
              <a:t>Now, if the picture’s name is indeed phonologically encoded in both languages of these bilinguals, the trials of the second type would be hard to reject.</a:t>
            </a:r>
          </a:p>
          <a:p>
            <a:pPr lvl="1"/>
            <a:endParaRPr lang="en-US" dirty="0"/>
          </a:p>
        </p:txBody>
      </p:sp>
    </p:spTree>
    <p:extLst>
      <p:ext uri="{BB962C8B-B14F-4D97-AF65-F5344CB8AC3E}">
        <p14:creationId xmlns:p14="http://schemas.microsoft.com/office/powerpoint/2010/main" val="4062117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3B66CA-61F7-9316-1AD3-ED88BF139707}"/>
              </a:ext>
            </a:extLst>
          </p:cNvPr>
          <p:cNvSpPr>
            <a:spLocks noGrp="1"/>
          </p:cNvSpPr>
          <p:nvPr>
            <p:ph idx="1"/>
          </p:nvPr>
        </p:nvSpPr>
        <p:spPr>
          <a:xfrm>
            <a:off x="838200" y="487017"/>
            <a:ext cx="10515600" cy="5689946"/>
          </a:xfrm>
        </p:spPr>
        <p:txBody>
          <a:bodyPr>
            <a:normAutofit lnSpcReduction="10000"/>
          </a:bodyPr>
          <a:lstStyle/>
          <a:p>
            <a:endParaRPr lang="en-US" dirty="0"/>
          </a:p>
          <a:p>
            <a:pPr lvl="1"/>
            <a:r>
              <a:rPr lang="en-US" dirty="0"/>
              <a:t>Indeed, in all three experiments response time were longer for this second type of “no” trial, thus providing evidence for language-nonselective phonological encoding.</a:t>
            </a:r>
          </a:p>
          <a:p>
            <a:pPr lvl="1"/>
            <a:endParaRPr lang="en-US" dirty="0"/>
          </a:p>
          <a:p>
            <a:pPr lvl="1"/>
            <a:r>
              <a:rPr lang="en-US" dirty="0"/>
              <a:t>Another experiment, investigating for the same evidence was conducted by Rodriguez-</a:t>
            </a:r>
            <a:r>
              <a:rPr lang="en-US" dirty="0" err="1"/>
              <a:t>Fornells</a:t>
            </a:r>
            <a:r>
              <a:rPr lang="en-US" dirty="0"/>
              <a:t> et al., (2005), wherein Spanish-German bilinguals and monolingual German speakers were presented with pictures and asked to perform a go/no-go task: When the picture’s name in the target language started with a vowel, they had to push a button and when it started with a consonant, they had to let it pass without responding.</a:t>
            </a:r>
          </a:p>
          <a:p>
            <a:pPr lvl="1"/>
            <a:endParaRPr lang="en-US" dirty="0"/>
          </a:p>
          <a:p>
            <a:pPr lvl="1"/>
            <a:r>
              <a:rPr lang="en-US" dirty="0"/>
              <a:t>Alternatively, they had to push the button when the picture’s name in the target language started with a consonant and had to withhold a response when it started with a vowel.</a:t>
            </a:r>
          </a:p>
        </p:txBody>
      </p:sp>
    </p:spTree>
    <p:extLst>
      <p:ext uri="{BB962C8B-B14F-4D97-AF65-F5344CB8AC3E}">
        <p14:creationId xmlns:p14="http://schemas.microsoft.com/office/powerpoint/2010/main" val="1461790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DC1C3A-3B6F-5B5A-D3BA-6AEAFE560E12}"/>
              </a:ext>
            </a:extLst>
          </p:cNvPr>
          <p:cNvSpPr>
            <a:spLocks noGrp="1"/>
          </p:cNvSpPr>
          <p:nvPr>
            <p:ph idx="1"/>
          </p:nvPr>
        </p:nvSpPr>
        <p:spPr>
          <a:xfrm>
            <a:off x="838200" y="477078"/>
            <a:ext cx="10515600" cy="5913783"/>
          </a:xfrm>
        </p:spPr>
        <p:txBody>
          <a:bodyPr/>
          <a:lstStyle/>
          <a:p>
            <a:endParaRPr lang="en-US" dirty="0"/>
          </a:p>
          <a:p>
            <a:pPr lvl="1"/>
            <a:r>
              <a:rPr lang="en-US" dirty="0"/>
              <a:t>Now, to be able to perform this task the phonological representation of the picture’s name needs to be mentally inspected. For bilinguals, the target language switched between blocks of trials, and the German monolinguals performed this task only in German.</a:t>
            </a:r>
          </a:p>
          <a:p>
            <a:pPr lvl="1"/>
            <a:endParaRPr lang="en-US" dirty="0"/>
          </a:p>
          <a:p>
            <a:pPr lvl="1"/>
            <a:r>
              <a:rPr lang="en-US" dirty="0"/>
              <a:t>The authors collected behavioral responses ( response times and errors), ERP and fMRI data.</a:t>
            </a:r>
          </a:p>
          <a:p>
            <a:pPr lvl="1"/>
            <a:endParaRPr lang="en-US" dirty="0"/>
          </a:p>
          <a:p>
            <a:pPr lvl="1"/>
            <a:r>
              <a:rPr lang="en-US" dirty="0"/>
              <a:t>The picture’s name were so selected that half of the trials had the same responses in the participants’ both languages (either both go or both no-go), as they both started with a vowel or both with a consonant. On the other half of the trials, the two languages invited different responses because the picture’s name in one language started with a vowel whereas its name in the other language started with a consonant.</a:t>
            </a:r>
          </a:p>
        </p:txBody>
      </p:sp>
    </p:spTree>
    <p:extLst>
      <p:ext uri="{BB962C8B-B14F-4D97-AF65-F5344CB8AC3E}">
        <p14:creationId xmlns:p14="http://schemas.microsoft.com/office/powerpoint/2010/main" val="2508049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8DB89D-B52C-DE56-ED5D-B5E37FC483F6}"/>
              </a:ext>
            </a:extLst>
          </p:cNvPr>
          <p:cNvSpPr>
            <a:spLocks noGrp="1"/>
          </p:cNvSpPr>
          <p:nvPr>
            <p:ph idx="1"/>
          </p:nvPr>
        </p:nvSpPr>
        <p:spPr>
          <a:xfrm>
            <a:off x="838200" y="467139"/>
            <a:ext cx="10515600" cy="5709824"/>
          </a:xfrm>
        </p:spPr>
        <p:txBody>
          <a:bodyPr/>
          <a:lstStyle/>
          <a:p>
            <a:endParaRPr lang="en-US" dirty="0"/>
          </a:p>
          <a:p>
            <a:pPr lvl="1"/>
            <a:endParaRPr lang="en-US" dirty="0"/>
          </a:p>
          <a:p>
            <a:pPr lvl="1"/>
            <a:r>
              <a:rPr lang="en-US" dirty="0"/>
              <a:t>Both the behavioral and the brain data suggested phonological activation of the non-target language: for bilinguals, but not for monolinguals, the percentage of correct responses was lower in the coincidence condition, and overall, bilinguals made more errors and responded more slowly than monolinguals.</a:t>
            </a:r>
          </a:p>
          <a:p>
            <a:pPr lvl="1"/>
            <a:endParaRPr lang="en-US" dirty="0"/>
          </a:p>
          <a:p>
            <a:pPr lvl="1"/>
            <a:r>
              <a:rPr lang="en-US" dirty="0"/>
              <a:t>These findings indicate that the picture’s name in the non-target language was also retrieved at least some of the time, causing interference on the trials where it invited a different response from the target response.</a:t>
            </a:r>
          </a:p>
        </p:txBody>
      </p:sp>
    </p:spTree>
    <p:extLst>
      <p:ext uri="{BB962C8B-B14F-4D97-AF65-F5344CB8AC3E}">
        <p14:creationId xmlns:p14="http://schemas.microsoft.com/office/powerpoint/2010/main" val="3765386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7AFA20-150F-F587-3AC0-D833F6C482AB}"/>
              </a:ext>
            </a:extLst>
          </p:cNvPr>
          <p:cNvSpPr>
            <a:spLocks noGrp="1"/>
          </p:cNvSpPr>
          <p:nvPr>
            <p:ph idx="1"/>
          </p:nvPr>
        </p:nvSpPr>
        <p:spPr>
          <a:xfrm>
            <a:off x="838200" y="536713"/>
            <a:ext cx="10515600" cy="5640250"/>
          </a:xfrm>
        </p:spPr>
        <p:txBody>
          <a:bodyPr/>
          <a:lstStyle/>
          <a:p>
            <a:pPr marL="0" indent="0">
              <a:buNone/>
            </a:pPr>
            <a:r>
              <a:rPr lang="en-US" b="1" dirty="0"/>
              <a:t>Evidence of language-nonselective grammatical encoding</a:t>
            </a:r>
          </a:p>
          <a:p>
            <a:endParaRPr lang="en-US" dirty="0"/>
          </a:p>
          <a:p>
            <a:pPr lvl="1"/>
            <a:r>
              <a:rPr lang="en-US" dirty="0"/>
              <a:t>Researchers have also been interested in whether grammatical encoding is language selective or language non-selective. This might be interesting because of the assumed existence of lemmas, that specify:</a:t>
            </a:r>
          </a:p>
          <a:p>
            <a:pPr lvl="2"/>
            <a:endParaRPr lang="en-US" dirty="0"/>
          </a:p>
          <a:p>
            <a:pPr lvl="2"/>
            <a:r>
              <a:rPr lang="en-US" dirty="0"/>
              <a:t>(1) the associated word’s syntactic information and (2) that mediate between the conceptual and phonological levels in the production system.</a:t>
            </a:r>
          </a:p>
          <a:p>
            <a:pPr lvl="2"/>
            <a:endParaRPr lang="en-US" dirty="0"/>
          </a:p>
          <a:p>
            <a:pPr lvl="2"/>
            <a:r>
              <a:rPr lang="en-US" dirty="0"/>
              <a:t>Also, since there is also evidence for the fact that language non-selectivity applies to phonological encoding, it is likely that it applies to an earlier stage too.</a:t>
            </a:r>
          </a:p>
        </p:txBody>
      </p:sp>
    </p:spTree>
    <p:extLst>
      <p:ext uri="{BB962C8B-B14F-4D97-AF65-F5344CB8AC3E}">
        <p14:creationId xmlns:p14="http://schemas.microsoft.com/office/powerpoint/2010/main" val="2387581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45672" y="5227082"/>
            <a:ext cx="9143999"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Indian Institute of Technology Kanpur</a:t>
            </a:r>
          </a:p>
        </p:txBody>
      </p:sp>
      <p:pic>
        <p:nvPicPr>
          <p:cNvPr id="5" name="Picture 4">
            <a:extLst>
              <a:ext uri="{FF2B5EF4-FFF2-40B4-BE49-F238E27FC236}">
                <a16:creationId xmlns:a16="http://schemas.microsoft.com/office/drawing/2014/main" id="{AAF0E8CF-D160-3145-94A0-2A607F2CDFB8}"/>
              </a:ext>
            </a:extLst>
          </p:cNvPr>
          <p:cNvPicPr>
            <a:picLocks noChangeAspect="1"/>
          </p:cNvPicPr>
          <p:nvPr/>
        </p:nvPicPr>
        <p:blipFill>
          <a:blip r:embed="rId2"/>
          <a:stretch>
            <a:fillRect/>
          </a:stretch>
        </p:blipFill>
        <p:spPr>
          <a:xfrm>
            <a:off x="4022519" y="890525"/>
            <a:ext cx="3736800" cy="3736800"/>
          </a:xfrm>
          <a:prstGeom prst="rect">
            <a:avLst/>
          </a:prstGeom>
        </p:spPr>
      </p:pic>
    </p:spTree>
    <p:extLst>
      <p:ext uri="{BB962C8B-B14F-4D97-AF65-F5344CB8AC3E}">
        <p14:creationId xmlns:p14="http://schemas.microsoft.com/office/powerpoint/2010/main" val="38541538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439E8D-0AE7-E35B-9A81-1B2D2E018D72}"/>
              </a:ext>
            </a:extLst>
          </p:cNvPr>
          <p:cNvSpPr>
            <a:spLocks noGrp="1"/>
          </p:cNvSpPr>
          <p:nvPr>
            <p:ph idx="1"/>
          </p:nvPr>
        </p:nvSpPr>
        <p:spPr>
          <a:xfrm>
            <a:off x="838200" y="536713"/>
            <a:ext cx="10515600" cy="5640250"/>
          </a:xfrm>
        </p:spPr>
        <p:txBody>
          <a:bodyPr>
            <a:normAutofit fontScale="92500" lnSpcReduction="10000"/>
          </a:bodyPr>
          <a:lstStyle/>
          <a:p>
            <a:endParaRPr lang="en-US" dirty="0"/>
          </a:p>
          <a:p>
            <a:pPr lvl="1"/>
            <a:r>
              <a:rPr lang="en-US" dirty="0"/>
              <a:t>Three studies looked at the assignment of grammatical gender to a word in the response language is influenced by the gender of its translation equivalent in the other language.</a:t>
            </a:r>
          </a:p>
          <a:p>
            <a:pPr lvl="1"/>
            <a:endParaRPr lang="en-US" dirty="0"/>
          </a:p>
          <a:p>
            <a:pPr lvl="1"/>
            <a:r>
              <a:rPr lang="en-US" dirty="0"/>
              <a:t>Let’s have a look at these studies:</a:t>
            </a:r>
          </a:p>
          <a:p>
            <a:pPr lvl="2"/>
            <a:endParaRPr lang="en-US" dirty="0"/>
          </a:p>
          <a:p>
            <a:pPr lvl="2"/>
            <a:r>
              <a:rPr lang="en-US" dirty="0"/>
              <a:t>Rodriguez-</a:t>
            </a:r>
            <a:r>
              <a:rPr lang="en-US" dirty="0" err="1"/>
              <a:t>Fornells</a:t>
            </a:r>
            <a:r>
              <a:rPr lang="en-US" dirty="0"/>
              <a:t> et al., (2005) had German-Spanish bilinguals and German monolinguals perform a go/no-go task: where the go/no-go decision depended upon the grammatical gender of the tacitly named word: the participants were required to push a button when the grammatical gender of the picture’s name in the response language was masculine and not when it was feminine and vice-versa.</a:t>
            </a:r>
          </a:p>
          <a:p>
            <a:pPr lvl="2"/>
            <a:endParaRPr lang="en-US" dirty="0"/>
          </a:p>
          <a:p>
            <a:pPr lvl="2"/>
            <a:r>
              <a:rPr lang="en-US" dirty="0"/>
              <a:t>The pictures were selected such that on half the trials the names in both German &amp; Spanish had the same gender, and on the remaining half of the trials the picture’s name in the two languages had a different gender.</a:t>
            </a:r>
          </a:p>
        </p:txBody>
      </p:sp>
    </p:spTree>
    <p:extLst>
      <p:ext uri="{BB962C8B-B14F-4D97-AF65-F5344CB8AC3E}">
        <p14:creationId xmlns:p14="http://schemas.microsoft.com/office/powerpoint/2010/main" val="484578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328A38-E47B-161E-6FC8-7AC81D60D947}"/>
              </a:ext>
            </a:extLst>
          </p:cNvPr>
          <p:cNvSpPr>
            <a:spLocks noGrp="1"/>
          </p:cNvSpPr>
          <p:nvPr>
            <p:ph idx="1"/>
          </p:nvPr>
        </p:nvSpPr>
        <p:spPr>
          <a:xfrm>
            <a:off x="838200" y="576470"/>
            <a:ext cx="10515600" cy="5600493"/>
          </a:xfrm>
        </p:spPr>
        <p:txBody>
          <a:bodyPr/>
          <a:lstStyle/>
          <a:p>
            <a:endParaRPr lang="en-US" dirty="0"/>
          </a:p>
          <a:p>
            <a:pPr lvl="1"/>
            <a:endParaRPr lang="en-US" dirty="0"/>
          </a:p>
          <a:p>
            <a:pPr lvl="1"/>
            <a:endParaRPr lang="en-US" dirty="0"/>
          </a:p>
          <a:p>
            <a:pPr lvl="1"/>
            <a:r>
              <a:rPr lang="en-US" dirty="0"/>
              <a:t>Costa et. al., (2003) employed the more common overt picture-naming task wherein they asked the participants to respond with a noun phrase consisting of both a noun phrase and the corresponding definite article.</a:t>
            </a:r>
          </a:p>
          <a:p>
            <a:pPr lvl="1"/>
            <a:endParaRPr lang="en-US" dirty="0"/>
          </a:p>
          <a:p>
            <a:pPr lvl="1"/>
            <a:r>
              <a:rPr lang="en-US" dirty="0"/>
              <a:t>They tested bilinguals whose two languages had similar grammatical gender systems (Catalan-Spanish; Italian-French; all of these languages have only two gender values, feminine and masculine) as well as bilinguals who two languages have more dissimilar gender systems (Croatian-Italian; as Croatian also has neutral gender).</a:t>
            </a:r>
          </a:p>
          <a:p>
            <a:pPr marL="914400" lvl="2" indent="0">
              <a:buNone/>
            </a:pPr>
            <a:endParaRPr lang="en-US" dirty="0"/>
          </a:p>
        </p:txBody>
      </p:sp>
    </p:spTree>
    <p:extLst>
      <p:ext uri="{BB962C8B-B14F-4D97-AF65-F5344CB8AC3E}">
        <p14:creationId xmlns:p14="http://schemas.microsoft.com/office/powerpoint/2010/main" val="771683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E6E1F0-9744-132D-C5D3-7485D4BAAB75}"/>
              </a:ext>
            </a:extLst>
          </p:cNvPr>
          <p:cNvSpPr>
            <a:spLocks noGrp="1"/>
          </p:cNvSpPr>
          <p:nvPr>
            <p:ph idx="1"/>
          </p:nvPr>
        </p:nvSpPr>
        <p:spPr>
          <a:xfrm>
            <a:off x="838200" y="636104"/>
            <a:ext cx="10515600" cy="5540859"/>
          </a:xfrm>
        </p:spPr>
        <p:txBody>
          <a:bodyPr/>
          <a:lstStyle/>
          <a:p>
            <a:endParaRPr lang="en-US" dirty="0"/>
          </a:p>
          <a:p>
            <a:pPr lvl="1"/>
            <a:endParaRPr lang="en-US" dirty="0"/>
          </a:p>
          <a:p>
            <a:pPr lvl="1"/>
            <a:endParaRPr lang="en-US" dirty="0"/>
          </a:p>
          <a:p>
            <a:pPr lvl="1"/>
            <a:endParaRPr lang="en-US" dirty="0"/>
          </a:p>
          <a:p>
            <a:pPr lvl="1"/>
            <a:r>
              <a:rPr lang="en-US" dirty="0"/>
              <a:t>Finally, </a:t>
            </a:r>
            <a:r>
              <a:rPr lang="en-US" dirty="0" err="1"/>
              <a:t>Lemhöfer</a:t>
            </a:r>
            <a:r>
              <a:rPr lang="en-US" dirty="0"/>
              <a:t> et al., (2008) used the same procedures as Costa et al., (2003), tested German-Dutch bilinguals in L2 Dutch picture naming and including </a:t>
            </a:r>
            <a:r>
              <a:rPr lang="en-US" dirty="0" err="1"/>
              <a:t>bth</a:t>
            </a:r>
            <a:r>
              <a:rPr lang="en-US" dirty="0"/>
              <a:t> pictures with names that were German-Dutch cognates as well as “non-cognate” pictures; that is pictures with totally dissimilar names in German and Dutch.</a:t>
            </a:r>
          </a:p>
        </p:txBody>
      </p:sp>
    </p:spTree>
    <p:extLst>
      <p:ext uri="{BB962C8B-B14F-4D97-AF65-F5344CB8AC3E}">
        <p14:creationId xmlns:p14="http://schemas.microsoft.com/office/powerpoint/2010/main" val="1551595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6AA234-E607-5042-5811-307C1C6CE37F}"/>
              </a:ext>
            </a:extLst>
          </p:cNvPr>
          <p:cNvSpPr>
            <a:spLocks noGrp="1"/>
          </p:cNvSpPr>
          <p:nvPr>
            <p:ph idx="1"/>
          </p:nvPr>
        </p:nvSpPr>
        <p:spPr>
          <a:xfrm>
            <a:off x="838200" y="626165"/>
            <a:ext cx="10515600" cy="5550798"/>
          </a:xfrm>
        </p:spPr>
        <p:txBody>
          <a:bodyPr/>
          <a:lstStyle/>
          <a:p>
            <a:endParaRPr lang="en-US" dirty="0"/>
          </a:p>
          <a:p>
            <a:pPr lvl="1"/>
            <a:r>
              <a:rPr lang="en-US" dirty="0"/>
              <a:t>Interestingly, although the three studies had common characteristics they produced disparate results.</a:t>
            </a:r>
          </a:p>
          <a:p>
            <a:pPr lvl="2"/>
            <a:r>
              <a:rPr lang="en-US" dirty="0"/>
              <a:t>The bilinguals in Rodriguez-</a:t>
            </a:r>
            <a:r>
              <a:rPr lang="en-US" dirty="0" err="1"/>
              <a:t>Fornells</a:t>
            </a:r>
            <a:r>
              <a:rPr lang="en-US" dirty="0"/>
              <a:t> et al., (2010) responded more slowly and made more errors on trials with a gender difference between the two languages than on same-gender trials. These findings suggest an interfering influence from the non-target language, and thus language-nonselective grammatical encoding.</a:t>
            </a:r>
          </a:p>
          <a:p>
            <a:pPr lvl="2"/>
            <a:r>
              <a:rPr lang="en-US" dirty="0"/>
              <a:t>On the other hand, in none of the five experiments performed by Costa et al., (2003) the authors obtained a difference between the same-gender and different-gender conditions, even not when the bilinguals’ two languages had very similar gender systems, and in all cases the performance of bilinguals were same as that of the monolinguals.</a:t>
            </a:r>
          </a:p>
          <a:p>
            <a:pPr lvl="3"/>
            <a:r>
              <a:rPr lang="en-US" dirty="0"/>
              <a:t>The authors concluded that the two gender systems of a bilingual are functionally autonomous</a:t>
            </a:r>
          </a:p>
        </p:txBody>
      </p:sp>
    </p:spTree>
    <p:extLst>
      <p:ext uri="{BB962C8B-B14F-4D97-AF65-F5344CB8AC3E}">
        <p14:creationId xmlns:p14="http://schemas.microsoft.com/office/powerpoint/2010/main" val="1131583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43A380-A69C-1E79-5FFB-EA0D3911D226}"/>
              </a:ext>
            </a:extLst>
          </p:cNvPr>
          <p:cNvSpPr>
            <a:spLocks noGrp="1"/>
          </p:cNvSpPr>
          <p:nvPr>
            <p:ph idx="1"/>
          </p:nvPr>
        </p:nvSpPr>
        <p:spPr>
          <a:xfrm>
            <a:off x="838200" y="626165"/>
            <a:ext cx="10515600" cy="5550798"/>
          </a:xfrm>
        </p:spPr>
        <p:txBody>
          <a:bodyPr/>
          <a:lstStyle/>
          <a:p>
            <a:endParaRPr lang="en-US" dirty="0"/>
          </a:p>
          <a:p>
            <a:pPr lvl="1"/>
            <a:endParaRPr lang="en-US" dirty="0"/>
          </a:p>
          <a:p>
            <a:pPr lvl="1"/>
            <a:endParaRPr lang="en-US" dirty="0"/>
          </a:p>
          <a:p>
            <a:pPr lvl="1"/>
            <a:endParaRPr lang="en-US" dirty="0"/>
          </a:p>
          <a:p>
            <a:pPr lvl="1"/>
            <a:r>
              <a:rPr lang="en-US" dirty="0"/>
              <a:t>Finally, </a:t>
            </a:r>
            <a:r>
              <a:rPr lang="en-US" dirty="0" err="1"/>
              <a:t>Lemhöfer</a:t>
            </a:r>
            <a:r>
              <a:rPr lang="en-US" dirty="0"/>
              <a:t> et al., (2008) study revealed that the cognate status of the stimulus materials is one variable that affects the results: these authors obtained clear effects of cross-language gender compatibility versus incompatibility, although these effects were larger for cognates than non-cognates.</a:t>
            </a:r>
          </a:p>
        </p:txBody>
      </p:sp>
    </p:spTree>
    <p:extLst>
      <p:ext uri="{BB962C8B-B14F-4D97-AF65-F5344CB8AC3E}">
        <p14:creationId xmlns:p14="http://schemas.microsoft.com/office/powerpoint/2010/main" val="2480755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066AA-D95D-F721-A50F-06D3B5A93810}"/>
              </a:ext>
            </a:extLst>
          </p:cNvPr>
          <p:cNvSpPr>
            <a:spLocks noGrp="1"/>
          </p:cNvSpPr>
          <p:nvPr>
            <p:ph type="title"/>
          </p:nvPr>
        </p:nvSpPr>
        <p:spPr/>
        <p:txBody>
          <a:bodyPr/>
          <a:lstStyle/>
          <a:p>
            <a:r>
              <a:rPr lang="en-US" dirty="0"/>
              <a:t>In summary…</a:t>
            </a:r>
          </a:p>
        </p:txBody>
      </p:sp>
      <p:sp>
        <p:nvSpPr>
          <p:cNvPr id="3" name="Content Placeholder 2">
            <a:extLst>
              <a:ext uri="{FF2B5EF4-FFF2-40B4-BE49-F238E27FC236}">
                <a16:creationId xmlns:a16="http://schemas.microsoft.com/office/drawing/2014/main" id="{1FABAF9D-7D10-3FDA-0E4C-D33F05DBE729}"/>
              </a:ext>
            </a:extLst>
          </p:cNvPr>
          <p:cNvSpPr>
            <a:spLocks noGrp="1"/>
          </p:cNvSpPr>
          <p:nvPr>
            <p:ph idx="1"/>
          </p:nvPr>
        </p:nvSpPr>
        <p:spPr/>
        <p:txBody>
          <a:bodyPr/>
          <a:lstStyle/>
          <a:p>
            <a:endParaRPr lang="en-US" dirty="0"/>
          </a:p>
          <a:p>
            <a:r>
              <a:rPr lang="en-US" dirty="0"/>
              <a:t>The few studies that examined whether grammatical encoding in bilingual speech production is language-selective or language-nonselective do not all converge on a consistent set of outcomes.</a:t>
            </a:r>
          </a:p>
          <a:p>
            <a:endParaRPr lang="en-US"/>
          </a:p>
          <a:p>
            <a:r>
              <a:rPr lang="en-US"/>
              <a:t>However</a:t>
            </a:r>
            <a:r>
              <a:rPr lang="en-US" dirty="0"/>
              <a:t>, they do warrant the conclusion that under certain circumstances, grammatical encoding is language non-selective, just as phonological encoding has been shown to be.</a:t>
            </a:r>
          </a:p>
        </p:txBody>
      </p:sp>
    </p:spTree>
    <p:extLst>
      <p:ext uri="{BB962C8B-B14F-4D97-AF65-F5344CB8AC3E}">
        <p14:creationId xmlns:p14="http://schemas.microsoft.com/office/powerpoint/2010/main" val="3894425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D087-FEFA-6527-C36D-726DFE24D4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02F67C4-3B1A-9330-D56F-C19DB247ACA0}"/>
              </a:ext>
            </a:extLst>
          </p:cNvPr>
          <p:cNvSpPr>
            <a:spLocks noGrp="1"/>
          </p:cNvSpPr>
          <p:nvPr>
            <p:ph idx="1"/>
          </p:nvPr>
        </p:nvSpPr>
        <p:spPr/>
        <p:txBody>
          <a:bodyPr/>
          <a:lstStyle/>
          <a:p>
            <a:endParaRPr lang="en-IN" b="0" i="0" dirty="0">
              <a:solidFill>
                <a:srgbClr val="222222"/>
              </a:solidFill>
              <a:effectLst/>
            </a:endParaRPr>
          </a:p>
          <a:p>
            <a:r>
              <a:rPr lang="en-IN" b="0" i="0" dirty="0">
                <a:solidFill>
                  <a:srgbClr val="222222"/>
                </a:solidFill>
                <a:effectLst/>
              </a:rPr>
              <a:t>De Groot, A. M. (2011). </a:t>
            </a:r>
            <a:r>
              <a:rPr lang="en-IN" b="0" i="1" dirty="0">
                <a:solidFill>
                  <a:srgbClr val="222222"/>
                </a:solidFill>
                <a:effectLst/>
              </a:rPr>
              <a:t>Language and cognition in bilinguals and multilinguals: An introduction</a:t>
            </a:r>
            <a:r>
              <a:rPr lang="en-IN" b="0" i="0" dirty="0">
                <a:solidFill>
                  <a:srgbClr val="222222"/>
                </a:solidFill>
                <a:effectLst/>
              </a:rPr>
              <a:t>. Psychology press.</a:t>
            </a:r>
          </a:p>
          <a:p>
            <a:endParaRPr lang="en-US" dirty="0"/>
          </a:p>
          <a:p>
            <a:endParaRPr lang="en-US" dirty="0"/>
          </a:p>
        </p:txBody>
      </p:sp>
    </p:spTree>
    <p:extLst>
      <p:ext uri="{BB962C8B-B14F-4D97-AF65-F5344CB8AC3E}">
        <p14:creationId xmlns:p14="http://schemas.microsoft.com/office/powerpoint/2010/main" val="92967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1939" y="2686682"/>
            <a:ext cx="7772400" cy="1131887"/>
          </a:xfrm>
        </p:spPr>
        <p:txBody>
          <a:bodyPr>
            <a:no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 Collaboration </a:t>
            </a:r>
          </a:p>
          <a:p>
            <a:pPr algn="ctr"/>
            <a:r>
              <a:rPr lang="en-US" sz="4000" b="1" dirty="0">
                <a:solidFill>
                  <a:srgbClr val="C00000"/>
                </a:solidFill>
                <a:latin typeface="Times New Roman" panose="02020603050405020304" pitchFamily="18" charset="0"/>
                <a:cs typeface="Times New Roman" panose="02020603050405020304" pitchFamily="18" charset="0"/>
              </a:rPr>
              <a:t>with</a:t>
            </a:r>
          </a:p>
        </p:txBody>
      </p:sp>
    </p:spTree>
    <p:extLst>
      <p:ext uri="{BB962C8B-B14F-4D97-AF65-F5344CB8AC3E}">
        <p14:creationId xmlns:p14="http://schemas.microsoft.com/office/powerpoint/2010/main" val="179336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PTEL 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232" y="966144"/>
            <a:ext cx="4096986" cy="3490025"/>
          </a:xfrm>
          <a:prstGeom prst="rect">
            <a:avLst/>
          </a:prstGeom>
        </p:spPr>
      </p:pic>
      <p:sp>
        <p:nvSpPr>
          <p:cNvPr id="3" name="TextBox 2"/>
          <p:cNvSpPr txBox="1"/>
          <p:nvPr/>
        </p:nvSpPr>
        <p:spPr>
          <a:xfrm>
            <a:off x="878774" y="4704955"/>
            <a:ext cx="10699667" cy="1200329"/>
          </a:xfrm>
          <a:prstGeom prst="rect">
            <a:avLst/>
          </a:prstGeom>
          <a:noFill/>
        </p:spPr>
        <p:txBody>
          <a:bodyPr wrap="square" rtlCol="0">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National Program on Technology Enhanced Learning (NPTEL)</a:t>
            </a:r>
          </a:p>
        </p:txBody>
      </p:sp>
    </p:spTree>
    <p:extLst>
      <p:ext uri="{BB962C8B-B14F-4D97-AF65-F5344CB8AC3E}">
        <p14:creationId xmlns:p14="http://schemas.microsoft.com/office/powerpoint/2010/main" val="360606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2936063"/>
            <a:ext cx="7772400" cy="1131887"/>
          </a:xfrm>
        </p:spPr>
        <p:txBody>
          <a:bodyPr>
            <a:normAutofit/>
          </a:bodyPr>
          <a:lstStyle/>
          <a:p>
            <a:pPr algn="ctr"/>
            <a:r>
              <a:rPr lang="en-US" sz="3000" b="1" dirty="0">
                <a:solidFill>
                  <a:srgbClr val="C00000"/>
                </a:solidFill>
                <a:latin typeface="Times New Roman" panose="02020603050405020304" pitchFamily="18" charset="0"/>
                <a:cs typeface="Times New Roman" panose="02020603050405020304" pitchFamily="18" charset="0"/>
              </a:rPr>
              <a:t>Presents</a:t>
            </a:r>
          </a:p>
        </p:txBody>
      </p:sp>
    </p:spTree>
    <p:extLst>
      <p:ext uri="{BB962C8B-B14F-4D97-AF65-F5344CB8AC3E}">
        <p14:creationId xmlns:p14="http://schemas.microsoft.com/office/powerpoint/2010/main" val="385636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2"/>
            <a:ext cx="7772400" cy="3183667"/>
          </a:xfrm>
        </p:spPr>
        <p:txBody>
          <a:bodyPr/>
          <a:lstStyle/>
          <a:p>
            <a:r>
              <a:rPr lang="en-US" sz="3400" b="1" dirty="0">
                <a:solidFill>
                  <a:srgbClr val="C00000"/>
                </a:solidFill>
                <a:latin typeface="Times New Roman" panose="02020603050405020304" pitchFamily="18" charset="0"/>
                <a:cs typeface="Times New Roman" panose="02020603050405020304" pitchFamily="18" charset="0"/>
              </a:rPr>
              <a:t>Introduction</a:t>
            </a:r>
            <a:br>
              <a:rPr lang="en-US" sz="3400" b="1" dirty="0">
                <a:solidFill>
                  <a:srgbClr val="C00000"/>
                </a:solidFill>
                <a:latin typeface="Times New Roman" panose="02020603050405020304" pitchFamily="18" charset="0"/>
                <a:cs typeface="Times New Roman" panose="02020603050405020304" pitchFamily="18" charset="0"/>
              </a:rPr>
            </a:br>
            <a:r>
              <a:rPr lang="en-US" sz="3400" b="1" dirty="0">
                <a:solidFill>
                  <a:srgbClr val="C00000"/>
                </a:solidFill>
                <a:latin typeface="Times New Roman" panose="02020603050405020304" pitchFamily="18" charset="0"/>
                <a:cs typeface="Times New Roman" panose="02020603050405020304" pitchFamily="18" charset="0"/>
              </a:rPr>
              <a:t> </a:t>
            </a:r>
            <a:r>
              <a:rPr lang="en-US" sz="3000" dirty="0">
                <a:solidFill>
                  <a:srgbClr val="C00000"/>
                </a:solidFill>
                <a:latin typeface="Times New Roman" panose="02020603050405020304" pitchFamily="18" charset="0"/>
                <a:cs typeface="Times New Roman" panose="02020603050405020304" pitchFamily="18" charset="0"/>
              </a:rPr>
              <a:t>to the </a:t>
            </a:r>
            <a:br>
              <a:rPr lang="en-US" sz="3400" b="1" dirty="0">
                <a:solidFill>
                  <a:srgbClr val="C00000"/>
                </a:solidFill>
                <a:latin typeface="Times New Roman" panose="02020603050405020304" pitchFamily="18" charset="0"/>
                <a:cs typeface="Times New Roman" panose="02020603050405020304" pitchFamily="18" charset="0"/>
              </a:rPr>
            </a:br>
            <a:r>
              <a:rPr lang="en-US" sz="4800" b="1" dirty="0">
                <a:solidFill>
                  <a:srgbClr val="C00000"/>
                </a:solidFill>
                <a:latin typeface="Times New Roman" panose="02020603050405020304" pitchFamily="18" charset="0"/>
                <a:cs typeface="Times New Roman" panose="02020603050405020304" pitchFamily="18" charset="0"/>
              </a:rPr>
              <a:t>Psychology of Bilingualism &amp; Multilingualism</a:t>
            </a:r>
          </a:p>
        </p:txBody>
      </p:sp>
      <p:sp>
        <p:nvSpPr>
          <p:cNvPr id="3" name="Subtitle 2"/>
          <p:cNvSpPr>
            <a:spLocks noGrp="1"/>
          </p:cNvSpPr>
          <p:nvPr>
            <p:ph type="subTitle" idx="1"/>
          </p:nvPr>
        </p:nvSpPr>
        <p:spPr>
          <a:xfrm>
            <a:off x="2517162" y="4363124"/>
            <a:ext cx="7326597" cy="2020770"/>
          </a:xfrm>
        </p:spPr>
        <p:txBody>
          <a:bodyPr>
            <a:noAutofit/>
          </a:bodyPr>
          <a:lstStyle/>
          <a:p>
            <a:r>
              <a:rPr lang="en-US" sz="2600" b="1" dirty="0">
                <a:solidFill>
                  <a:srgbClr val="C00000"/>
                </a:solidFill>
                <a:latin typeface="Times New Roman" panose="02020603050405020304" pitchFamily="18" charset="0"/>
                <a:cs typeface="Times New Roman" panose="02020603050405020304" pitchFamily="18" charset="0"/>
              </a:rPr>
              <a:t>Dr. Ark Verma, </a:t>
            </a:r>
          </a:p>
          <a:p>
            <a:r>
              <a:rPr lang="en-US" sz="2600" b="1" dirty="0">
                <a:solidFill>
                  <a:srgbClr val="C00000"/>
                </a:solidFill>
                <a:latin typeface="Times New Roman" panose="02020603050405020304" pitchFamily="18" charset="0"/>
                <a:cs typeface="Times New Roman" panose="02020603050405020304" pitchFamily="18" charset="0"/>
              </a:rPr>
              <a:t>Assistant Professor of Psychology, </a:t>
            </a:r>
          </a:p>
          <a:p>
            <a:r>
              <a:rPr lang="en-US" sz="2600" b="1" dirty="0">
                <a:solidFill>
                  <a:srgbClr val="C00000"/>
                </a:solidFill>
                <a:latin typeface="Times New Roman" panose="02020603050405020304" pitchFamily="18" charset="0"/>
                <a:cs typeface="Times New Roman" panose="02020603050405020304" pitchFamily="18" charset="0"/>
              </a:rPr>
              <a:t>Department of Cognitive Science, </a:t>
            </a:r>
          </a:p>
          <a:p>
            <a:r>
              <a:rPr lang="en-US" sz="2600" b="1" dirty="0">
                <a:solidFill>
                  <a:srgbClr val="C00000"/>
                </a:solidFill>
                <a:latin typeface="Times New Roman" panose="02020603050405020304" pitchFamily="18" charset="0"/>
                <a:cs typeface="Times New Roman" panose="02020603050405020304" pitchFamily="18" charset="0"/>
              </a:rPr>
              <a:t>IIT Kanpur</a:t>
            </a:r>
          </a:p>
        </p:txBody>
      </p:sp>
    </p:spTree>
    <p:extLst>
      <p:ext uri="{BB962C8B-B14F-4D97-AF65-F5344CB8AC3E}">
        <p14:creationId xmlns:p14="http://schemas.microsoft.com/office/powerpoint/2010/main" val="136147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7"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6" presetID="37"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0809-1240-0830-3E33-37055420A11D}"/>
              </a:ext>
            </a:extLst>
          </p:cNvPr>
          <p:cNvSpPr>
            <a:spLocks noGrp="1"/>
          </p:cNvSpPr>
          <p:nvPr>
            <p:ph type="title"/>
          </p:nvPr>
        </p:nvSpPr>
        <p:spPr>
          <a:xfrm>
            <a:off x="1046922" y="2502038"/>
            <a:ext cx="10515600" cy="1325563"/>
          </a:xfrm>
        </p:spPr>
        <p:txBody>
          <a:bodyPr/>
          <a:lstStyle/>
          <a:p>
            <a:r>
              <a:rPr lang="en-US" dirty="0"/>
              <a:t>Speech Production in Bi/Multilinguals - IV</a:t>
            </a:r>
          </a:p>
        </p:txBody>
      </p:sp>
    </p:spTree>
    <p:extLst>
      <p:ext uri="{BB962C8B-B14F-4D97-AF65-F5344CB8AC3E}">
        <p14:creationId xmlns:p14="http://schemas.microsoft.com/office/powerpoint/2010/main" val="85990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E7F8A-D987-197E-4660-7A4631084335}"/>
              </a:ext>
            </a:extLst>
          </p:cNvPr>
          <p:cNvSpPr>
            <a:spLocks noGrp="1"/>
          </p:cNvSpPr>
          <p:nvPr>
            <p:ph type="title"/>
          </p:nvPr>
        </p:nvSpPr>
        <p:spPr/>
        <p:txBody>
          <a:bodyPr/>
          <a:lstStyle/>
          <a:p>
            <a:r>
              <a:rPr lang="en-US" dirty="0"/>
              <a:t>Bilingual Speech Production in Action: Simple Picture Naming Task</a:t>
            </a:r>
          </a:p>
        </p:txBody>
      </p:sp>
      <p:sp>
        <p:nvSpPr>
          <p:cNvPr id="3" name="Content Placeholder 2">
            <a:extLst>
              <a:ext uri="{FF2B5EF4-FFF2-40B4-BE49-F238E27FC236}">
                <a16:creationId xmlns:a16="http://schemas.microsoft.com/office/drawing/2014/main" id="{08A2C252-1477-F6CB-A393-9EC2975C97FE}"/>
              </a:ext>
            </a:extLst>
          </p:cNvPr>
          <p:cNvSpPr>
            <a:spLocks noGrp="1"/>
          </p:cNvSpPr>
          <p:nvPr>
            <p:ph idx="1"/>
          </p:nvPr>
        </p:nvSpPr>
        <p:spPr/>
        <p:txBody>
          <a:bodyPr>
            <a:normAutofit fontScale="92500" lnSpcReduction="10000"/>
          </a:bodyPr>
          <a:lstStyle/>
          <a:p>
            <a:r>
              <a:rPr lang="en-US" dirty="0"/>
              <a:t>In the previous lecture, we talked about the fact that during bilingual word production, activation of semantic nodes and phonological nodes may be language non-selective, but the selection for production is language selective.</a:t>
            </a:r>
          </a:p>
          <a:p>
            <a:endParaRPr lang="en-US" dirty="0"/>
          </a:p>
          <a:p>
            <a:r>
              <a:rPr lang="en-US" dirty="0"/>
              <a:t>We utilized evidence from the picture-word interference task.</a:t>
            </a:r>
          </a:p>
          <a:p>
            <a:endParaRPr lang="en-US" dirty="0"/>
          </a:p>
          <a:p>
            <a:r>
              <a:rPr lang="en-US" dirty="0"/>
              <a:t>In the current lecture, we will talk about similar results from the simple picture naming task, that seek to answer the question about whether phonological encoding happens for the translation of a presented picture’s name in the non-target language.</a:t>
            </a:r>
          </a:p>
        </p:txBody>
      </p:sp>
    </p:spTree>
    <p:extLst>
      <p:ext uri="{BB962C8B-B14F-4D97-AF65-F5344CB8AC3E}">
        <p14:creationId xmlns:p14="http://schemas.microsoft.com/office/powerpoint/2010/main" val="1595649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7A3D71-C934-7CA9-4EC6-C58CE837B27F}"/>
              </a:ext>
            </a:extLst>
          </p:cNvPr>
          <p:cNvSpPr>
            <a:spLocks noGrp="1"/>
          </p:cNvSpPr>
          <p:nvPr>
            <p:ph idx="1"/>
          </p:nvPr>
        </p:nvSpPr>
        <p:spPr>
          <a:xfrm>
            <a:off x="838200" y="685800"/>
            <a:ext cx="10515600" cy="5491163"/>
          </a:xfrm>
        </p:spPr>
        <p:txBody>
          <a:bodyPr/>
          <a:lstStyle/>
          <a:p>
            <a:endParaRPr lang="en-US" dirty="0"/>
          </a:p>
          <a:p>
            <a:r>
              <a:rPr lang="en-US" dirty="0"/>
              <a:t>If we are able to present evidence for the same, we are speaking for models that advocate cascaded flow of activation; on the other hand contrary evidence would support the discrete two-stage models of word production.</a:t>
            </a:r>
          </a:p>
          <a:p>
            <a:r>
              <a:rPr lang="en-US" dirty="0"/>
              <a:t>To investigate the same, Costa et al., (2000) used translation pairs of words that may or may not share phonology (i.e., cognate &amp; non-cognate pairs).</a:t>
            </a:r>
          </a:p>
          <a:p>
            <a:pPr lvl="1"/>
            <a:r>
              <a:rPr lang="en-US" dirty="0"/>
              <a:t>The authors compared the naming of pictures that lexicalize in cognate translations in the participants’ two languages with the naming of the pictures that lexicalize in non-cognates. For instance, the representations of Catalan </a:t>
            </a:r>
            <a:r>
              <a:rPr lang="en-US" i="1" dirty="0"/>
              <a:t>gat</a:t>
            </a:r>
            <a:r>
              <a:rPr lang="en-US" dirty="0"/>
              <a:t> and Spanish </a:t>
            </a:r>
            <a:r>
              <a:rPr lang="en-US" i="1" dirty="0" err="1"/>
              <a:t>gato</a:t>
            </a:r>
            <a:r>
              <a:rPr lang="en-US" dirty="0"/>
              <a:t> share a large part of their phonology, whereas there is no overlap between Catalan </a:t>
            </a:r>
            <a:r>
              <a:rPr lang="en-US" i="1" dirty="0"/>
              <a:t>taula </a:t>
            </a:r>
            <a:r>
              <a:rPr lang="en-US" dirty="0"/>
              <a:t>and Spanish </a:t>
            </a:r>
            <a:r>
              <a:rPr lang="en-US" i="1" dirty="0"/>
              <a:t>mesa.</a:t>
            </a:r>
            <a:endParaRPr lang="en-US" dirty="0"/>
          </a:p>
        </p:txBody>
      </p:sp>
    </p:spTree>
    <p:extLst>
      <p:ext uri="{BB962C8B-B14F-4D97-AF65-F5344CB8AC3E}">
        <p14:creationId xmlns:p14="http://schemas.microsoft.com/office/powerpoint/2010/main" val="2114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746</TotalTime>
  <Words>2042</Words>
  <Application>Microsoft Macintosh PowerPoint</Application>
  <PresentationFormat>Widescreen</PresentationFormat>
  <Paragraphs>117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Introduction  to the  Psychology of Bilingualism &amp; Multilingualism</vt:lpstr>
      <vt:lpstr>Speech Production in Bi/Multilinguals - IV</vt:lpstr>
      <vt:lpstr>Bilingual Speech Production in Action: Simple Picture Naming Task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Verma, Ark</dc:creator>
  <cp:lastModifiedBy>ArkVerma</cp:lastModifiedBy>
  <cp:revision>66</cp:revision>
  <dcterms:created xsi:type="dcterms:W3CDTF">2019-01-13T17:34:45Z</dcterms:created>
  <dcterms:modified xsi:type="dcterms:W3CDTF">2024-03-07T02:57:45Z</dcterms:modified>
</cp:coreProperties>
</file>